
<file path=[Content_Types].xml><?xml version="1.0" encoding="utf-8"?>
<Types xmlns="http://schemas.openxmlformats.org/package/2006/content-types">
  <Default Extension="B34E56E0" ContentType="image/png"/>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060" r:id="rId2"/>
    <p:sldId id="1997" r:id="rId3"/>
    <p:sldId id="256" r:id="rId4"/>
    <p:sldId id="1129" r:id="rId5"/>
    <p:sldId id="1994" r:id="rId6"/>
    <p:sldId id="1991" r:id="rId7"/>
    <p:sldId id="1995" r:id="rId8"/>
    <p:sldId id="1299" r:id="rId9"/>
    <p:sldId id="1334" r:id="rId10"/>
    <p:sldId id="1993" r:id="rId11"/>
    <p:sldId id="2006" r:id="rId12"/>
    <p:sldId id="1996" r:id="rId13"/>
    <p:sldId id="2005" r:id="rId14"/>
    <p:sldId id="1998" r:id="rId15"/>
    <p:sldId id="1999" r:id="rId16"/>
    <p:sldId id="2002" r:id="rId17"/>
    <p:sldId id="2004" r:id="rId18"/>
    <p:sldId id="2003" r:id="rId19"/>
    <p:sldId id="2001" r:id="rId20"/>
    <p:sldId id="2014" r:id="rId21"/>
    <p:sldId id="2007" r:id="rId22"/>
    <p:sldId id="2008" r:id="rId23"/>
    <p:sldId id="2010" r:id="rId24"/>
    <p:sldId id="2009" r:id="rId25"/>
    <p:sldId id="2013" r:id="rId26"/>
    <p:sldId id="1969" r:id="rId27"/>
    <p:sldId id="2012" r:id="rId28"/>
    <p:sldId id="2011" r:id="rId29"/>
    <p:sldId id="2016" r:id="rId30"/>
    <p:sldId id="2017" r:id="rId31"/>
    <p:sldId id="1986" r:id="rId32"/>
    <p:sldId id="1875" r:id="rId33"/>
    <p:sldId id="2015" r:id="rId34"/>
    <p:sldId id="1955" r:id="rId35"/>
    <p:sldId id="2036" r:id="rId36"/>
    <p:sldId id="2034" r:id="rId37"/>
    <p:sldId id="2035" r:id="rId38"/>
    <p:sldId id="2037" r:id="rId39"/>
    <p:sldId id="2038" r:id="rId40"/>
    <p:sldId id="1359" r:id="rId41"/>
    <p:sldId id="2039" r:id="rId42"/>
    <p:sldId id="2040" r:id="rId43"/>
    <p:sldId id="2041" r:id="rId44"/>
    <p:sldId id="1408" r:id="rId45"/>
    <p:sldId id="2052" r:id="rId46"/>
    <p:sldId id="2042" r:id="rId47"/>
    <p:sldId id="2043" r:id="rId48"/>
    <p:sldId id="2046" r:id="rId49"/>
    <p:sldId id="2045" r:id="rId50"/>
    <p:sldId id="2047" r:id="rId51"/>
    <p:sldId id="2048" r:id="rId52"/>
    <p:sldId id="2051" r:id="rId53"/>
    <p:sldId id="2056" r:id="rId54"/>
    <p:sldId id="2053" r:id="rId55"/>
    <p:sldId id="2054" r:id="rId56"/>
    <p:sldId id="2055" r:id="rId57"/>
    <p:sldId id="2057" r:id="rId58"/>
    <p:sldId id="2059" r:id="rId59"/>
    <p:sldId id="2058" r:id="rId60"/>
    <p:sldId id="2061" r:id="rId61"/>
    <p:sldId id="2069" r:id="rId62"/>
    <p:sldId id="2068" r:id="rId63"/>
    <p:sldId id="2064" r:id="rId64"/>
    <p:sldId id="2067" r:id="rId65"/>
    <p:sldId id="2066" r:id="rId66"/>
    <p:sldId id="2070" r:id="rId67"/>
    <p:sldId id="2071" r:id="rId68"/>
    <p:sldId id="2072" r:id="rId69"/>
    <p:sldId id="2073" r:id="rId70"/>
    <p:sldId id="2074" r:id="rId71"/>
    <p:sldId id="2078" r:id="rId72"/>
    <p:sldId id="2079" r:id="rId73"/>
    <p:sldId id="2083" r:id="rId74"/>
    <p:sldId id="2075" r:id="rId75"/>
    <p:sldId id="2076" r:id="rId76"/>
    <p:sldId id="2077" r:id="rId77"/>
    <p:sldId id="2081" r:id="rId78"/>
    <p:sldId id="2080" r:id="rId79"/>
    <p:sldId id="2082" r:id="rId80"/>
    <p:sldId id="2085" r:id="rId81"/>
    <p:sldId id="2084" r:id="rId82"/>
    <p:sldId id="2086" r:id="rId83"/>
    <p:sldId id="2089" r:id="rId84"/>
    <p:sldId id="2087"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FF"/>
    <a:srgbClr val="00C800"/>
    <a:srgbClr val="3CD200"/>
    <a:srgbClr val="FF9900"/>
    <a:srgbClr val="595959"/>
    <a:srgbClr val="CC00CC"/>
    <a:srgbClr val="660066"/>
    <a:srgbClr val="96969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4378" autoAdjust="0"/>
  </p:normalViewPr>
  <p:slideViewPr>
    <p:cSldViewPr snapToGrid="0">
      <p:cViewPr varScale="1">
        <p:scale>
          <a:sx n="82" d="100"/>
          <a:sy n="82" d="100"/>
        </p:scale>
        <p:origin x="12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CB53A-02E9-47DA-82A4-C0D02DA545A5}" type="datetimeFigureOut">
              <a:rPr lang="zh-CN" altLang="en-US" smtClean="0"/>
              <a:t>2025/2/1</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A9334-9C1E-44EA-BCC2-17280A139C14}" type="slidenum">
              <a:rPr lang="zh-CN" altLang="en-US" smtClean="0"/>
              <a:t>‹#›</a:t>
            </a:fld>
            <a:endParaRPr lang="zh-CN" altLang="en-US"/>
          </a:p>
        </p:txBody>
      </p:sp>
    </p:spTree>
    <p:extLst>
      <p:ext uri="{BB962C8B-B14F-4D97-AF65-F5344CB8AC3E}">
        <p14:creationId xmlns:p14="http://schemas.microsoft.com/office/powerpoint/2010/main" val="182178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n-NO" altLang="zh-CN" dirty="0"/>
              <a:t>TH1F *Eg=new TH1F("Eg","Eg",8000,0.,8000);</a:t>
            </a:r>
          </a:p>
          <a:p>
            <a:r>
              <a:rPr lang="nn-NO" altLang="zh-CN" dirty="0"/>
              <a:t>tree-&gt;Draw("Clovere&gt;&gt;Eg","Clovere&gt;4266&amp;&amp;Clovere&lt;4606&amp;&amp;DSSD1e+DSSD2e&gt;20000","");</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dirty="0"/>
              <a:t>tree-&gt;Draw("Clovere","Clovere&gt;4266&amp;&amp;Clovere&lt;4606&amp;&amp;DSSD1e+DSSD2e&gt;39000&amp;&amp;DSSD1e+DSSD2e&lt;40000","same");</a:t>
            </a:r>
          </a:p>
          <a:p>
            <a:r>
              <a:rPr lang="nn-NO" altLang="zh-CN" dirty="0"/>
              <a:t>TH1F *Eg2=new TH1F("Eg2","Eg2",8000,0.,8000);</a:t>
            </a:r>
          </a:p>
          <a:p>
            <a:r>
              <a:rPr lang="nn-NO" altLang="zh-CN" dirty="0"/>
              <a:t>tree-&gt;Draw("Clovere&gt;&gt;Eg2","Clovere&gt;4266&amp;&amp;Clovere&lt;4606&amp;&amp;DSSD1e+DSSD2e&gt;39000&amp;&amp;DSSD1e+DSSD2e&lt;40000","");</a:t>
            </a:r>
          </a:p>
          <a:p>
            <a:r>
              <a:rPr lang="nn-NO" altLang="zh-CN" dirty="0"/>
              <a:t>Eg2-&gt;Scale(2.2)</a:t>
            </a:r>
          </a:p>
          <a:p>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74CA9334-9C1E-44EA-BCC2-17280A139C14}" type="slidenum">
              <a:rPr lang="zh-CN" altLang="en-US" smtClean="0"/>
              <a:t>6</a:t>
            </a:fld>
            <a:endParaRPr lang="zh-CN" altLang="en-US"/>
          </a:p>
        </p:txBody>
      </p:sp>
    </p:spTree>
    <p:extLst>
      <p:ext uri="{BB962C8B-B14F-4D97-AF65-F5344CB8AC3E}">
        <p14:creationId xmlns:p14="http://schemas.microsoft.com/office/powerpoint/2010/main" val="240634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TFile</a:t>
            </a:r>
            <a:r>
              <a:rPr lang="en-US" altLang="zh-CN" dirty="0"/>
              <a:t> *_file0 = </a:t>
            </a:r>
            <a:r>
              <a:rPr lang="en-US" altLang="zh-CN" dirty="0" err="1"/>
              <a:t>TFile</a:t>
            </a:r>
            <a:r>
              <a:rPr lang="en-US" altLang="zh-CN" dirty="0"/>
              <a:t>::Open("Test/S31_Gamma4156_Eg4155.84_Tau1.0_SP1.00_AD0.0_noEMG_DSL1.root");</a:t>
            </a:r>
          </a:p>
          <a:p>
            <a:r>
              <a:rPr lang="en-US" altLang="zh-CN" dirty="0" err="1"/>
              <a:t>TFile</a:t>
            </a:r>
            <a:r>
              <a:rPr lang="en-US" altLang="zh-CN" dirty="0"/>
              <a:t> *_file0 = </a:t>
            </a:r>
            <a:r>
              <a:rPr lang="en-US" altLang="zh-CN" dirty="0" err="1"/>
              <a:t>TFile</a:t>
            </a:r>
            <a:r>
              <a:rPr lang="en-US" altLang="zh-CN" dirty="0"/>
              <a:t>::Open("Test/S31_Gamma4156_Eg4155.84_Tau1.0_SP1.00_AD0.0_DSL1.root");</a:t>
            </a:r>
          </a:p>
          <a:p>
            <a:r>
              <a:rPr lang="nn-NO" altLang="zh-CN" dirty="0"/>
              <a:t>TH1F *Eg=new TH1F("Eg","Eg",8000,0.,8000);</a:t>
            </a:r>
          </a:p>
          <a:p>
            <a:r>
              <a:rPr lang="nn-NO" altLang="zh-CN" dirty="0"/>
              <a:t>tree-&gt;Draw("Clovere&gt;&gt;Eg","Clovere&gt;4266&amp;&amp;Clovere&lt;4606&amp;&amp;DSSD1e+DSSD2e&gt;20000","");</a:t>
            </a:r>
          </a:p>
          <a:p>
            <a:endParaRPr lang="zh-CN" altLang="en-US" dirty="0"/>
          </a:p>
        </p:txBody>
      </p:sp>
      <p:sp>
        <p:nvSpPr>
          <p:cNvPr id="4" name="Slide Number Placeholder 3"/>
          <p:cNvSpPr>
            <a:spLocks noGrp="1"/>
          </p:cNvSpPr>
          <p:nvPr>
            <p:ph type="sldNum" sz="quarter" idx="5"/>
          </p:nvPr>
        </p:nvSpPr>
        <p:spPr/>
        <p:txBody>
          <a:bodyPr/>
          <a:lstStyle/>
          <a:p>
            <a:fld id="{71EFB970-9EE5-4ACE-8E66-2E1E038C78DF}" type="slidenum">
              <a:rPr lang="zh-CN" altLang="en-US" smtClean="0"/>
              <a:t>10</a:t>
            </a:fld>
            <a:endParaRPr lang="zh-CN" altLang="en-US"/>
          </a:p>
        </p:txBody>
      </p:sp>
    </p:spTree>
    <p:extLst>
      <p:ext uri="{BB962C8B-B14F-4D97-AF65-F5344CB8AC3E}">
        <p14:creationId xmlns:p14="http://schemas.microsoft.com/office/powerpoint/2010/main" val="219543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71EFB970-9EE5-4ACE-8E66-2E1E038C78DF}" type="slidenum">
              <a:rPr lang="zh-CN" altLang="en-US" smtClean="0"/>
              <a:t>26</a:t>
            </a:fld>
            <a:endParaRPr lang="zh-CN" altLang="en-US"/>
          </a:p>
        </p:txBody>
      </p:sp>
    </p:spTree>
    <p:extLst>
      <p:ext uri="{BB962C8B-B14F-4D97-AF65-F5344CB8AC3E}">
        <p14:creationId xmlns:p14="http://schemas.microsoft.com/office/powerpoint/2010/main" val="247138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root Test/S31_Gamma4156_Eg4155.84_Tau1.0_SP1.00_AD0.0_DSL1.root </a:t>
            </a:r>
          </a:p>
          <a:p>
            <a:r>
              <a:rPr lang="en-US" altLang="zh-CN" dirty="0"/>
              <a:t>TH1F *Eg1=new TH1F("Eg1","Eg1",8000,0.,8000);</a:t>
            </a:r>
          </a:p>
          <a:p>
            <a:r>
              <a:rPr lang="en-US" altLang="zh-CN" dirty="0"/>
              <a:t>tree-&gt;Draw("</a:t>
            </a:r>
            <a:r>
              <a:rPr lang="en-US" altLang="zh-CN" dirty="0" err="1"/>
              <a:t>Clovere</a:t>
            </a:r>
            <a:r>
              <a:rPr lang="en-US" altLang="zh-CN" dirty="0"/>
              <a:t>&gt;&gt;Eg1","Clovere&gt;4066&amp;&amp;</a:t>
            </a:r>
            <a:r>
              <a:rPr lang="en-US" altLang="zh-CN" dirty="0" err="1"/>
              <a:t>Clovere</a:t>
            </a:r>
            <a:r>
              <a:rPr lang="en-US" altLang="zh-CN" dirty="0"/>
              <a:t>&lt;4606&amp;&amp;DSSD1e+DSSD2e&gt;20000"); </a:t>
            </a:r>
          </a:p>
          <a:p>
            <a:r>
              <a:rPr lang="en-US" altLang="zh-CN" dirty="0" err="1"/>
              <a:t>TFile</a:t>
            </a:r>
            <a:r>
              <a:rPr lang="en-US" altLang="zh-CN" dirty="0"/>
              <a:t> *_file0 = </a:t>
            </a:r>
            <a:r>
              <a:rPr lang="en-US" altLang="zh-CN" dirty="0" err="1"/>
              <a:t>TFile</a:t>
            </a:r>
            <a:r>
              <a:rPr lang="en-US" altLang="zh-CN" dirty="0"/>
              <a:t>::Open("Test/S31_Gamma4156_Eg4155.84_Tau1.0_SP1.00_AD0.0_AC0.0.root");</a:t>
            </a:r>
          </a:p>
          <a:p>
            <a:r>
              <a:rPr lang="en-US" altLang="zh-CN" dirty="0" err="1"/>
              <a:t>Eg</a:t>
            </a:r>
            <a:r>
              <a:rPr lang="en-US" altLang="zh-CN" dirty="0"/>
              <a:t>-&gt;Scale(0.90);</a:t>
            </a:r>
          </a:p>
          <a:p>
            <a:r>
              <a:rPr lang="en-US" altLang="zh-CN" dirty="0" err="1"/>
              <a:t>Eg</a:t>
            </a:r>
            <a:r>
              <a:rPr lang="en-US" altLang="zh-CN" dirty="0"/>
              <a:t>-&gt;Draw("same");</a:t>
            </a:r>
          </a:p>
        </p:txBody>
      </p:sp>
      <p:sp>
        <p:nvSpPr>
          <p:cNvPr id="4" name="Slide Number Placeholder 3"/>
          <p:cNvSpPr>
            <a:spLocks noGrp="1"/>
          </p:cNvSpPr>
          <p:nvPr>
            <p:ph type="sldNum" sz="quarter" idx="5"/>
          </p:nvPr>
        </p:nvSpPr>
        <p:spPr/>
        <p:txBody>
          <a:bodyPr/>
          <a:lstStyle/>
          <a:p>
            <a:fld id="{71EFB970-9EE5-4ACE-8E66-2E1E038C78DF}" type="slidenum">
              <a:rPr lang="zh-CN" altLang="en-US" smtClean="0"/>
              <a:t>29</a:t>
            </a:fld>
            <a:endParaRPr lang="zh-CN" altLang="en-US"/>
          </a:p>
        </p:txBody>
      </p:sp>
    </p:spTree>
    <p:extLst>
      <p:ext uri="{BB962C8B-B14F-4D97-AF65-F5344CB8AC3E}">
        <p14:creationId xmlns:p14="http://schemas.microsoft.com/office/powerpoint/2010/main" val="331946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宋体" panose="02010600030101010101" pitchFamily="2" charset="-122"/>
                <a:ea typeface="宋体" panose="02010600030101010101" pitchFamily="2" charset="-122"/>
              </a:rPr>
              <a:t>/vis/viewer/set/</a:t>
            </a:r>
            <a:r>
              <a:rPr lang="en-US" altLang="zh-CN" sz="1800" dirty="0" err="1">
                <a:latin typeface="宋体" panose="02010600030101010101" pitchFamily="2" charset="-122"/>
                <a:ea typeface="宋体" panose="02010600030101010101" pitchFamily="2" charset="-122"/>
              </a:rPr>
              <a:t>viewpointThetaPhi</a:t>
            </a:r>
            <a:r>
              <a:rPr lang="en-US" altLang="zh-CN" sz="1800" dirty="0">
                <a:latin typeface="宋体" panose="02010600030101010101" pitchFamily="2" charset="-122"/>
                <a:ea typeface="宋体" panose="02010600030101010101" pitchFamily="2" charset="-122"/>
              </a:rPr>
              <a:t> 90. 180.</a:t>
            </a:r>
          </a:p>
          <a:p>
            <a:endParaRPr lang="zh-CN" altLang="en-US" dirty="0"/>
          </a:p>
        </p:txBody>
      </p:sp>
      <p:sp>
        <p:nvSpPr>
          <p:cNvPr id="4" name="Slide Number Placeholder 3"/>
          <p:cNvSpPr>
            <a:spLocks noGrp="1"/>
          </p:cNvSpPr>
          <p:nvPr>
            <p:ph type="sldNum" sz="quarter" idx="5"/>
          </p:nvPr>
        </p:nvSpPr>
        <p:spPr/>
        <p:txBody>
          <a:bodyPr/>
          <a:lstStyle/>
          <a:p>
            <a:fld id="{71EFB970-9EE5-4ACE-8E66-2E1E038C78DF}" type="slidenum">
              <a:rPr lang="zh-CN" altLang="en-US" smtClean="0"/>
              <a:t>31</a:t>
            </a:fld>
            <a:endParaRPr lang="zh-CN" altLang="en-US"/>
          </a:p>
        </p:txBody>
      </p:sp>
    </p:spTree>
    <p:extLst>
      <p:ext uri="{BB962C8B-B14F-4D97-AF65-F5344CB8AC3E}">
        <p14:creationId xmlns:p14="http://schemas.microsoft.com/office/powerpoint/2010/main" val="107408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71EFB970-9EE5-4ACE-8E66-2E1E038C78DF}" type="slidenum">
              <a:rPr lang="zh-CN" altLang="en-US" smtClean="0"/>
              <a:t>36</a:t>
            </a:fld>
            <a:endParaRPr lang="zh-CN" altLang="en-US"/>
          </a:p>
        </p:txBody>
      </p:sp>
    </p:spTree>
    <p:extLst>
      <p:ext uri="{BB962C8B-B14F-4D97-AF65-F5344CB8AC3E}">
        <p14:creationId xmlns:p14="http://schemas.microsoft.com/office/powerpoint/2010/main" val="63630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113216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151527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27163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1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219311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423478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409799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362821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191840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180219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368900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8360B79F-8882-4A55-BE99-5A6EAEEE230F}" type="datetimeFigureOut">
              <a:rPr lang="zh-CN" altLang="en-US" smtClean="0"/>
              <a:t>2025/2/1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344598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0B79F-8882-4A55-BE99-5A6EAEEE230F}" type="datetimeFigureOut">
              <a:rPr lang="zh-CN" altLang="en-US" smtClean="0"/>
              <a:t>2025/2/1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FDE73-9BB6-4F77-A85F-71AC5E1A9611}" type="slidenum">
              <a:rPr lang="zh-CN" altLang="en-US" smtClean="0"/>
              <a:t>‹#›</a:t>
            </a:fld>
            <a:endParaRPr lang="zh-CN" altLang="en-US"/>
          </a:p>
        </p:txBody>
      </p:sp>
    </p:spTree>
    <p:extLst>
      <p:ext uri="{BB962C8B-B14F-4D97-AF65-F5344CB8AC3E}">
        <p14:creationId xmlns:p14="http://schemas.microsoft.com/office/powerpoint/2010/main" val="3384394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B34E56E0"/><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90.png"/><Relationship Id="rId4" Type="http://schemas.openxmlformats.org/officeDocument/2006/relationships/image" Target="../media/image380.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70C14-5F7E-4FD5-95BC-E17B50A68124}"/>
              </a:ext>
            </a:extLst>
          </p:cNvPr>
          <p:cNvSpPr txBox="1"/>
          <p:nvPr/>
        </p:nvSpPr>
        <p:spPr>
          <a:xfrm>
            <a:off x="0" y="0"/>
            <a:ext cx="9144000" cy="3693319"/>
          </a:xfrm>
          <a:prstGeom prst="rect">
            <a:avLst/>
          </a:prstGeom>
          <a:noFill/>
        </p:spPr>
        <p:txBody>
          <a:bodyPr wrap="square" rtlCol="0">
            <a:spAutoFit/>
          </a:bodyPr>
          <a:lstStyle/>
          <a:p>
            <a:pPr marL="342900" indent="-342900">
              <a:buAutoNum type="arabicParenR"/>
            </a:pPr>
            <a:r>
              <a:rPr lang="en-US" altLang="zh-CN" dirty="0"/>
              <a:t>Fusion evaporation residuals in coincidence with α particles.</a:t>
            </a:r>
            <a:r>
              <a:rPr lang="zh-CN" altLang="en-US" dirty="0"/>
              <a:t> </a:t>
            </a:r>
            <a:r>
              <a:rPr lang="en-US" altLang="zh-CN" dirty="0"/>
              <a:t>If there are evaporated α’s, they should also be in the α loci on PID. ΔE-E doesn’t select reaction mechanisms. Evaporated</a:t>
            </a:r>
            <a:r>
              <a:rPr lang="zh-CN" altLang="en-US" dirty="0"/>
              <a:t> </a:t>
            </a:r>
            <a:r>
              <a:rPr lang="en-US" altLang="zh-CN" dirty="0"/>
              <a:t>α’s are of several MeV, much lower than the α of interest. Evaporated α’s are isotropic,</a:t>
            </a:r>
            <a:r>
              <a:rPr lang="zh-CN" altLang="en-US" dirty="0"/>
              <a:t> </a:t>
            </a:r>
            <a:r>
              <a:rPr lang="en-US" altLang="zh-CN" dirty="0"/>
              <a:t>not</a:t>
            </a:r>
            <a:r>
              <a:rPr lang="zh-CN" altLang="en-US" dirty="0"/>
              <a:t> </a:t>
            </a:r>
            <a:r>
              <a:rPr lang="en-US" altLang="zh-CN" dirty="0"/>
              <a:t>much</a:t>
            </a:r>
            <a:r>
              <a:rPr lang="zh-CN" altLang="en-US" dirty="0"/>
              <a:t> </a:t>
            </a:r>
            <a:r>
              <a:rPr lang="en-US" altLang="zh-CN" dirty="0"/>
              <a:t>at</a:t>
            </a:r>
            <a:r>
              <a:rPr lang="zh-CN" altLang="en-US" dirty="0"/>
              <a:t> </a:t>
            </a:r>
            <a:r>
              <a:rPr lang="en-US" altLang="zh-CN" dirty="0"/>
              <a:t>forward</a:t>
            </a:r>
            <a:r>
              <a:rPr lang="zh-CN" altLang="en-US" dirty="0"/>
              <a:t> </a:t>
            </a:r>
            <a:r>
              <a:rPr lang="en-US" altLang="zh-CN" dirty="0"/>
              <a:t>angles.</a:t>
            </a:r>
          </a:p>
          <a:p>
            <a:pPr marL="342900" indent="-342900">
              <a:buAutoNum type="arabicParenR"/>
            </a:pPr>
            <a:r>
              <a:rPr lang="en-US" altLang="zh-CN" sz="1800" i="0" dirty="0">
                <a:solidFill>
                  <a:srgbClr val="231F20"/>
                </a:solidFill>
                <a:effectLst/>
                <a:latin typeface="CMR10"/>
              </a:rPr>
              <a:t>We assume all the uncertainties are of a Gaussian nature. Can we change those to </a:t>
            </a:r>
            <a:r>
              <a:rPr lang="en-US" altLang="zh-CN" dirty="0"/>
              <a:t>Poisson error</a:t>
            </a:r>
            <a:r>
              <a:rPr lang="en-US" altLang="zh-CN" dirty="0">
                <a:solidFill>
                  <a:srgbClr val="231F20"/>
                </a:solidFill>
                <a:latin typeface="CMR10"/>
              </a:rPr>
              <a:t>s.</a:t>
            </a:r>
          </a:p>
          <a:p>
            <a:pPr marL="342900" indent="-342900">
              <a:buAutoNum type="arabicParenR"/>
            </a:pPr>
            <a:r>
              <a:rPr lang="en-US" altLang="zh-CN" dirty="0"/>
              <a:t>The source of uncertainty comes from the degrees of freedom left out of the model space might already be included in the theoretical uncertainties due to imperfect models.</a:t>
            </a:r>
          </a:p>
          <a:p>
            <a:pPr marL="342900" indent="-342900">
              <a:buAutoNum type="arabicParenR"/>
            </a:pPr>
            <a:r>
              <a:rPr lang="en-US" sz="1800" b="0" i="0" u="none" strike="sngStrike" baseline="0" dirty="0">
                <a:latin typeface="TeXGyrePagellaX-Regular"/>
              </a:rPr>
              <a:t>The remaining variables are hyperparameters which we determine by maximum likelihood estimation. We validate the Gaussian process emulator by comparing its predictions to full model calculations at a set of validation points</a:t>
            </a:r>
            <a:r>
              <a:rPr lang="en-US" strike="sngStrike" dirty="0">
                <a:latin typeface="TeXGyrePagellaX-Regular"/>
              </a:rPr>
              <a:t>.</a:t>
            </a:r>
            <a:r>
              <a:rPr lang="zh-CN" altLang="en-US" strike="sngStrike" dirty="0">
                <a:latin typeface="TeXGyrePagellaX-Regular"/>
              </a:rPr>
              <a:t> </a:t>
            </a:r>
            <a:r>
              <a:rPr lang="en-US" altLang="zh-CN" strike="sngStrike" dirty="0">
                <a:latin typeface="TeXGyrePagellaX-Regular"/>
              </a:rPr>
              <a:t>—— Bernhard.</a:t>
            </a:r>
            <a:r>
              <a:rPr lang="zh-CN" altLang="en-US" strike="sngStrike" dirty="0">
                <a:latin typeface="TeXGyrePagellaX-Regular"/>
              </a:rPr>
              <a:t> </a:t>
            </a:r>
            <a:r>
              <a:rPr lang="en-US" altLang="zh-CN" strike="sngStrike" dirty="0">
                <a:latin typeface="TeXGyrePagellaX-Regular"/>
              </a:rPr>
              <a:t>We</a:t>
            </a:r>
            <a:r>
              <a:rPr lang="zh-CN" altLang="en-US" strike="sngStrike" dirty="0">
                <a:latin typeface="TeXGyrePagellaX-Regular"/>
              </a:rPr>
              <a:t> </a:t>
            </a:r>
            <a:r>
              <a:rPr lang="en-US" altLang="zh-CN" strike="sngStrike" dirty="0">
                <a:latin typeface="TeXGyrePagellaX-Regular"/>
              </a:rPr>
              <a:t>didn’t</a:t>
            </a:r>
            <a:r>
              <a:rPr lang="zh-CN" altLang="en-US" strike="sngStrike" dirty="0">
                <a:latin typeface="TeXGyrePagellaX-Regular"/>
              </a:rPr>
              <a:t> </a:t>
            </a:r>
            <a:r>
              <a:rPr lang="en-US" altLang="zh-CN" strike="sngStrike" dirty="0">
                <a:latin typeface="TeXGyrePagellaX-Regular"/>
              </a:rPr>
              <a:t>have</a:t>
            </a:r>
            <a:r>
              <a:rPr lang="zh-CN" altLang="en-US" strike="sngStrike" dirty="0">
                <a:latin typeface="TeXGyrePagellaX-Regular"/>
              </a:rPr>
              <a:t> </a:t>
            </a:r>
            <a:r>
              <a:rPr lang="en-US" altLang="zh-CN" strike="sngStrike" dirty="0">
                <a:latin typeface="TeXGyrePagellaX-Regular"/>
              </a:rPr>
              <a:t>that</a:t>
            </a:r>
            <a:r>
              <a:rPr lang="zh-CN" altLang="en-US" strike="sngStrike" dirty="0">
                <a:latin typeface="TeXGyrePagellaX-Regular"/>
              </a:rPr>
              <a:t> </a:t>
            </a:r>
            <a:r>
              <a:rPr lang="en-US" altLang="zh-CN" strike="sngStrike" dirty="0">
                <a:latin typeface="TeXGyrePagellaX-Regular"/>
              </a:rPr>
              <a:t>in</a:t>
            </a:r>
            <a:r>
              <a:rPr lang="zh-CN" altLang="en-US" strike="sngStrike" dirty="0">
                <a:latin typeface="TeXGyrePagellaX-Regular"/>
              </a:rPr>
              <a:t> </a:t>
            </a:r>
            <a:r>
              <a:rPr lang="en-US" altLang="zh-CN" strike="sngStrike" dirty="0">
                <a:latin typeface="TeXGyrePagellaX-Regular"/>
              </a:rPr>
              <a:t>MADAI.</a:t>
            </a:r>
          </a:p>
          <a:p>
            <a:pPr marL="342900" indent="-342900">
              <a:buAutoNum type="arabicParenR"/>
            </a:pPr>
            <a:r>
              <a:rPr lang="en-US" altLang="zh-CN" strike="sngStrike" dirty="0"/>
              <a:t>Propagate lifetime uncertainties through reaction rate calculation.</a:t>
            </a:r>
            <a:endParaRPr lang="zh-CN" altLang="en-US" strike="sngStrike" dirty="0"/>
          </a:p>
        </p:txBody>
      </p:sp>
    </p:spTree>
    <p:extLst>
      <p:ext uri="{BB962C8B-B14F-4D97-AF65-F5344CB8AC3E}">
        <p14:creationId xmlns:p14="http://schemas.microsoft.com/office/powerpoint/2010/main" val="2090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39CBC3-B8B9-4702-887A-42B532E1DC65}"/>
              </a:ext>
            </a:extLst>
          </p:cNvPr>
          <p:cNvPicPr>
            <a:picLocks noChangeAspect="1"/>
          </p:cNvPicPr>
          <p:nvPr/>
        </p:nvPicPr>
        <p:blipFill>
          <a:blip r:embed="rId3"/>
          <a:stretch>
            <a:fillRect/>
          </a:stretch>
        </p:blipFill>
        <p:spPr>
          <a:xfrm>
            <a:off x="0" y="-1"/>
            <a:ext cx="5880100" cy="2806748"/>
          </a:xfrm>
          <a:prstGeom prst="rect">
            <a:avLst/>
          </a:prstGeom>
        </p:spPr>
      </p:pic>
      <p:sp>
        <p:nvSpPr>
          <p:cNvPr id="4" name="TextBox 3">
            <a:extLst>
              <a:ext uri="{FF2B5EF4-FFF2-40B4-BE49-F238E27FC236}">
                <a16:creationId xmlns:a16="http://schemas.microsoft.com/office/drawing/2014/main" id="{D150A012-5E3F-44AA-8DCA-C27B7ED6C306}"/>
              </a:ext>
            </a:extLst>
          </p:cNvPr>
          <p:cNvSpPr txBox="1"/>
          <p:nvPr/>
        </p:nvSpPr>
        <p:spPr>
          <a:xfrm>
            <a:off x="624359" y="455484"/>
            <a:ext cx="1680268" cy="707886"/>
          </a:xfrm>
          <a:prstGeom prst="rect">
            <a:avLst/>
          </a:prstGeom>
          <a:noFill/>
        </p:spPr>
        <p:txBody>
          <a:bodyPr wrap="none" rtlCol="0">
            <a:spAutoFit/>
          </a:bodyPr>
          <a:lstStyle/>
          <a:p>
            <a:r>
              <a:rPr lang="en-US" altLang="zh-CN" sz="2000" dirty="0">
                <a:solidFill>
                  <a:srgbClr val="0000FF"/>
                </a:solidFill>
                <a:latin typeface="Cambria" panose="02040503050406030204" pitchFamily="18" charset="0"/>
                <a:ea typeface="Cambria" panose="02040503050406030204" pitchFamily="18" charset="0"/>
              </a:rPr>
              <a:t>EMG enabled</a:t>
            </a:r>
          </a:p>
          <a:p>
            <a:r>
              <a:rPr lang="en-US" altLang="zh-CN" sz="2000" dirty="0">
                <a:solidFill>
                  <a:srgbClr val="FF0000"/>
                </a:solidFill>
                <a:latin typeface="Cambria" panose="02040503050406030204" pitchFamily="18" charset="0"/>
                <a:ea typeface="Cambria" panose="02040503050406030204" pitchFamily="18" charset="0"/>
              </a:rPr>
              <a:t>EMG disabled</a:t>
            </a:r>
            <a:endParaRPr lang="zh-CN" altLang="en-US" sz="2000" dirty="0">
              <a:solidFill>
                <a:srgbClr val="FF0000"/>
              </a:solidFill>
              <a:latin typeface="Cambria" panose="02040503050406030204" pitchFamily="18" charset="0"/>
            </a:endParaRPr>
          </a:p>
        </p:txBody>
      </p:sp>
      <p:sp>
        <p:nvSpPr>
          <p:cNvPr id="5" name="TextBox 4">
            <a:extLst>
              <a:ext uri="{FF2B5EF4-FFF2-40B4-BE49-F238E27FC236}">
                <a16:creationId xmlns:a16="http://schemas.microsoft.com/office/drawing/2014/main" id="{D417335F-1532-499D-AECA-6BFDEA06F803}"/>
              </a:ext>
            </a:extLst>
          </p:cNvPr>
          <p:cNvSpPr txBox="1"/>
          <p:nvPr/>
        </p:nvSpPr>
        <p:spPr>
          <a:xfrm>
            <a:off x="5435600" y="2806747"/>
            <a:ext cx="3708400" cy="3416320"/>
          </a:xfrm>
          <a:prstGeom prst="rect">
            <a:avLst/>
          </a:prstGeom>
          <a:noFill/>
        </p:spPr>
        <p:txBody>
          <a:bodyPr wrap="square">
            <a:spAutoFit/>
          </a:bodyPr>
          <a:lstStyle/>
          <a:p>
            <a:r>
              <a:rPr lang="en-US" altLang="zh-CN" dirty="0"/>
              <a:t>6)</a:t>
            </a:r>
            <a:r>
              <a:rPr lang="zh-CN" altLang="en-US" dirty="0"/>
              <a:t> </a:t>
            </a:r>
            <a:r>
              <a:rPr lang="en-US" altLang="zh-CN" dirty="0"/>
              <a:t>We disable EMG, i.e., set the HPGe intrinsic resolution = 0%,</a:t>
            </a:r>
            <a:r>
              <a:rPr lang="zh-CN" altLang="en-US" dirty="0"/>
              <a:t> </a:t>
            </a:r>
            <a:r>
              <a:rPr lang="en-US" altLang="zh-CN" dirty="0"/>
              <a:t>sharpness </a:t>
            </a:r>
            <a:r>
              <a:rPr lang="zh-CN" altLang="en-US" dirty="0"/>
              <a:t>↑</a:t>
            </a:r>
            <a:endParaRPr lang="en-US" altLang="zh-CN" dirty="0"/>
          </a:p>
          <a:p>
            <a:r>
              <a:rPr lang="en-US" altLang="zh-CN" dirty="0"/>
              <a:t>The parameters of the EMG function could be well characterized as a linear function of energy (0.2–6.1 MeV) by fitting unshifted γ-ray peaks. I don't see how EMG could completely fail at 4.4 MeV (4156 keV shifted).</a:t>
            </a:r>
          </a:p>
          <a:p>
            <a:r>
              <a:rPr lang="en-US" altLang="zh-CN" dirty="0"/>
              <a:t>Also, even fitting the "No EMG" simulation to the data, the peak shape doesn't look better.</a:t>
            </a:r>
          </a:p>
        </p:txBody>
      </p:sp>
      <p:pic>
        <p:nvPicPr>
          <p:cNvPr id="10" name="Picture 9">
            <a:extLst>
              <a:ext uri="{FF2B5EF4-FFF2-40B4-BE49-F238E27FC236}">
                <a16:creationId xmlns:a16="http://schemas.microsoft.com/office/drawing/2014/main" id="{F76AE471-AA39-45B6-908A-C5791E7AEC82}"/>
              </a:ext>
            </a:extLst>
          </p:cNvPr>
          <p:cNvPicPr>
            <a:picLocks noChangeAspect="1"/>
          </p:cNvPicPr>
          <p:nvPr/>
        </p:nvPicPr>
        <p:blipFill>
          <a:blip r:embed="rId4"/>
          <a:stretch>
            <a:fillRect/>
          </a:stretch>
        </p:blipFill>
        <p:spPr>
          <a:xfrm>
            <a:off x="0" y="3097132"/>
            <a:ext cx="5435600" cy="3670936"/>
          </a:xfrm>
          <a:prstGeom prst="rect">
            <a:avLst/>
          </a:prstGeom>
        </p:spPr>
      </p:pic>
    </p:spTree>
    <p:extLst>
      <p:ext uri="{BB962C8B-B14F-4D97-AF65-F5344CB8AC3E}">
        <p14:creationId xmlns:p14="http://schemas.microsoft.com/office/powerpoint/2010/main" val="344164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BB3E40-8DB9-473C-9063-FC08B076CA40}"/>
              </a:ext>
            </a:extLst>
          </p:cNvPr>
          <p:cNvPicPr>
            <a:picLocks noChangeAspect="1"/>
          </p:cNvPicPr>
          <p:nvPr/>
        </p:nvPicPr>
        <p:blipFill>
          <a:blip r:embed="rId2"/>
          <a:stretch>
            <a:fillRect/>
          </a:stretch>
        </p:blipFill>
        <p:spPr>
          <a:xfrm>
            <a:off x="0" y="0"/>
            <a:ext cx="6477000" cy="4286250"/>
          </a:xfrm>
          <a:prstGeom prst="rect">
            <a:avLst/>
          </a:prstGeom>
        </p:spPr>
      </p:pic>
      <p:sp>
        <p:nvSpPr>
          <p:cNvPr id="4" name="TextBox 3">
            <a:extLst>
              <a:ext uri="{FF2B5EF4-FFF2-40B4-BE49-F238E27FC236}">
                <a16:creationId xmlns:a16="http://schemas.microsoft.com/office/drawing/2014/main" id="{3F886048-7B4F-4714-8F09-45792F24AC25}"/>
              </a:ext>
            </a:extLst>
          </p:cNvPr>
          <p:cNvSpPr txBox="1"/>
          <p:nvPr/>
        </p:nvSpPr>
        <p:spPr>
          <a:xfrm>
            <a:off x="954559" y="760284"/>
            <a:ext cx="2600392" cy="1631216"/>
          </a:xfrm>
          <a:prstGeom prst="rect">
            <a:avLst/>
          </a:prstGeom>
          <a:noFill/>
        </p:spPr>
        <p:txBody>
          <a:bodyPr wrap="none" rtlCol="0">
            <a:spAutoFit/>
          </a:bodyPr>
          <a:lstStyle/>
          <a:p>
            <a:r>
              <a:rPr lang="en-US" altLang="zh-CN" sz="2000" dirty="0">
                <a:solidFill>
                  <a:srgbClr val="0000FF"/>
                </a:solidFill>
                <a:latin typeface="Cambria" panose="02040503050406030204" pitchFamily="18" charset="0"/>
                <a:ea typeface="Cambria" panose="02040503050406030204" pitchFamily="18" charset="0"/>
              </a:rPr>
              <a:t>Doppler shift disabled</a:t>
            </a:r>
          </a:p>
          <a:p>
            <a:r>
              <a:rPr lang="en-US" altLang="zh-CN" sz="2000" dirty="0">
                <a:solidFill>
                  <a:srgbClr val="0000FF"/>
                </a:solidFill>
                <a:latin typeface="Cambria" panose="02040503050406030204" pitchFamily="18" charset="0"/>
                <a:ea typeface="Cambria" panose="02040503050406030204" pitchFamily="18" charset="0"/>
              </a:rPr>
              <a:t>EMG enabled</a:t>
            </a:r>
          </a:p>
          <a:p>
            <a:endParaRPr lang="en-US" altLang="zh-CN" sz="2000" dirty="0">
              <a:solidFill>
                <a:srgbClr val="0000FF"/>
              </a:solidFill>
              <a:latin typeface="Cambria" panose="02040503050406030204" pitchFamily="18" charset="0"/>
              <a:ea typeface="Cambria" panose="02040503050406030204" pitchFamily="18" charset="0"/>
            </a:endParaRPr>
          </a:p>
          <a:p>
            <a:r>
              <a:rPr lang="en-US" altLang="zh-CN" sz="2000" dirty="0">
                <a:solidFill>
                  <a:srgbClr val="FF0000"/>
                </a:solidFill>
                <a:latin typeface="Cambria" panose="02040503050406030204" pitchFamily="18" charset="0"/>
                <a:ea typeface="Cambria" panose="02040503050406030204" pitchFamily="18" charset="0"/>
              </a:rPr>
              <a:t>Doppler shift disabled</a:t>
            </a:r>
          </a:p>
          <a:p>
            <a:r>
              <a:rPr lang="en-US" altLang="zh-CN" sz="2000" dirty="0">
                <a:solidFill>
                  <a:srgbClr val="FF0000"/>
                </a:solidFill>
                <a:latin typeface="Cambria" panose="02040503050406030204" pitchFamily="18" charset="0"/>
                <a:ea typeface="Cambria" panose="02040503050406030204" pitchFamily="18" charset="0"/>
              </a:rPr>
              <a:t>EMG disabled</a:t>
            </a:r>
            <a:endParaRPr lang="zh-CN" altLang="en-US" sz="2000" dirty="0">
              <a:solidFill>
                <a:srgbClr val="FF0000"/>
              </a:solidFill>
              <a:latin typeface="Cambria" panose="02040503050406030204" pitchFamily="18" charset="0"/>
            </a:endParaRPr>
          </a:p>
        </p:txBody>
      </p:sp>
      <p:sp>
        <p:nvSpPr>
          <p:cNvPr id="5" name="TextBox 4">
            <a:extLst>
              <a:ext uri="{FF2B5EF4-FFF2-40B4-BE49-F238E27FC236}">
                <a16:creationId xmlns:a16="http://schemas.microsoft.com/office/drawing/2014/main" id="{F1AC93A5-3B8C-4D8C-AA09-5C721B01BC53}"/>
              </a:ext>
            </a:extLst>
          </p:cNvPr>
          <p:cNvSpPr txBox="1"/>
          <p:nvPr/>
        </p:nvSpPr>
        <p:spPr>
          <a:xfrm>
            <a:off x="0" y="4753739"/>
            <a:ext cx="9144000" cy="1754326"/>
          </a:xfrm>
          <a:prstGeom prst="rect">
            <a:avLst/>
          </a:prstGeom>
          <a:noFill/>
        </p:spPr>
        <p:txBody>
          <a:bodyPr wrap="square">
            <a:spAutoFit/>
          </a:bodyPr>
          <a:lstStyle/>
          <a:p>
            <a:pPr algn="just"/>
            <a:r>
              <a:rPr lang="en-US" altLang="zh-CN" sz="1800" dirty="0">
                <a:solidFill>
                  <a:srgbClr val="0E101A"/>
                </a:solidFill>
                <a:effectLst/>
                <a:latin typeface="Times New Roman" panose="02020603050405020304" pitchFamily="18" charset="0"/>
                <a:ea typeface="宋体" panose="02010600030101010101" pitchFamily="2" charset="-122"/>
                <a:cs typeface="宋体" panose="02010600030101010101" pitchFamily="2" charset="-122"/>
              </a:rPr>
              <a:t>I should have removed the energy correction. There was a small difference between the peak maximum and the parameter mean, which was accounted for individually for each peak in the simulation. For a 4-MeV γ ray peak, the mean-max difference is ~1.6 keV. Anyway, let's remove the Doppler shift and only look at the EMG effect on the 4156-keV γ ray peak emitted from a stopped 31S.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gn="just"/>
            <a:r>
              <a:rPr lang="en-US" altLang="zh-CN" sz="1800" dirty="0">
                <a:solidFill>
                  <a:srgbClr val="0E101A"/>
                </a:solidFill>
                <a:effectLst/>
                <a:latin typeface="Times New Roman" panose="02020603050405020304" pitchFamily="18" charset="0"/>
                <a:ea typeface="宋体" panose="02010600030101010101" pitchFamily="2" charset="-122"/>
                <a:cs typeface="宋体" panose="02010600030101010101" pitchFamily="2" charset="-122"/>
              </a:rPr>
              <a:t>It looks reasonable.</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7" name="TextBox 6">
            <a:extLst>
              <a:ext uri="{FF2B5EF4-FFF2-40B4-BE49-F238E27FC236}">
                <a16:creationId xmlns:a16="http://schemas.microsoft.com/office/drawing/2014/main" id="{2BE8BA11-054A-4116-8EA0-85EA7460164C}"/>
              </a:ext>
            </a:extLst>
          </p:cNvPr>
          <p:cNvSpPr txBox="1"/>
          <p:nvPr/>
        </p:nvSpPr>
        <p:spPr>
          <a:xfrm>
            <a:off x="6467408" y="0"/>
            <a:ext cx="2600392" cy="4486100"/>
          </a:xfrm>
          <a:prstGeom prst="rect">
            <a:avLst/>
          </a:prstGeom>
          <a:noFill/>
        </p:spPr>
        <p:txBody>
          <a:bodyPr wrap="square">
            <a:spAutoFit/>
          </a:bodyPr>
          <a:lstStyle/>
          <a:p>
            <a:pPr algn="just">
              <a:lnSpc>
                <a:spcPct val="150000"/>
              </a:lnSpc>
            </a:pPr>
            <a:r>
              <a:rPr lang="en-US" altLang="zh-CN" sz="1600" dirty="0">
                <a:solidFill>
                  <a:srgbClr val="0000FF"/>
                </a:solidFill>
                <a:effectLst/>
                <a:latin typeface="Calibri" panose="020F0502020204030204" pitchFamily="34" charset="0"/>
                <a:ea typeface="宋体" panose="02010600030101010101" pitchFamily="2" charset="-122"/>
              </a:rPr>
              <a:t>Thanks also for doing those additional tests and providing the slides. It all seems OK except I was curious why enabling the EMG shifts everything to the left. It should just broaden everything with some counts moving to the left and some to the right. I hope this is accounted for properly in your analysis. </a:t>
            </a:r>
            <a:endParaRPr lang="zh-CN" altLang="zh-CN" sz="1200" dirty="0">
              <a:solidFill>
                <a:srgbClr val="0000FF"/>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4459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270ED-A160-43FC-A51D-C7F4E638484C}"/>
              </a:ext>
            </a:extLst>
          </p:cNvPr>
          <p:cNvSpPr txBox="1"/>
          <p:nvPr/>
        </p:nvSpPr>
        <p:spPr>
          <a:xfrm>
            <a:off x="0" y="0"/>
            <a:ext cx="3343704" cy="1200329"/>
          </a:xfrm>
          <a:prstGeom prst="rect">
            <a:avLst/>
          </a:prstGeom>
          <a:noFill/>
        </p:spPr>
        <p:txBody>
          <a:bodyPr wrap="square" rtlCol="0">
            <a:spAutoFit/>
          </a:bodyPr>
          <a:lstStyle/>
          <a:p>
            <a:r>
              <a:rPr lang="en-US" altLang="zh-CN" dirty="0"/>
              <a:t>7)</a:t>
            </a:r>
            <a:r>
              <a:rPr lang="zh-CN" altLang="en-US" dirty="0"/>
              <a:t> </a:t>
            </a:r>
            <a:r>
              <a:rPr lang="en-US" altLang="zh-CN" dirty="0"/>
              <a:t>Varying the 3He implantation depth changes Doppler shift a little bit but doesn't seem to change the sharpness.</a:t>
            </a:r>
            <a:endParaRPr lang="zh-CN" altLang="en-US" dirty="0"/>
          </a:p>
        </p:txBody>
      </p:sp>
      <p:pic>
        <p:nvPicPr>
          <p:cNvPr id="5" name="Picture 4">
            <a:extLst>
              <a:ext uri="{FF2B5EF4-FFF2-40B4-BE49-F238E27FC236}">
                <a16:creationId xmlns:a16="http://schemas.microsoft.com/office/drawing/2014/main" id="{CDFAD49D-A2BE-4B00-B99C-86D40E114C31}"/>
              </a:ext>
            </a:extLst>
          </p:cNvPr>
          <p:cNvPicPr>
            <a:picLocks noChangeAspect="1"/>
          </p:cNvPicPr>
          <p:nvPr/>
        </p:nvPicPr>
        <p:blipFill>
          <a:blip r:embed="rId2"/>
          <a:stretch>
            <a:fillRect/>
          </a:stretch>
        </p:blipFill>
        <p:spPr>
          <a:xfrm>
            <a:off x="0" y="3821508"/>
            <a:ext cx="5127531" cy="3036492"/>
          </a:xfrm>
          <a:prstGeom prst="rect">
            <a:avLst/>
          </a:prstGeom>
        </p:spPr>
      </p:pic>
      <p:pic>
        <p:nvPicPr>
          <p:cNvPr id="7" name="Picture 6">
            <a:extLst>
              <a:ext uri="{FF2B5EF4-FFF2-40B4-BE49-F238E27FC236}">
                <a16:creationId xmlns:a16="http://schemas.microsoft.com/office/drawing/2014/main" id="{F0C1B52D-8FAE-4B17-9F9C-C76D4CCF7D7A}"/>
              </a:ext>
            </a:extLst>
          </p:cNvPr>
          <p:cNvPicPr>
            <a:picLocks noChangeAspect="1"/>
          </p:cNvPicPr>
          <p:nvPr/>
        </p:nvPicPr>
        <p:blipFill>
          <a:blip r:embed="rId3"/>
          <a:stretch>
            <a:fillRect/>
          </a:stretch>
        </p:blipFill>
        <p:spPr>
          <a:xfrm>
            <a:off x="3343704" y="0"/>
            <a:ext cx="5800296" cy="4012168"/>
          </a:xfrm>
          <a:prstGeom prst="rect">
            <a:avLst/>
          </a:prstGeom>
        </p:spPr>
      </p:pic>
      <p:sp>
        <p:nvSpPr>
          <p:cNvPr id="8" name="TextBox 7">
            <a:extLst>
              <a:ext uri="{FF2B5EF4-FFF2-40B4-BE49-F238E27FC236}">
                <a16:creationId xmlns:a16="http://schemas.microsoft.com/office/drawing/2014/main" id="{18B00F9C-AB8B-4D64-9E24-6992F693E1F3}"/>
              </a:ext>
            </a:extLst>
          </p:cNvPr>
          <p:cNvSpPr txBox="1"/>
          <p:nvPr/>
        </p:nvSpPr>
        <p:spPr>
          <a:xfrm>
            <a:off x="3670300" y="390187"/>
            <a:ext cx="3728265" cy="923330"/>
          </a:xfrm>
          <a:prstGeom prst="rect">
            <a:avLst/>
          </a:prstGeom>
          <a:noFill/>
        </p:spPr>
        <p:txBody>
          <a:bodyPr wrap="none" rtlCol="0">
            <a:spAutoFit/>
          </a:bodyPr>
          <a:lstStyle/>
          <a:p>
            <a:r>
              <a:rPr lang="en-US" altLang="zh-CN" dirty="0">
                <a:solidFill>
                  <a:srgbClr val="0000FF"/>
                </a:solidFill>
                <a:latin typeface="Cambria" panose="02040503050406030204" pitchFamily="18" charset="0"/>
                <a:ea typeface="Cambria" panose="02040503050406030204" pitchFamily="18" charset="0"/>
              </a:rPr>
              <a:t>Depth = 0</a:t>
            </a:r>
          </a:p>
          <a:p>
            <a:r>
              <a:rPr lang="en-US" altLang="zh-CN" dirty="0">
                <a:solidFill>
                  <a:srgbClr val="FF0000"/>
                </a:solidFill>
                <a:latin typeface="Cambria" panose="02040503050406030204" pitchFamily="18" charset="0"/>
                <a:ea typeface="Cambria" panose="02040503050406030204" pitchFamily="18" charset="0"/>
              </a:rPr>
              <a:t>Depth = 0-0.2 μm according to SRIM</a:t>
            </a:r>
          </a:p>
          <a:p>
            <a:r>
              <a:rPr lang="en-US" altLang="zh-CN" dirty="0">
                <a:solidFill>
                  <a:schemeClr val="accent6"/>
                </a:solidFill>
                <a:latin typeface="Cambria" panose="02040503050406030204" pitchFamily="18" charset="0"/>
                <a:ea typeface="Cambria" panose="02040503050406030204" pitchFamily="18" charset="0"/>
              </a:rPr>
              <a:t>Depth = 5.0 μm</a:t>
            </a:r>
          </a:p>
        </p:txBody>
      </p:sp>
    </p:spTree>
    <p:extLst>
      <p:ext uri="{BB962C8B-B14F-4D97-AF65-F5344CB8AC3E}">
        <p14:creationId xmlns:p14="http://schemas.microsoft.com/office/powerpoint/2010/main" val="377887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082F-CF2D-48FB-A704-0F8CC8823783}"/>
              </a:ext>
            </a:extLst>
          </p:cNvPr>
          <p:cNvSpPr>
            <a:spLocks noGrp="1"/>
          </p:cNvSpPr>
          <p:nvPr>
            <p:ph type="ctrTitle"/>
          </p:nvPr>
        </p:nvSpPr>
        <p:spPr/>
        <p:txBody>
          <a:bodyPr/>
          <a:lstStyle/>
          <a:p>
            <a:r>
              <a:rPr lang="en-US" altLang="zh-CN" dirty="0"/>
              <a:t>Other issues</a:t>
            </a:r>
            <a:endParaRPr lang="zh-CN" altLang="en-US" dirty="0"/>
          </a:p>
        </p:txBody>
      </p:sp>
    </p:spTree>
    <p:extLst>
      <p:ext uri="{BB962C8B-B14F-4D97-AF65-F5344CB8AC3E}">
        <p14:creationId xmlns:p14="http://schemas.microsoft.com/office/powerpoint/2010/main" val="6216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0705A-7C77-4648-B73F-05C79A0313ED}"/>
              </a:ext>
            </a:extLst>
          </p:cNvPr>
          <p:cNvSpPr txBox="1"/>
          <p:nvPr/>
        </p:nvSpPr>
        <p:spPr>
          <a:xfrm>
            <a:off x="0" y="0"/>
            <a:ext cx="9144000" cy="6463308"/>
          </a:xfrm>
          <a:prstGeom prst="rect">
            <a:avLst/>
          </a:prstGeom>
          <a:noFill/>
        </p:spPr>
        <p:txBody>
          <a:bodyPr wrap="square">
            <a:spAutoFit/>
          </a:bodyPr>
          <a:lstStyle/>
          <a:p>
            <a:r>
              <a:rPr lang="en-US" altLang="zh-CN" dirty="0">
                <a:solidFill>
                  <a:srgbClr val="0000FF"/>
                </a:solidFill>
              </a:rPr>
              <a:t>p.1 Section Introduction. After the 1st paragraph:</a:t>
            </a:r>
          </a:p>
          <a:p>
            <a:r>
              <a:rPr lang="zh-CN" altLang="en-US" dirty="0">
                <a:solidFill>
                  <a:srgbClr val="0000FF"/>
                </a:solidFill>
              </a:rPr>
              <a:t>Maybe we should include a short paragraph about what is previously known about 31S lifetimes?</a:t>
            </a:r>
            <a:endParaRPr lang="en-US" altLang="zh-CN" dirty="0">
              <a:solidFill>
                <a:srgbClr val="0000FF"/>
              </a:solidFill>
            </a:endParaRPr>
          </a:p>
          <a:p>
            <a:r>
              <a:rPr lang="en-US" altLang="zh-CN" dirty="0">
                <a:solidFill>
                  <a:srgbClr val="0000FF"/>
                </a:solidFill>
              </a:rPr>
              <a:t>p.1 Section Introduction. The last paragraph:</a:t>
            </a:r>
          </a:p>
          <a:p>
            <a:r>
              <a:rPr lang="en-US" altLang="zh-CN" dirty="0">
                <a:solidFill>
                  <a:srgbClr val="0000FF"/>
                </a:solidFill>
              </a:rPr>
              <a:t>This sentence seems out of place here. I think you already said it in the first paragraph, or could say it there.</a:t>
            </a:r>
          </a:p>
          <a:p>
            <a:endParaRPr lang="en-US" altLang="zh-CN" dirty="0">
              <a:solidFill>
                <a:srgbClr val="0000FF"/>
              </a:solidFill>
            </a:endParaRPr>
          </a:p>
          <a:p>
            <a:r>
              <a:rPr lang="en-US" altLang="zh-CN" dirty="0">
                <a:solidFill>
                  <a:srgbClr val="339966"/>
                </a:solidFill>
                <a:latin typeface="Cambria" panose="02040503050406030204" pitchFamily="18" charset="0"/>
                <a:ea typeface="Cambria" panose="02040503050406030204" pitchFamily="18" charset="0"/>
              </a:rPr>
              <a:t>Done. See p.1 Section Introduction in the new draft.</a:t>
            </a:r>
          </a:p>
          <a:p>
            <a:endParaRPr lang="en-US" altLang="zh-CN" dirty="0">
              <a:solidFill>
                <a:srgbClr val="0000FF"/>
              </a:solidFill>
            </a:endParaRPr>
          </a:p>
          <a:p>
            <a:r>
              <a:rPr lang="en-US" altLang="zh-CN" dirty="0">
                <a:solidFill>
                  <a:srgbClr val="0000FF"/>
                </a:solidFill>
              </a:rPr>
              <a:t>I think it will make the paper more clear if you explicitly define your language regarding statistical significance in terms of standard deviations. Then there will be no ambiguity.</a:t>
            </a:r>
          </a:p>
          <a:p>
            <a:r>
              <a:rPr lang="en-US" altLang="zh-CN" dirty="0">
                <a:solidFill>
                  <a:srgbClr val="0000FF"/>
                </a:solidFill>
              </a:rPr>
              <a:t>For the 5141-keV peak, I think the fit tells you if it is there or not. The fit says its significance is more than 3 standard deviations above zero, which is not completely insignificant. I agree that some of the counts might be from the 5/2+ state, so it is unclear if the excess is from the transition from the 6390-keV state and we shouldn’t use it for lifetime analysis of the 6390-keV state.</a:t>
            </a:r>
          </a:p>
          <a:p>
            <a:endParaRPr lang="en-US" altLang="zh-CN" dirty="0">
              <a:solidFill>
                <a:srgbClr val="0000FF"/>
              </a:solidFill>
            </a:endParaRPr>
          </a:p>
          <a:p>
            <a:r>
              <a:rPr lang="en-US" altLang="zh-CN" dirty="0">
                <a:solidFill>
                  <a:srgbClr val="339966"/>
                </a:solidFill>
                <a:latin typeface="Cambria" panose="02040503050406030204" pitchFamily="18" charset="0"/>
                <a:ea typeface="Cambria" panose="02040503050406030204" pitchFamily="18" charset="0"/>
              </a:rPr>
              <a:t>Done. See p.3 Section Simulation in the new draft.</a:t>
            </a:r>
          </a:p>
          <a:p>
            <a:endParaRPr lang="en-US" altLang="zh-CN" dirty="0">
              <a:latin typeface="Cambria" panose="02040503050406030204" pitchFamily="18" charset="0"/>
              <a:ea typeface="Cambria" panose="02040503050406030204" pitchFamily="18" charset="0"/>
            </a:endParaRPr>
          </a:p>
          <a:p>
            <a:r>
              <a:rPr lang="zh-CN" altLang="en-US" dirty="0">
                <a:solidFill>
                  <a:srgbClr val="0000FF"/>
                </a:solidFill>
              </a:rPr>
              <a:t>I would separate the discussion of analysis techniques from the discussion of 31S in the Conclusions and Outlook. You could have a paragraph with Conclusions and Outlook for analysis. Then another paragraph for Conclusion and Outlook for 31S.</a:t>
            </a:r>
            <a:endParaRPr lang="en-US" altLang="zh-CN" dirty="0">
              <a:solidFill>
                <a:srgbClr val="0000FF"/>
              </a:solidFill>
            </a:endParaRPr>
          </a:p>
          <a:p>
            <a:endParaRPr lang="en-US" altLang="zh-CN" dirty="0">
              <a:solidFill>
                <a:srgbClr val="339966"/>
              </a:solidFill>
              <a:latin typeface="Cambria" panose="02040503050406030204" pitchFamily="18" charset="0"/>
              <a:ea typeface="Cambria" panose="02040503050406030204" pitchFamily="18" charset="0"/>
            </a:endParaRPr>
          </a:p>
          <a:p>
            <a:r>
              <a:rPr lang="en-US" altLang="zh-CN" dirty="0">
                <a:solidFill>
                  <a:srgbClr val="339966"/>
                </a:solidFill>
                <a:latin typeface="Cambria" panose="02040503050406030204" pitchFamily="18" charset="0"/>
                <a:ea typeface="Cambria" panose="02040503050406030204" pitchFamily="18" charset="0"/>
              </a:rPr>
              <a:t>Done. See p.9 Section Conclusion &amp; Outlook in the new draft.</a:t>
            </a:r>
          </a:p>
        </p:txBody>
      </p:sp>
    </p:spTree>
    <p:extLst>
      <p:ext uri="{BB962C8B-B14F-4D97-AF65-F5344CB8AC3E}">
        <p14:creationId xmlns:p14="http://schemas.microsoft.com/office/powerpoint/2010/main" val="154414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1C7394-F41B-4F60-A7A8-D029C678CACE}"/>
              </a:ext>
            </a:extLst>
          </p:cNvPr>
          <p:cNvSpPr txBox="1"/>
          <p:nvPr/>
        </p:nvSpPr>
        <p:spPr>
          <a:xfrm>
            <a:off x="0" y="0"/>
            <a:ext cx="9144000" cy="2862322"/>
          </a:xfrm>
          <a:prstGeom prst="rect">
            <a:avLst/>
          </a:prstGeom>
          <a:noFill/>
        </p:spPr>
        <p:txBody>
          <a:bodyPr wrap="square">
            <a:spAutoFit/>
          </a:bodyPr>
          <a:lstStyle/>
          <a:p>
            <a:r>
              <a:rPr lang="zh-CN" altLang="en-US" dirty="0">
                <a:solidFill>
                  <a:srgbClr val="0000FF"/>
                </a:solidFill>
              </a:rPr>
              <a:t>"While the other branches were not statistically significant, we searched for them to estimate the..." (however, I think you shouldn't report the insignificant values, just the ratio of 5141 to 4156)</a:t>
            </a:r>
            <a:endParaRPr lang="en-US" altLang="zh-CN" dirty="0">
              <a:solidFill>
                <a:srgbClr val="0000FF"/>
              </a:solidFill>
            </a:endParaRPr>
          </a:p>
          <a:p>
            <a:r>
              <a:rPr lang="en-US" altLang="zh-CN" dirty="0">
                <a:solidFill>
                  <a:srgbClr val="339966"/>
                </a:solidFill>
                <a:latin typeface="Cambria" panose="02040503050406030204" pitchFamily="18" charset="0"/>
                <a:ea typeface="Cambria" panose="02040503050406030204" pitchFamily="18" charset="0"/>
              </a:rPr>
              <a:t>See Table below. Just showing the ratio seems less convincing. How about saying the six branching ratios and also pointing out those are tentative estimates?</a:t>
            </a:r>
          </a:p>
          <a:p>
            <a:endParaRPr lang="en-US" altLang="zh-CN" dirty="0">
              <a:latin typeface="Cambria" panose="02040503050406030204" pitchFamily="18" charset="0"/>
              <a:ea typeface="Cambria" panose="02040503050406030204" pitchFamily="18" charset="0"/>
            </a:endParaRPr>
          </a:p>
          <a:p>
            <a:r>
              <a:rPr lang="en-US" altLang="zh-CN" dirty="0">
                <a:solidFill>
                  <a:srgbClr val="0000FF"/>
                </a:solidFill>
              </a:rPr>
              <a:t>Did you use both gammas to measure the 6390-keV lifetime, or just one? If you don't say it in the paper, should say it.</a:t>
            </a:r>
          </a:p>
          <a:p>
            <a:r>
              <a:rPr lang="en-US" altLang="zh-CN" dirty="0">
                <a:solidFill>
                  <a:srgbClr val="339966"/>
                </a:solidFill>
                <a:latin typeface="Cambria" panose="02040503050406030204" pitchFamily="18" charset="0"/>
                <a:ea typeface="Cambria" panose="02040503050406030204" pitchFamily="18" charset="0"/>
              </a:rPr>
              <a:t>Good point. As the 4156-keV branch is uniquely associated with the resonance of interest, we will extract the lifetime from the 4156-keV γ-ray </a:t>
            </a:r>
            <a:r>
              <a:rPr lang="en-US" altLang="zh-CN" dirty="0" err="1">
                <a:solidFill>
                  <a:srgbClr val="339966"/>
                </a:solidFill>
                <a:latin typeface="Cambria" panose="02040503050406030204" pitchFamily="18" charset="0"/>
                <a:ea typeface="Cambria" panose="02040503050406030204" pitchFamily="18" charset="0"/>
              </a:rPr>
              <a:t>lineshape</a:t>
            </a:r>
            <a:r>
              <a:rPr lang="en-US" altLang="zh-CN" dirty="0">
                <a:solidFill>
                  <a:srgbClr val="339966"/>
                </a:solidFill>
                <a:latin typeface="Cambria" panose="02040503050406030204" pitchFamily="18" charset="0"/>
                <a:ea typeface="Cambria" panose="02040503050406030204" pitchFamily="18" charset="0"/>
              </a:rPr>
              <a:t> analysis.</a:t>
            </a:r>
            <a:endParaRPr lang="zh-CN" altLang="en-US" dirty="0">
              <a:solidFill>
                <a:srgbClr val="339966"/>
              </a:solidFill>
              <a:latin typeface="Cambria" panose="02040503050406030204" pitchFamily="18" charset="0"/>
            </a:endParaRPr>
          </a:p>
        </p:txBody>
      </p:sp>
      <p:graphicFrame>
        <p:nvGraphicFramePr>
          <p:cNvPr id="6" name="Table 5">
            <a:extLst>
              <a:ext uri="{FF2B5EF4-FFF2-40B4-BE49-F238E27FC236}">
                <a16:creationId xmlns:a16="http://schemas.microsoft.com/office/drawing/2014/main" id="{4832400A-A4AD-49BE-B518-BD46C339FAEA}"/>
              </a:ext>
            </a:extLst>
          </p:cNvPr>
          <p:cNvGraphicFramePr>
            <a:graphicFrameLocks noGrp="1"/>
          </p:cNvGraphicFramePr>
          <p:nvPr>
            <p:extLst>
              <p:ext uri="{D42A27DB-BD31-4B8C-83A1-F6EECF244321}">
                <p14:modId xmlns:p14="http://schemas.microsoft.com/office/powerpoint/2010/main" val="3386621398"/>
              </p:ext>
            </p:extLst>
          </p:nvPr>
        </p:nvGraphicFramePr>
        <p:xfrm>
          <a:off x="120649" y="3076755"/>
          <a:ext cx="5346699" cy="2865120"/>
        </p:xfrm>
        <a:graphic>
          <a:graphicData uri="http://schemas.openxmlformats.org/drawingml/2006/table">
            <a:tbl>
              <a:tblPr firstRow="1" bandRow="1"/>
              <a:tblGrid>
                <a:gridCol w="1782233">
                  <a:extLst>
                    <a:ext uri="{9D8B030D-6E8A-4147-A177-3AD203B41FA5}">
                      <a16:colId xmlns:a16="http://schemas.microsoft.com/office/drawing/2014/main" val="2992461564"/>
                    </a:ext>
                  </a:extLst>
                </a:gridCol>
                <a:gridCol w="1782233">
                  <a:extLst>
                    <a:ext uri="{9D8B030D-6E8A-4147-A177-3AD203B41FA5}">
                      <a16:colId xmlns:a16="http://schemas.microsoft.com/office/drawing/2014/main" val="3067017010"/>
                    </a:ext>
                  </a:extLst>
                </a:gridCol>
                <a:gridCol w="1782233">
                  <a:extLst>
                    <a:ext uri="{9D8B030D-6E8A-4147-A177-3AD203B41FA5}">
                      <a16:colId xmlns:a16="http://schemas.microsoft.com/office/drawing/2014/main" val="2563993968"/>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800" b="0" i="1" dirty="0">
                          <a:solidFill>
                            <a:schemeClr val="tx1"/>
                          </a:solidFill>
                          <a:latin typeface="Cambria Math" panose="02040503050406030204" pitchFamily="18" charset="0"/>
                          <a:ea typeface="Cambria Math" panose="02040503050406030204" pitchFamily="18" charset="0"/>
                        </a:rPr>
                        <a:t>E</a:t>
                      </a:r>
                      <a:r>
                        <a:rPr lang="en-US" altLang="zh-CN" sz="1800" b="0" i="1" baseline="-25000" dirty="0">
                          <a:solidFill>
                            <a:schemeClr val="tx1"/>
                          </a:solidFill>
                          <a:latin typeface="Cambria Math" panose="02040503050406030204" pitchFamily="18" charset="0"/>
                          <a:ea typeface="Cambria Math" panose="02040503050406030204" pitchFamily="18" charset="0"/>
                        </a:rPr>
                        <a:t>γ</a:t>
                      </a:r>
                      <a:r>
                        <a:rPr lang="en-US" altLang="zh-CN" sz="1800" b="0" dirty="0">
                          <a:solidFill>
                            <a:schemeClr val="tx1"/>
                          </a:solidFill>
                          <a:latin typeface="Cambria Math" panose="02040503050406030204" pitchFamily="18" charset="0"/>
                          <a:ea typeface="Cambria Math" panose="02040503050406030204" pitchFamily="18" charset="0"/>
                        </a:rPr>
                        <a:t> (keV)</a:t>
                      </a:r>
                      <a:endParaRPr lang="zh-CN" altLang="en-US" sz="1800" b="0" dirty="0">
                        <a:solidFill>
                          <a:schemeClr val="tx1"/>
                        </a:solidFill>
                        <a:latin typeface="Cambria Math" panose="020405030504060302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800" b="0" dirty="0">
                          <a:solidFill>
                            <a:schemeClr val="tx1"/>
                          </a:solidFill>
                          <a:latin typeface="Cambria Math" panose="02040503050406030204" pitchFamily="18" charset="0"/>
                          <a:ea typeface="Cambria Math" panose="02040503050406030204" pitchFamily="18" charset="0"/>
                        </a:rPr>
                        <a:t>BR (%)</a:t>
                      </a:r>
                    </a:p>
                    <a:p>
                      <a:pPr algn="ctr"/>
                      <a:r>
                        <a:rPr lang="en-US" altLang="zh-CN" sz="1800" b="0" dirty="0">
                          <a:solidFill>
                            <a:schemeClr val="tx1"/>
                          </a:solidFill>
                          <a:latin typeface="Cambria Math" panose="02040503050406030204" pitchFamily="18" charset="0"/>
                          <a:ea typeface="Cambria Math" panose="02040503050406030204" pitchFamily="18" charset="0"/>
                        </a:rPr>
                        <a:t>Bennett</a:t>
                      </a:r>
                      <a:endParaRPr lang="zh-CN" altLang="en-US" sz="1800" b="0" dirty="0">
                        <a:solidFill>
                          <a:schemeClr val="tx1"/>
                        </a:solidFill>
                        <a:latin typeface="Cambria Math" panose="020405030504060302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Cambria Math" panose="02040503050406030204" pitchFamily="18" charset="0"/>
                          <a:ea typeface="Cambria Math" panose="02040503050406030204" pitchFamily="18" charset="0"/>
                        </a:rPr>
                        <a:t>BR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Cambria Math" panose="02040503050406030204" pitchFamily="18" charset="0"/>
                          <a:ea typeface="Cambria Math" panose="02040503050406030204" pitchFamily="18" charset="0"/>
                        </a:rPr>
                        <a:t>DSL</a:t>
                      </a:r>
                      <a:endParaRPr lang="zh-CN" altLang="en-US" sz="1800" b="0" dirty="0">
                        <a:solidFill>
                          <a:schemeClr val="tx1"/>
                        </a:solidFill>
                        <a:latin typeface="Cambria Math" panose="020405030504060302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91643461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baseline="0" dirty="0">
                          <a:solidFill>
                            <a:schemeClr val="tx1"/>
                          </a:solidFill>
                          <a:effectLst/>
                          <a:latin typeface="Cambria Math" panose="02040503050406030204" pitchFamily="18" charset="0"/>
                          <a:ea typeface="Cambria Math" panose="02040503050406030204" pitchFamily="18" charset="0"/>
                        </a:rPr>
                        <a:t>6390</a:t>
                      </a:r>
                      <a:endParaRPr lang="zh-CN" altLang="en-US" sz="1800" b="0" i="0" u="none" strike="noStrike" baseline="0" dirty="0">
                        <a:solidFill>
                          <a:schemeClr val="tx1"/>
                        </a:solidFill>
                        <a:effectLst/>
                        <a:latin typeface="Cambria Math" panose="02040503050406030204" pitchFamily="18" charset="0"/>
                        <a:ea typeface="宋体" panose="02010600030101010101" pitchFamily="2" charset="-122"/>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dirty="0">
                          <a:solidFill>
                            <a:schemeClr val="tx1"/>
                          </a:solidFill>
                          <a:effectLst/>
                          <a:latin typeface="Cambria Math" panose="02040503050406030204" pitchFamily="18" charset="0"/>
                          <a:ea typeface="Cambria Math" panose="02040503050406030204" pitchFamily="18" charset="0"/>
                        </a:rPr>
                        <a:t>5.4±0.6</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800" b="0" i="0" u="none" strike="noStrike" dirty="0">
                          <a:solidFill>
                            <a:schemeClr val="tx1"/>
                          </a:solidFill>
                          <a:effectLst/>
                          <a:latin typeface="Cambria Math" panose="02040503050406030204" pitchFamily="18" charset="0"/>
                          <a:ea typeface="Cambria Math" panose="02040503050406030204" pitchFamily="18" charset="0"/>
                        </a:rPr>
                        <a:t>1.1±0.6</a:t>
                      </a:r>
                      <a:endParaRPr lang="zh-CN" altLang="en-US" sz="1800" b="0" dirty="0">
                        <a:solidFill>
                          <a:schemeClr val="tx1"/>
                        </a:solidFill>
                        <a:latin typeface="Cambria Math" panose="020405030504060302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05883338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baseline="0" dirty="0">
                          <a:solidFill>
                            <a:srgbClr val="FF0000"/>
                          </a:solidFill>
                          <a:effectLst/>
                          <a:latin typeface="Cambria Math" panose="02040503050406030204" pitchFamily="18" charset="0"/>
                          <a:ea typeface="Cambria Math" panose="02040503050406030204" pitchFamily="18" charset="0"/>
                        </a:rPr>
                        <a:t>5141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dirty="0">
                          <a:solidFill>
                            <a:srgbClr val="FF0000"/>
                          </a:solidFill>
                          <a:effectLst/>
                          <a:latin typeface="Cambria Math" panose="02040503050406030204" pitchFamily="18" charset="0"/>
                          <a:ea typeface="Cambria Math" panose="02040503050406030204" pitchFamily="18" charset="0"/>
                        </a:rPr>
                        <a:t>10.8±1.1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800" b="0" i="0" u="none" strike="noStrike" dirty="0">
                          <a:solidFill>
                            <a:srgbClr val="FF0000"/>
                          </a:solidFill>
                          <a:effectLst/>
                          <a:latin typeface="Cambria Math" panose="02040503050406030204" pitchFamily="18" charset="0"/>
                          <a:ea typeface="Cambria Math" panose="02040503050406030204" pitchFamily="18" charset="0"/>
                        </a:rPr>
                        <a:t>28±8</a:t>
                      </a:r>
                      <a:endParaRPr lang="zh-CN" altLang="en-US" sz="1800" b="0" dirty="0">
                        <a:solidFill>
                          <a:srgbClr val="FF0000"/>
                        </a:solidFill>
                        <a:latin typeface="Cambria Math" panose="020405030504060302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75952848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baseline="0" dirty="0">
                          <a:solidFill>
                            <a:srgbClr val="FF0000"/>
                          </a:solidFill>
                          <a:effectLst/>
                          <a:latin typeface="Cambria Math" panose="02040503050406030204" pitchFamily="18" charset="0"/>
                          <a:ea typeface="Cambria Math" panose="02040503050406030204" pitchFamily="18" charset="0"/>
                        </a:rPr>
                        <a:t>4156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dirty="0">
                          <a:solidFill>
                            <a:srgbClr val="FF0000"/>
                          </a:solidFill>
                          <a:effectLst/>
                          <a:latin typeface="Cambria Math" panose="02040503050406030204" pitchFamily="18" charset="0"/>
                          <a:ea typeface="Cambria Math" panose="02040503050406030204" pitchFamily="18" charset="0"/>
                        </a:rPr>
                        <a:t>44.4±2.7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800" b="0" i="0" u="none" strike="noStrike" dirty="0">
                          <a:solidFill>
                            <a:srgbClr val="FF0000"/>
                          </a:solidFill>
                          <a:effectLst/>
                          <a:latin typeface="Cambria Math" panose="02040503050406030204" pitchFamily="18" charset="0"/>
                          <a:ea typeface="Cambria Math" panose="02040503050406030204" pitchFamily="18" charset="0"/>
                        </a:rPr>
                        <a:t>38±9</a:t>
                      </a:r>
                      <a:endParaRPr lang="zh-CN" altLang="en-US" sz="1800" b="0" dirty="0">
                        <a:solidFill>
                          <a:srgbClr val="FF0000"/>
                        </a:solidFill>
                        <a:latin typeface="Cambria Math" panose="020405030504060302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95266116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baseline="0" dirty="0">
                          <a:solidFill>
                            <a:schemeClr val="tx1"/>
                          </a:solidFill>
                          <a:effectLst/>
                          <a:latin typeface="Cambria Math" panose="02040503050406030204" pitchFamily="18" charset="0"/>
                          <a:ea typeface="Cambria Math" panose="02040503050406030204" pitchFamily="18" charset="0"/>
                        </a:rPr>
                        <a:t>3314</a:t>
                      </a:r>
                      <a:endParaRPr lang="zh-CN" altLang="en-US" sz="1800" b="0" i="0" u="none" strike="noStrike" baseline="0" dirty="0">
                        <a:solidFill>
                          <a:schemeClr val="tx1"/>
                        </a:solidFill>
                        <a:effectLst/>
                        <a:latin typeface="Cambria Math" panose="02040503050406030204" pitchFamily="18" charset="0"/>
                        <a:ea typeface="宋体" panose="02010600030101010101" pitchFamily="2" charset="-122"/>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dirty="0">
                          <a:solidFill>
                            <a:schemeClr val="tx1"/>
                          </a:solidFill>
                          <a:effectLst/>
                          <a:latin typeface="Cambria Math" panose="02040503050406030204" pitchFamily="18" charset="0"/>
                          <a:ea typeface="Cambria Math" panose="02040503050406030204" pitchFamily="18" charset="0"/>
                        </a:rPr>
                        <a:t>11.8±0.7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800" b="0" i="0" u="none" strike="noStrike" dirty="0">
                          <a:solidFill>
                            <a:schemeClr val="tx1"/>
                          </a:solidFill>
                          <a:effectLst/>
                          <a:latin typeface="Cambria Math" panose="02040503050406030204" pitchFamily="18" charset="0"/>
                          <a:ea typeface="Cambria Math" panose="02040503050406030204" pitchFamily="18" charset="0"/>
                        </a:rPr>
                        <a:t>17±8</a:t>
                      </a:r>
                      <a:endParaRPr lang="zh-CN" altLang="en-US" sz="1800" b="0" dirty="0">
                        <a:solidFill>
                          <a:schemeClr val="tx1"/>
                        </a:solidFill>
                        <a:latin typeface="Cambria Math" panose="020405030504060302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3149027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baseline="0" dirty="0">
                          <a:solidFill>
                            <a:schemeClr val="tx1"/>
                          </a:solidFill>
                          <a:effectLst/>
                          <a:latin typeface="Cambria Math" panose="02040503050406030204" pitchFamily="18" charset="0"/>
                          <a:ea typeface="Cambria Math" panose="02040503050406030204" pitchFamily="18" charset="0"/>
                        </a:rPr>
                        <a:t>3106</a:t>
                      </a:r>
                      <a:endParaRPr lang="zh-CN" altLang="en-US" sz="1800" b="0" i="0" u="none" strike="noStrike" baseline="0" dirty="0">
                        <a:solidFill>
                          <a:schemeClr val="tx1"/>
                        </a:solidFill>
                        <a:effectLst/>
                        <a:latin typeface="Cambria Math" panose="02040503050406030204" pitchFamily="18" charset="0"/>
                        <a:ea typeface="宋体" panose="02010600030101010101" pitchFamily="2" charset="-122"/>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dirty="0">
                          <a:solidFill>
                            <a:schemeClr val="tx1"/>
                          </a:solidFill>
                          <a:effectLst/>
                          <a:latin typeface="Cambria Math" panose="02040503050406030204" pitchFamily="18" charset="0"/>
                          <a:ea typeface="Cambria Math" panose="02040503050406030204" pitchFamily="18" charset="0"/>
                        </a:rPr>
                        <a:t>21.6±1.2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800" b="0" i="0" u="none" strike="noStrike" dirty="0">
                          <a:solidFill>
                            <a:schemeClr val="tx1"/>
                          </a:solidFill>
                          <a:effectLst/>
                          <a:latin typeface="Cambria Math" panose="02040503050406030204" pitchFamily="18" charset="0"/>
                          <a:ea typeface="Cambria Math" panose="02040503050406030204" pitchFamily="18" charset="0"/>
                        </a:rPr>
                        <a:t>6±8</a:t>
                      </a:r>
                      <a:endParaRPr lang="zh-CN" altLang="en-US" sz="1800" b="0" dirty="0">
                        <a:solidFill>
                          <a:schemeClr val="tx1"/>
                        </a:solidFill>
                        <a:latin typeface="Cambria Math" panose="020405030504060302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89584171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baseline="0" dirty="0">
                          <a:solidFill>
                            <a:schemeClr val="tx1"/>
                          </a:solidFill>
                          <a:effectLst/>
                          <a:latin typeface="Cambria Math" panose="02040503050406030204" pitchFamily="18" charset="0"/>
                          <a:ea typeface="Cambria Math" panose="02040503050406030204" pitchFamily="18" charset="0"/>
                        </a:rPr>
                        <a:t>2183</a:t>
                      </a:r>
                      <a:endParaRPr lang="zh-CN" altLang="en-US" sz="1800" b="0" i="0" u="none" strike="noStrike" baseline="0" dirty="0">
                        <a:solidFill>
                          <a:schemeClr val="tx1"/>
                        </a:solidFill>
                        <a:effectLst/>
                        <a:latin typeface="Cambria Math" panose="02040503050406030204" pitchFamily="18" charset="0"/>
                        <a:ea typeface="宋体" panose="02010600030101010101" pitchFamily="2" charset="-122"/>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800" b="0" i="0" u="none" strike="noStrike" dirty="0">
                          <a:solidFill>
                            <a:schemeClr val="tx1"/>
                          </a:solidFill>
                          <a:effectLst/>
                          <a:latin typeface="Cambria Math" panose="02040503050406030204" pitchFamily="18" charset="0"/>
                          <a:ea typeface="Cambria Math" panose="02040503050406030204" pitchFamily="18" charset="0"/>
                        </a:rPr>
                        <a:t>6.0±0.5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800" b="0" i="0" u="none" strike="noStrike" dirty="0">
                          <a:solidFill>
                            <a:schemeClr val="tx1"/>
                          </a:solidFill>
                          <a:effectLst/>
                          <a:latin typeface="Cambria Math" panose="02040503050406030204" pitchFamily="18" charset="0"/>
                          <a:ea typeface="Cambria Math" panose="02040503050406030204" pitchFamily="18" charset="0"/>
                        </a:rPr>
                        <a:t>10±7</a:t>
                      </a:r>
                      <a:endParaRPr lang="zh-CN" altLang="en-US" sz="1800" b="0" dirty="0">
                        <a:solidFill>
                          <a:schemeClr val="tx1"/>
                        </a:solidFill>
                        <a:latin typeface="Cambria Math" panose="020405030504060302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159160029"/>
                  </a:ext>
                </a:extLst>
              </a:tr>
            </a:tbl>
          </a:graphicData>
        </a:graphic>
      </p:graphicFrame>
      <p:graphicFrame>
        <p:nvGraphicFramePr>
          <p:cNvPr id="7" name="Table 6">
            <a:extLst>
              <a:ext uri="{FF2B5EF4-FFF2-40B4-BE49-F238E27FC236}">
                <a16:creationId xmlns:a16="http://schemas.microsoft.com/office/drawing/2014/main" id="{ACCDF362-0965-4106-B8EA-ABA022D70817}"/>
              </a:ext>
            </a:extLst>
          </p:cNvPr>
          <p:cNvGraphicFramePr>
            <a:graphicFrameLocks noGrp="1"/>
          </p:cNvGraphicFramePr>
          <p:nvPr>
            <p:extLst>
              <p:ext uri="{D42A27DB-BD31-4B8C-83A1-F6EECF244321}">
                <p14:modId xmlns:p14="http://schemas.microsoft.com/office/powerpoint/2010/main" val="1720239619"/>
              </p:ext>
            </p:extLst>
          </p:nvPr>
        </p:nvGraphicFramePr>
        <p:xfrm>
          <a:off x="120649" y="6083204"/>
          <a:ext cx="5346699" cy="558165"/>
        </p:xfrm>
        <a:graphic>
          <a:graphicData uri="http://schemas.openxmlformats.org/drawingml/2006/table">
            <a:tbl>
              <a:tblPr>
                <a:tableStyleId>{5C22544A-7EE6-4342-B048-85BDC9FD1C3A}</a:tableStyleId>
              </a:tblPr>
              <a:tblGrid>
                <a:gridCol w="1746251">
                  <a:extLst>
                    <a:ext uri="{9D8B030D-6E8A-4147-A177-3AD203B41FA5}">
                      <a16:colId xmlns:a16="http://schemas.microsoft.com/office/drawing/2014/main" val="1365618288"/>
                    </a:ext>
                  </a:extLst>
                </a:gridCol>
                <a:gridCol w="1765300">
                  <a:extLst>
                    <a:ext uri="{9D8B030D-6E8A-4147-A177-3AD203B41FA5}">
                      <a16:colId xmlns:a16="http://schemas.microsoft.com/office/drawing/2014/main" val="3032482193"/>
                    </a:ext>
                  </a:extLst>
                </a:gridCol>
                <a:gridCol w="1835148">
                  <a:extLst>
                    <a:ext uri="{9D8B030D-6E8A-4147-A177-3AD203B41FA5}">
                      <a16:colId xmlns:a16="http://schemas.microsoft.com/office/drawing/2014/main" val="3792867573"/>
                    </a:ext>
                  </a:extLst>
                </a:gridCol>
              </a:tblGrid>
              <a:tr h="190500">
                <a:tc>
                  <a:txBody>
                    <a:bodyPr/>
                    <a:lstStyle/>
                    <a:p>
                      <a:pPr algn="ctr" fontAlgn="ctr"/>
                      <a:r>
                        <a:rPr lang="en-US" altLang="zh-CN" sz="1800" u="none" strike="noStrike" dirty="0">
                          <a:effectLst/>
                          <a:latin typeface="Cambria" panose="02040503050406030204" pitchFamily="18" charset="0"/>
                          <a:ea typeface="Cambria" panose="02040503050406030204" pitchFamily="18" charset="0"/>
                        </a:rPr>
                        <a:t>Ratio of 4156/5141</a:t>
                      </a:r>
                      <a:endParaRPr lang="en-US" altLang="zh-CN"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altLang="zh-CN" sz="1800" u="none" strike="noStrike" dirty="0">
                          <a:effectLst/>
                          <a:latin typeface="Cambria" panose="02040503050406030204" pitchFamily="18" charset="0"/>
                          <a:ea typeface="Cambria" panose="02040503050406030204" pitchFamily="18" charset="0"/>
                        </a:rPr>
                        <a:t>4.1±1.6 </a:t>
                      </a:r>
                      <a:endParaRPr lang="en-US" altLang="zh-CN"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u="none" strike="noStrike" dirty="0">
                          <a:effectLst/>
                          <a:latin typeface="Cambria" panose="02040503050406030204" pitchFamily="18" charset="0"/>
                          <a:ea typeface="Cambria" panose="02040503050406030204" pitchFamily="18" charset="0"/>
                        </a:rPr>
                        <a:t>1.4±0.4 </a:t>
                      </a:r>
                      <a:endParaRPr lang="en-US" altLang="zh-CN"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extLst>
                  <a:ext uri="{0D108BD9-81ED-4DB2-BD59-A6C34878D82A}">
                    <a16:rowId xmlns:a16="http://schemas.microsoft.com/office/drawing/2014/main" val="3288315468"/>
                  </a:ext>
                </a:extLst>
              </a:tr>
            </a:tbl>
          </a:graphicData>
        </a:graphic>
      </p:graphicFrame>
      <p:sp>
        <p:nvSpPr>
          <p:cNvPr id="8" name="TextBox 7">
            <a:extLst>
              <a:ext uri="{FF2B5EF4-FFF2-40B4-BE49-F238E27FC236}">
                <a16:creationId xmlns:a16="http://schemas.microsoft.com/office/drawing/2014/main" id="{CCC546EA-88B6-4E16-A86F-0C4FFB6A0B2F}"/>
              </a:ext>
            </a:extLst>
          </p:cNvPr>
          <p:cNvSpPr txBox="1"/>
          <p:nvPr/>
        </p:nvSpPr>
        <p:spPr>
          <a:xfrm>
            <a:off x="5575300" y="3076755"/>
            <a:ext cx="3568700" cy="1754326"/>
          </a:xfrm>
          <a:prstGeom prst="rect">
            <a:avLst/>
          </a:prstGeom>
          <a:noFill/>
        </p:spPr>
        <p:txBody>
          <a:bodyPr wrap="square">
            <a:spAutoFit/>
          </a:bodyPr>
          <a:lstStyle/>
          <a:p>
            <a:r>
              <a:rPr lang="zh-CN" altLang="en-US" dirty="0">
                <a:solidFill>
                  <a:srgbClr val="0000FF"/>
                </a:solidFill>
              </a:rPr>
              <a:t>maybe move this immediately after "theoretical uncertainties" above and start a new paragraph to discuss the 6390-keV level</a:t>
            </a:r>
            <a:endParaRPr lang="en-US" altLang="zh-CN" dirty="0">
              <a:solidFill>
                <a:srgbClr val="0000FF"/>
              </a:solidFill>
            </a:endParaRPr>
          </a:p>
          <a:p>
            <a:r>
              <a:rPr lang="en-US" altLang="zh-CN" dirty="0">
                <a:solidFill>
                  <a:srgbClr val="339966"/>
                </a:solidFill>
                <a:latin typeface="Cambria" panose="02040503050406030204" pitchFamily="18" charset="0"/>
                <a:ea typeface="Cambria" panose="02040503050406030204" pitchFamily="18" charset="0"/>
              </a:rPr>
              <a:t>Done. See p.8 Section Results in the new draft.</a:t>
            </a:r>
          </a:p>
        </p:txBody>
      </p:sp>
    </p:spTree>
    <p:extLst>
      <p:ext uri="{BB962C8B-B14F-4D97-AF65-F5344CB8AC3E}">
        <p14:creationId xmlns:p14="http://schemas.microsoft.com/office/powerpoint/2010/main" val="350643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02E31B-207F-4A17-8052-B652D94994B4}"/>
              </a:ext>
            </a:extLst>
          </p:cNvPr>
          <p:cNvPicPr>
            <a:picLocks noChangeAspect="1"/>
          </p:cNvPicPr>
          <p:nvPr/>
        </p:nvPicPr>
        <p:blipFill>
          <a:blip r:embed="rId2"/>
          <a:stretch>
            <a:fillRect/>
          </a:stretch>
        </p:blipFill>
        <p:spPr>
          <a:xfrm>
            <a:off x="0" y="5386425"/>
            <a:ext cx="6289040" cy="1471574"/>
          </a:xfrm>
          <a:prstGeom prst="rect">
            <a:avLst/>
          </a:prstGeom>
        </p:spPr>
      </p:pic>
      <p:pic>
        <p:nvPicPr>
          <p:cNvPr id="5" name="Picture 4">
            <a:extLst>
              <a:ext uri="{FF2B5EF4-FFF2-40B4-BE49-F238E27FC236}">
                <a16:creationId xmlns:a16="http://schemas.microsoft.com/office/drawing/2014/main" id="{3300F6CD-88C2-40BD-9E10-08DFA366D80B}"/>
              </a:ext>
            </a:extLst>
          </p:cNvPr>
          <p:cNvPicPr>
            <a:picLocks noChangeAspect="1"/>
          </p:cNvPicPr>
          <p:nvPr/>
        </p:nvPicPr>
        <p:blipFill>
          <a:blip r:embed="rId3"/>
          <a:stretch>
            <a:fillRect/>
          </a:stretch>
        </p:blipFill>
        <p:spPr>
          <a:xfrm>
            <a:off x="0" y="0"/>
            <a:ext cx="6289040" cy="5441534"/>
          </a:xfrm>
          <a:prstGeom prst="rect">
            <a:avLst/>
          </a:prstGeom>
        </p:spPr>
      </p:pic>
      <p:sp>
        <p:nvSpPr>
          <p:cNvPr id="3" name="TextBox 2">
            <a:extLst>
              <a:ext uri="{FF2B5EF4-FFF2-40B4-BE49-F238E27FC236}">
                <a16:creationId xmlns:a16="http://schemas.microsoft.com/office/drawing/2014/main" id="{8A700DE0-AC37-46BC-9303-BFF31984D8D1}"/>
              </a:ext>
            </a:extLst>
          </p:cNvPr>
          <p:cNvSpPr txBox="1"/>
          <p:nvPr/>
        </p:nvSpPr>
        <p:spPr>
          <a:xfrm>
            <a:off x="3683000" y="0"/>
            <a:ext cx="5461000" cy="1754326"/>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This was from your comments on the first version of the draft. </a:t>
            </a:r>
            <a:r>
              <a:rPr lang="en-US" altLang="zh-CN" dirty="0"/>
              <a:t>"</a:t>
            </a:r>
            <a:r>
              <a:rPr lang="zh-CN" altLang="en-US" dirty="0">
                <a:solidFill>
                  <a:srgbClr val="0000FF"/>
                </a:solidFill>
              </a:rPr>
              <a:t>These figures need legends to describe the blue probability scale.</a:t>
            </a:r>
            <a:r>
              <a:rPr lang="en-US" altLang="zh-CN" dirty="0"/>
              <a:t>"</a:t>
            </a:r>
          </a:p>
          <a:p>
            <a:r>
              <a:rPr lang="en-US" altLang="zh-CN" dirty="0">
                <a:solidFill>
                  <a:srgbClr val="339966"/>
                </a:solidFill>
                <a:latin typeface="Cambria" panose="02040503050406030204" pitchFamily="18" charset="0"/>
                <a:ea typeface="Cambria" panose="02040503050406030204" pitchFamily="18" charset="0"/>
              </a:rPr>
              <a:t>I'm wondering what kind of legend?</a:t>
            </a:r>
          </a:p>
          <a:p>
            <a:r>
              <a:rPr lang="en-US" altLang="zh-CN" dirty="0">
                <a:solidFill>
                  <a:srgbClr val="339966"/>
                </a:solidFill>
                <a:latin typeface="Cambria" panose="02040503050406030204" pitchFamily="18" charset="0"/>
                <a:ea typeface="Cambria" panose="02040503050406030204" pitchFamily="18" charset="0"/>
              </a:rPr>
              <a:t>See the next two slides. It seems that people usually don't put a probability scale.</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387415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6BF31B-0CC1-4A7E-B32A-64C20CEEAD07}"/>
              </a:ext>
            </a:extLst>
          </p:cNvPr>
          <p:cNvPicPr>
            <a:picLocks noChangeAspect="1"/>
          </p:cNvPicPr>
          <p:nvPr/>
        </p:nvPicPr>
        <p:blipFill>
          <a:blip r:embed="rId2"/>
          <a:stretch>
            <a:fillRect/>
          </a:stretch>
        </p:blipFill>
        <p:spPr>
          <a:xfrm>
            <a:off x="0" y="0"/>
            <a:ext cx="6502232" cy="6858000"/>
          </a:xfrm>
          <a:prstGeom prst="rect">
            <a:avLst/>
          </a:prstGeom>
        </p:spPr>
      </p:pic>
      <p:sp>
        <p:nvSpPr>
          <p:cNvPr id="5" name="TextBox 4">
            <a:extLst>
              <a:ext uri="{FF2B5EF4-FFF2-40B4-BE49-F238E27FC236}">
                <a16:creationId xmlns:a16="http://schemas.microsoft.com/office/drawing/2014/main" id="{062ED72D-E845-45A9-B5B8-37A39EA09C87}"/>
              </a:ext>
            </a:extLst>
          </p:cNvPr>
          <p:cNvSpPr txBox="1"/>
          <p:nvPr/>
        </p:nvSpPr>
        <p:spPr>
          <a:xfrm>
            <a:off x="6502232" y="5103674"/>
            <a:ext cx="2641768" cy="1754326"/>
          </a:xfrm>
          <a:prstGeom prst="rect">
            <a:avLst/>
          </a:prstGeom>
          <a:noFill/>
        </p:spPr>
        <p:txBody>
          <a:bodyPr wrap="square">
            <a:spAutoFit/>
          </a:bodyPr>
          <a:lstStyle/>
          <a:p>
            <a:pPr algn="just"/>
            <a:r>
              <a:rPr lang="zh-CN" altLang="en-US" dirty="0">
                <a:latin typeface="Arial Narrow" panose="020B0606020202030204" pitchFamily="34" charset="0"/>
              </a:rPr>
              <a:t>J. Novak et al., Phys. Rev. C 89, 034917 (2014). Determining fundamental properties of matter created in ultrarelativistic heavy-ion collisions</a:t>
            </a:r>
          </a:p>
        </p:txBody>
      </p:sp>
    </p:spTree>
    <p:extLst>
      <p:ext uri="{BB962C8B-B14F-4D97-AF65-F5344CB8AC3E}">
        <p14:creationId xmlns:p14="http://schemas.microsoft.com/office/powerpoint/2010/main" val="308934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7ADBBC-B24F-462C-A958-D2202C8BD962}"/>
              </a:ext>
            </a:extLst>
          </p:cNvPr>
          <p:cNvPicPr>
            <a:picLocks noChangeAspect="1"/>
          </p:cNvPicPr>
          <p:nvPr/>
        </p:nvPicPr>
        <p:blipFill>
          <a:blip r:embed="rId2"/>
          <a:stretch>
            <a:fillRect/>
          </a:stretch>
        </p:blipFill>
        <p:spPr>
          <a:xfrm>
            <a:off x="0" y="0"/>
            <a:ext cx="5091662" cy="6858000"/>
          </a:xfrm>
          <a:prstGeom prst="rect">
            <a:avLst/>
          </a:prstGeom>
        </p:spPr>
      </p:pic>
      <p:sp>
        <p:nvSpPr>
          <p:cNvPr id="5" name="TextBox 4">
            <a:extLst>
              <a:ext uri="{FF2B5EF4-FFF2-40B4-BE49-F238E27FC236}">
                <a16:creationId xmlns:a16="http://schemas.microsoft.com/office/drawing/2014/main" id="{8F0E8524-CE58-4939-8AEC-54E97E2806BC}"/>
              </a:ext>
            </a:extLst>
          </p:cNvPr>
          <p:cNvSpPr txBox="1"/>
          <p:nvPr/>
        </p:nvSpPr>
        <p:spPr>
          <a:xfrm>
            <a:off x="5091662" y="3835400"/>
            <a:ext cx="3963438" cy="1200329"/>
          </a:xfrm>
          <a:prstGeom prst="rect">
            <a:avLst/>
          </a:prstGeom>
          <a:noFill/>
        </p:spPr>
        <p:txBody>
          <a:bodyPr wrap="square">
            <a:spAutoFit/>
          </a:bodyPr>
          <a:lstStyle/>
          <a:p>
            <a:pPr algn="just"/>
            <a:r>
              <a:rPr lang="zh-CN" altLang="en-US" dirty="0">
                <a:latin typeface="Arial Narrow" panose="020B0606020202030204" pitchFamily="34" charset="0"/>
              </a:rPr>
              <a:t>G. B. King et al., Phys. Rev. Lett. 122, 232502 (2019). Direct Comparison between Bayesian and Frequentist Uncertainty Quantification for Nuclear Reactions</a:t>
            </a:r>
          </a:p>
        </p:txBody>
      </p:sp>
    </p:spTree>
    <p:extLst>
      <p:ext uri="{BB962C8B-B14F-4D97-AF65-F5344CB8AC3E}">
        <p14:creationId xmlns:p14="http://schemas.microsoft.com/office/powerpoint/2010/main" val="58764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D2F00D-1E88-4CA3-AB87-F4E1B01EDD72}"/>
              </a:ext>
            </a:extLst>
          </p:cNvPr>
          <p:cNvSpPr txBox="1"/>
          <p:nvPr/>
        </p:nvSpPr>
        <p:spPr>
          <a:xfrm>
            <a:off x="0" y="0"/>
            <a:ext cx="9144000" cy="4401205"/>
          </a:xfrm>
          <a:prstGeom prst="rect">
            <a:avLst/>
          </a:prstGeom>
          <a:noFill/>
        </p:spPr>
        <p:txBody>
          <a:bodyPr wrap="square">
            <a:spAutoFit/>
          </a:bodyPr>
          <a:lstStyle/>
          <a:p>
            <a:r>
              <a:rPr lang="en-US" altLang="zh-CN" sz="2000" b="1" i="0" spc="-100" dirty="0">
                <a:solidFill>
                  <a:srgbClr val="53565A"/>
                </a:solidFill>
                <a:effectLst/>
                <a:latin typeface="Calibri Light" panose="020F0302020204030204" pitchFamily="34" charset="0"/>
                <a:cs typeface="Calibri Light" panose="020F0302020204030204" pitchFamily="34" charset="0"/>
              </a:rPr>
              <a:t>Physics Letters B</a:t>
            </a:r>
            <a:br>
              <a:rPr lang="en-US" altLang="zh-CN" sz="2000" spc="-100" dirty="0">
                <a:latin typeface="Calibri Light" panose="020F0302020204030204" pitchFamily="34" charset="0"/>
                <a:cs typeface="Calibri Light" panose="020F0302020204030204" pitchFamily="34" charset="0"/>
              </a:rPr>
            </a:br>
            <a:r>
              <a:rPr lang="en-US" altLang="zh-CN" sz="2000" b="0" i="1" spc="-100" dirty="0">
                <a:solidFill>
                  <a:srgbClr val="53565A"/>
                </a:solidFill>
                <a:effectLst/>
                <a:latin typeface="Calibri Light" panose="020F0302020204030204" pitchFamily="34" charset="0"/>
                <a:cs typeface="Calibri Light" panose="020F0302020204030204" pitchFamily="34" charset="0"/>
              </a:rPr>
              <a:t>Letters.</a:t>
            </a:r>
            <a:r>
              <a:rPr lang="en-US" altLang="zh-CN" sz="2000" b="0" i="0" spc="-100" dirty="0">
                <a:solidFill>
                  <a:srgbClr val="53565A"/>
                </a:solidFill>
                <a:effectLst/>
                <a:latin typeface="Calibri Light" panose="020F0302020204030204" pitchFamily="34" charset="0"/>
                <a:cs typeface="Calibri Light" panose="020F0302020204030204" pitchFamily="34" charset="0"/>
              </a:rPr>
              <a:t> The total length of the paper should </a:t>
            </a:r>
            <a:r>
              <a:rPr lang="en-US" altLang="zh-CN" sz="2000" b="0" i="0" spc="-100" dirty="0">
                <a:effectLst/>
                <a:latin typeface="Calibri Light" panose="020F0302020204030204" pitchFamily="34" charset="0"/>
                <a:cs typeface="Calibri Light" panose="020F0302020204030204" pitchFamily="34" charset="0"/>
              </a:rPr>
              <a:t>preferably not exceed </a:t>
            </a:r>
            <a:r>
              <a:rPr lang="en-US" altLang="zh-CN" sz="2000" b="1" i="0" spc="-100" dirty="0">
                <a:effectLst/>
                <a:latin typeface="Calibri Light" panose="020F0302020204030204" pitchFamily="34" charset="0"/>
                <a:cs typeface="Calibri Light" panose="020F0302020204030204" pitchFamily="34" charset="0"/>
              </a:rPr>
              <a:t>six</a:t>
            </a:r>
            <a:r>
              <a:rPr lang="en-US" altLang="zh-CN" sz="2000" b="0" i="0" spc="-100" dirty="0">
                <a:effectLst/>
                <a:latin typeface="Calibri Light" panose="020F0302020204030204" pitchFamily="34" charset="0"/>
                <a:cs typeface="Calibri Light" panose="020F0302020204030204" pitchFamily="34" charset="0"/>
              </a:rPr>
              <a:t> journal pages, equivalent to ten typewritten pages with double spacing, </a:t>
            </a:r>
            <a:r>
              <a:rPr lang="en-US" altLang="zh-CN" sz="2000" b="0" i="0" spc="-100" dirty="0">
                <a:solidFill>
                  <a:srgbClr val="FF0000"/>
                </a:solidFill>
                <a:effectLst/>
                <a:latin typeface="Calibri Light" panose="020F0302020204030204" pitchFamily="34" charset="0"/>
                <a:cs typeface="Calibri Light" panose="020F0302020204030204" pitchFamily="34" charset="0"/>
              </a:rPr>
              <a:t>excluding the list of authors, abstract, references, figure captions and three figures.</a:t>
            </a:r>
            <a:r>
              <a:rPr lang="en-US" altLang="zh-CN" sz="2000" b="0" i="0" spc="-100" dirty="0">
                <a:solidFill>
                  <a:srgbClr val="53565A"/>
                </a:solidFill>
                <a:effectLst/>
                <a:latin typeface="Calibri Light" panose="020F0302020204030204" pitchFamily="34" charset="0"/>
                <a:cs typeface="Calibri Light" panose="020F0302020204030204" pitchFamily="34" charset="0"/>
              </a:rPr>
              <a:t> In the case that more figures are required, the text should be shortened accordingly. Authors should check their papers carefully before submission, because there is no proofreading possibility for the author once the paper is submitted. It should be noted that papers submitted to </a:t>
            </a:r>
            <a:r>
              <a:rPr lang="en-US" altLang="zh-CN" sz="2000" b="0" i="1" spc="-100" dirty="0">
                <a:solidFill>
                  <a:srgbClr val="53565A"/>
                </a:solidFill>
                <a:effectLst/>
                <a:latin typeface="Calibri Light" panose="020F0302020204030204" pitchFamily="34" charset="0"/>
                <a:cs typeface="Calibri Light" panose="020F0302020204030204" pitchFamily="34" charset="0"/>
              </a:rPr>
              <a:t>Physics Letters B</a:t>
            </a:r>
            <a:r>
              <a:rPr lang="en-US" altLang="zh-CN" sz="2000" b="0" i="0" spc="-100" dirty="0">
                <a:solidFill>
                  <a:srgbClr val="53565A"/>
                </a:solidFill>
                <a:effectLst/>
                <a:latin typeface="Calibri Light" panose="020F0302020204030204" pitchFamily="34" charset="0"/>
                <a:cs typeface="Calibri Light" panose="020F0302020204030204" pitchFamily="34" charset="0"/>
              </a:rPr>
              <a:t> should be interesting and likely to significantly influence the research of the physics community.</a:t>
            </a:r>
          </a:p>
          <a:p>
            <a:endParaRPr lang="en-US" altLang="zh-CN" sz="2000" spc="-100" dirty="0">
              <a:solidFill>
                <a:srgbClr val="53565A"/>
              </a:solidFill>
              <a:latin typeface="Calibri Light" panose="020F0302020204030204" pitchFamily="34" charset="0"/>
              <a:cs typeface="Calibri Light" panose="020F0302020204030204" pitchFamily="34" charset="0"/>
            </a:endParaRPr>
          </a:p>
          <a:p>
            <a:r>
              <a:rPr lang="en-US" altLang="zh-CN" sz="2000" spc="-100" dirty="0">
                <a:solidFill>
                  <a:srgbClr val="339966"/>
                </a:solidFill>
                <a:latin typeface="Cambria" panose="02040503050406030204" pitchFamily="18" charset="0"/>
                <a:ea typeface="Cambria" panose="02040503050406030204" pitchFamily="18" charset="0"/>
                <a:cs typeface="Calibri Light" panose="020F0302020204030204" pitchFamily="34" charset="0"/>
              </a:rPr>
              <a:t>I tried removing the parts highlighted in red. Our draft is at the length limit now, about six-seven pages.</a:t>
            </a:r>
          </a:p>
          <a:p>
            <a:endParaRPr lang="en-US" altLang="zh-CN" sz="2000" spc="-100" dirty="0">
              <a:solidFill>
                <a:srgbClr val="339966"/>
              </a:solidFill>
              <a:latin typeface="Cambria" panose="02040503050406030204" pitchFamily="18" charset="0"/>
              <a:ea typeface="Cambria" panose="02040503050406030204" pitchFamily="18" charset="0"/>
              <a:cs typeface="Calibri Light" panose="020F0302020204030204" pitchFamily="34" charset="0"/>
            </a:endParaRPr>
          </a:p>
          <a:p>
            <a:r>
              <a:rPr lang="en-US" altLang="zh-CN" sz="2000" spc="-100" dirty="0">
                <a:solidFill>
                  <a:srgbClr val="339966"/>
                </a:solidFill>
                <a:latin typeface="Cambria" panose="02040503050406030204" pitchFamily="18" charset="0"/>
                <a:ea typeface="Cambria" panose="02040503050406030204" pitchFamily="18" charset="0"/>
                <a:cs typeface="Calibri Light" panose="020F0302020204030204" pitchFamily="34" charset="0"/>
              </a:rPr>
              <a:t>To-do: p. 4 The "best-fit" simulated </a:t>
            </a:r>
            <a:r>
              <a:rPr lang="en-US" altLang="zh-CN" sz="2000" i="1" spc="-100" dirty="0">
                <a:solidFill>
                  <a:srgbClr val="339966"/>
                </a:solidFill>
                <a:latin typeface="Cambria" panose="02040503050406030204" pitchFamily="18" charset="0"/>
                <a:ea typeface="Cambria" panose="02040503050406030204" pitchFamily="18" charset="0"/>
                <a:cs typeface="Calibri Light" panose="020F0302020204030204" pitchFamily="34" charset="0"/>
              </a:rPr>
              <a:t>γ</a:t>
            </a:r>
            <a:r>
              <a:rPr lang="en-US" altLang="zh-CN" sz="2000" spc="-100" dirty="0">
                <a:solidFill>
                  <a:srgbClr val="339966"/>
                </a:solidFill>
                <a:latin typeface="Cambria" panose="02040503050406030204" pitchFamily="18" charset="0"/>
                <a:ea typeface="Cambria" panose="02040503050406030204" pitchFamily="18" charset="0"/>
                <a:cs typeface="Calibri Light" panose="020F0302020204030204" pitchFamily="34" charset="0"/>
              </a:rPr>
              <a:t> spectra  will be updated, but they won't be too different from the ones shown in the current Figures 2–8.</a:t>
            </a:r>
            <a:endParaRPr lang="zh-CN" altLang="en-US" sz="2000" spc="-100" dirty="0">
              <a:solidFill>
                <a:srgbClr val="339966"/>
              </a:solidFill>
              <a:latin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93611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ECF5-CA6E-4C58-907A-749191CCC9E4}"/>
              </a:ext>
            </a:extLst>
          </p:cNvPr>
          <p:cNvSpPr txBox="1"/>
          <p:nvPr/>
        </p:nvSpPr>
        <p:spPr>
          <a:xfrm>
            <a:off x="0" y="0"/>
            <a:ext cx="9144000" cy="5632311"/>
          </a:xfrm>
          <a:prstGeom prst="rect">
            <a:avLst/>
          </a:prstGeom>
          <a:noFill/>
        </p:spPr>
        <p:txBody>
          <a:bodyPr wrap="square">
            <a:spAutoFit/>
          </a:bodyPr>
          <a:lstStyle/>
          <a:p>
            <a:r>
              <a:rPr lang="en-US" altLang="zh-CN" dirty="0">
                <a:solidFill>
                  <a:srgbClr val="0000FF"/>
                </a:solidFill>
              </a:rPr>
              <a:t>p.2 Section Simulation:</a:t>
            </a:r>
          </a:p>
          <a:p>
            <a:r>
              <a:rPr lang="zh-CN" altLang="en-US" dirty="0">
                <a:solidFill>
                  <a:srgbClr val="0000FF"/>
                </a:solidFill>
              </a:rPr>
              <a:t>Our peaks have always been sharper than the simulated peaks. How do we know the spread in beam energy? If it was smaller, would it make a significant difference in the sharpness of the simulated peaks? I think +/-0.2% in energy is +/-0.1% in velocity, which is +/-5 keV for a 5-MeV gamma ray. This might not be negligible.</a:t>
            </a:r>
            <a:endParaRPr lang="en-US" altLang="zh-CN" dirty="0">
              <a:solidFill>
                <a:srgbClr val="0000FF"/>
              </a:solidFill>
            </a:endParaRPr>
          </a:p>
          <a:p>
            <a:endParaRPr lang="en-US" altLang="zh-CN" dirty="0"/>
          </a:p>
          <a:p>
            <a:r>
              <a:rPr lang="en-US" altLang="zh-CN" dirty="0">
                <a:solidFill>
                  <a:srgbClr val="339966"/>
                </a:solidFill>
                <a:latin typeface="Cambria" panose="02040503050406030204" pitchFamily="18" charset="0"/>
                <a:ea typeface="Cambria" panose="02040503050406030204" pitchFamily="18" charset="0"/>
              </a:rPr>
              <a:t>The beam energy spread was mentioned by:</a:t>
            </a:r>
          </a:p>
          <a:p>
            <a:endParaRPr lang="en-US" altLang="zh-CN" dirty="0">
              <a:solidFill>
                <a:srgbClr val="339966"/>
              </a:solidFill>
              <a:latin typeface="Cambria" panose="02040503050406030204" pitchFamily="18" charset="0"/>
              <a:ea typeface="Cambria" panose="02040503050406030204" pitchFamily="18" charset="0"/>
            </a:endParaRPr>
          </a:p>
          <a:p>
            <a:r>
              <a:rPr lang="en-US" altLang="zh-CN" dirty="0">
                <a:solidFill>
                  <a:srgbClr val="339966"/>
                </a:solidFill>
                <a:latin typeface="Cambria" panose="02040503050406030204" pitchFamily="18" charset="0"/>
                <a:ea typeface="Cambria" panose="02040503050406030204" pitchFamily="18" charset="0"/>
              </a:rPr>
              <a:t>Cathleen:</a:t>
            </a:r>
          </a:p>
          <a:p>
            <a:r>
              <a:rPr lang="en-US" altLang="zh-CN" sz="1800" i="0" dirty="0">
                <a:solidFill>
                  <a:srgbClr val="339966"/>
                </a:solidFill>
                <a:effectLst/>
                <a:latin typeface="Cambria" panose="02040503050406030204" pitchFamily="18" charset="0"/>
                <a:ea typeface="Cambria" panose="02040503050406030204" pitchFamily="18" charset="0"/>
              </a:rPr>
              <a:t>In ISAC-II, typical beam characteristics include a 0.2% FWHM energy spread and 2 mm beam spot size.</a:t>
            </a:r>
          </a:p>
          <a:p>
            <a:br>
              <a:rPr lang="en-US" altLang="zh-CN" sz="1800" i="0" dirty="0">
                <a:solidFill>
                  <a:srgbClr val="339966"/>
                </a:solidFill>
                <a:effectLst/>
                <a:latin typeface="Cambria" panose="02040503050406030204" pitchFamily="18" charset="0"/>
                <a:ea typeface="Cambria" panose="02040503050406030204" pitchFamily="18" charset="0"/>
              </a:rPr>
            </a:br>
            <a:r>
              <a:rPr lang="en-US" altLang="zh-CN" dirty="0">
                <a:solidFill>
                  <a:srgbClr val="339966"/>
                </a:solidFill>
                <a:latin typeface="Cambria" panose="02040503050406030204" pitchFamily="18" charset="0"/>
                <a:ea typeface="Cambria" panose="02040503050406030204" pitchFamily="18" charset="0"/>
              </a:rPr>
              <a:t>Oliver:</a:t>
            </a:r>
          </a:p>
          <a:p>
            <a:r>
              <a:rPr lang="en-US" altLang="zh-CN" sz="1800" i="0" dirty="0">
                <a:solidFill>
                  <a:srgbClr val="339966"/>
                </a:solidFill>
                <a:effectLst/>
                <a:latin typeface="Cambria" panose="02040503050406030204" pitchFamily="18" charset="0"/>
                <a:ea typeface="Cambria" panose="02040503050406030204" pitchFamily="18" charset="0"/>
              </a:rPr>
              <a:t>a spread in the Doppler shift. In the present experiment the energy spread of the beam was 0.2% (FWHM).</a:t>
            </a:r>
          </a:p>
          <a:p>
            <a:endParaRPr lang="en-US" altLang="zh-CN" dirty="0">
              <a:solidFill>
                <a:srgbClr val="339966"/>
              </a:solidFill>
              <a:latin typeface="Cambria" panose="02040503050406030204" pitchFamily="18" charset="0"/>
              <a:ea typeface="Cambria" panose="02040503050406030204" pitchFamily="18" charset="0"/>
            </a:endParaRPr>
          </a:p>
          <a:p>
            <a:r>
              <a:rPr lang="en-US" altLang="zh-CN" dirty="0">
                <a:solidFill>
                  <a:srgbClr val="339966"/>
                </a:solidFill>
                <a:latin typeface="Cambria" panose="02040503050406030204" pitchFamily="18" charset="0"/>
                <a:ea typeface="Cambria" panose="02040503050406030204" pitchFamily="18" charset="0"/>
              </a:rPr>
              <a:t>Naomi:</a:t>
            </a:r>
          </a:p>
          <a:p>
            <a:r>
              <a:rPr lang="en-US" altLang="zh-CN" sz="1800" i="0" dirty="0">
                <a:solidFill>
                  <a:srgbClr val="339966"/>
                </a:solidFill>
                <a:effectLst/>
                <a:latin typeface="Cambria" panose="02040503050406030204" pitchFamily="18" charset="0"/>
                <a:ea typeface="Cambria" panose="02040503050406030204" pitchFamily="18" charset="0"/>
              </a:rPr>
              <a:t>a 1</a:t>
            </a:r>
            <a:r>
              <a:rPr lang="en-US" altLang="zh-CN" sz="1800" i="1" dirty="0">
                <a:solidFill>
                  <a:srgbClr val="339966"/>
                </a:solidFill>
                <a:effectLst/>
                <a:latin typeface="Cambria" panose="02040503050406030204" pitchFamily="18" charset="0"/>
                <a:ea typeface="Cambria" panose="02040503050406030204" pitchFamily="18" charset="0"/>
              </a:rPr>
              <a:t>σ </a:t>
            </a:r>
            <a:r>
              <a:rPr lang="en-US" altLang="zh-CN" sz="1800" i="0" dirty="0">
                <a:solidFill>
                  <a:srgbClr val="339966"/>
                </a:solidFill>
                <a:effectLst/>
                <a:latin typeface="Cambria" panose="02040503050406030204" pitchFamily="18" charset="0"/>
                <a:ea typeface="Cambria" panose="02040503050406030204" pitchFamily="18" charset="0"/>
              </a:rPr>
              <a:t>energy spread of ±0</a:t>
            </a:r>
            <a:r>
              <a:rPr lang="en-US" altLang="zh-CN" sz="1800" i="1" dirty="0">
                <a:solidFill>
                  <a:srgbClr val="339966"/>
                </a:solidFill>
                <a:effectLst/>
                <a:latin typeface="Cambria" panose="02040503050406030204" pitchFamily="18" charset="0"/>
                <a:ea typeface="Cambria" panose="02040503050406030204" pitchFamily="18" charset="0"/>
              </a:rPr>
              <a:t>.</a:t>
            </a:r>
            <a:r>
              <a:rPr lang="en-US" altLang="zh-CN" sz="1800" i="0" dirty="0">
                <a:solidFill>
                  <a:srgbClr val="339966"/>
                </a:solidFill>
                <a:effectLst/>
                <a:latin typeface="Cambria" panose="02040503050406030204" pitchFamily="18" charset="0"/>
                <a:ea typeface="Cambria" panose="02040503050406030204" pitchFamily="18" charset="0"/>
              </a:rPr>
              <a:t>1%.</a:t>
            </a:r>
          </a:p>
          <a:p>
            <a:endParaRPr lang="en-US" altLang="zh-CN" dirty="0">
              <a:solidFill>
                <a:srgbClr val="339966"/>
              </a:solidFill>
              <a:latin typeface="Cambria" panose="02040503050406030204" pitchFamily="18" charset="0"/>
              <a:ea typeface="Cambria" panose="02040503050406030204" pitchFamily="18" charset="0"/>
            </a:endParaRPr>
          </a:p>
          <a:p>
            <a:r>
              <a:rPr lang="en-US" altLang="zh-CN" dirty="0">
                <a:solidFill>
                  <a:srgbClr val="339966"/>
                </a:solidFill>
                <a:latin typeface="Cambria" panose="02040503050406030204" pitchFamily="18" charset="0"/>
                <a:ea typeface="Cambria" panose="02040503050406030204" pitchFamily="18" charset="0"/>
              </a:rPr>
              <a:t>As for the peak shape, I did a "Sharpness Test". See the next 9 slides for details.</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76204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C2368-D172-4CC1-999B-FDD3C4BD396B}"/>
              </a:ext>
            </a:extLst>
          </p:cNvPr>
          <p:cNvSpPr txBox="1"/>
          <p:nvPr/>
        </p:nvSpPr>
        <p:spPr>
          <a:xfrm>
            <a:off x="0" y="0"/>
            <a:ext cx="9144000" cy="3539430"/>
          </a:xfrm>
          <a:prstGeom prst="rect">
            <a:avLst/>
          </a:prstGeom>
          <a:noFill/>
        </p:spPr>
        <p:txBody>
          <a:bodyPr wrap="square">
            <a:spAutoFit/>
          </a:bodyPr>
          <a:lstStyle/>
          <a:p>
            <a:r>
              <a:rPr lang="en-US" altLang="zh-CN" sz="1600" dirty="0">
                <a:solidFill>
                  <a:srgbClr val="0000FF"/>
                </a:solidFill>
                <a:effectLst/>
                <a:latin typeface="Calibri" panose="020F0502020204030204" pitchFamily="34" charset="0"/>
                <a:ea typeface="宋体" panose="02010600030101010101" pitchFamily="2" charset="-122"/>
              </a:rPr>
              <a:t>Hi Lijie,</a:t>
            </a:r>
            <a:endParaRPr lang="zh-CN" altLang="zh-CN" sz="1600" dirty="0">
              <a:solidFill>
                <a:srgbClr val="0000FF"/>
              </a:solidFill>
              <a:effectLst/>
              <a:latin typeface="Calibri" panose="020F0502020204030204" pitchFamily="34" charset="0"/>
              <a:ea typeface="宋体" panose="02010600030101010101" pitchFamily="2" charset="-122"/>
            </a:endParaRPr>
          </a:p>
          <a:p>
            <a:r>
              <a:rPr lang="en-US" altLang="zh-CN" sz="1600" dirty="0">
                <a:solidFill>
                  <a:srgbClr val="0000FF"/>
                </a:solidFill>
                <a:effectLst/>
                <a:latin typeface="Calibri" panose="020F0502020204030204" pitchFamily="34" charset="0"/>
                <a:ea typeface="宋体" panose="02010600030101010101" pitchFamily="2" charset="-122"/>
              </a:rPr>
              <a:t> </a:t>
            </a:r>
            <a:endParaRPr lang="zh-CN" altLang="zh-CN" sz="1600" dirty="0">
              <a:solidFill>
                <a:srgbClr val="0000FF"/>
              </a:solidFill>
              <a:effectLst/>
              <a:latin typeface="Calibri" panose="020F0502020204030204" pitchFamily="34" charset="0"/>
              <a:ea typeface="宋体" panose="02010600030101010101" pitchFamily="2" charset="-122"/>
            </a:endParaRPr>
          </a:p>
          <a:p>
            <a:r>
              <a:rPr lang="en-US" altLang="zh-CN" sz="1600" dirty="0">
                <a:solidFill>
                  <a:srgbClr val="0000FF"/>
                </a:solidFill>
                <a:effectLst/>
                <a:latin typeface="Calibri" panose="020F0502020204030204" pitchFamily="34" charset="0"/>
                <a:ea typeface="宋体" panose="02010600030101010101" pitchFamily="2" charset="-122"/>
              </a:rPr>
              <a:t>Thanks, I read it and provided comments in the attached pdf. </a:t>
            </a:r>
            <a:endParaRPr lang="zh-CN" altLang="zh-CN" sz="1600" dirty="0">
              <a:solidFill>
                <a:srgbClr val="0000FF"/>
              </a:solidFill>
              <a:effectLst/>
              <a:latin typeface="Calibri" panose="020F0502020204030204" pitchFamily="34" charset="0"/>
              <a:ea typeface="宋体" panose="02010600030101010101" pitchFamily="2" charset="-122"/>
            </a:endParaRPr>
          </a:p>
          <a:p>
            <a:r>
              <a:rPr lang="en-US" altLang="zh-CN" sz="1600" dirty="0">
                <a:solidFill>
                  <a:srgbClr val="0000FF"/>
                </a:solidFill>
                <a:effectLst/>
                <a:latin typeface="Calibri" panose="020F0502020204030204" pitchFamily="34" charset="0"/>
                <a:ea typeface="宋体" panose="02010600030101010101" pitchFamily="2" charset="-122"/>
              </a:rPr>
              <a:t>Thanks also for doing those additional tests and providing the slides. It all seems OK except I was curious why enabling the EMG shifts everything to the left. It should just broaden everything with some counts moving to the left and some to the right. I hope this is accounted for properly in your analysis. </a:t>
            </a:r>
            <a:endParaRPr lang="zh-CN" altLang="zh-CN" sz="1600" dirty="0">
              <a:solidFill>
                <a:srgbClr val="0000FF"/>
              </a:solidFill>
              <a:effectLst/>
              <a:latin typeface="Calibri" panose="020F0502020204030204" pitchFamily="34" charset="0"/>
              <a:ea typeface="宋体" panose="02010600030101010101" pitchFamily="2" charset="-122"/>
            </a:endParaRPr>
          </a:p>
          <a:p>
            <a:r>
              <a:rPr lang="en-US" altLang="zh-CN" sz="1600" dirty="0">
                <a:solidFill>
                  <a:srgbClr val="0000FF"/>
                </a:solidFill>
                <a:effectLst/>
                <a:latin typeface="Calibri" panose="020F0502020204030204" pitchFamily="34" charset="0"/>
                <a:ea typeface="宋体" panose="02010600030101010101" pitchFamily="2" charset="-122"/>
              </a:rPr>
              <a:t>It was interesting to see that </a:t>
            </a:r>
            <a:r>
              <a:rPr lang="en-US" altLang="zh-CN" sz="1600" dirty="0" err="1">
                <a:solidFill>
                  <a:srgbClr val="0000FF"/>
                </a:solidFill>
                <a:effectLst/>
                <a:latin typeface="Calibri" panose="020F0502020204030204" pitchFamily="34" charset="0"/>
                <a:ea typeface="宋体" panose="02010600030101010101" pitchFamily="2" charset="-122"/>
              </a:rPr>
              <a:t>Tonev’s</a:t>
            </a:r>
            <a:r>
              <a:rPr lang="en-US" altLang="zh-CN" sz="1600" dirty="0">
                <a:solidFill>
                  <a:srgbClr val="0000FF"/>
                </a:solidFill>
                <a:effectLst/>
                <a:latin typeface="Calibri" panose="020F0502020204030204" pitchFamily="34" charset="0"/>
                <a:ea typeface="宋体" panose="02010600030101010101" pitchFamily="2" charset="-122"/>
              </a:rPr>
              <a:t> value for the 4 MeV state is also lower than literature. I had either forgotten about that, or didn’t realize. Obviously it may help to explain why his value is low and ours is high for the 1</a:t>
            </a:r>
            <a:r>
              <a:rPr lang="en-US" altLang="zh-CN" sz="1600" baseline="30000" dirty="0">
                <a:solidFill>
                  <a:srgbClr val="0000FF"/>
                </a:solidFill>
                <a:effectLst/>
                <a:latin typeface="Calibri" panose="020F0502020204030204" pitchFamily="34" charset="0"/>
                <a:ea typeface="宋体" panose="02010600030101010101" pitchFamily="2" charset="-122"/>
              </a:rPr>
              <a:t>st</a:t>
            </a:r>
            <a:r>
              <a:rPr lang="en-US" altLang="zh-CN" sz="1600" dirty="0">
                <a:solidFill>
                  <a:srgbClr val="0000FF"/>
                </a:solidFill>
                <a:effectLst/>
                <a:latin typeface="Calibri" panose="020F0502020204030204" pitchFamily="34" charset="0"/>
                <a:ea typeface="宋体" panose="02010600030101010101" pitchFamily="2" charset="-122"/>
              </a:rPr>
              <a:t> excited state. It definitely makes me feel more comfortable about our value. </a:t>
            </a:r>
            <a:endParaRPr lang="zh-CN" altLang="zh-CN" sz="1600" dirty="0">
              <a:solidFill>
                <a:srgbClr val="0000FF"/>
              </a:solidFill>
              <a:effectLst/>
              <a:latin typeface="Calibri" panose="020F0502020204030204" pitchFamily="34" charset="0"/>
              <a:ea typeface="宋体" panose="02010600030101010101" pitchFamily="2" charset="-122"/>
            </a:endParaRPr>
          </a:p>
          <a:p>
            <a:r>
              <a:rPr lang="en-US" altLang="zh-CN" sz="1600" dirty="0">
                <a:solidFill>
                  <a:srgbClr val="0000FF"/>
                </a:solidFill>
                <a:effectLst/>
                <a:latin typeface="Calibri" panose="020F0502020204030204" pitchFamily="34" charset="0"/>
                <a:ea typeface="宋体" panose="02010600030101010101" pitchFamily="2" charset="-122"/>
              </a:rPr>
              <a:t>I made a note about comparing to the measured lifetimes in the mirror 31P. I’m sure we discussed this before, but I don’t remember the conclusion we came to. Making the comparison might help to make the discussion more interesting. </a:t>
            </a:r>
            <a:endParaRPr lang="zh-CN" altLang="zh-CN" sz="1600" dirty="0">
              <a:solidFill>
                <a:srgbClr val="0000FF"/>
              </a:solidFill>
              <a:effectLst/>
              <a:latin typeface="Calibri" panose="020F0502020204030204" pitchFamily="34" charset="0"/>
              <a:ea typeface="宋体" panose="02010600030101010101" pitchFamily="2" charset="-122"/>
            </a:endParaRPr>
          </a:p>
          <a:p>
            <a:r>
              <a:rPr lang="en-US" altLang="zh-CN" sz="1600" dirty="0">
                <a:solidFill>
                  <a:srgbClr val="0000FF"/>
                </a:solidFill>
                <a:effectLst/>
                <a:latin typeface="Calibri" panose="020F0502020204030204" pitchFamily="34" charset="0"/>
                <a:ea typeface="宋体" panose="02010600030101010101" pitchFamily="2" charset="-122"/>
              </a:rPr>
              <a:t>I think you should circulate the next version to Cathleen, Nick, Barry, and I.</a:t>
            </a:r>
            <a:endParaRPr lang="zh-CN" altLang="zh-CN" sz="1600" dirty="0">
              <a:solidFill>
                <a:srgbClr val="0000FF"/>
              </a:solidFill>
              <a:effectLst/>
              <a:latin typeface="Calibri" panose="020F0502020204030204" pitchFamily="34" charset="0"/>
              <a:ea typeface="宋体" panose="02010600030101010101" pitchFamily="2" charset="-122"/>
            </a:endParaRPr>
          </a:p>
          <a:p>
            <a:r>
              <a:rPr lang="en-US" altLang="zh-CN" sz="1600" dirty="0">
                <a:solidFill>
                  <a:srgbClr val="0000FF"/>
                </a:solidFill>
                <a:effectLst/>
                <a:latin typeface="Calibri" panose="020F0502020204030204" pitchFamily="34" charset="0"/>
                <a:ea typeface="宋体" panose="02010600030101010101" pitchFamily="2" charset="-122"/>
              </a:rPr>
              <a:t>Chris</a:t>
            </a:r>
            <a:endParaRPr lang="zh-CN" altLang="zh-CN" sz="1600" dirty="0">
              <a:solidFill>
                <a:srgbClr val="0000FF"/>
              </a:solidFill>
              <a:effectLst/>
              <a:latin typeface="Calibri" panose="020F0502020204030204" pitchFamily="34" charset="0"/>
              <a:ea typeface="宋体" panose="02010600030101010101" pitchFamily="2" charset="-122"/>
            </a:endParaRPr>
          </a:p>
        </p:txBody>
      </p:sp>
      <p:sp>
        <p:nvSpPr>
          <p:cNvPr id="5" name="TextBox 4">
            <a:extLst>
              <a:ext uri="{FF2B5EF4-FFF2-40B4-BE49-F238E27FC236}">
                <a16:creationId xmlns:a16="http://schemas.microsoft.com/office/drawing/2014/main" id="{A853F2ED-F13E-44B2-A9B0-96EB33B50F0F}"/>
              </a:ext>
            </a:extLst>
          </p:cNvPr>
          <p:cNvSpPr txBox="1"/>
          <p:nvPr/>
        </p:nvSpPr>
        <p:spPr>
          <a:xfrm>
            <a:off x="0" y="3539430"/>
            <a:ext cx="9144000" cy="3108543"/>
          </a:xfrm>
          <a:prstGeom prst="rect">
            <a:avLst/>
          </a:prstGeom>
          <a:noFill/>
        </p:spPr>
        <p:txBody>
          <a:bodyPr wrap="square">
            <a:spAutoFit/>
          </a:bodyPr>
          <a:lstStyle/>
          <a:p>
            <a:r>
              <a:rPr lang="en-US" altLang="zh-CN" sz="1400" dirty="0" err="1">
                <a:solidFill>
                  <a:srgbClr val="339966"/>
                </a:solidFill>
                <a:effectLst/>
                <a:latin typeface="Cambria" panose="02040503050406030204" pitchFamily="18" charset="0"/>
                <a:ea typeface="Cambria" panose="02040503050406030204" pitchFamily="18" charset="0"/>
                <a:cs typeface="宋体" panose="02010600030101010101" pitchFamily="2" charset="-122"/>
              </a:rPr>
              <a:t>Tonev</a:t>
            </a:r>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 reported the lifetimes for the 1248- and 4450-keV states. The lifetime value for the 1248-keV state is 2.6σ lower than ours and lower than all the other literature values. </a:t>
            </a:r>
            <a:r>
              <a:rPr lang="en-US" altLang="zh-CN" sz="1400" dirty="0" err="1">
                <a:solidFill>
                  <a:srgbClr val="339966"/>
                </a:solidFill>
                <a:effectLst/>
                <a:latin typeface="Cambria" panose="02040503050406030204" pitchFamily="18" charset="0"/>
                <a:ea typeface="Cambria" panose="02040503050406030204" pitchFamily="18" charset="0"/>
                <a:cs typeface="宋体" panose="02010600030101010101" pitchFamily="2" charset="-122"/>
              </a:rPr>
              <a:t>Tonev's</a:t>
            </a:r>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 4450 lifetime is also 2.3σ lower than the only other literature value. I thought we should mention this discrepancy in the paper (not try to make </a:t>
            </a:r>
            <a:r>
              <a:rPr lang="en-US" altLang="zh-CN" sz="1400" dirty="0" err="1">
                <a:solidFill>
                  <a:srgbClr val="339966"/>
                </a:solidFill>
                <a:effectLst/>
                <a:latin typeface="Cambria" panose="02040503050406030204" pitchFamily="18" charset="0"/>
                <a:ea typeface="Cambria" panose="02040503050406030204" pitchFamily="18" charset="0"/>
                <a:cs typeface="宋体" panose="02010600030101010101" pitchFamily="2" charset="-122"/>
              </a:rPr>
              <a:t>Tonev</a:t>
            </a:r>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 look bad).</a:t>
            </a:r>
            <a:endParaRPr lang="zh-CN" altLang="zh-CN" sz="1400" dirty="0">
              <a:solidFill>
                <a:srgbClr val="339966"/>
              </a:solidFill>
              <a:effectLst/>
              <a:latin typeface="Cambria" panose="02040503050406030204" pitchFamily="18" charset="0"/>
              <a:ea typeface="宋体" panose="02010600030101010101" pitchFamily="2" charset="-122"/>
              <a:cs typeface="宋体" panose="02010600030101010101" pitchFamily="2" charset="-122"/>
            </a:endParaRPr>
          </a:p>
          <a:p>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3) I added the lifetimes of 31P states to the Table. The mirror symmetry looks "fine".</a:t>
            </a:r>
            <a:endParaRPr lang="zh-CN" altLang="zh-CN" sz="1400" dirty="0">
              <a:solidFill>
                <a:srgbClr val="339966"/>
              </a:solidFill>
              <a:effectLst/>
              <a:latin typeface="Cambria" panose="02040503050406030204" pitchFamily="18" charset="0"/>
              <a:ea typeface="宋体" panose="02010600030101010101" pitchFamily="2" charset="-122"/>
              <a:cs typeface="宋体" panose="02010600030101010101" pitchFamily="2" charset="-122"/>
            </a:endParaRPr>
          </a:p>
          <a:p>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Other minor issues:</a:t>
            </a:r>
            <a:endParaRPr lang="zh-CN" altLang="zh-CN" sz="1400" dirty="0">
              <a:solidFill>
                <a:srgbClr val="339966"/>
              </a:solidFill>
              <a:effectLst/>
              <a:latin typeface="Cambria" panose="02040503050406030204" pitchFamily="18" charset="0"/>
              <a:ea typeface="宋体" panose="02010600030101010101" pitchFamily="2" charset="-122"/>
              <a:cs typeface="宋体" panose="02010600030101010101" pitchFamily="2" charset="-122"/>
            </a:endParaRPr>
          </a:p>
          <a:p>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4) It does seem odd to report the values of the six branchings, so I removed those numbers.</a:t>
            </a:r>
            <a:endParaRPr lang="zh-CN" altLang="zh-CN" sz="1400" dirty="0">
              <a:solidFill>
                <a:srgbClr val="339966"/>
              </a:solidFill>
              <a:effectLst/>
              <a:latin typeface="Cambria" panose="02040503050406030204" pitchFamily="18" charset="0"/>
              <a:ea typeface="宋体" panose="02010600030101010101" pitchFamily="2" charset="-122"/>
              <a:cs typeface="宋体" panose="02010600030101010101" pitchFamily="2" charset="-122"/>
            </a:endParaRPr>
          </a:p>
          <a:p>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5) I kept </a:t>
            </a:r>
            <a:r>
              <a:rPr lang="en-US" altLang="zh-CN" sz="1400" dirty="0" err="1">
                <a:solidFill>
                  <a:srgbClr val="339966"/>
                </a:solidFill>
                <a:effectLst/>
                <a:latin typeface="Cambria" panose="02040503050406030204" pitchFamily="18" charset="0"/>
                <a:ea typeface="Cambria" panose="02040503050406030204" pitchFamily="18" charset="0"/>
                <a:cs typeface="宋体" panose="02010600030101010101" pitchFamily="2" charset="-122"/>
              </a:rPr>
              <a:t>Doornenbal's</a:t>
            </a:r>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 lifetime values (the ones with huge errors) as those are their formal results. NuDat also incorporated their results.</a:t>
            </a:r>
            <a:endParaRPr lang="zh-CN" altLang="zh-CN" sz="1400" dirty="0">
              <a:solidFill>
                <a:srgbClr val="339966"/>
              </a:solidFill>
              <a:effectLst/>
              <a:latin typeface="Cambria" panose="02040503050406030204" pitchFamily="18" charset="0"/>
              <a:ea typeface="宋体" panose="02010600030101010101" pitchFamily="2" charset="-122"/>
              <a:cs typeface="宋体" panose="02010600030101010101" pitchFamily="2" charset="-122"/>
            </a:endParaRPr>
          </a:p>
          <a:p>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6) We obtained </a:t>
            </a:r>
            <a:r>
              <a:rPr lang="en-US" altLang="zh-CN" sz="1400" i="1"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τ</a:t>
            </a:r>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 = 1.3 fs using a shifted USDC Hamiltonian. Alex did this calculation for Tamas, but the lifetime value was not explicitly mentioned in Tamas' paper. I guess it's okay to report this value in the DSL paper. Also, both Alex and Tamas are on the author list of this paper.</a:t>
            </a:r>
            <a:endParaRPr lang="zh-CN" altLang="zh-CN" sz="1400" dirty="0">
              <a:solidFill>
                <a:srgbClr val="339966"/>
              </a:solidFill>
              <a:effectLst/>
              <a:latin typeface="Cambria" panose="02040503050406030204" pitchFamily="18" charset="0"/>
              <a:ea typeface="宋体" panose="02010600030101010101" pitchFamily="2" charset="-122"/>
              <a:cs typeface="宋体" panose="02010600030101010101" pitchFamily="2" charset="-122"/>
            </a:endParaRPr>
          </a:p>
          <a:p>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 </a:t>
            </a:r>
            <a:endParaRPr lang="zh-CN" altLang="zh-CN" sz="1400" dirty="0">
              <a:solidFill>
                <a:srgbClr val="339966"/>
              </a:solidFill>
              <a:effectLst/>
              <a:latin typeface="Cambria" panose="02040503050406030204" pitchFamily="18" charset="0"/>
              <a:ea typeface="宋体" panose="02010600030101010101" pitchFamily="2" charset="-122"/>
              <a:cs typeface="宋体" panose="02010600030101010101" pitchFamily="2" charset="-122"/>
            </a:endParaRPr>
          </a:p>
          <a:p>
            <a:r>
              <a:rPr lang="en-US" altLang="zh-CN" sz="14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I just circulated the fifth version to our collaborators, including Alex Brown. It doesn’t hurt to hear some advice on appropriately describing the theory part.</a:t>
            </a:r>
            <a:endParaRPr lang="zh-CN" altLang="zh-CN" sz="1400" dirty="0">
              <a:solidFill>
                <a:srgbClr val="339966"/>
              </a:solidFill>
              <a:effectLst/>
              <a:latin typeface="Cambria" panose="02040503050406030204" pitchFamily="18"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11094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33B3-6887-4896-921A-59AF3750D49E}"/>
              </a:ext>
            </a:extLst>
          </p:cNvPr>
          <p:cNvSpPr>
            <a:spLocks noGrp="1"/>
          </p:cNvSpPr>
          <p:nvPr>
            <p:ph type="ctrTitle"/>
          </p:nvPr>
        </p:nvSpPr>
        <p:spPr/>
        <p:txBody>
          <a:bodyPr/>
          <a:lstStyle/>
          <a:p>
            <a:r>
              <a:rPr lang="en-US" altLang="zh-CN" dirty="0"/>
              <a:t>31S V5 20220304</a:t>
            </a:r>
            <a:endParaRPr lang="zh-CN" altLang="en-US" dirty="0"/>
          </a:p>
        </p:txBody>
      </p:sp>
      <p:sp>
        <p:nvSpPr>
          <p:cNvPr id="3" name="Subtitle 2">
            <a:extLst>
              <a:ext uri="{FF2B5EF4-FFF2-40B4-BE49-F238E27FC236}">
                <a16:creationId xmlns:a16="http://schemas.microsoft.com/office/drawing/2014/main" id="{C5694419-B210-438C-8DE9-84B0883495F8}"/>
              </a:ext>
            </a:extLst>
          </p:cNvPr>
          <p:cNvSpPr>
            <a:spLocks noGrp="1"/>
          </p:cNvSpPr>
          <p:nvPr>
            <p:ph type="subTitle" idx="1"/>
          </p:nvPr>
        </p:nvSpPr>
        <p:spPr/>
        <p:txBody>
          <a:bodyPr/>
          <a:lstStyle/>
          <a:p>
            <a:r>
              <a:rPr lang="en-US" altLang="zh-CN" dirty="0"/>
              <a:t>Response to Cathleen's comments</a:t>
            </a:r>
            <a:endParaRPr lang="zh-CN" altLang="en-US" dirty="0"/>
          </a:p>
        </p:txBody>
      </p:sp>
    </p:spTree>
    <p:extLst>
      <p:ext uri="{BB962C8B-B14F-4D97-AF65-F5344CB8AC3E}">
        <p14:creationId xmlns:p14="http://schemas.microsoft.com/office/powerpoint/2010/main" val="111760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338C05-ECBD-4309-A0C0-0458C1ABACA0}"/>
              </a:ext>
            </a:extLst>
          </p:cNvPr>
          <p:cNvSpPr txBox="1"/>
          <p:nvPr/>
        </p:nvSpPr>
        <p:spPr>
          <a:xfrm>
            <a:off x="0" y="0"/>
            <a:ext cx="9144000" cy="6186309"/>
          </a:xfrm>
          <a:prstGeom prst="rect">
            <a:avLst/>
          </a:prstGeom>
          <a:noFill/>
        </p:spPr>
        <p:txBody>
          <a:bodyPr wrap="square">
            <a:spAutoFit/>
          </a:bodyPr>
          <a:lstStyle/>
          <a:p>
            <a:pPr algn="just"/>
            <a:r>
              <a:rPr lang="en-US" altLang="zh-CN" sz="1800" dirty="0">
                <a:solidFill>
                  <a:srgbClr val="C00000"/>
                </a:solidFill>
                <a:effectLst/>
                <a:latin typeface="+mj-lt"/>
                <a:ea typeface="宋体" panose="02010600030101010101" pitchFamily="2" charset="-122"/>
                <a:cs typeface="宋体" panose="02010600030101010101" pitchFamily="2" charset="-122"/>
              </a:rPr>
              <a:t>Hi all,</a:t>
            </a:r>
            <a:endParaRPr lang="zh-CN" altLang="zh-CN" sz="1800" dirty="0">
              <a:solidFill>
                <a:srgbClr val="C00000"/>
              </a:solidFill>
              <a:effectLst/>
              <a:latin typeface="+mj-lt"/>
              <a:ea typeface="宋体" panose="02010600030101010101" pitchFamily="2" charset="-122"/>
              <a:cs typeface="宋体" panose="02010600030101010101" pitchFamily="2" charset="-122"/>
            </a:endParaRPr>
          </a:p>
          <a:p>
            <a:pPr algn="just"/>
            <a:r>
              <a:rPr lang="en-US" altLang="zh-CN" sz="1800" dirty="0">
                <a:solidFill>
                  <a:srgbClr val="C00000"/>
                </a:solidFill>
                <a:effectLst/>
                <a:latin typeface="+mj-lt"/>
                <a:ea typeface="宋体" panose="02010600030101010101" pitchFamily="2" charset="-122"/>
                <a:cs typeface="宋体" panose="02010600030101010101" pitchFamily="2" charset="-122"/>
              </a:rPr>
              <a:t> </a:t>
            </a:r>
            <a:endParaRPr lang="zh-CN" altLang="zh-CN" sz="1800" dirty="0">
              <a:solidFill>
                <a:srgbClr val="C00000"/>
              </a:solidFill>
              <a:effectLst/>
              <a:latin typeface="+mj-lt"/>
              <a:ea typeface="宋体" panose="02010600030101010101" pitchFamily="2" charset="-122"/>
              <a:cs typeface="宋体" panose="02010600030101010101" pitchFamily="2" charset="-122"/>
            </a:endParaRPr>
          </a:p>
          <a:p>
            <a:pPr algn="just"/>
            <a:r>
              <a:rPr lang="en-US" altLang="zh-CN" sz="1800" dirty="0">
                <a:solidFill>
                  <a:srgbClr val="C00000"/>
                </a:solidFill>
                <a:effectLst/>
                <a:latin typeface="+mj-lt"/>
                <a:ea typeface="宋体" panose="02010600030101010101" pitchFamily="2" charset="-122"/>
                <a:cs typeface="宋体" panose="02010600030101010101" pitchFamily="2" charset="-122"/>
              </a:rPr>
              <a:t>I've got plans to do a more detailed read probably early next week, but here's what I got on a first pass:</a:t>
            </a:r>
            <a:endParaRPr lang="zh-CN" altLang="zh-CN" sz="1800" dirty="0">
              <a:solidFill>
                <a:srgbClr val="C00000"/>
              </a:solidFill>
              <a:effectLst/>
              <a:latin typeface="+mj-lt"/>
              <a:ea typeface="宋体" panose="02010600030101010101" pitchFamily="2" charset="-122"/>
              <a:cs typeface="宋体" panose="02010600030101010101" pitchFamily="2" charset="-122"/>
            </a:endParaRPr>
          </a:p>
          <a:p>
            <a:pPr algn="just"/>
            <a:r>
              <a:rPr lang="en-US" altLang="zh-CN" sz="1800" dirty="0">
                <a:solidFill>
                  <a:srgbClr val="C00000"/>
                </a:solidFill>
                <a:effectLst/>
                <a:latin typeface="+mj-lt"/>
                <a:ea typeface="宋体" panose="02010600030101010101" pitchFamily="2" charset="-122"/>
                <a:cs typeface="宋体" panose="02010600030101010101" pitchFamily="2" charset="-122"/>
              </a:rPr>
              <a:t> </a:t>
            </a:r>
            <a:endParaRPr lang="zh-CN" altLang="zh-CN" sz="1800" dirty="0">
              <a:solidFill>
                <a:srgbClr val="C00000"/>
              </a:solidFill>
              <a:effectLst/>
              <a:latin typeface="+mj-lt"/>
              <a:ea typeface="宋体" panose="02010600030101010101" pitchFamily="2" charset="-122"/>
              <a:cs typeface="宋体" panose="02010600030101010101" pitchFamily="2" charset="-122"/>
            </a:endParaRPr>
          </a:p>
          <a:p>
            <a:pPr algn="just"/>
            <a:r>
              <a:rPr lang="en-US" altLang="zh-CN" sz="1800" dirty="0">
                <a:solidFill>
                  <a:srgbClr val="C00000"/>
                </a:solidFill>
                <a:effectLst/>
                <a:latin typeface="+mj-lt"/>
                <a:ea typeface="宋体" panose="02010600030101010101" pitchFamily="2" charset="-122"/>
                <a:cs typeface="宋体" panose="02010600030101010101" pitchFamily="2" charset="-122"/>
              </a:rPr>
              <a:t>-We know the 260 keV dominates, but last I heard we thought it was only about half the contribution. Are we OK with ignoring the other contributions/how tight do we need rate uncertainties?</a:t>
            </a:r>
          </a:p>
          <a:p>
            <a:pPr algn="just"/>
            <a:endParaRPr lang="en-US" altLang="zh-CN" dirty="0">
              <a:solidFill>
                <a:srgbClr val="000000"/>
              </a:solidFill>
              <a:latin typeface="+mj-lt"/>
              <a:ea typeface="宋体" panose="02010600030101010101" pitchFamily="2" charset="-122"/>
              <a:cs typeface="宋体" panose="02010600030101010101" pitchFamily="2" charset="-122"/>
            </a:endParaRPr>
          </a:p>
          <a:p>
            <a:pPr algn="just"/>
            <a:r>
              <a:rPr lang="en-US" altLang="zh-CN" dirty="0">
                <a:solidFill>
                  <a:srgbClr val="339966"/>
                </a:solidFill>
                <a:latin typeface="Cambria" panose="02040503050406030204" pitchFamily="18" charset="0"/>
                <a:ea typeface="Cambria" panose="02040503050406030204" pitchFamily="18" charset="0"/>
                <a:cs typeface="Times New Roman" panose="02020603050405020304" pitchFamily="18" charset="0"/>
              </a:rPr>
              <a:t>The 260-keV resonance has six known γ branches. Chris and I discussed that before. None of its γ branches reached 5σ significance in this data set. The 4156 and 5141-keV branches were observed in this data set with significances over 4σ and 3σ, respectively. The 5141-keV peak is shown in the next slides (hard to see by eye). When fitting the spectrum below with a simulated Doppler-shifted 5141-keV line + a linear </a:t>
            </a:r>
            <a:r>
              <a:rPr lang="en-US" altLang="zh-CN" dirty="0" err="1">
                <a:solidFill>
                  <a:srgbClr val="339966"/>
                </a:solidFill>
                <a:latin typeface="Cambria" panose="02040503050406030204" pitchFamily="18" charset="0"/>
                <a:ea typeface="Cambria" panose="02040503050406030204" pitchFamily="18" charset="0"/>
                <a:cs typeface="Times New Roman" panose="02020603050405020304" pitchFamily="18" charset="0"/>
              </a:rPr>
              <a:t>bkg</a:t>
            </a:r>
            <a:r>
              <a:rPr lang="en-US" altLang="zh-CN" dirty="0">
                <a:solidFill>
                  <a:srgbClr val="339966"/>
                </a:solidFill>
                <a:latin typeface="Cambria" panose="02040503050406030204" pitchFamily="18" charset="0"/>
                <a:ea typeface="Cambria" panose="02040503050406030204" pitchFamily="18" charset="0"/>
                <a:cs typeface="Times New Roman" panose="02020603050405020304" pitchFamily="18" charset="0"/>
              </a:rPr>
              <a:t> function, we obtained roughly N = 29(9) counts. There is another concern: the 5/2+ 6392.5(2)-keV state generates a 5143.1(2)-keV branch, which is inseparable in the spectrum. Incorporating the 5141-keV peak in determining the lifetime for the 3/2+ resonance seems risky, not to mention the statistics were not sufficient to provide a conclusive observation. See figure below. Unlike those "good" posterior distributions shown in the paper, the 5141-keV γ ray yields a posterior almost the same as the prior, which means the walker just randomly walks through the parameter space with no purpose. I would say low statistics peaks provide no constraints on the posterior of the lifetime.</a:t>
            </a:r>
          </a:p>
        </p:txBody>
      </p:sp>
    </p:spTree>
    <p:extLst>
      <p:ext uri="{BB962C8B-B14F-4D97-AF65-F5344CB8AC3E}">
        <p14:creationId xmlns:p14="http://schemas.microsoft.com/office/powerpoint/2010/main" val="2210225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B052E3-1414-4A93-BDB0-0E53F4BDD3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08200"/>
            <a:ext cx="5508989" cy="4749800"/>
          </a:xfrm>
          <a:prstGeom prst="rect">
            <a:avLst/>
          </a:prstGeom>
          <a:noFill/>
          <a:ln>
            <a:noFill/>
          </a:ln>
        </p:spPr>
      </p:pic>
      <p:pic>
        <p:nvPicPr>
          <p:cNvPr id="2" name="Picture 1">
            <a:extLst>
              <a:ext uri="{FF2B5EF4-FFF2-40B4-BE49-F238E27FC236}">
                <a16:creationId xmlns:a16="http://schemas.microsoft.com/office/drawing/2014/main" id="{69CFBFC5-A6FE-4B5B-A982-B9C5FDE56B49}"/>
              </a:ext>
            </a:extLst>
          </p:cNvPr>
          <p:cNvPicPr>
            <a:picLocks noChangeAspect="1"/>
          </p:cNvPicPr>
          <p:nvPr/>
        </p:nvPicPr>
        <p:blipFill>
          <a:blip r:embed="rId3"/>
          <a:stretch>
            <a:fillRect/>
          </a:stretch>
        </p:blipFill>
        <p:spPr>
          <a:xfrm>
            <a:off x="2061134" y="1"/>
            <a:ext cx="7082866" cy="2654300"/>
          </a:xfrm>
          <a:prstGeom prst="rect">
            <a:avLst/>
          </a:prstGeom>
        </p:spPr>
      </p:pic>
    </p:spTree>
    <p:extLst>
      <p:ext uri="{BB962C8B-B14F-4D97-AF65-F5344CB8AC3E}">
        <p14:creationId xmlns:p14="http://schemas.microsoft.com/office/powerpoint/2010/main" val="27905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336D3C-10A3-4E86-B63F-CD8EF6492600}"/>
              </a:ext>
            </a:extLst>
          </p:cNvPr>
          <p:cNvSpPr txBox="1"/>
          <p:nvPr/>
        </p:nvSpPr>
        <p:spPr>
          <a:xfrm>
            <a:off x="0" y="0"/>
            <a:ext cx="9144000" cy="6740307"/>
          </a:xfrm>
          <a:prstGeom prst="rect">
            <a:avLst/>
          </a:prstGeom>
          <a:noFill/>
        </p:spPr>
        <p:txBody>
          <a:bodyPr wrap="square">
            <a:spAutoFit/>
          </a:bodyPr>
          <a:lstStyle/>
          <a:p>
            <a:pPr algn="just"/>
            <a:r>
              <a:rPr lang="en-US" altLang="zh-CN" sz="1800" dirty="0">
                <a:solidFill>
                  <a:srgbClr val="C00000"/>
                </a:solidFill>
                <a:effectLst/>
                <a:latin typeface="+mj-lt"/>
                <a:ea typeface="宋体" panose="02010600030101010101" pitchFamily="2" charset="-122"/>
                <a:cs typeface="宋体" panose="02010600030101010101" pitchFamily="2" charset="-122"/>
              </a:rPr>
              <a:t>-We should probably mention the Si detector collimator.</a:t>
            </a:r>
          </a:p>
          <a:p>
            <a:pPr algn="just"/>
            <a:r>
              <a:rPr lang="en-US" altLang="zh-CN" dirty="0">
                <a:solidFill>
                  <a:srgbClr val="339966"/>
                </a:solidFill>
                <a:latin typeface="Cambria" panose="02040503050406030204" pitchFamily="18" charset="0"/>
                <a:ea typeface="Cambria" panose="02040503050406030204" pitchFamily="18" charset="0"/>
              </a:rPr>
              <a:t>I'll add "A collimator with a diameter of 6.4~mm was placed in front of the silicon detectors to avoid edge effects.".</a:t>
            </a:r>
          </a:p>
          <a:p>
            <a:pPr algn="just"/>
            <a:r>
              <a:rPr lang="en-US" altLang="zh-CN" dirty="0">
                <a:solidFill>
                  <a:srgbClr val="339966"/>
                </a:solidFill>
                <a:latin typeface="Cambria" panose="02040503050406030204" pitchFamily="18" charset="0"/>
                <a:ea typeface="Cambria" panose="02040503050406030204" pitchFamily="18" charset="0"/>
              </a:rPr>
              <a:t>The current draft is already at the length limit. I guess we can focus on reporting new stuff, such as new lifetimes of </a:t>
            </a:r>
            <a:r>
              <a:rPr lang="en-US" altLang="zh-CN" baseline="30000" dirty="0">
                <a:solidFill>
                  <a:srgbClr val="339966"/>
                </a:solidFill>
                <a:latin typeface="Cambria" panose="02040503050406030204" pitchFamily="18" charset="0"/>
                <a:ea typeface="Cambria" panose="02040503050406030204" pitchFamily="18" charset="0"/>
              </a:rPr>
              <a:t>31</a:t>
            </a:r>
            <a:r>
              <a:rPr lang="en-US" altLang="zh-CN" dirty="0">
                <a:solidFill>
                  <a:srgbClr val="339966"/>
                </a:solidFill>
                <a:latin typeface="Cambria" panose="02040503050406030204" pitchFamily="18" charset="0"/>
                <a:ea typeface="Cambria" panose="02040503050406030204" pitchFamily="18" charset="0"/>
              </a:rPr>
              <a:t>S states, new Bayesian analysis, new shell-model calculations. The DSL experimental method has been detailed in multiple previous papers. We might have to be concise in this part.</a:t>
            </a:r>
            <a:endParaRPr lang="zh-CN" altLang="en-US" sz="1800" dirty="0">
              <a:solidFill>
                <a:srgbClr val="339966"/>
              </a:solidFill>
              <a:latin typeface="Cambria" panose="02040503050406030204" pitchFamily="18" charset="0"/>
            </a:endParaRPr>
          </a:p>
          <a:p>
            <a:pPr algn="just"/>
            <a:endParaRPr lang="zh-CN" altLang="zh-CN" sz="1800" dirty="0">
              <a:effectLst/>
              <a:latin typeface="+mj-lt"/>
              <a:ea typeface="宋体" panose="02010600030101010101" pitchFamily="2" charset="-122"/>
              <a:cs typeface="宋体" panose="02010600030101010101" pitchFamily="2" charset="-122"/>
            </a:endParaRPr>
          </a:p>
          <a:p>
            <a:pPr algn="just"/>
            <a:r>
              <a:rPr lang="en-US" altLang="zh-CN" sz="1800" dirty="0">
                <a:solidFill>
                  <a:srgbClr val="C00000"/>
                </a:solidFill>
                <a:effectLst/>
                <a:latin typeface="+mj-lt"/>
                <a:ea typeface="宋体" panose="02010600030101010101" pitchFamily="2" charset="-122"/>
                <a:cs typeface="宋体" panose="02010600030101010101" pitchFamily="2" charset="-122"/>
              </a:rPr>
              <a:t>-It might be worth mentioning that we did a cross check on the extrapolation of the Si detector energies using alpha and proton punch through (and it was fine within our broad resolution).</a:t>
            </a:r>
          </a:p>
          <a:p>
            <a:pPr algn="just"/>
            <a:r>
              <a:rPr lang="en-US" altLang="zh-CN" dirty="0">
                <a:solidFill>
                  <a:srgbClr val="339966"/>
                </a:solidFill>
                <a:latin typeface="Cambria" panose="02040503050406030204" pitchFamily="18" charset="0"/>
                <a:ea typeface="Cambria" panose="02040503050406030204" pitchFamily="18" charset="0"/>
              </a:rPr>
              <a:t>That's a good point. I’ll add "A linear calibration was applied and used to extrapolate to higher energies. The extrapolation was verified by comparing the energy loss of punch-through particles to SRIM calculations."</a:t>
            </a:r>
          </a:p>
          <a:p>
            <a:pPr algn="just"/>
            <a:endParaRPr lang="zh-CN" altLang="zh-CN" sz="1800" dirty="0">
              <a:effectLst/>
              <a:latin typeface="+mj-lt"/>
              <a:ea typeface="宋体" panose="02010600030101010101" pitchFamily="2" charset="-122"/>
              <a:cs typeface="宋体" panose="02010600030101010101" pitchFamily="2" charset="-122"/>
            </a:endParaRPr>
          </a:p>
          <a:p>
            <a:pPr algn="just"/>
            <a:r>
              <a:rPr lang="en-US" altLang="zh-CN" sz="1800" dirty="0">
                <a:solidFill>
                  <a:srgbClr val="C00000"/>
                </a:solidFill>
                <a:effectLst/>
                <a:latin typeface="+mj-lt"/>
                <a:ea typeface="宋体" panose="02010600030101010101" pitchFamily="2" charset="-122"/>
                <a:cs typeface="宋体" panose="02010600030101010101" pitchFamily="2" charset="-122"/>
              </a:rPr>
              <a:t>-You mention that charged particle distribution effects are negligible, and they are for the "long" lifetimes we're looking at but get really important around 2-3 fs. This and the excitation energy resolution are both benefits from DSL2 angular resolution.</a:t>
            </a:r>
          </a:p>
          <a:p>
            <a:pPr algn="just"/>
            <a:r>
              <a:rPr lang="en-US" altLang="zh-CN" dirty="0">
                <a:solidFill>
                  <a:srgbClr val="339966"/>
                </a:solidFill>
                <a:latin typeface="Cambria" panose="02040503050406030204" pitchFamily="18" charset="0"/>
                <a:ea typeface="Cambria" panose="02040503050406030204" pitchFamily="18" charset="0"/>
              </a:rPr>
              <a:t>See the next few slides for details.</a:t>
            </a:r>
          </a:p>
          <a:p>
            <a:pPr algn="just"/>
            <a:endParaRPr lang="en-US" altLang="zh-CN" dirty="0">
              <a:solidFill>
                <a:srgbClr val="339966"/>
              </a:solidFill>
              <a:latin typeface="Cambria" panose="02040503050406030204" pitchFamily="18" charset="0"/>
              <a:ea typeface="Cambria" panose="02040503050406030204" pitchFamily="18" charset="0"/>
            </a:endParaRPr>
          </a:p>
          <a:p>
            <a:pPr algn="just"/>
            <a:r>
              <a:rPr lang="en-US" altLang="zh-CN" sz="1800" dirty="0">
                <a:solidFill>
                  <a:srgbClr val="C00000"/>
                </a:solidFill>
                <a:effectLst/>
                <a:latin typeface="+mj-lt"/>
                <a:ea typeface="宋体" panose="02010600030101010101" pitchFamily="2" charset="-122"/>
                <a:cs typeface="宋体" panose="02010600030101010101" pitchFamily="2" charset="-122"/>
              </a:rPr>
              <a:t>-Just out of </a:t>
            </a:r>
            <a:r>
              <a:rPr lang="en-US" altLang="zh-CN" sz="1800" dirty="0" err="1">
                <a:solidFill>
                  <a:srgbClr val="C00000"/>
                </a:solidFill>
                <a:effectLst/>
                <a:latin typeface="+mj-lt"/>
                <a:ea typeface="宋体" panose="02010600030101010101" pitchFamily="2" charset="-122"/>
                <a:cs typeface="宋体" panose="02010600030101010101" pitchFamily="2" charset="-122"/>
              </a:rPr>
              <a:t>curiousity</a:t>
            </a:r>
            <a:r>
              <a:rPr lang="en-US" altLang="zh-CN" sz="1800" dirty="0">
                <a:solidFill>
                  <a:srgbClr val="C00000"/>
                </a:solidFill>
                <a:effectLst/>
                <a:latin typeface="+mj-lt"/>
                <a:ea typeface="宋体" panose="02010600030101010101" pitchFamily="2" charset="-122"/>
                <a:cs typeface="宋体" panose="02010600030101010101" pitchFamily="2" charset="-122"/>
              </a:rPr>
              <a:t>, what reduces the gamma attenuation in DSL2? Thinner chamber, getting rid of the collimator for the Si, or something I'm not thinking of?</a:t>
            </a:r>
          </a:p>
          <a:p>
            <a:pPr algn="just"/>
            <a:r>
              <a:rPr lang="en-US" altLang="zh-CN" dirty="0">
                <a:solidFill>
                  <a:srgbClr val="339966"/>
                </a:solidFill>
                <a:latin typeface="Cambria" panose="02040503050406030204" pitchFamily="18" charset="0"/>
                <a:ea typeface="Cambria" panose="02040503050406030204" pitchFamily="18" charset="0"/>
                <a:cs typeface="宋体" panose="02010600030101010101" pitchFamily="2" charset="-122"/>
              </a:rPr>
              <a:t>See the last slide. It's mainly the collimator and detector mounts.</a:t>
            </a:r>
            <a:r>
              <a:rPr lang="en-US" altLang="zh-CN" sz="1800" dirty="0">
                <a:solidFill>
                  <a:srgbClr val="339966"/>
                </a:solidFill>
                <a:latin typeface="Cambria" panose="02040503050406030204" pitchFamily="18" charset="0"/>
                <a:ea typeface="Cambria" panose="02040503050406030204" pitchFamily="18" charset="0"/>
              </a:rPr>
              <a:t> I estimated that for the 1248-keV γ ray from the 31S 1st </a:t>
            </a:r>
            <a:r>
              <a:rPr lang="en-US" altLang="zh-CN" dirty="0">
                <a:solidFill>
                  <a:srgbClr val="339966"/>
                </a:solidFill>
                <a:latin typeface="Cambria" panose="02040503050406030204" pitchFamily="18" charset="0"/>
                <a:ea typeface="Cambria" panose="02040503050406030204" pitchFamily="18" charset="0"/>
              </a:rPr>
              <a:t>excited state, the counts could increase by a factor of 1.6 just because of the</a:t>
            </a:r>
            <a:r>
              <a:rPr lang="en-US" altLang="zh-CN" sz="1800" dirty="0">
                <a:solidFill>
                  <a:srgbClr val="339966"/>
                </a:solidFill>
                <a:latin typeface="Cambria" panose="02040503050406030204" pitchFamily="18" charset="0"/>
                <a:ea typeface="Cambria" panose="02040503050406030204" pitchFamily="18" charset="0"/>
              </a:rPr>
              <a:t> less material between the target and the Ge detector.</a:t>
            </a:r>
            <a:endParaRPr lang="en-US" altLang="zh-CN" dirty="0">
              <a:solidFill>
                <a:srgbClr val="3399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491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208FD-68D5-4D14-95CE-D29FCF6DE2CA}"/>
              </a:ext>
            </a:extLst>
          </p:cNvPr>
          <p:cNvSpPr txBox="1"/>
          <p:nvPr/>
        </p:nvSpPr>
        <p:spPr>
          <a:xfrm>
            <a:off x="0" y="2333685"/>
            <a:ext cx="9144000" cy="4524315"/>
          </a:xfrm>
          <a:prstGeom prst="rect">
            <a:avLst/>
          </a:prstGeom>
          <a:noFill/>
        </p:spPr>
        <p:txBody>
          <a:bodyPr wrap="square">
            <a:spAutoFit/>
          </a:bodyPr>
          <a:lstStyle/>
          <a:p>
            <a:pPr algn="just"/>
            <a:r>
              <a:rPr lang="en-US" altLang="zh-CN" sz="1800" i="0" dirty="0">
                <a:solidFill>
                  <a:srgbClr val="000000"/>
                </a:solidFill>
                <a:effectLst/>
                <a:latin typeface="Times New Roman" panose="02020603050405020304" pitchFamily="18" charset="0"/>
                <a:cs typeface="Times New Roman" panose="02020603050405020304" pitchFamily="18" charset="0"/>
              </a:rPr>
              <a:t>Naomi </a:t>
            </a:r>
            <a:r>
              <a:rPr lang="en-US" altLang="zh-CN" sz="1800" i="0" dirty="0" err="1">
                <a:solidFill>
                  <a:srgbClr val="000000"/>
                </a:solidFill>
                <a:effectLst/>
                <a:latin typeface="Times New Roman" panose="02020603050405020304" pitchFamily="18" charset="0"/>
                <a:cs typeface="Times New Roman" panose="02020603050405020304" pitchFamily="18" charset="0"/>
              </a:rPr>
              <a:t>Galinski</a:t>
            </a:r>
            <a:r>
              <a:rPr lang="en-US" altLang="zh-CN" sz="1800" i="0" dirty="0">
                <a:solidFill>
                  <a:srgbClr val="000000"/>
                </a:solidFill>
                <a:effectLst/>
                <a:latin typeface="Times New Roman" panose="02020603050405020304" pitchFamily="18" charset="0"/>
                <a:cs typeface="Times New Roman" panose="02020603050405020304" pitchFamily="18" charset="0"/>
              </a:rPr>
              <a:t>:</a:t>
            </a:r>
          </a:p>
          <a:p>
            <a:pPr algn="just"/>
            <a:r>
              <a:rPr lang="en-US" altLang="zh-CN" sz="1800" i="0" dirty="0">
                <a:solidFill>
                  <a:srgbClr val="000000"/>
                </a:solidFill>
                <a:effectLst/>
                <a:latin typeface="Times New Roman" panose="02020603050405020304" pitchFamily="18" charset="0"/>
                <a:cs typeface="Times New Roman" panose="02020603050405020304" pitchFamily="18" charset="0"/>
              </a:rPr>
              <a:t>We report the lifetime uncertainty due to the excitation energy and </a:t>
            </a:r>
            <a:r>
              <a:rPr lang="en-US" altLang="zh-CN" sz="1800" i="0" dirty="0" err="1">
                <a:solidFill>
                  <a:srgbClr val="FF0000"/>
                </a:solidFill>
                <a:effectLst/>
                <a:latin typeface="Times New Roman" panose="02020603050405020304" pitchFamily="18" charset="0"/>
                <a:cs typeface="Times New Roman" panose="02020603050405020304" pitchFamily="18" charset="0"/>
              </a:rPr>
              <a:t>ejectile</a:t>
            </a:r>
            <a:r>
              <a:rPr lang="en-US" altLang="zh-CN" sz="1800" i="0" dirty="0">
                <a:solidFill>
                  <a:srgbClr val="FF0000"/>
                </a:solidFill>
                <a:effectLst/>
                <a:latin typeface="Times New Roman" panose="02020603050405020304" pitchFamily="18" charset="0"/>
                <a:cs typeface="Times New Roman" panose="02020603050405020304" pitchFamily="18" charset="0"/>
              </a:rPr>
              <a:t> angular distribution Legendre polynomial coefficient</a:t>
            </a:r>
            <a:r>
              <a:rPr lang="en-US" altLang="zh-CN" dirty="0">
                <a:solidFill>
                  <a:srgbClr val="000000"/>
                </a:solidFill>
                <a:latin typeface="Times New Roman" panose="02020603050405020304" pitchFamily="18" charset="0"/>
                <a:cs typeface="Times New Roman" panose="02020603050405020304" pitchFamily="18" charset="0"/>
              </a:rPr>
              <a:t>.</a:t>
            </a:r>
          </a:p>
          <a:p>
            <a:pPr algn="just"/>
            <a:endParaRPr lang="en-US" altLang="zh-CN" dirty="0">
              <a:solidFill>
                <a:srgbClr val="000000"/>
              </a:solidFill>
              <a:latin typeface="Times New Roman" panose="02020603050405020304" pitchFamily="18" charset="0"/>
              <a:cs typeface="Times New Roman" panose="02020603050405020304" pitchFamily="18" charset="0"/>
            </a:endParaRPr>
          </a:p>
          <a:p>
            <a:pPr algn="just"/>
            <a:r>
              <a:rPr lang="en-US" altLang="zh-CN" sz="1800" i="0" dirty="0">
                <a:solidFill>
                  <a:srgbClr val="FF0000"/>
                </a:solidFill>
                <a:effectLst/>
                <a:latin typeface="Times New Roman" panose="02020603050405020304" pitchFamily="18" charset="0"/>
                <a:cs typeface="Times New Roman" panose="02020603050405020304" pitchFamily="18" charset="0"/>
              </a:rPr>
              <a:t>The angle of the </a:t>
            </a:r>
            <a:r>
              <a:rPr lang="en-US" altLang="zh-CN" sz="1800" i="1" dirty="0">
                <a:solidFill>
                  <a:srgbClr val="FF0000"/>
                </a:solidFill>
                <a:effectLst/>
                <a:latin typeface="Times New Roman" panose="02020603050405020304" pitchFamily="18" charset="0"/>
                <a:cs typeface="Times New Roman" panose="02020603050405020304" pitchFamily="18" charset="0"/>
              </a:rPr>
              <a:t>γ </a:t>
            </a:r>
            <a:r>
              <a:rPr lang="en-US" altLang="zh-CN" sz="1800" i="0" dirty="0">
                <a:solidFill>
                  <a:srgbClr val="FF0000"/>
                </a:solidFill>
                <a:effectLst/>
                <a:latin typeface="Times New Roman" panose="02020603050405020304" pitchFamily="18" charset="0"/>
                <a:cs typeface="Times New Roman" panose="02020603050405020304" pitchFamily="18" charset="0"/>
              </a:rPr>
              <a:t>ray </a:t>
            </a:r>
            <a:r>
              <a:rPr lang="en-US" altLang="zh-CN" sz="1800" i="0" dirty="0">
                <a:solidFill>
                  <a:srgbClr val="000000"/>
                </a:solidFill>
                <a:effectLst/>
                <a:latin typeface="Times New Roman" panose="02020603050405020304" pitchFamily="18" charset="0"/>
                <a:cs typeface="Times New Roman" panose="02020603050405020304" pitchFamily="18" charset="0"/>
              </a:rPr>
              <a:t>was chosen from an isotropic distribution in the </a:t>
            </a:r>
            <a:r>
              <a:rPr lang="en-US" altLang="zh-CN" sz="1800" i="0" dirty="0" err="1">
                <a:solidFill>
                  <a:srgbClr val="000000"/>
                </a:solidFill>
                <a:effectLst/>
                <a:latin typeface="Times New Roman" panose="02020603050405020304" pitchFamily="18" charset="0"/>
                <a:cs typeface="Times New Roman" panose="02020603050405020304" pitchFamily="18" charset="0"/>
              </a:rPr>
              <a:t>c.m.</a:t>
            </a:r>
            <a:r>
              <a:rPr lang="en-US" altLang="zh-CN" sz="1800" i="0" dirty="0">
                <a:solidFill>
                  <a:srgbClr val="000000"/>
                </a:solidFill>
                <a:effectLst/>
                <a:latin typeface="Times New Roman" panose="02020603050405020304" pitchFamily="18" charset="0"/>
                <a:cs typeface="Times New Roman" panose="02020603050405020304" pitchFamily="18" charset="0"/>
              </a:rPr>
              <a:t> system since the results differed negligibly from those calculated with an anisotropic distribution.</a:t>
            </a:r>
          </a:p>
          <a:p>
            <a:pPr algn="just"/>
            <a:endParaRPr lang="en-US" altLang="zh-CN" dirty="0">
              <a:solidFill>
                <a:srgbClr val="000000"/>
              </a:solidFill>
              <a:latin typeface="Times New Roman" panose="02020603050405020304" pitchFamily="18" charset="0"/>
              <a:cs typeface="Times New Roman" panose="02020603050405020304" pitchFamily="18" charset="0"/>
            </a:endParaRPr>
          </a:p>
          <a:p>
            <a:pPr algn="just"/>
            <a:r>
              <a:rPr lang="en-US" altLang="zh-CN" dirty="0">
                <a:solidFill>
                  <a:srgbClr val="000000"/>
                </a:solidFill>
                <a:latin typeface="Times New Roman" panose="02020603050405020304" pitchFamily="18" charset="0"/>
                <a:cs typeface="Times New Roman" panose="02020603050405020304" pitchFamily="18" charset="0"/>
              </a:rPr>
              <a:t>Oliver Kirsebom:</a:t>
            </a:r>
          </a:p>
          <a:p>
            <a:pPr algn="just"/>
            <a:r>
              <a:rPr lang="en-US" altLang="zh-CN" sz="1800" i="0" dirty="0">
                <a:solidFill>
                  <a:srgbClr val="000000"/>
                </a:solidFill>
                <a:effectLst/>
                <a:latin typeface="Times New Roman" panose="02020603050405020304" pitchFamily="18" charset="0"/>
                <a:cs typeface="Times New Roman" panose="02020603050405020304" pitchFamily="18" charset="0"/>
              </a:rPr>
              <a:t>In principle knowledge of the </a:t>
            </a:r>
            <a:r>
              <a:rPr lang="en-US" altLang="zh-CN" sz="1800" i="0" dirty="0">
                <a:solidFill>
                  <a:srgbClr val="FF0000"/>
                </a:solidFill>
                <a:effectLst/>
                <a:latin typeface="Times New Roman" panose="02020603050405020304" pitchFamily="18" charset="0"/>
                <a:cs typeface="Times New Roman" panose="02020603050405020304" pitchFamily="18" charset="0"/>
              </a:rPr>
              <a:t>angular distribution of the </a:t>
            </a:r>
            <a:r>
              <a:rPr lang="en-US" altLang="zh-CN" sz="1800" i="1" dirty="0">
                <a:solidFill>
                  <a:srgbClr val="FF0000"/>
                </a:solidFill>
                <a:effectLst/>
                <a:latin typeface="Times New Roman" panose="02020603050405020304" pitchFamily="18" charset="0"/>
                <a:cs typeface="Times New Roman" panose="02020603050405020304" pitchFamily="18" charset="0"/>
              </a:rPr>
              <a:t>α </a:t>
            </a:r>
            <a:r>
              <a:rPr lang="en-US" altLang="zh-CN" sz="1800" i="0" dirty="0">
                <a:solidFill>
                  <a:srgbClr val="FF0000"/>
                </a:solidFill>
                <a:effectLst/>
                <a:latin typeface="Times New Roman" panose="02020603050405020304" pitchFamily="18" charset="0"/>
                <a:cs typeface="Times New Roman" panose="02020603050405020304" pitchFamily="18" charset="0"/>
              </a:rPr>
              <a:t>particles </a:t>
            </a:r>
            <a:r>
              <a:rPr lang="en-US" altLang="zh-CN" sz="1800" i="0" dirty="0">
                <a:solidFill>
                  <a:srgbClr val="000000"/>
                </a:solidFill>
                <a:effectLst/>
                <a:latin typeface="Times New Roman" panose="02020603050405020304" pitchFamily="18" charset="0"/>
                <a:cs typeface="Times New Roman" panose="02020603050405020304" pitchFamily="18" charset="0"/>
              </a:rPr>
              <a:t>and the </a:t>
            </a:r>
            <a:r>
              <a:rPr lang="en-US" altLang="zh-CN" sz="1800" i="1" dirty="0">
                <a:solidFill>
                  <a:srgbClr val="FF0000"/>
                </a:solidFill>
                <a:effectLst/>
                <a:latin typeface="Times New Roman" panose="02020603050405020304" pitchFamily="18" charset="0"/>
                <a:cs typeface="Times New Roman" panose="02020603050405020304" pitchFamily="18" charset="0"/>
              </a:rPr>
              <a:t>γ</a:t>
            </a:r>
            <a:r>
              <a:rPr lang="en-US" altLang="zh-CN" sz="1800" dirty="0">
                <a:solidFill>
                  <a:srgbClr val="FF0000"/>
                </a:solidFill>
                <a:effectLst/>
                <a:latin typeface="Times New Roman" panose="02020603050405020304" pitchFamily="18" charset="0"/>
                <a:cs typeface="Times New Roman" panose="02020603050405020304" pitchFamily="18" charset="0"/>
              </a:rPr>
              <a:t>-</a:t>
            </a:r>
            <a:r>
              <a:rPr lang="en-US" altLang="zh-CN" sz="1800" i="1" dirty="0">
                <a:solidFill>
                  <a:srgbClr val="FF0000"/>
                </a:solidFill>
                <a:effectLst/>
                <a:latin typeface="Times New Roman" panose="02020603050405020304" pitchFamily="18" charset="0"/>
                <a:cs typeface="Times New Roman" panose="02020603050405020304" pitchFamily="18" charset="0"/>
              </a:rPr>
              <a:t>α </a:t>
            </a:r>
            <a:r>
              <a:rPr lang="en-US" altLang="zh-CN" sz="1800" i="0" dirty="0">
                <a:solidFill>
                  <a:srgbClr val="FF0000"/>
                </a:solidFill>
                <a:effectLst/>
                <a:latin typeface="Times New Roman" panose="02020603050405020304" pitchFamily="18" charset="0"/>
                <a:cs typeface="Times New Roman" panose="02020603050405020304" pitchFamily="18" charset="0"/>
              </a:rPr>
              <a:t>angular-correlation function</a:t>
            </a:r>
            <a:r>
              <a:rPr lang="en-US" altLang="zh-CN" sz="1800" i="0" dirty="0">
                <a:solidFill>
                  <a:srgbClr val="000000"/>
                </a:solidFill>
                <a:effectLst/>
                <a:latin typeface="Times New Roman" panose="02020603050405020304" pitchFamily="18" charset="0"/>
                <a:cs typeface="Times New Roman" panose="02020603050405020304" pitchFamily="18" charset="0"/>
              </a:rPr>
              <a:t> is also required, but their effect on the line shape is rather small due to the limited angular acceptance.</a:t>
            </a:r>
          </a:p>
          <a:p>
            <a:pPr algn="just"/>
            <a:endParaRPr lang="en-US" altLang="zh-CN" dirty="0">
              <a:solidFill>
                <a:srgbClr val="000000"/>
              </a:solidFill>
              <a:latin typeface="Times New Roman" panose="02020603050405020304" pitchFamily="18" charset="0"/>
              <a:cs typeface="Times New Roman" panose="02020603050405020304" pitchFamily="18" charset="0"/>
            </a:endParaRPr>
          </a:p>
          <a:p>
            <a:pPr algn="just"/>
            <a:r>
              <a:rPr lang="en-US" altLang="zh-CN" sz="1800" i="0" dirty="0">
                <a:solidFill>
                  <a:srgbClr val="000000"/>
                </a:solidFill>
                <a:effectLst/>
                <a:latin typeface="Times New Roman" panose="02020603050405020304" pitchFamily="18" charset="0"/>
                <a:cs typeface="Times New Roman" panose="02020603050405020304" pitchFamily="18" charset="0"/>
              </a:rPr>
              <a:t>For the emission angles, we generally assume isotropic distributions. The error introduced by this simplifying assumption has been estimated by trying a few different realistic anisotropic distributions and has been found to be negligible compared to other errors for all the transitions considered, except the 2908 keV → </a:t>
            </a:r>
            <a:r>
              <a:rPr lang="en-US" altLang="zh-CN" sz="1800" i="0" dirty="0" err="1">
                <a:solidFill>
                  <a:srgbClr val="000000"/>
                </a:solidFill>
                <a:effectLst/>
                <a:latin typeface="Times New Roman" panose="02020603050405020304" pitchFamily="18" charset="0"/>
                <a:cs typeface="Times New Roman" panose="02020603050405020304" pitchFamily="18" charset="0"/>
              </a:rPr>
              <a:t>g</a:t>
            </a:r>
            <a:r>
              <a:rPr lang="en-US" altLang="zh-CN" sz="1800" i="1" dirty="0" err="1">
                <a:solidFill>
                  <a:srgbClr val="000000"/>
                </a:solidFill>
                <a:effectLst/>
                <a:latin typeface="Times New Roman" panose="02020603050405020304" pitchFamily="18" charset="0"/>
                <a:cs typeface="Times New Roman" panose="02020603050405020304" pitchFamily="18" charset="0"/>
              </a:rPr>
              <a:t>.</a:t>
            </a:r>
            <a:r>
              <a:rPr lang="en-US" altLang="zh-CN" sz="1800" i="0" dirty="0" err="1">
                <a:solidFill>
                  <a:srgbClr val="000000"/>
                </a:solidFill>
                <a:effectLst/>
                <a:latin typeface="Times New Roman" panose="02020603050405020304" pitchFamily="18" charset="0"/>
                <a:cs typeface="Times New Roman" panose="02020603050405020304" pitchFamily="18" charset="0"/>
              </a:rPr>
              <a:t>s</a:t>
            </a:r>
            <a:r>
              <a:rPr lang="en-US" altLang="zh-CN" sz="1800" i="1" dirty="0" err="1">
                <a:solidFill>
                  <a:srgbClr val="000000"/>
                </a:solidFill>
                <a:effectLst/>
                <a:latin typeface="Times New Roman" panose="02020603050405020304" pitchFamily="18" charset="0"/>
                <a:cs typeface="Times New Roman" panose="02020603050405020304" pitchFamily="18" charset="0"/>
              </a:rPr>
              <a:t>.</a:t>
            </a:r>
            <a:r>
              <a:rPr lang="en-US" altLang="zh-CN" sz="1800" i="1" dirty="0">
                <a:solidFill>
                  <a:srgbClr val="000000"/>
                </a:solidFill>
                <a:effectLst/>
                <a:latin typeface="Times New Roman" panose="02020603050405020304" pitchFamily="18" charset="0"/>
                <a:cs typeface="Times New Roman" panose="02020603050405020304" pitchFamily="18" charset="0"/>
              </a:rPr>
              <a:t> </a:t>
            </a:r>
            <a:r>
              <a:rPr lang="en-US" altLang="zh-CN" sz="1800" i="0" dirty="0">
                <a:solidFill>
                  <a:srgbClr val="000000"/>
                </a:solidFill>
                <a:effectLst/>
                <a:latin typeface="Times New Roman" panose="02020603050405020304" pitchFamily="18" charset="0"/>
                <a:cs typeface="Times New Roman" panose="02020603050405020304" pitchFamily="18" charset="0"/>
              </a:rPr>
              <a:t>transition where it gives an error of ±2 fs.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771C03-B5C7-42C3-914D-E0A679B75146}"/>
                  </a:ext>
                </a:extLst>
              </p:cNvPr>
              <p:cNvSpPr txBox="1"/>
              <p:nvPr/>
            </p:nvSpPr>
            <p:spPr>
              <a:xfrm>
                <a:off x="0" y="0"/>
                <a:ext cx="9144000" cy="1519262"/>
              </a:xfrm>
              <a:prstGeom prst="rect">
                <a:avLst/>
              </a:prstGeom>
              <a:noFill/>
            </p:spPr>
            <p:txBody>
              <a:bodyPr wrap="square">
                <a:spAutoFit/>
              </a:bodyPr>
              <a:lstStyle/>
              <a:p>
                <a:r>
                  <a:rPr lang="en-US" altLang="zh-CN" sz="18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There are two angular distributions involved:</a:t>
                </a:r>
              </a:p>
              <a:p>
                <a:pPr marL="342900" indent="-342900">
                  <a:buAutoNum type="arabicParenR"/>
                </a:pPr>
                <a:r>
                  <a:rPr lang="en-US" altLang="zh-CN" dirty="0">
                    <a:solidFill>
                      <a:srgbClr val="339966"/>
                    </a:solidFill>
                    <a:latin typeface="Cambria" panose="02040503050406030204" pitchFamily="18" charset="0"/>
                    <a:ea typeface="Cambria" panose="02040503050406030204" pitchFamily="18" charset="0"/>
                  </a:rPr>
                  <a:t>angular distribution function of the </a:t>
                </a:r>
                <a:r>
                  <a:rPr lang="en-US" altLang="zh-CN" dirty="0" err="1">
                    <a:solidFill>
                      <a:srgbClr val="339966"/>
                    </a:solidFill>
                    <a:latin typeface="Cambria" panose="02040503050406030204" pitchFamily="18" charset="0"/>
                    <a:ea typeface="Cambria" panose="02040503050406030204" pitchFamily="18" charset="0"/>
                  </a:rPr>
                  <a:t>ejectile</a:t>
                </a:r>
                <a:r>
                  <a:rPr lang="en-US" altLang="zh-CN" dirty="0">
                    <a:solidFill>
                      <a:srgbClr val="339966"/>
                    </a:solidFill>
                    <a:latin typeface="Cambria" panose="02040503050406030204" pitchFamily="18" charset="0"/>
                    <a:ea typeface="Cambria" panose="02040503050406030204" pitchFamily="18" charset="0"/>
                  </a:rPr>
                  <a:t> </a:t>
                </a:r>
                <a:r>
                  <a:rPr lang="en-US" altLang="zh-CN" i="1" dirty="0">
                    <a:solidFill>
                      <a:srgbClr val="339966"/>
                    </a:solidFill>
                    <a:latin typeface="Cambria" panose="02040503050406030204" pitchFamily="18" charset="0"/>
                    <a:ea typeface="Cambria" panose="02040503050406030204" pitchFamily="18" charset="0"/>
                  </a:rPr>
                  <a:t>α</a:t>
                </a:r>
                <a:r>
                  <a:rPr lang="en-US" altLang="zh-CN" dirty="0">
                    <a:solidFill>
                      <a:srgbClr val="339966"/>
                    </a:solidFill>
                    <a:latin typeface="Cambria" panose="02040503050406030204" pitchFamily="18" charset="0"/>
                    <a:ea typeface="Cambria" panose="02040503050406030204" pitchFamily="18" charset="0"/>
                  </a:rPr>
                  <a:t> particles (</a:t>
                </a:r>
                <a:r>
                  <a:rPr lang="en-US" altLang="zh-CN" i="1" dirty="0">
                    <a:solidFill>
                      <a:srgbClr val="339966"/>
                    </a:solidFill>
                    <a:latin typeface="Cambria" panose="02040503050406030204" pitchFamily="18" charset="0"/>
                    <a:ea typeface="Cambria" panose="02040503050406030204" pitchFamily="18" charset="0"/>
                  </a:rPr>
                  <a:t>θ</a:t>
                </a:r>
                <a:r>
                  <a:rPr lang="en-US" altLang="zh-CN" i="1" baseline="-25000" dirty="0">
                    <a:solidFill>
                      <a:srgbClr val="339966"/>
                    </a:solidFill>
                    <a:latin typeface="Cambria" panose="02040503050406030204" pitchFamily="18" charset="0"/>
                    <a:ea typeface="Cambria" panose="02040503050406030204" pitchFamily="18" charset="0"/>
                  </a:rPr>
                  <a:t>α</a:t>
                </a:r>
                <a:r>
                  <a:rPr lang="en-US" altLang="zh-CN" dirty="0">
                    <a:solidFill>
                      <a:srgbClr val="339966"/>
                    </a:solidFill>
                    <a:latin typeface="Cambria" panose="02040503050406030204" pitchFamily="18" charset="0"/>
                    <a:ea typeface="Cambria" panose="02040503050406030204" pitchFamily="18" charset="0"/>
                  </a:rPr>
                  <a:t>)</a:t>
                </a:r>
              </a:p>
              <a:p>
                <a:pPr/>
                <a14:m>
                  <m:oMathPara xmlns:m="http://schemas.openxmlformats.org/officeDocument/2006/math">
                    <m:oMathParaPr>
                      <m:jc m:val="centerGroup"/>
                    </m:oMathParaPr>
                    <m:oMath xmlns:m="http://schemas.openxmlformats.org/officeDocument/2006/math">
                      <m:r>
                        <a:rPr lang="zh-CN" altLang="en-US" sz="1800" i="1" smtClean="0">
                          <a:solidFill>
                            <a:srgbClr val="339966"/>
                          </a:solidFill>
                          <a:latin typeface="Cambria Math" panose="02040503050406030204" pitchFamily="18" charset="0"/>
                        </a:rPr>
                        <m:t>𝑊</m:t>
                      </m:r>
                      <m:d>
                        <m:dPr>
                          <m:ctrlPr>
                            <a:rPr lang="zh-CN" altLang="en-US" sz="1800" i="1">
                              <a:solidFill>
                                <a:srgbClr val="339966"/>
                              </a:solidFill>
                              <a:latin typeface="Cambria Math" panose="02040503050406030204" pitchFamily="18" charset="0"/>
                            </a:rPr>
                          </m:ctrlPr>
                        </m:dPr>
                        <m:e>
                          <m:sSub>
                            <m:sSubPr>
                              <m:ctrlPr>
                                <a:rPr lang="en-US" altLang="zh-CN" i="1">
                                  <a:solidFill>
                                    <a:srgbClr val="339966"/>
                                  </a:solidFill>
                                  <a:latin typeface="Cambria Math" panose="02040503050406030204" pitchFamily="18" charset="0"/>
                                </a:rPr>
                              </m:ctrlPr>
                            </m:sSubPr>
                            <m:e>
                              <m:r>
                                <a:rPr lang="zh-CN" altLang="en-US" i="1">
                                  <a:solidFill>
                                    <a:srgbClr val="339966"/>
                                  </a:solidFill>
                                  <a:latin typeface="Cambria Math" panose="02040503050406030204" pitchFamily="18" charset="0"/>
                                </a:rPr>
                                <m:t>𝜃</m:t>
                              </m:r>
                            </m:e>
                            <m:sub>
                              <m:r>
                                <a:rPr lang="zh-CN" altLang="en-US" i="1">
                                  <a:solidFill>
                                    <a:srgbClr val="339966"/>
                                  </a:solidFill>
                                  <a:latin typeface="Cambria Math" panose="02040503050406030204" pitchFamily="18" charset="0"/>
                                </a:rPr>
                                <m:t>𝛼</m:t>
                              </m:r>
                            </m:sub>
                          </m:sSub>
                        </m:e>
                      </m:d>
                      <m:r>
                        <a:rPr lang="zh-CN" altLang="en-US" sz="1800" i="0">
                          <a:solidFill>
                            <a:srgbClr val="339966"/>
                          </a:solidFill>
                          <a:latin typeface="Cambria Math" panose="02040503050406030204" pitchFamily="18" charset="0"/>
                        </a:rPr>
                        <m:t>=1+</m:t>
                      </m:r>
                      <m:sSub>
                        <m:sSubPr>
                          <m:ctrlPr>
                            <a:rPr lang="zh-CN" altLang="en-US" sz="1800" i="1">
                              <a:solidFill>
                                <a:srgbClr val="339966"/>
                              </a:solidFill>
                              <a:latin typeface="Cambria Math" panose="02040503050406030204" pitchFamily="18" charset="0"/>
                            </a:rPr>
                          </m:ctrlPr>
                        </m:sSubPr>
                        <m:e>
                          <m:r>
                            <a:rPr lang="en-US" altLang="zh-CN" sz="1800" b="0" i="1" smtClean="0">
                              <a:solidFill>
                                <a:srgbClr val="339966"/>
                              </a:solidFill>
                              <a:latin typeface="Cambria Math" panose="02040503050406030204" pitchFamily="18" charset="0"/>
                            </a:rPr>
                            <m:t>𝐴𝐷</m:t>
                          </m:r>
                        </m:e>
                        <m:sub>
                          <m:r>
                            <a:rPr lang="zh-CN" altLang="en-US" sz="1800" i="0">
                              <a:solidFill>
                                <a:srgbClr val="339966"/>
                              </a:solidFill>
                              <a:latin typeface="Cambria Math" panose="02040503050406030204" pitchFamily="18" charset="0"/>
                            </a:rPr>
                            <m:t>2</m:t>
                          </m:r>
                        </m:sub>
                      </m:sSub>
                      <m:sSub>
                        <m:sSubPr>
                          <m:ctrlPr>
                            <a:rPr lang="zh-CN" altLang="en-US" sz="1800" i="1">
                              <a:solidFill>
                                <a:srgbClr val="339966"/>
                              </a:solidFill>
                              <a:latin typeface="Cambria Math" panose="02040503050406030204" pitchFamily="18" charset="0"/>
                            </a:rPr>
                          </m:ctrlPr>
                        </m:sSubPr>
                        <m:e>
                          <m:r>
                            <a:rPr lang="zh-CN" altLang="en-US" sz="1800" i="1">
                              <a:solidFill>
                                <a:srgbClr val="339966"/>
                              </a:solidFill>
                              <a:latin typeface="Cambria Math" panose="02040503050406030204" pitchFamily="18" charset="0"/>
                            </a:rPr>
                            <m:t>𝑃</m:t>
                          </m:r>
                        </m:e>
                        <m:sub>
                          <m:r>
                            <a:rPr lang="zh-CN" altLang="en-US" sz="1800" i="0">
                              <a:solidFill>
                                <a:srgbClr val="339966"/>
                              </a:solidFill>
                              <a:latin typeface="Cambria Math" panose="02040503050406030204" pitchFamily="18" charset="0"/>
                            </a:rPr>
                            <m:t>2</m:t>
                          </m:r>
                        </m:sub>
                      </m:sSub>
                      <m:d>
                        <m:dPr>
                          <m:ctrlPr>
                            <a:rPr lang="zh-CN" altLang="en-US" sz="1800" i="1">
                              <a:solidFill>
                                <a:srgbClr val="339966"/>
                              </a:solidFill>
                              <a:latin typeface="Cambria Math" panose="02040503050406030204" pitchFamily="18" charset="0"/>
                            </a:rPr>
                          </m:ctrlPr>
                        </m:dPr>
                        <m:e>
                          <m:r>
                            <m:rPr>
                              <m:sty m:val="p"/>
                            </m:rPr>
                            <a:rPr lang="en-US" altLang="zh-CN" sz="1800" b="0" i="0" smtClean="0">
                              <a:solidFill>
                                <a:srgbClr val="339966"/>
                              </a:solidFill>
                              <a:latin typeface="Cambria Math" panose="02040503050406030204" pitchFamily="18" charset="0"/>
                            </a:rPr>
                            <m:t>cos</m:t>
                          </m:r>
                          <m:sSub>
                            <m:sSubPr>
                              <m:ctrlPr>
                                <a:rPr lang="en-US" altLang="zh-CN" sz="1800" b="0" i="1" smtClean="0">
                                  <a:solidFill>
                                    <a:srgbClr val="339966"/>
                                  </a:solidFill>
                                  <a:latin typeface="Cambria Math" panose="02040503050406030204" pitchFamily="18" charset="0"/>
                                </a:rPr>
                              </m:ctrlPr>
                            </m:sSubPr>
                            <m:e>
                              <m:r>
                                <a:rPr lang="zh-CN" altLang="en-US" i="1">
                                  <a:solidFill>
                                    <a:srgbClr val="339966"/>
                                  </a:solidFill>
                                  <a:latin typeface="Cambria Math" panose="02040503050406030204" pitchFamily="18" charset="0"/>
                                </a:rPr>
                                <m:t>𝜃</m:t>
                              </m:r>
                            </m:e>
                            <m:sub>
                              <m:r>
                                <a:rPr lang="zh-CN" altLang="en-US" sz="1800" b="0" i="1" smtClean="0">
                                  <a:solidFill>
                                    <a:srgbClr val="339966"/>
                                  </a:solidFill>
                                  <a:latin typeface="Cambria Math" panose="02040503050406030204" pitchFamily="18" charset="0"/>
                                </a:rPr>
                                <m:t>𝛼</m:t>
                              </m:r>
                            </m:sub>
                          </m:sSub>
                        </m:e>
                      </m:d>
                      <m:r>
                        <a:rPr lang="zh-CN" altLang="en-US" sz="1800" i="0">
                          <a:solidFill>
                            <a:srgbClr val="339966"/>
                          </a:solidFill>
                          <a:latin typeface="Cambria Math" panose="02040503050406030204" pitchFamily="18" charset="0"/>
                        </a:rPr>
                        <m:t>+</m:t>
                      </m:r>
                      <m:sSub>
                        <m:sSubPr>
                          <m:ctrlPr>
                            <a:rPr lang="zh-CN" altLang="en-US" sz="1800" i="1">
                              <a:solidFill>
                                <a:srgbClr val="339966"/>
                              </a:solidFill>
                              <a:latin typeface="Cambria Math" panose="02040503050406030204" pitchFamily="18" charset="0"/>
                            </a:rPr>
                          </m:ctrlPr>
                        </m:sSubPr>
                        <m:e>
                          <m:r>
                            <a:rPr lang="en-US" altLang="zh-CN" sz="1800" b="0" i="1" smtClean="0">
                              <a:solidFill>
                                <a:srgbClr val="339966"/>
                              </a:solidFill>
                              <a:latin typeface="Cambria Math" panose="02040503050406030204" pitchFamily="18" charset="0"/>
                            </a:rPr>
                            <m:t>𝐴𝐷</m:t>
                          </m:r>
                        </m:e>
                        <m:sub>
                          <m:r>
                            <a:rPr lang="zh-CN" altLang="en-US" sz="1800" i="0">
                              <a:solidFill>
                                <a:srgbClr val="339966"/>
                              </a:solidFill>
                              <a:latin typeface="Cambria Math" panose="02040503050406030204" pitchFamily="18" charset="0"/>
                            </a:rPr>
                            <m:t>4</m:t>
                          </m:r>
                        </m:sub>
                      </m:sSub>
                      <m:sSub>
                        <m:sSubPr>
                          <m:ctrlPr>
                            <a:rPr lang="zh-CN" altLang="en-US" sz="1800" i="1">
                              <a:solidFill>
                                <a:srgbClr val="339966"/>
                              </a:solidFill>
                              <a:latin typeface="Cambria Math" panose="02040503050406030204" pitchFamily="18" charset="0"/>
                            </a:rPr>
                          </m:ctrlPr>
                        </m:sSubPr>
                        <m:e>
                          <m:r>
                            <a:rPr lang="zh-CN" altLang="en-US" sz="1800" i="1">
                              <a:solidFill>
                                <a:srgbClr val="339966"/>
                              </a:solidFill>
                              <a:latin typeface="Cambria Math" panose="02040503050406030204" pitchFamily="18" charset="0"/>
                            </a:rPr>
                            <m:t>𝑃</m:t>
                          </m:r>
                        </m:e>
                        <m:sub>
                          <m:r>
                            <a:rPr lang="zh-CN" altLang="en-US" sz="1800" i="0">
                              <a:solidFill>
                                <a:srgbClr val="339966"/>
                              </a:solidFill>
                              <a:latin typeface="Cambria Math" panose="02040503050406030204" pitchFamily="18" charset="0"/>
                            </a:rPr>
                            <m:t>4</m:t>
                          </m:r>
                        </m:sub>
                      </m:sSub>
                      <m:d>
                        <m:dPr>
                          <m:ctrlPr>
                            <a:rPr lang="zh-CN" altLang="en-US" sz="1800" i="1">
                              <a:solidFill>
                                <a:srgbClr val="339966"/>
                              </a:solidFill>
                              <a:latin typeface="Cambria Math" panose="02040503050406030204" pitchFamily="18" charset="0"/>
                            </a:rPr>
                          </m:ctrlPr>
                        </m:dPr>
                        <m:e>
                          <m:r>
                            <m:rPr>
                              <m:sty m:val="p"/>
                            </m:rPr>
                            <a:rPr lang="en-US" altLang="zh-CN">
                              <a:solidFill>
                                <a:srgbClr val="339966"/>
                              </a:solidFill>
                              <a:latin typeface="Cambria Math" panose="02040503050406030204" pitchFamily="18" charset="0"/>
                            </a:rPr>
                            <m:t>cos</m:t>
                          </m:r>
                          <m:sSub>
                            <m:sSubPr>
                              <m:ctrlPr>
                                <a:rPr lang="en-US" altLang="zh-CN" i="1">
                                  <a:solidFill>
                                    <a:srgbClr val="339966"/>
                                  </a:solidFill>
                                  <a:latin typeface="Cambria Math" panose="02040503050406030204" pitchFamily="18" charset="0"/>
                                </a:rPr>
                              </m:ctrlPr>
                            </m:sSubPr>
                            <m:e>
                              <m:r>
                                <a:rPr lang="zh-CN" altLang="en-US" i="1">
                                  <a:solidFill>
                                    <a:srgbClr val="339966"/>
                                  </a:solidFill>
                                  <a:latin typeface="Cambria Math" panose="02040503050406030204" pitchFamily="18" charset="0"/>
                                </a:rPr>
                                <m:t>𝜃</m:t>
                              </m:r>
                            </m:e>
                            <m:sub>
                              <m:r>
                                <a:rPr lang="zh-CN" altLang="en-US" i="1">
                                  <a:solidFill>
                                    <a:srgbClr val="339966"/>
                                  </a:solidFill>
                                  <a:latin typeface="Cambria Math" panose="02040503050406030204" pitchFamily="18" charset="0"/>
                                </a:rPr>
                                <m:t>𝛼</m:t>
                              </m:r>
                            </m:sub>
                          </m:sSub>
                        </m:e>
                      </m:d>
                    </m:oMath>
                  </m:oMathPara>
                </a14:m>
                <a:endParaRPr lang="en-US" altLang="zh-CN" dirty="0">
                  <a:solidFill>
                    <a:srgbClr val="339966"/>
                  </a:solidFill>
                  <a:latin typeface="Cambria" panose="02040503050406030204" pitchFamily="18" charset="0"/>
                  <a:ea typeface="Cambria" panose="02040503050406030204" pitchFamily="18" charset="0"/>
                </a:endParaRPr>
              </a:p>
              <a:p>
                <a:r>
                  <a:rPr lang="en-US" altLang="zh-CN" sz="1800" dirty="0">
                    <a:solidFill>
                      <a:srgbClr val="339966"/>
                    </a:solidFill>
                    <a:effectLst/>
                    <a:latin typeface="Cambria" panose="02040503050406030204" pitchFamily="18" charset="0"/>
                    <a:ea typeface="Cambria" panose="02040503050406030204" pitchFamily="18" charset="0"/>
                  </a:rPr>
                  <a:t>2) </a:t>
                </a:r>
                <a:r>
                  <a:rPr lang="en-US" altLang="zh-CN" sz="1800" i="1" dirty="0">
                    <a:solidFill>
                      <a:srgbClr val="339966"/>
                    </a:solidFill>
                    <a:effectLst/>
                    <a:latin typeface="Cambria" panose="02040503050406030204" pitchFamily="18" charset="0"/>
                    <a:ea typeface="Cambria" panose="02040503050406030204" pitchFamily="18" charset="0"/>
                  </a:rPr>
                  <a:t>α-</a:t>
                </a:r>
                <a:r>
                  <a:rPr lang="el-GR" altLang="zh-CN" sz="1800" i="1" dirty="0">
                    <a:solidFill>
                      <a:srgbClr val="339966"/>
                    </a:solidFill>
                    <a:effectLst/>
                    <a:latin typeface="Cambria" panose="02040503050406030204" pitchFamily="18" charset="0"/>
                    <a:ea typeface="Cambria" panose="02040503050406030204" pitchFamily="18" charset="0"/>
                  </a:rPr>
                  <a:t>γ </a:t>
                </a:r>
                <a:r>
                  <a:rPr lang="en-US" altLang="zh-CN" sz="1800" i="0" dirty="0">
                    <a:solidFill>
                      <a:srgbClr val="339966"/>
                    </a:solidFill>
                    <a:effectLst/>
                    <a:latin typeface="Cambria" panose="02040503050406030204" pitchFamily="18" charset="0"/>
                    <a:ea typeface="Cambria" panose="02040503050406030204" pitchFamily="18" charset="0"/>
                  </a:rPr>
                  <a:t>angular-correlation function </a:t>
                </a:r>
                <a:r>
                  <a:rPr lang="en-US" altLang="zh-CN" dirty="0">
                    <a:solidFill>
                      <a:srgbClr val="339966"/>
                    </a:solidFill>
                    <a:latin typeface="Cambria" panose="02040503050406030204" pitchFamily="18" charset="0"/>
                    <a:ea typeface="Cambria" panose="02040503050406030204" pitchFamily="18" charset="0"/>
                  </a:rPr>
                  <a:t>(</a:t>
                </a:r>
                <a:r>
                  <a:rPr lang="en-US" altLang="zh-CN" i="1" dirty="0">
                    <a:solidFill>
                      <a:srgbClr val="339966"/>
                    </a:solidFill>
                    <a:latin typeface="Cambria" panose="02040503050406030204" pitchFamily="18" charset="0"/>
                    <a:ea typeface="Cambria" panose="02040503050406030204" pitchFamily="18" charset="0"/>
                  </a:rPr>
                  <a:t>θ</a:t>
                </a:r>
                <a:r>
                  <a:rPr lang="en-US" altLang="zh-CN" i="1" baseline="-25000" dirty="0">
                    <a:solidFill>
                      <a:srgbClr val="339966"/>
                    </a:solidFill>
                    <a:latin typeface="Cambria" panose="02040503050406030204" pitchFamily="18" charset="0"/>
                    <a:ea typeface="Cambria" panose="02040503050406030204" pitchFamily="18" charset="0"/>
                  </a:rPr>
                  <a:t>αγ</a:t>
                </a:r>
                <a:r>
                  <a:rPr lang="en-US" altLang="zh-CN" dirty="0">
                    <a:solidFill>
                      <a:srgbClr val="339966"/>
                    </a:solidFill>
                    <a:latin typeface="Cambria" panose="02040503050406030204" pitchFamily="18" charset="0"/>
                    <a:ea typeface="Cambria" panose="02040503050406030204" pitchFamily="18" charset="0"/>
                  </a:rPr>
                  <a:t>)</a:t>
                </a:r>
              </a:p>
              <a:p>
                <a:pPr/>
                <a14:m>
                  <m:oMathPara xmlns:m="http://schemas.openxmlformats.org/officeDocument/2006/math">
                    <m:oMathParaPr>
                      <m:jc m:val="centerGroup"/>
                    </m:oMathParaPr>
                    <m:oMath xmlns:m="http://schemas.openxmlformats.org/officeDocument/2006/math">
                      <m:r>
                        <a:rPr lang="zh-CN" altLang="en-US" sz="1800" i="1" smtClean="0">
                          <a:solidFill>
                            <a:srgbClr val="339966"/>
                          </a:solidFill>
                          <a:latin typeface="Cambria Math" panose="02040503050406030204" pitchFamily="18" charset="0"/>
                        </a:rPr>
                        <m:t>𝑊</m:t>
                      </m:r>
                      <m:d>
                        <m:dPr>
                          <m:ctrlPr>
                            <a:rPr lang="zh-CN" altLang="en-US" sz="1800" i="1">
                              <a:solidFill>
                                <a:srgbClr val="339966"/>
                              </a:solidFill>
                              <a:latin typeface="Cambria Math" panose="02040503050406030204" pitchFamily="18" charset="0"/>
                            </a:rPr>
                          </m:ctrlPr>
                        </m:dPr>
                        <m:e>
                          <m:sSub>
                            <m:sSubPr>
                              <m:ctrlPr>
                                <a:rPr lang="en-US" altLang="zh-CN" i="1">
                                  <a:solidFill>
                                    <a:srgbClr val="339966"/>
                                  </a:solidFill>
                                  <a:latin typeface="Cambria Math" panose="02040503050406030204" pitchFamily="18" charset="0"/>
                                </a:rPr>
                              </m:ctrlPr>
                            </m:sSubPr>
                            <m:e>
                              <m:r>
                                <a:rPr lang="zh-CN" altLang="en-US" i="1">
                                  <a:solidFill>
                                    <a:srgbClr val="339966"/>
                                  </a:solidFill>
                                  <a:latin typeface="Cambria Math" panose="02040503050406030204" pitchFamily="18" charset="0"/>
                                </a:rPr>
                                <m:t>𝜃</m:t>
                              </m:r>
                            </m:e>
                            <m:sub>
                              <m:r>
                                <a:rPr lang="zh-CN" altLang="en-US" i="1">
                                  <a:solidFill>
                                    <a:srgbClr val="339966"/>
                                  </a:solidFill>
                                  <a:latin typeface="Cambria Math" panose="02040503050406030204" pitchFamily="18" charset="0"/>
                                </a:rPr>
                                <m:t>𝛼</m:t>
                              </m:r>
                              <m:r>
                                <a:rPr lang="zh-CN" altLang="en-US" i="1" smtClean="0">
                                  <a:solidFill>
                                    <a:srgbClr val="339966"/>
                                  </a:solidFill>
                                  <a:latin typeface="Cambria Math" panose="02040503050406030204" pitchFamily="18" charset="0"/>
                                </a:rPr>
                                <m:t>𝛾</m:t>
                              </m:r>
                            </m:sub>
                          </m:sSub>
                        </m:e>
                      </m:d>
                      <m:r>
                        <a:rPr lang="zh-CN" altLang="en-US" sz="1800" i="0">
                          <a:solidFill>
                            <a:srgbClr val="339966"/>
                          </a:solidFill>
                          <a:latin typeface="Cambria Math" panose="02040503050406030204" pitchFamily="18" charset="0"/>
                        </a:rPr>
                        <m:t>=1+</m:t>
                      </m:r>
                      <m:sSub>
                        <m:sSubPr>
                          <m:ctrlPr>
                            <a:rPr lang="zh-CN" altLang="en-US" sz="1800" i="1">
                              <a:solidFill>
                                <a:srgbClr val="339966"/>
                              </a:solidFill>
                              <a:latin typeface="Cambria Math" panose="02040503050406030204" pitchFamily="18" charset="0"/>
                            </a:rPr>
                          </m:ctrlPr>
                        </m:sSubPr>
                        <m:e>
                          <m:r>
                            <a:rPr lang="en-US" altLang="zh-CN" sz="1800" b="0" i="1" smtClean="0">
                              <a:solidFill>
                                <a:srgbClr val="339966"/>
                              </a:solidFill>
                              <a:latin typeface="Cambria Math" panose="02040503050406030204" pitchFamily="18" charset="0"/>
                            </a:rPr>
                            <m:t>𝐴𝐶</m:t>
                          </m:r>
                        </m:e>
                        <m:sub>
                          <m:r>
                            <a:rPr lang="zh-CN" altLang="en-US" sz="1800" i="0">
                              <a:solidFill>
                                <a:srgbClr val="339966"/>
                              </a:solidFill>
                              <a:latin typeface="Cambria Math" panose="02040503050406030204" pitchFamily="18" charset="0"/>
                            </a:rPr>
                            <m:t>2</m:t>
                          </m:r>
                        </m:sub>
                      </m:sSub>
                      <m:sSub>
                        <m:sSubPr>
                          <m:ctrlPr>
                            <a:rPr lang="zh-CN" altLang="en-US" sz="1800" i="1">
                              <a:solidFill>
                                <a:srgbClr val="339966"/>
                              </a:solidFill>
                              <a:latin typeface="Cambria Math" panose="02040503050406030204" pitchFamily="18" charset="0"/>
                            </a:rPr>
                          </m:ctrlPr>
                        </m:sSubPr>
                        <m:e>
                          <m:r>
                            <a:rPr lang="zh-CN" altLang="en-US" sz="1800" i="1">
                              <a:solidFill>
                                <a:srgbClr val="339966"/>
                              </a:solidFill>
                              <a:latin typeface="Cambria Math" panose="02040503050406030204" pitchFamily="18" charset="0"/>
                            </a:rPr>
                            <m:t>𝑃</m:t>
                          </m:r>
                        </m:e>
                        <m:sub>
                          <m:r>
                            <a:rPr lang="zh-CN" altLang="en-US" sz="1800" i="0">
                              <a:solidFill>
                                <a:srgbClr val="339966"/>
                              </a:solidFill>
                              <a:latin typeface="Cambria Math" panose="02040503050406030204" pitchFamily="18" charset="0"/>
                            </a:rPr>
                            <m:t>2</m:t>
                          </m:r>
                        </m:sub>
                      </m:sSub>
                      <m:d>
                        <m:dPr>
                          <m:ctrlPr>
                            <a:rPr lang="zh-CN" altLang="en-US" sz="1800" i="1">
                              <a:solidFill>
                                <a:srgbClr val="339966"/>
                              </a:solidFill>
                              <a:latin typeface="Cambria Math" panose="02040503050406030204" pitchFamily="18" charset="0"/>
                            </a:rPr>
                          </m:ctrlPr>
                        </m:dPr>
                        <m:e>
                          <m:r>
                            <m:rPr>
                              <m:sty m:val="p"/>
                            </m:rPr>
                            <a:rPr lang="en-US" altLang="zh-CN">
                              <a:solidFill>
                                <a:srgbClr val="339966"/>
                              </a:solidFill>
                              <a:latin typeface="Cambria Math" panose="02040503050406030204" pitchFamily="18" charset="0"/>
                            </a:rPr>
                            <m:t>cos</m:t>
                          </m:r>
                          <m:sSub>
                            <m:sSubPr>
                              <m:ctrlPr>
                                <a:rPr lang="en-US" altLang="zh-CN" i="1">
                                  <a:solidFill>
                                    <a:srgbClr val="339966"/>
                                  </a:solidFill>
                                  <a:latin typeface="Cambria Math" panose="02040503050406030204" pitchFamily="18" charset="0"/>
                                </a:rPr>
                              </m:ctrlPr>
                            </m:sSubPr>
                            <m:e>
                              <m:r>
                                <a:rPr lang="zh-CN" altLang="en-US" i="1">
                                  <a:solidFill>
                                    <a:srgbClr val="339966"/>
                                  </a:solidFill>
                                  <a:latin typeface="Cambria Math" panose="02040503050406030204" pitchFamily="18" charset="0"/>
                                </a:rPr>
                                <m:t>𝜃</m:t>
                              </m:r>
                            </m:e>
                            <m:sub>
                              <m:r>
                                <a:rPr lang="zh-CN" altLang="en-US" i="1">
                                  <a:solidFill>
                                    <a:srgbClr val="339966"/>
                                  </a:solidFill>
                                  <a:latin typeface="Cambria Math" panose="02040503050406030204" pitchFamily="18" charset="0"/>
                                </a:rPr>
                                <m:t>𝛼</m:t>
                              </m:r>
                              <m:r>
                                <a:rPr lang="zh-CN" altLang="en-US" i="1" smtClean="0">
                                  <a:solidFill>
                                    <a:srgbClr val="339966"/>
                                  </a:solidFill>
                                  <a:latin typeface="Cambria Math" panose="02040503050406030204" pitchFamily="18" charset="0"/>
                                </a:rPr>
                                <m:t>𝛾</m:t>
                              </m:r>
                            </m:sub>
                          </m:sSub>
                        </m:e>
                      </m:d>
                      <m:r>
                        <a:rPr lang="zh-CN" altLang="en-US" sz="1800" i="0">
                          <a:solidFill>
                            <a:srgbClr val="339966"/>
                          </a:solidFill>
                          <a:latin typeface="Cambria Math" panose="02040503050406030204" pitchFamily="18" charset="0"/>
                        </a:rPr>
                        <m:t>+</m:t>
                      </m:r>
                      <m:sSub>
                        <m:sSubPr>
                          <m:ctrlPr>
                            <a:rPr lang="zh-CN" altLang="en-US" sz="1800" i="1">
                              <a:solidFill>
                                <a:srgbClr val="339966"/>
                              </a:solidFill>
                              <a:latin typeface="Cambria Math" panose="02040503050406030204" pitchFamily="18" charset="0"/>
                            </a:rPr>
                          </m:ctrlPr>
                        </m:sSubPr>
                        <m:e>
                          <m:r>
                            <a:rPr lang="en-US" altLang="zh-CN" sz="1800" b="0" i="1" smtClean="0">
                              <a:solidFill>
                                <a:srgbClr val="339966"/>
                              </a:solidFill>
                              <a:latin typeface="Cambria Math" panose="02040503050406030204" pitchFamily="18" charset="0"/>
                            </a:rPr>
                            <m:t>𝐴𝐶</m:t>
                          </m:r>
                        </m:e>
                        <m:sub>
                          <m:r>
                            <a:rPr lang="zh-CN" altLang="en-US" sz="1800" i="0">
                              <a:solidFill>
                                <a:srgbClr val="339966"/>
                              </a:solidFill>
                              <a:latin typeface="Cambria Math" panose="02040503050406030204" pitchFamily="18" charset="0"/>
                            </a:rPr>
                            <m:t>4</m:t>
                          </m:r>
                        </m:sub>
                      </m:sSub>
                      <m:sSub>
                        <m:sSubPr>
                          <m:ctrlPr>
                            <a:rPr lang="zh-CN" altLang="en-US" sz="1800" i="1">
                              <a:solidFill>
                                <a:srgbClr val="339966"/>
                              </a:solidFill>
                              <a:latin typeface="Cambria Math" panose="02040503050406030204" pitchFamily="18" charset="0"/>
                            </a:rPr>
                          </m:ctrlPr>
                        </m:sSubPr>
                        <m:e>
                          <m:r>
                            <a:rPr lang="zh-CN" altLang="en-US" sz="1800" i="1">
                              <a:solidFill>
                                <a:srgbClr val="339966"/>
                              </a:solidFill>
                              <a:latin typeface="Cambria Math" panose="02040503050406030204" pitchFamily="18" charset="0"/>
                            </a:rPr>
                            <m:t>𝑃</m:t>
                          </m:r>
                        </m:e>
                        <m:sub>
                          <m:r>
                            <a:rPr lang="zh-CN" altLang="en-US" sz="1800" i="0">
                              <a:solidFill>
                                <a:srgbClr val="339966"/>
                              </a:solidFill>
                              <a:latin typeface="Cambria Math" panose="02040503050406030204" pitchFamily="18" charset="0"/>
                            </a:rPr>
                            <m:t>4</m:t>
                          </m:r>
                        </m:sub>
                      </m:sSub>
                      <m:d>
                        <m:dPr>
                          <m:ctrlPr>
                            <a:rPr lang="zh-CN" altLang="en-US" sz="1800" i="1">
                              <a:solidFill>
                                <a:srgbClr val="339966"/>
                              </a:solidFill>
                              <a:latin typeface="Cambria Math" panose="02040503050406030204" pitchFamily="18" charset="0"/>
                            </a:rPr>
                          </m:ctrlPr>
                        </m:dPr>
                        <m:e>
                          <m:r>
                            <m:rPr>
                              <m:sty m:val="p"/>
                            </m:rPr>
                            <a:rPr lang="en-US" altLang="zh-CN">
                              <a:solidFill>
                                <a:srgbClr val="339966"/>
                              </a:solidFill>
                              <a:latin typeface="Cambria Math" panose="02040503050406030204" pitchFamily="18" charset="0"/>
                            </a:rPr>
                            <m:t>cos</m:t>
                          </m:r>
                          <m:sSub>
                            <m:sSubPr>
                              <m:ctrlPr>
                                <a:rPr lang="en-US" altLang="zh-CN" i="1">
                                  <a:solidFill>
                                    <a:srgbClr val="339966"/>
                                  </a:solidFill>
                                  <a:latin typeface="Cambria Math" panose="02040503050406030204" pitchFamily="18" charset="0"/>
                                </a:rPr>
                              </m:ctrlPr>
                            </m:sSubPr>
                            <m:e>
                              <m:r>
                                <a:rPr lang="zh-CN" altLang="en-US" i="1">
                                  <a:solidFill>
                                    <a:srgbClr val="339966"/>
                                  </a:solidFill>
                                  <a:latin typeface="Cambria Math" panose="02040503050406030204" pitchFamily="18" charset="0"/>
                                </a:rPr>
                                <m:t>𝜃</m:t>
                              </m:r>
                            </m:e>
                            <m:sub>
                              <m:r>
                                <a:rPr lang="zh-CN" altLang="en-US" i="1">
                                  <a:solidFill>
                                    <a:srgbClr val="339966"/>
                                  </a:solidFill>
                                  <a:latin typeface="Cambria Math" panose="02040503050406030204" pitchFamily="18" charset="0"/>
                                </a:rPr>
                                <m:t>𝛼</m:t>
                              </m:r>
                              <m:r>
                                <a:rPr lang="zh-CN" altLang="en-US" i="1" smtClean="0">
                                  <a:solidFill>
                                    <a:srgbClr val="339966"/>
                                  </a:solidFill>
                                  <a:latin typeface="Cambria Math" panose="02040503050406030204" pitchFamily="18" charset="0"/>
                                </a:rPr>
                                <m:t>𝛾</m:t>
                              </m:r>
                            </m:sub>
                          </m:sSub>
                        </m:e>
                      </m:d>
                    </m:oMath>
                  </m:oMathPara>
                </a14:m>
                <a:endParaRPr lang="zh-CN" altLang="en-US" sz="1800" dirty="0">
                  <a:solidFill>
                    <a:srgbClr val="339966"/>
                  </a:solidFill>
                  <a:latin typeface="Cambria" panose="02040503050406030204" pitchFamily="18" charset="0"/>
                </a:endParaRPr>
              </a:p>
            </p:txBody>
          </p:sp>
        </mc:Choice>
        <mc:Fallback xmlns="">
          <p:sp>
            <p:nvSpPr>
              <p:cNvPr id="3" name="TextBox 2">
                <a:extLst>
                  <a:ext uri="{FF2B5EF4-FFF2-40B4-BE49-F238E27FC236}">
                    <a16:creationId xmlns:a16="http://schemas.microsoft.com/office/drawing/2014/main" id="{D3771C03-B5C7-42C3-914D-E0A679B75146}"/>
                  </a:ext>
                </a:extLst>
              </p:cNvPr>
              <p:cNvSpPr txBox="1">
                <a:spLocks noRot="1" noChangeAspect="1" noMove="1" noResize="1" noEditPoints="1" noAdjustHandles="1" noChangeArrowheads="1" noChangeShapeType="1" noTextEdit="1"/>
              </p:cNvSpPr>
              <p:nvPr/>
            </p:nvSpPr>
            <p:spPr>
              <a:xfrm>
                <a:off x="0" y="0"/>
                <a:ext cx="9144000" cy="1519262"/>
              </a:xfrm>
              <a:prstGeom prst="rect">
                <a:avLst/>
              </a:prstGeom>
              <a:blipFill>
                <a:blip r:embed="rId2"/>
                <a:stretch>
                  <a:fillRect l="-533" t="-2410"/>
                </a:stretch>
              </a:blipFill>
            </p:spPr>
            <p:txBody>
              <a:bodyPr/>
              <a:lstStyle/>
              <a:p>
                <a:r>
                  <a:rPr lang="en-US">
                    <a:noFill/>
                  </a:rPr>
                  <a:t> </a:t>
                </a:r>
              </a:p>
            </p:txBody>
          </p:sp>
        </mc:Fallback>
      </mc:AlternateContent>
    </p:spTree>
    <p:extLst>
      <p:ext uri="{BB962C8B-B14F-4D97-AF65-F5344CB8AC3E}">
        <p14:creationId xmlns:p14="http://schemas.microsoft.com/office/powerpoint/2010/main" val="770257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37353-F4E4-4BDA-A220-37932740FFCF}"/>
              </a:ext>
            </a:extLst>
          </p:cNvPr>
          <p:cNvPicPr>
            <a:picLocks noChangeAspect="1"/>
          </p:cNvPicPr>
          <p:nvPr/>
        </p:nvPicPr>
        <p:blipFill>
          <a:blip r:embed="rId3"/>
          <a:stretch>
            <a:fillRect/>
          </a:stretch>
        </p:blipFill>
        <p:spPr>
          <a:xfrm>
            <a:off x="0" y="0"/>
            <a:ext cx="9144000" cy="5393279"/>
          </a:xfrm>
          <a:prstGeom prst="rect">
            <a:avLst/>
          </a:prstGeom>
        </p:spPr>
      </p:pic>
      <p:pic>
        <p:nvPicPr>
          <p:cNvPr id="5" name="Picture 4">
            <a:extLst>
              <a:ext uri="{FF2B5EF4-FFF2-40B4-BE49-F238E27FC236}">
                <a16:creationId xmlns:a16="http://schemas.microsoft.com/office/drawing/2014/main" id="{2721CCB7-E20E-486A-BC24-4CA98F156E75}"/>
              </a:ext>
            </a:extLst>
          </p:cNvPr>
          <p:cNvPicPr>
            <a:picLocks noChangeAspect="1"/>
          </p:cNvPicPr>
          <p:nvPr/>
        </p:nvPicPr>
        <p:blipFill rotWithShape="1">
          <a:blip r:embed="rId4"/>
          <a:srcRect r="533"/>
          <a:stretch/>
        </p:blipFill>
        <p:spPr>
          <a:xfrm>
            <a:off x="180000" y="5736179"/>
            <a:ext cx="8964000" cy="65577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47FE4BE-7661-4DE6-8273-D1F182DA463A}"/>
                  </a:ext>
                </a:extLst>
              </p:cNvPr>
              <p:cNvSpPr txBox="1"/>
              <p:nvPr/>
            </p:nvSpPr>
            <p:spPr>
              <a:xfrm>
                <a:off x="1908948" y="233742"/>
                <a:ext cx="5330992" cy="400110"/>
              </a:xfrm>
              <a:prstGeom prst="rect">
                <a:avLst/>
              </a:prstGeom>
              <a:noFill/>
            </p:spPr>
            <p:txBody>
              <a:bodyPr wrap="square">
                <a:spAutoFit/>
              </a:bodyPr>
              <a:lstStyle/>
              <a:p>
                <a:r>
                  <a:rPr lang="en-US" altLang="zh-CN" sz="2000" dirty="0">
                    <a:solidFill>
                      <a:srgbClr val="339966"/>
                    </a:solidFill>
                  </a:rPr>
                  <a:t>1) </a:t>
                </a:r>
                <a14:m>
                  <m:oMath xmlns:m="http://schemas.openxmlformats.org/officeDocument/2006/math">
                    <m:r>
                      <a:rPr lang="zh-CN" altLang="en-US" sz="2000" i="1">
                        <a:solidFill>
                          <a:srgbClr val="339966"/>
                        </a:solidFill>
                        <a:latin typeface="Cambria Math" panose="02040503050406030204" pitchFamily="18" charset="0"/>
                      </a:rPr>
                      <m:t>𝑊</m:t>
                    </m:r>
                    <m:d>
                      <m:dPr>
                        <m:ctrlPr>
                          <a:rPr lang="zh-CN" altLang="en-US" sz="2000" i="1">
                            <a:solidFill>
                              <a:srgbClr val="339966"/>
                            </a:solidFill>
                            <a:latin typeface="Cambria Math" panose="02040503050406030204" pitchFamily="18" charset="0"/>
                          </a:rPr>
                        </m:ctrlPr>
                      </m:dPr>
                      <m:e>
                        <m:sSub>
                          <m:sSubPr>
                            <m:ctrlPr>
                              <a:rPr lang="en-US" altLang="zh-CN" sz="2000" i="1">
                                <a:solidFill>
                                  <a:srgbClr val="339966"/>
                                </a:solidFill>
                                <a:latin typeface="Cambria Math" panose="02040503050406030204" pitchFamily="18" charset="0"/>
                              </a:rPr>
                            </m:ctrlPr>
                          </m:sSubPr>
                          <m:e>
                            <m:r>
                              <a:rPr lang="zh-CN" altLang="en-US" sz="2000" i="1">
                                <a:solidFill>
                                  <a:srgbClr val="339966"/>
                                </a:solidFill>
                                <a:latin typeface="Cambria Math" panose="02040503050406030204" pitchFamily="18" charset="0"/>
                              </a:rPr>
                              <m:t>𝜃</m:t>
                            </m:r>
                          </m:e>
                          <m:sub>
                            <m:r>
                              <a:rPr lang="zh-CN" altLang="en-US" sz="2000" i="1">
                                <a:solidFill>
                                  <a:srgbClr val="339966"/>
                                </a:solidFill>
                                <a:latin typeface="Cambria Math" panose="02040503050406030204" pitchFamily="18" charset="0"/>
                              </a:rPr>
                              <m:t>𝛼</m:t>
                            </m:r>
                          </m:sub>
                        </m:sSub>
                      </m:e>
                    </m:d>
                    <m:r>
                      <a:rPr lang="zh-CN" altLang="en-US" sz="2000">
                        <a:solidFill>
                          <a:srgbClr val="339966"/>
                        </a:solidFill>
                        <a:latin typeface="Cambria Math" panose="02040503050406030204" pitchFamily="18" charset="0"/>
                      </a:rPr>
                      <m:t>=1+</m:t>
                    </m:r>
                    <m:sSub>
                      <m:sSubPr>
                        <m:ctrlPr>
                          <a:rPr lang="zh-CN" altLang="en-US" sz="2000" i="1">
                            <a:solidFill>
                              <a:srgbClr val="339966"/>
                            </a:solidFill>
                            <a:latin typeface="Cambria Math" panose="02040503050406030204" pitchFamily="18" charset="0"/>
                          </a:rPr>
                        </m:ctrlPr>
                      </m:sSubPr>
                      <m:e>
                        <m:r>
                          <a:rPr lang="en-US" altLang="zh-CN" sz="2000" i="1">
                            <a:solidFill>
                              <a:srgbClr val="339966"/>
                            </a:solidFill>
                            <a:latin typeface="Cambria Math" panose="02040503050406030204" pitchFamily="18" charset="0"/>
                          </a:rPr>
                          <m:t>𝐴𝐷</m:t>
                        </m:r>
                      </m:e>
                      <m:sub>
                        <m:r>
                          <a:rPr lang="zh-CN" altLang="en-US" sz="2000">
                            <a:solidFill>
                              <a:srgbClr val="339966"/>
                            </a:solidFill>
                            <a:latin typeface="Cambria Math" panose="02040503050406030204" pitchFamily="18" charset="0"/>
                          </a:rPr>
                          <m:t>2</m:t>
                        </m:r>
                      </m:sub>
                    </m:sSub>
                    <m:sSub>
                      <m:sSubPr>
                        <m:ctrlPr>
                          <a:rPr lang="zh-CN" altLang="en-US" sz="2000" i="1">
                            <a:solidFill>
                              <a:srgbClr val="339966"/>
                            </a:solidFill>
                            <a:latin typeface="Cambria Math" panose="02040503050406030204" pitchFamily="18" charset="0"/>
                          </a:rPr>
                        </m:ctrlPr>
                      </m:sSubPr>
                      <m:e>
                        <m:r>
                          <a:rPr lang="zh-CN" altLang="en-US" sz="2000" i="1">
                            <a:solidFill>
                              <a:srgbClr val="339966"/>
                            </a:solidFill>
                            <a:latin typeface="Cambria Math" panose="02040503050406030204" pitchFamily="18" charset="0"/>
                          </a:rPr>
                          <m:t>𝑃</m:t>
                        </m:r>
                      </m:e>
                      <m:sub>
                        <m:r>
                          <a:rPr lang="zh-CN" altLang="en-US" sz="2000">
                            <a:solidFill>
                              <a:srgbClr val="339966"/>
                            </a:solidFill>
                            <a:latin typeface="Cambria Math" panose="02040503050406030204" pitchFamily="18" charset="0"/>
                          </a:rPr>
                          <m:t>2</m:t>
                        </m:r>
                      </m:sub>
                    </m:sSub>
                    <m:d>
                      <m:dPr>
                        <m:ctrlPr>
                          <a:rPr lang="zh-CN" altLang="en-US" sz="2000" i="1">
                            <a:solidFill>
                              <a:srgbClr val="339966"/>
                            </a:solidFill>
                            <a:latin typeface="Cambria Math" panose="02040503050406030204" pitchFamily="18" charset="0"/>
                          </a:rPr>
                        </m:ctrlPr>
                      </m:dPr>
                      <m:e>
                        <m:r>
                          <m:rPr>
                            <m:sty m:val="p"/>
                          </m:rPr>
                          <a:rPr lang="en-US" altLang="zh-CN" sz="2000">
                            <a:solidFill>
                              <a:srgbClr val="339966"/>
                            </a:solidFill>
                            <a:latin typeface="Cambria Math" panose="02040503050406030204" pitchFamily="18" charset="0"/>
                          </a:rPr>
                          <m:t>cos</m:t>
                        </m:r>
                        <m:sSub>
                          <m:sSubPr>
                            <m:ctrlPr>
                              <a:rPr lang="en-US" altLang="zh-CN" sz="2000" i="1">
                                <a:solidFill>
                                  <a:srgbClr val="339966"/>
                                </a:solidFill>
                                <a:latin typeface="Cambria Math" panose="02040503050406030204" pitchFamily="18" charset="0"/>
                              </a:rPr>
                            </m:ctrlPr>
                          </m:sSubPr>
                          <m:e>
                            <m:r>
                              <a:rPr lang="zh-CN" altLang="en-US" sz="2000" i="1">
                                <a:solidFill>
                                  <a:srgbClr val="339966"/>
                                </a:solidFill>
                                <a:latin typeface="Cambria Math" panose="02040503050406030204" pitchFamily="18" charset="0"/>
                              </a:rPr>
                              <m:t>𝜃</m:t>
                            </m:r>
                          </m:e>
                          <m:sub>
                            <m:r>
                              <a:rPr lang="zh-CN" altLang="en-US" sz="2000" i="1">
                                <a:solidFill>
                                  <a:srgbClr val="339966"/>
                                </a:solidFill>
                                <a:latin typeface="Cambria Math" panose="02040503050406030204" pitchFamily="18" charset="0"/>
                              </a:rPr>
                              <m:t>𝛼</m:t>
                            </m:r>
                          </m:sub>
                        </m:sSub>
                      </m:e>
                    </m:d>
                    <m:r>
                      <a:rPr lang="zh-CN" altLang="en-US" sz="2000">
                        <a:solidFill>
                          <a:srgbClr val="339966"/>
                        </a:solidFill>
                        <a:latin typeface="Cambria Math" panose="02040503050406030204" pitchFamily="18" charset="0"/>
                      </a:rPr>
                      <m:t>+</m:t>
                    </m:r>
                    <m:sSub>
                      <m:sSubPr>
                        <m:ctrlPr>
                          <a:rPr lang="zh-CN" altLang="en-US" sz="2000" i="1">
                            <a:solidFill>
                              <a:srgbClr val="339966"/>
                            </a:solidFill>
                            <a:latin typeface="Cambria Math" panose="02040503050406030204" pitchFamily="18" charset="0"/>
                          </a:rPr>
                        </m:ctrlPr>
                      </m:sSubPr>
                      <m:e>
                        <m:r>
                          <a:rPr lang="en-US" altLang="zh-CN" sz="2000" i="1">
                            <a:solidFill>
                              <a:srgbClr val="339966"/>
                            </a:solidFill>
                            <a:latin typeface="Cambria Math" panose="02040503050406030204" pitchFamily="18" charset="0"/>
                          </a:rPr>
                          <m:t>𝐴𝐷</m:t>
                        </m:r>
                      </m:e>
                      <m:sub>
                        <m:r>
                          <a:rPr lang="zh-CN" altLang="en-US" sz="2000">
                            <a:solidFill>
                              <a:srgbClr val="339966"/>
                            </a:solidFill>
                            <a:latin typeface="Cambria Math" panose="02040503050406030204" pitchFamily="18" charset="0"/>
                          </a:rPr>
                          <m:t>4</m:t>
                        </m:r>
                      </m:sub>
                    </m:sSub>
                    <m:sSub>
                      <m:sSubPr>
                        <m:ctrlPr>
                          <a:rPr lang="zh-CN" altLang="en-US" sz="2000" i="1">
                            <a:solidFill>
                              <a:srgbClr val="339966"/>
                            </a:solidFill>
                            <a:latin typeface="Cambria Math" panose="02040503050406030204" pitchFamily="18" charset="0"/>
                          </a:rPr>
                        </m:ctrlPr>
                      </m:sSubPr>
                      <m:e>
                        <m:r>
                          <a:rPr lang="zh-CN" altLang="en-US" sz="2000" i="1">
                            <a:solidFill>
                              <a:srgbClr val="339966"/>
                            </a:solidFill>
                            <a:latin typeface="Cambria Math" panose="02040503050406030204" pitchFamily="18" charset="0"/>
                          </a:rPr>
                          <m:t>𝑃</m:t>
                        </m:r>
                      </m:e>
                      <m:sub>
                        <m:r>
                          <a:rPr lang="zh-CN" altLang="en-US" sz="2000">
                            <a:solidFill>
                              <a:srgbClr val="339966"/>
                            </a:solidFill>
                            <a:latin typeface="Cambria Math" panose="02040503050406030204" pitchFamily="18" charset="0"/>
                          </a:rPr>
                          <m:t>4</m:t>
                        </m:r>
                      </m:sub>
                    </m:sSub>
                    <m:d>
                      <m:dPr>
                        <m:ctrlPr>
                          <a:rPr lang="zh-CN" altLang="en-US" sz="2000" i="1">
                            <a:solidFill>
                              <a:srgbClr val="339966"/>
                            </a:solidFill>
                            <a:latin typeface="Cambria Math" panose="02040503050406030204" pitchFamily="18" charset="0"/>
                          </a:rPr>
                        </m:ctrlPr>
                      </m:dPr>
                      <m:e>
                        <m:r>
                          <m:rPr>
                            <m:sty m:val="p"/>
                          </m:rPr>
                          <a:rPr lang="en-US" altLang="zh-CN" sz="2000">
                            <a:solidFill>
                              <a:srgbClr val="339966"/>
                            </a:solidFill>
                            <a:latin typeface="Cambria Math" panose="02040503050406030204" pitchFamily="18" charset="0"/>
                          </a:rPr>
                          <m:t>cos</m:t>
                        </m:r>
                        <m:sSub>
                          <m:sSubPr>
                            <m:ctrlPr>
                              <a:rPr lang="en-US" altLang="zh-CN" sz="2000" i="1">
                                <a:solidFill>
                                  <a:srgbClr val="339966"/>
                                </a:solidFill>
                                <a:latin typeface="Cambria Math" panose="02040503050406030204" pitchFamily="18" charset="0"/>
                              </a:rPr>
                            </m:ctrlPr>
                          </m:sSubPr>
                          <m:e>
                            <m:r>
                              <a:rPr lang="zh-CN" altLang="en-US" sz="2000" i="1">
                                <a:solidFill>
                                  <a:srgbClr val="339966"/>
                                </a:solidFill>
                                <a:latin typeface="Cambria Math" panose="02040503050406030204" pitchFamily="18" charset="0"/>
                              </a:rPr>
                              <m:t>𝜃</m:t>
                            </m:r>
                          </m:e>
                          <m:sub>
                            <m:r>
                              <a:rPr lang="zh-CN" altLang="en-US" sz="2000" i="1">
                                <a:solidFill>
                                  <a:srgbClr val="339966"/>
                                </a:solidFill>
                                <a:latin typeface="Cambria Math" panose="02040503050406030204" pitchFamily="18" charset="0"/>
                              </a:rPr>
                              <m:t>𝛼</m:t>
                            </m:r>
                          </m:sub>
                        </m:sSub>
                      </m:e>
                    </m:d>
                  </m:oMath>
                </a14:m>
                <a:endParaRPr lang="zh-CN" altLang="en-US" sz="2000" dirty="0">
                  <a:solidFill>
                    <a:schemeClr val="tx1"/>
                  </a:solidFill>
                </a:endParaRPr>
              </a:p>
            </p:txBody>
          </p:sp>
        </mc:Choice>
        <mc:Fallback xmlns="">
          <p:sp>
            <p:nvSpPr>
              <p:cNvPr id="7" name="TextBox 6">
                <a:extLst>
                  <a:ext uri="{FF2B5EF4-FFF2-40B4-BE49-F238E27FC236}">
                    <a16:creationId xmlns:a16="http://schemas.microsoft.com/office/drawing/2014/main" id="{947FE4BE-7661-4DE6-8273-D1F182DA463A}"/>
                  </a:ext>
                </a:extLst>
              </p:cNvPr>
              <p:cNvSpPr txBox="1">
                <a:spLocks noRot="1" noChangeAspect="1" noMove="1" noResize="1" noEditPoints="1" noAdjustHandles="1" noChangeArrowheads="1" noChangeShapeType="1" noTextEdit="1"/>
              </p:cNvSpPr>
              <p:nvPr/>
            </p:nvSpPr>
            <p:spPr>
              <a:xfrm>
                <a:off x="1908948" y="233742"/>
                <a:ext cx="5330992" cy="400110"/>
              </a:xfrm>
              <a:prstGeom prst="rect">
                <a:avLst/>
              </a:prstGeom>
              <a:blipFill>
                <a:blip r:embed="rId5"/>
                <a:stretch>
                  <a:fillRect l="-1143"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DEECA-9742-4186-9D43-2D3DCC2342BA}"/>
                  </a:ext>
                </a:extLst>
              </p:cNvPr>
              <p:cNvSpPr txBox="1"/>
              <p:nvPr/>
            </p:nvSpPr>
            <p:spPr>
              <a:xfrm>
                <a:off x="1996503" y="1501446"/>
                <a:ext cx="5330993" cy="707886"/>
              </a:xfrm>
              <a:prstGeom prst="rect">
                <a:avLst/>
              </a:prstGeom>
              <a:noFill/>
            </p:spPr>
            <p:txBody>
              <a:bodyPr wrap="square" rtlCol="0">
                <a:spAutoFit/>
              </a:bodyPr>
              <a:lstStyle/>
              <a:p>
                <a:r>
                  <a:rPr lang="en-US" altLang="zh-CN" sz="2000" dirty="0">
                    <a:solidFill>
                      <a:srgbClr val="339966"/>
                    </a:solidFill>
                    <a:latin typeface="Cambria" panose="02040503050406030204" pitchFamily="18" charset="0"/>
                    <a:ea typeface="Cambria" panose="02040503050406030204" pitchFamily="18" charset="0"/>
                  </a:rPr>
                  <a:t>Let's assume </a:t>
                </a:r>
                <a14:m>
                  <m:oMath xmlns:m="http://schemas.openxmlformats.org/officeDocument/2006/math">
                    <m:sSub>
                      <m:sSubPr>
                        <m:ctrlPr>
                          <a:rPr lang="en-US" altLang="zh-CN" sz="2000" i="1" smtClean="0">
                            <a:solidFill>
                              <a:srgbClr val="339966"/>
                            </a:solidFill>
                            <a:latin typeface="Cambria Math" panose="02040503050406030204" pitchFamily="18" charset="0"/>
                          </a:rPr>
                        </m:ctrlPr>
                      </m:sSubPr>
                      <m:e>
                        <m:r>
                          <a:rPr lang="en-US" altLang="zh-CN" sz="2000" b="0" i="1" smtClean="0">
                            <a:solidFill>
                              <a:srgbClr val="339966"/>
                            </a:solidFill>
                            <a:latin typeface="Cambria Math" panose="02040503050406030204" pitchFamily="18" charset="0"/>
                          </a:rPr>
                          <m:t>𝐴𝐷</m:t>
                        </m:r>
                      </m:e>
                      <m:sub>
                        <m:r>
                          <a:rPr lang="en-US" altLang="zh-CN" sz="2000" b="0" i="1" smtClean="0">
                            <a:solidFill>
                              <a:srgbClr val="339966"/>
                            </a:solidFill>
                            <a:latin typeface="Cambria Math" panose="02040503050406030204" pitchFamily="18" charset="0"/>
                          </a:rPr>
                          <m:t>2</m:t>
                        </m:r>
                      </m:sub>
                    </m:sSub>
                    <m:r>
                      <a:rPr lang="en-US" altLang="zh-CN" sz="2000" i="1" smtClean="0">
                        <a:solidFill>
                          <a:srgbClr val="339966"/>
                        </a:solidFill>
                        <a:latin typeface="Cambria Math" panose="02040503050406030204" pitchFamily="18" charset="0"/>
                      </a:rPr>
                      <m:t>=</m:t>
                    </m:r>
                    <m:r>
                      <a:rPr lang="en-US" altLang="zh-CN" sz="2000" b="0" i="1" smtClean="0">
                        <a:solidFill>
                          <a:srgbClr val="339966"/>
                        </a:solidFill>
                        <a:latin typeface="Cambria Math" panose="02040503050406030204" pitchFamily="18" charset="0"/>
                      </a:rPr>
                      <m:t>1,</m:t>
                    </m:r>
                    <m:sSub>
                      <m:sSubPr>
                        <m:ctrlPr>
                          <a:rPr lang="en-US" altLang="zh-CN" sz="2000" i="1">
                            <a:solidFill>
                              <a:srgbClr val="339966"/>
                            </a:solidFill>
                            <a:latin typeface="Cambria Math" panose="02040503050406030204" pitchFamily="18" charset="0"/>
                          </a:rPr>
                        </m:ctrlPr>
                      </m:sSubPr>
                      <m:e>
                        <m:r>
                          <a:rPr lang="en-US" altLang="zh-CN" sz="2000" b="0" i="1" smtClean="0">
                            <a:solidFill>
                              <a:srgbClr val="339966"/>
                            </a:solidFill>
                            <a:latin typeface="Cambria Math" panose="02040503050406030204" pitchFamily="18" charset="0"/>
                          </a:rPr>
                          <m:t>𝐴𝐷</m:t>
                        </m:r>
                      </m:e>
                      <m:sub>
                        <m:r>
                          <a:rPr lang="en-US" altLang="zh-CN" sz="2000" b="0" i="1" smtClean="0">
                            <a:solidFill>
                              <a:srgbClr val="339966"/>
                            </a:solidFill>
                            <a:latin typeface="Cambria Math" panose="02040503050406030204" pitchFamily="18" charset="0"/>
                          </a:rPr>
                          <m:t>4</m:t>
                        </m:r>
                      </m:sub>
                    </m:sSub>
                    <m:r>
                      <a:rPr lang="en-US" altLang="zh-CN" sz="2000" i="1">
                        <a:solidFill>
                          <a:srgbClr val="339966"/>
                        </a:solidFill>
                        <a:latin typeface="Cambria Math" panose="02040503050406030204" pitchFamily="18" charset="0"/>
                      </a:rPr>
                      <m:t>=</m:t>
                    </m:r>
                    <m:r>
                      <a:rPr lang="en-US" altLang="zh-CN" sz="2000" b="0" i="1" smtClean="0">
                        <a:solidFill>
                          <a:srgbClr val="339966"/>
                        </a:solidFill>
                        <a:latin typeface="Cambria Math" panose="02040503050406030204" pitchFamily="18" charset="0"/>
                      </a:rPr>
                      <m:t>0</m:t>
                    </m:r>
                  </m:oMath>
                </a14:m>
                <a:r>
                  <a:rPr lang="en-US" altLang="zh-CN" sz="2000" dirty="0">
                    <a:solidFill>
                      <a:srgbClr val="339966"/>
                    </a:solidFill>
                    <a:latin typeface="Cambria" panose="02040503050406030204" pitchFamily="18" charset="0"/>
                    <a:ea typeface="Cambria" panose="02040503050406030204" pitchFamily="18" charset="0"/>
                  </a:rPr>
                  <a:t>. This may be an unrealistically strong forwarding distribution.</a:t>
                </a:r>
                <a:endParaRPr lang="zh-CN" altLang="en-US" sz="2000" dirty="0">
                  <a:solidFill>
                    <a:srgbClr val="339966"/>
                  </a:solidFill>
                  <a:latin typeface="Cambria" panose="02040503050406030204" pitchFamily="18" charset="0"/>
                </a:endParaRPr>
              </a:p>
            </p:txBody>
          </p:sp>
        </mc:Choice>
        <mc:Fallback xmlns="">
          <p:sp>
            <p:nvSpPr>
              <p:cNvPr id="8" name="TextBox 7">
                <a:extLst>
                  <a:ext uri="{FF2B5EF4-FFF2-40B4-BE49-F238E27FC236}">
                    <a16:creationId xmlns:a16="http://schemas.microsoft.com/office/drawing/2014/main" id="{A7DDEECA-9742-4186-9D43-2D3DCC2342BA}"/>
                  </a:ext>
                </a:extLst>
              </p:cNvPr>
              <p:cNvSpPr txBox="1">
                <a:spLocks noRot="1" noChangeAspect="1" noMove="1" noResize="1" noEditPoints="1" noAdjustHandles="1" noChangeArrowheads="1" noChangeShapeType="1" noTextEdit="1"/>
              </p:cNvSpPr>
              <p:nvPr/>
            </p:nvSpPr>
            <p:spPr>
              <a:xfrm>
                <a:off x="1996503" y="1501446"/>
                <a:ext cx="5330993" cy="707886"/>
              </a:xfrm>
              <a:prstGeom prst="rect">
                <a:avLst/>
              </a:prstGeom>
              <a:blipFill>
                <a:blip r:embed="rId6"/>
                <a:stretch>
                  <a:fillRect l="-1259" t="-4310" r="-1259" b="-14655"/>
                </a:stretch>
              </a:blipFill>
            </p:spPr>
            <p:txBody>
              <a:bodyPr/>
              <a:lstStyle/>
              <a:p>
                <a:r>
                  <a:rPr lang="zh-CN" altLang="en-US">
                    <a:noFill/>
                  </a:rPr>
                  <a:t> </a:t>
                </a:r>
              </a:p>
            </p:txBody>
          </p:sp>
        </mc:Fallback>
      </mc:AlternateContent>
      <p:cxnSp>
        <p:nvCxnSpPr>
          <p:cNvPr id="4" name="Straight Connector 3">
            <a:extLst>
              <a:ext uri="{FF2B5EF4-FFF2-40B4-BE49-F238E27FC236}">
                <a16:creationId xmlns:a16="http://schemas.microsoft.com/office/drawing/2014/main" id="{1ADE95C9-B43F-4822-98EA-F56F5E046A53}"/>
              </a:ext>
            </a:extLst>
          </p:cNvPr>
          <p:cNvCxnSpPr/>
          <p:nvPr/>
        </p:nvCxnSpPr>
        <p:spPr>
          <a:xfrm>
            <a:off x="308919" y="5442707"/>
            <a:ext cx="222421" cy="142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5E497-D082-4B72-BD98-F2CA5F697451}"/>
              </a:ext>
            </a:extLst>
          </p:cNvPr>
          <p:cNvCxnSpPr/>
          <p:nvPr/>
        </p:nvCxnSpPr>
        <p:spPr>
          <a:xfrm>
            <a:off x="325392" y="5533322"/>
            <a:ext cx="222421" cy="14254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BBD60C8-4865-4AD6-80B5-8446305B2EEB}"/>
              </a:ext>
            </a:extLst>
          </p:cNvPr>
          <p:cNvSpPr/>
          <p:nvPr/>
        </p:nvSpPr>
        <p:spPr>
          <a:xfrm>
            <a:off x="7809471" y="0"/>
            <a:ext cx="1334530" cy="260727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0382933B-4850-4845-9B5B-C494DC59FEEB}"/>
              </a:ext>
            </a:extLst>
          </p:cNvPr>
          <p:cNvSpPr txBox="1"/>
          <p:nvPr/>
        </p:nvSpPr>
        <p:spPr>
          <a:xfrm>
            <a:off x="6977381" y="4364400"/>
            <a:ext cx="2166619" cy="1200329"/>
          </a:xfrm>
          <a:prstGeom prst="rect">
            <a:avLst/>
          </a:prstGeom>
          <a:noFill/>
        </p:spPr>
        <p:txBody>
          <a:bodyPr wrap="none" rtlCol="0">
            <a:spAutoFit/>
          </a:bodyPr>
          <a:lstStyle/>
          <a:p>
            <a:r>
              <a:rPr lang="en-US" altLang="zh-CN" baseline="30000" dirty="0">
                <a:solidFill>
                  <a:srgbClr val="339966"/>
                </a:solidFill>
                <a:latin typeface="Cambria" panose="02040503050406030204" pitchFamily="18" charset="0"/>
                <a:ea typeface="Cambria" panose="02040503050406030204" pitchFamily="18" charset="0"/>
              </a:rPr>
              <a:t>31</a:t>
            </a:r>
            <a:r>
              <a:rPr lang="en-US" altLang="zh-CN" dirty="0">
                <a:solidFill>
                  <a:srgbClr val="339966"/>
                </a:solidFill>
                <a:latin typeface="Cambria" panose="02040503050406030204" pitchFamily="18" charset="0"/>
                <a:ea typeface="Cambria" panose="02040503050406030204" pitchFamily="18" charset="0"/>
              </a:rPr>
              <a:t>S</a:t>
            </a:r>
          </a:p>
          <a:p>
            <a:r>
              <a:rPr lang="en-US" altLang="zh-CN" dirty="0">
                <a:solidFill>
                  <a:srgbClr val="339966"/>
                </a:solidFill>
                <a:latin typeface="Cambria" panose="02040503050406030204" pitchFamily="18" charset="0"/>
                <a:ea typeface="Cambria" panose="02040503050406030204" pitchFamily="18" charset="0"/>
              </a:rPr>
              <a:t>6390-keV state</a:t>
            </a:r>
          </a:p>
          <a:p>
            <a:r>
              <a:rPr lang="en-US" altLang="zh-CN" dirty="0" err="1">
                <a:solidFill>
                  <a:srgbClr val="339966"/>
                </a:solidFill>
                <a:latin typeface="Cambria" panose="02040503050406030204" pitchFamily="18" charset="0"/>
                <a:ea typeface="Cambria" panose="02040503050406030204" pitchFamily="18" charset="0"/>
              </a:rPr>
              <a:t>cos</a:t>
            </a:r>
            <a:r>
              <a:rPr lang="en-US" altLang="zh-CN" i="1" dirty="0" err="1">
                <a:solidFill>
                  <a:srgbClr val="339966"/>
                </a:solidFill>
                <a:latin typeface="Cambria" panose="02040503050406030204" pitchFamily="18" charset="0"/>
                <a:ea typeface="Cambria" panose="02040503050406030204" pitchFamily="18" charset="0"/>
              </a:rPr>
              <a:t>θ</a:t>
            </a:r>
            <a:r>
              <a:rPr lang="en-US" altLang="zh-CN" dirty="0">
                <a:solidFill>
                  <a:srgbClr val="339966"/>
                </a:solidFill>
                <a:latin typeface="Cambria" panose="02040503050406030204" pitchFamily="18" charset="0"/>
                <a:ea typeface="Cambria" panose="02040503050406030204" pitchFamily="18" charset="0"/>
              </a:rPr>
              <a:t> &gt; 0.71</a:t>
            </a:r>
          </a:p>
          <a:p>
            <a:r>
              <a:rPr lang="en-US" altLang="zh-CN" dirty="0">
                <a:solidFill>
                  <a:srgbClr val="339966"/>
                </a:solidFill>
                <a:latin typeface="Cambria" panose="02040503050406030204" pitchFamily="18" charset="0"/>
                <a:ea typeface="Cambria" panose="02040503050406030204" pitchFamily="18" charset="0"/>
              </a:rPr>
              <a:t>Reaction kinematics</a:t>
            </a:r>
            <a:endParaRPr lang="zh-CN" altLang="en-US" dirty="0">
              <a:solidFill>
                <a:srgbClr val="339966"/>
              </a:solidFill>
              <a:latin typeface="Cambria" panose="02040503050406030204" pitchFamily="18" charset="0"/>
            </a:endParaRPr>
          </a:p>
        </p:txBody>
      </p:sp>
      <p:sp>
        <p:nvSpPr>
          <p:cNvPr id="11" name="TextBox 10">
            <a:extLst>
              <a:ext uri="{FF2B5EF4-FFF2-40B4-BE49-F238E27FC236}">
                <a16:creationId xmlns:a16="http://schemas.microsoft.com/office/drawing/2014/main" id="{63209159-C9C5-45F9-9E44-788DBBF20083}"/>
              </a:ext>
            </a:extLst>
          </p:cNvPr>
          <p:cNvSpPr txBox="1"/>
          <p:nvPr/>
        </p:nvSpPr>
        <p:spPr>
          <a:xfrm>
            <a:off x="2121872" y="775998"/>
            <a:ext cx="5118068" cy="369332"/>
          </a:xfrm>
          <a:prstGeom prst="rect">
            <a:avLst/>
          </a:prstGeom>
          <a:noFill/>
        </p:spPr>
        <p:txBody>
          <a:bodyPr wrap="none" rtlCol="0">
            <a:spAutoFit/>
          </a:bodyPr>
          <a:lstStyle/>
          <a:p>
            <a:r>
              <a:rPr lang="en-US" altLang="zh-CN" i="1" dirty="0">
                <a:solidFill>
                  <a:srgbClr val="339966"/>
                </a:solidFill>
                <a:latin typeface="Cambria" panose="02040503050406030204" pitchFamily="18" charset="0"/>
                <a:ea typeface="Cambria" panose="02040503050406030204" pitchFamily="18" charset="0"/>
              </a:rPr>
              <a:t>θ</a:t>
            </a:r>
            <a:r>
              <a:rPr lang="en-US" altLang="zh-CN" i="1" baseline="-25000" dirty="0">
                <a:solidFill>
                  <a:srgbClr val="339966"/>
                </a:solidFill>
                <a:latin typeface="Cambria" panose="02040503050406030204" pitchFamily="18" charset="0"/>
                <a:ea typeface="Cambria" panose="02040503050406030204" pitchFamily="18" charset="0"/>
              </a:rPr>
              <a:t>α</a:t>
            </a:r>
            <a:r>
              <a:rPr lang="en-US" altLang="zh-CN" dirty="0">
                <a:solidFill>
                  <a:srgbClr val="339966"/>
                </a:solidFill>
                <a:latin typeface="Cambria" panose="02040503050406030204" pitchFamily="18" charset="0"/>
                <a:ea typeface="Cambria" panose="02040503050406030204" pitchFamily="18" charset="0"/>
              </a:rPr>
              <a:t>: </a:t>
            </a:r>
            <a:r>
              <a:rPr lang="en-US" altLang="zh-CN" i="1" dirty="0">
                <a:solidFill>
                  <a:srgbClr val="339966"/>
                </a:solidFill>
                <a:latin typeface="Cambria" panose="02040503050406030204" pitchFamily="18" charset="0"/>
                <a:ea typeface="Cambria" panose="02040503050406030204" pitchFamily="18" charset="0"/>
              </a:rPr>
              <a:t>α</a:t>
            </a:r>
            <a:r>
              <a:rPr lang="en-US" altLang="zh-CN" dirty="0">
                <a:solidFill>
                  <a:srgbClr val="339966"/>
                </a:solidFill>
                <a:latin typeface="Cambria" panose="02040503050406030204" pitchFamily="18" charset="0"/>
                <a:ea typeface="Cambria" panose="02040503050406030204" pitchFamily="18" charset="0"/>
              </a:rPr>
              <a:t> emission angle with respect to the beam axis</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2079069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CD29A9-917A-40E7-AD03-9D3115E20DF4}"/>
              </a:ext>
            </a:extLst>
          </p:cNvPr>
          <p:cNvPicPr>
            <a:picLocks noChangeAspect="1"/>
          </p:cNvPicPr>
          <p:nvPr/>
        </p:nvPicPr>
        <p:blipFill>
          <a:blip r:embed="rId2"/>
          <a:stretch>
            <a:fillRect/>
          </a:stretch>
        </p:blipFill>
        <p:spPr>
          <a:xfrm>
            <a:off x="0" y="0"/>
            <a:ext cx="6467475" cy="428625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22FE4A-96A8-4100-B032-00B612F206B0}"/>
                  </a:ext>
                </a:extLst>
              </p:cNvPr>
              <p:cNvSpPr txBox="1"/>
              <p:nvPr/>
            </p:nvSpPr>
            <p:spPr>
              <a:xfrm>
                <a:off x="972585" y="757736"/>
                <a:ext cx="1175946" cy="700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𝐴𝐷</m:t>
                          </m:r>
                        </m:e>
                        <m:sub>
                          <m:r>
                            <a:rPr lang="en-US" altLang="zh-CN" sz="2000" b="0" i="1" smtClean="0">
                              <a:solidFill>
                                <a:srgbClr val="FF0000"/>
                              </a:solidFill>
                              <a:latin typeface="Cambria Math" panose="02040503050406030204" pitchFamily="18" charset="0"/>
                            </a:rPr>
                            <m:t>2</m:t>
                          </m:r>
                        </m:sub>
                      </m:sSub>
                      <m:r>
                        <a:rPr lang="en-US" altLang="zh-CN" sz="2000" i="1" smtClean="0">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0,  </m:t>
                      </m:r>
                      <m:sSub>
                        <m:sSubPr>
                          <m:ctrlPr>
                            <a:rPr lang="en-US" altLang="zh-CN" sz="2000" i="1">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𝐴𝐷</m:t>
                          </m:r>
                        </m:e>
                        <m:sub>
                          <m:r>
                            <a:rPr lang="en-US" altLang="zh-CN" sz="2000" b="0" i="1" smtClean="0">
                              <a:solidFill>
                                <a:srgbClr val="FF0000"/>
                              </a:solidFill>
                              <a:latin typeface="Cambria Math" panose="02040503050406030204" pitchFamily="18" charset="0"/>
                            </a:rPr>
                            <m:t>4</m:t>
                          </m:r>
                        </m:sub>
                      </m:sSub>
                      <m:r>
                        <a:rPr lang="en-US" altLang="zh-CN" sz="2000" i="1">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0</m:t>
                      </m:r>
                    </m:oMath>
                  </m:oMathPara>
                </a14:m>
                <a:endParaRPr lang="zh-CN" altLang="en-US" sz="2000" dirty="0">
                  <a:solidFill>
                    <a:srgbClr val="FF0000"/>
                  </a:solidFill>
                </a:endParaRPr>
              </a:p>
            </p:txBody>
          </p:sp>
        </mc:Choice>
        <mc:Fallback xmlns="">
          <p:sp>
            <p:nvSpPr>
              <p:cNvPr id="9" name="TextBox 8">
                <a:extLst>
                  <a:ext uri="{FF2B5EF4-FFF2-40B4-BE49-F238E27FC236}">
                    <a16:creationId xmlns:a16="http://schemas.microsoft.com/office/drawing/2014/main" id="{9C22FE4A-96A8-4100-B032-00B612F206B0}"/>
                  </a:ext>
                </a:extLst>
              </p:cNvPr>
              <p:cNvSpPr txBox="1">
                <a:spLocks noRot="1" noChangeAspect="1" noMove="1" noResize="1" noEditPoints="1" noAdjustHandles="1" noChangeArrowheads="1" noChangeShapeType="1" noTextEdit="1"/>
              </p:cNvSpPr>
              <p:nvPr/>
            </p:nvSpPr>
            <p:spPr>
              <a:xfrm>
                <a:off x="972585" y="757736"/>
                <a:ext cx="1175946" cy="70076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AFC7DD-B12C-49D2-B92E-49B39307D7E0}"/>
                  </a:ext>
                </a:extLst>
              </p:cNvPr>
              <p:cNvSpPr txBox="1"/>
              <p:nvPr/>
            </p:nvSpPr>
            <p:spPr>
              <a:xfrm>
                <a:off x="972585" y="1819118"/>
                <a:ext cx="1175946" cy="700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0000FF"/>
                              </a:solidFill>
                              <a:latin typeface="Cambria Math" panose="02040503050406030204" pitchFamily="18" charset="0"/>
                            </a:rPr>
                          </m:ctrlPr>
                        </m:sSubPr>
                        <m:e>
                          <m:r>
                            <a:rPr lang="en-US" altLang="zh-CN" sz="2000" b="0" i="1" smtClean="0">
                              <a:solidFill>
                                <a:srgbClr val="0000FF"/>
                              </a:solidFill>
                              <a:latin typeface="Cambria Math" panose="02040503050406030204" pitchFamily="18" charset="0"/>
                            </a:rPr>
                            <m:t>𝐴𝐷</m:t>
                          </m:r>
                        </m:e>
                        <m:sub>
                          <m:r>
                            <a:rPr lang="en-US" altLang="zh-CN" sz="2000" b="0" i="1" smtClean="0">
                              <a:solidFill>
                                <a:srgbClr val="0000FF"/>
                              </a:solidFill>
                              <a:latin typeface="Cambria Math" panose="02040503050406030204" pitchFamily="18" charset="0"/>
                            </a:rPr>
                            <m:t>2</m:t>
                          </m:r>
                        </m:sub>
                      </m:sSub>
                      <m:r>
                        <a:rPr lang="en-US" altLang="zh-CN" sz="2000" i="1" smtClean="0">
                          <a:solidFill>
                            <a:srgbClr val="0000FF"/>
                          </a:solidFill>
                          <a:latin typeface="Cambria Math" panose="02040503050406030204" pitchFamily="18" charset="0"/>
                        </a:rPr>
                        <m:t>=</m:t>
                      </m:r>
                      <m:r>
                        <a:rPr lang="en-US" altLang="zh-CN" sz="2000" b="0" i="1" smtClean="0">
                          <a:solidFill>
                            <a:srgbClr val="0000FF"/>
                          </a:solidFill>
                          <a:latin typeface="Cambria Math" panose="02040503050406030204" pitchFamily="18" charset="0"/>
                        </a:rPr>
                        <m:t>1,  </m:t>
                      </m:r>
                      <m:sSub>
                        <m:sSubPr>
                          <m:ctrlPr>
                            <a:rPr lang="en-US" altLang="zh-CN" sz="2000" i="1">
                              <a:solidFill>
                                <a:srgbClr val="0000FF"/>
                              </a:solidFill>
                              <a:latin typeface="Cambria Math" panose="02040503050406030204" pitchFamily="18" charset="0"/>
                            </a:rPr>
                          </m:ctrlPr>
                        </m:sSubPr>
                        <m:e>
                          <m:r>
                            <a:rPr lang="en-US" altLang="zh-CN" sz="2000" b="0" i="1" smtClean="0">
                              <a:solidFill>
                                <a:srgbClr val="0000FF"/>
                              </a:solidFill>
                              <a:latin typeface="Cambria Math" panose="02040503050406030204" pitchFamily="18" charset="0"/>
                            </a:rPr>
                            <m:t>𝐴𝐷</m:t>
                          </m:r>
                        </m:e>
                        <m:sub>
                          <m:r>
                            <a:rPr lang="en-US" altLang="zh-CN" sz="2000" b="0" i="1" smtClean="0">
                              <a:solidFill>
                                <a:srgbClr val="0000FF"/>
                              </a:solidFill>
                              <a:latin typeface="Cambria Math" panose="02040503050406030204" pitchFamily="18" charset="0"/>
                            </a:rPr>
                            <m:t>4</m:t>
                          </m:r>
                        </m:sub>
                      </m:sSub>
                      <m:r>
                        <a:rPr lang="en-US" altLang="zh-CN" sz="2000" i="1">
                          <a:solidFill>
                            <a:srgbClr val="0000FF"/>
                          </a:solidFill>
                          <a:latin typeface="Cambria Math" panose="02040503050406030204" pitchFamily="18" charset="0"/>
                        </a:rPr>
                        <m:t>=</m:t>
                      </m:r>
                      <m:r>
                        <a:rPr lang="en-US" altLang="zh-CN" sz="2000" b="0" i="1" smtClean="0">
                          <a:solidFill>
                            <a:srgbClr val="0000FF"/>
                          </a:solidFill>
                          <a:latin typeface="Cambria Math" panose="02040503050406030204" pitchFamily="18" charset="0"/>
                        </a:rPr>
                        <m:t>0</m:t>
                      </m:r>
                    </m:oMath>
                  </m:oMathPara>
                </a14:m>
                <a:endParaRPr lang="zh-CN" altLang="en-US" sz="2000" dirty="0">
                  <a:solidFill>
                    <a:srgbClr val="0000FF"/>
                  </a:solidFill>
                </a:endParaRPr>
              </a:p>
            </p:txBody>
          </p:sp>
        </mc:Choice>
        <mc:Fallback xmlns="">
          <p:sp>
            <p:nvSpPr>
              <p:cNvPr id="10" name="TextBox 9">
                <a:extLst>
                  <a:ext uri="{FF2B5EF4-FFF2-40B4-BE49-F238E27FC236}">
                    <a16:creationId xmlns:a16="http://schemas.microsoft.com/office/drawing/2014/main" id="{A6AFC7DD-B12C-49D2-B92E-49B39307D7E0}"/>
                  </a:ext>
                </a:extLst>
              </p:cNvPr>
              <p:cNvSpPr txBox="1">
                <a:spLocks noRot="1" noChangeAspect="1" noMove="1" noResize="1" noEditPoints="1" noAdjustHandles="1" noChangeArrowheads="1" noChangeShapeType="1" noTextEdit="1"/>
              </p:cNvSpPr>
              <p:nvPr/>
            </p:nvSpPr>
            <p:spPr>
              <a:xfrm>
                <a:off x="972585" y="1819118"/>
                <a:ext cx="1175946" cy="700769"/>
              </a:xfrm>
              <a:prstGeom prst="rect">
                <a:avLst/>
              </a:prstGeom>
              <a:blipFill>
                <a:blip r:embed="rId4"/>
                <a:stretch>
                  <a:fillRect/>
                </a:stretch>
              </a:blipFill>
            </p:spPr>
            <p:txBody>
              <a:bodyPr/>
              <a:lstStyle/>
              <a:p>
                <a:r>
                  <a:rPr lang="zh-CN" altLang="en-US">
                    <a:noFill/>
                  </a:rPr>
                  <a:t> </a:t>
                </a:r>
              </a:p>
            </p:txBody>
          </p:sp>
        </mc:Fallback>
      </mc:AlternateContent>
      <p:sp>
        <p:nvSpPr>
          <p:cNvPr id="11" name="TextBox 10">
            <a:extLst>
              <a:ext uri="{FF2B5EF4-FFF2-40B4-BE49-F238E27FC236}">
                <a16:creationId xmlns:a16="http://schemas.microsoft.com/office/drawing/2014/main" id="{224949C0-0DE1-4CE9-A494-E5047DA1120E}"/>
              </a:ext>
            </a:extLst>
          </p:cNvPr>
          <p:cNvSpPr txBox="1"/>
          <p:nvPr/>
        </p:nvSpPr>
        <p:spPr>
          <a:xfrm>
            <a:off x="5091670" y="1089173"/>
            <a:ext cx="647934" cy="369332"/>
          </a:xfrm>
          <a:prstGeom prst="rect">
            <a:avLst/>
          </a:prstGeom>
          <a:noFill/>
        </p:spPr>
        <p:txBody>
          <a:bodyPr wrap="none" rtlCol="0">
            <a:spAutoFit/>
          </a:bodyPr>
          <a:lstStyle/>
          <a:p>
            <a:r>
              <a:rPr lang="en-US" altLang="zh-CN" dirty="0"/>
              <a:t>DSL1</a:t>
            </a:r>
            <a:endParaRPr lang="zh-CN" altLang="en-US" dirty="0"/>
          </a:p>
        </p:txBody>
      </p:sp>
      <p:cxnSp>
        <p:nvCxnSpPr>
          <p:cNvPr id="22" name="Straight Connector 21">
            <a:extLst>
              <a:ext uri="{FF2B5EF4-FFF2-40B4-BE49-F238E27FC236}">
                <a16:creationId xmlns:a16="http://schemas.microsoft.com/office/drawing/2014/main" id="{1AB289CE-4404-4B31-895D-B36D506B7208}"/>
              </a:ext>
            </a:extLst>
          </p:cNvPr>
          <p:cNvCxnSpPr>
            <a:cxnSpLocks/>
          </p:cNvCxnSpPr>
          <p:nvPr/>
        </p:nvCxnSpPr>
        <p:spPr>
          <a:xfrm>
            <a:off x="6987001" y="2684724"/>
            <a:ext cx="990600"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B2495F0D-C46B-4DA3-B038-4FA4387578BC}"/>
              </a:ext>
            </a:extLst>
          </p:cNvPr>
          <p:cNvCxnSpPr>
            <a:cxnSpLocks/>
          </p:cNvCxnSpPr>
          <p:nvPr/>
        </p:nvCxnSpPr>
        <p:spPr>
          <a:xfrm>
            <a:off x="6987001" y="1458505"/>
            <a:ext cx="990600" cy="0"/>
          </a:xfrm>
          <a:prstGeom prst="line">
            <a:avLst/>
          </a:prstGeom>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B00B4AB8-49F6-4FD7-8BC3-8AF1B1FBEBB9}"/>
              </a:ext>
            </a:extLst>
          </p:cNvPr>
          <p:cNvSpPr txBox="1"/>
          <p:nvPr/>
        </p:nvSpPr>
        <p:spPr>
          <a:xfrm>
            <a:off x="7458075" y="1669839"/>
            <a:ext cx="314510" cy="400110"/>
          </a:xfrm>
          <a:prstGeom prst="rect">
            <a:avLst/>
          </a:prstGeom>
          <a:noFill/>
        </p:spPr>
        <p:txBody>
          <a:bodyPr wrap="square" rtlCol="0">
            <a:spAutoFit/>
          </a:bodyPr>
          <a:lstStyle/>
          <a:p>
            <a:r>
              <a:rPr lang="en-US" altLang="zh-CN" sz="2000" i="1" dirty="0">
                <a:solidFill>
                  <a:srgbClr val="FF0000"/>
                </a:solidFill>
                <a:latin typeface="Cambria Math" panose="02040503050406030204" pitchFamily="18" charset="0"/>
                <a:ea typeface="Cambria Math" panose="02040503050406030204" pitchFamily="18" charset="0"/>
              </a:rPr>
              <a:t>γ</a:t>
            </a:r>
            <a:endParaRPr lang="zh-CN" altLang="en-US" i="1" dirty="0">
              <a:solidFill>
                <a:srgbClr val="FF0000"/>
              </a:solidFill>
              <a:latin typeface="Cambria Math" panose="02040503050406030204" pitchFamily="18" charset="0"/>
            </a:endParaRPr>
          </a:p>
        </p:txBody>
      </p:sp>
      <p:sp>
        <p:nvSpPr>
          <p:cNvPr id="25" name="TextBox 24">
            <a:extLst>
              <a:ext uri="{FF2B5EF4-FFF2-40B4-BE49-F238E27FC236}">
                <a16:creationId xmlns:a16="http://schemas.microsoft.com/office/drawing/2014/main" id="{C61B13B3-FDC5-4B0F-9B30-FC97D6C45CAC}"/>
              </a:ext>
            </a:extLst>
          </p:cNvPr>
          <p:cNvSpPr txBox="1"/>
          <p:nvPr/>
        </p:nvSpPr>
        <p:spPr>
          <a:xfrm>
            <a:off x="7211947" y="2775434"/>
            <a:ext cx="519694" cy="400110"/>
          </a:xfrm>
          <a:prstGeom prst="rect">
            <a:avLst/>
          </a:prstGeom>
          <a:noFill/>
        </p:spPr>
        <p:txBody>
          <a:bodyPr wrap="square" rtlCol="0">
            <a:spAutoFit/>
          </a:bodyPr>
          <a:lstStyle/>
          <a:p>
            <a:r>
              <a:rPr lang="en-US" altLang="zh-CN" sz="2000" baseline="30000" dirty="0">
                <a:latin typeface="Cambria Math" panose="02040503050406030204" pitchFamily="18" charset="0"/>
                <a:ea typeface="Cambria Math" panose="02040503050406030204" pitchFamily="18" charset="0"/>
              </a:rPr>
              <a:t>31</a:t>
            </a:r>
            <a:r>
              <a:rPr lang="en-US" altLang="zh-CN" sz="2000" dirty="0">
                <a:latin typeface="Cambria Math" panose="02040503050406030204" pitchFamily="18" charset="0"/>
                <a:ea typeface="Cambria Math" panose="02040503050406030204" pitchFamily="18" charset="0"/>
              </a:rPr>
              <a:t>S</a:t>
            </a:r>
            <a:endParaRPr lang="zh-CN" altLang="en-US" sz="2000" dirty="0">
              <a:latin typeface="Cambria Math" panose="02040503050406030204" pitchFamily="18" charset="0"/>
            </a:endParaRPr>
          </a:p>
        </p:txBody>
      </p:sp>
      <p:sp>
        <p:nvSpPr>
          <p:cNvPr id="26" name="TextBox 25">
            <a:extLst>
              <a:ext uri="{FF2B5EF4-FFF2-40B4-BE49-F238E27FC236}">
                <a16:creationId xmlns:a16="http://schemas.microsoft.com/office/drawing/2014/main" id="{E130217C-6118-4FCB-820F-D7B4EF9D4C02}"/>
              </a:ext>
            </a:extLst>
          </p:cNvPr>
          <p:cNvSpPr txBox="1"/>
          <p:nvPr/>
        </p:nvSpPr>
        <p:spPr>
          <a:xfrm>
            <a:off x="7919589" y="1285134"/>
            <a:ext cx="639919"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6390</a:t>
            </a:r>
            <a:endParaRPr lang="zh-CN" altLang="en-US" sz="1600" dirty="0">
              <a:latin typeface="Cambria Math" panose="02040503050406030204" pitchFamily="18" charset="0"/>
            </a:endParaRPr>
          </a:p>
        </p:txBody>
      </p:sp>
      <p:sp>
        <p:nvSpPr>
          <p:cNvPr id="27" name="TextBox 26">
            <a:extLst>
              <a:ext uri="{FF2B5EF4-FFF2-40B4-BE49-F238E27FC236}">
                <a16:creationId xmlns:a16="http://schemas.microsoft.com/office/drawing/2014/main" id="{51462B1E-95C0-4A5B-AB68-943FD5F42820}"/>
              </a:ext>
            </a:extLst>
          </p:cNvPr>
          <p:cNvSpPr txBox="1"/>
          <p:nvPr/>
        </p:nvSpPr>
        <p:spPr>
          <a:xfrm>
            <a:off x="7919589" y="2515447"/>
            <a:ext cx="298480"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0</a:t>
            </a:r>
            <a:endParaRPr lang="zh-CN" altLang="en-US" sz="1600" dirty="0">
              <a:latin typeface="Cambria Math" panose="02040503050406030204" pitchFamily="18" charset="0"/>
            </a:endParaRPr>
          </a:p>
        </p:txBody>
      </p:sp>
      <p:sp>
        <p:nvSpPr>
          <p:cNvPr id="28" name="TextBox 27">
            <a:extLst>
              <a:ext uri="{FF2B5EF4-FFF2-40B4-BE49-F238E27FC236}">
                <a16:creationId xmlns:a16="http://schemas.microsoft.com/office/drawing/2014/main" id="{9FC4273B-12C7-4D54-B795-5992E38772D3}"/>
              </a:ext>
            </a:extLst>
          </p:cNvPr>
          <p:cNvSpPr txBox="1"/>
          <p:nvPr/>
        </p:nvSpPr>
        <p:spPr>
          <a:xfrm>
            <a:off x="6471996" y="2504334"/>
            <a:ext cx="615874"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1/2</a:t>
            </a:r>
            <a:r>
              <a:rPr lang="en-US" altLang="zh-CN" sz="1600" baseline="30000" dirty="0">
                <a:latin typeface="Cambria Math" panose="02040503050406030204" pitchFamily="18" charset="0"/>
                <a:ea typeface="Cambria Math" panose="02040503050406030204" pitchFamily="18" charset="0"/>
              </a:rPr>
              <a:t>+</a:t>
            </a:r>
            <a:endParaRPr lang="zh-CN" altLang="en-US" sz="1600" baseline="30000" dirty="0">
              <a:latin typeface="Cambria Math" panose="02040503050406030204" pitchFamily="18" charset="0"/>
            </a:endParaRPr>
          </a:p>
        </p:txBody>
      </p:sp>
      <p:sp>
        <p:nvSpPr>
          <p:cNvPr id="29" name="TextBox 28">
            <a:extLst>
              <a:ext uri="{FF2B5EF4-FFF2-40B4-BE49-F238E27FC236}">
                <a16:creationId xmlns:a16="http://schemas.microsoft.com/office/drawing/2014/main" id="{C6270194-1A2A-4489-A346-230826F09738}"/>
              </a:ext>
            </a:extLst>
          </p:cNvPr>
          <p:cNvSpPr txBox="1"/>
          <p:nvPr/>
        </p:nvSpPr>
        <p:spPr>
          <a:xfrm>
            <a:off x="6467475" y="1285134"/>
            <a:ext cx="615874"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3/2</a:t>
            </a:r>
            <a:r>
              <a:rPr lang="en-US" altLang="zh-CN" sz="1600" baseline="30000" dirty="0">
                <a:latin typeface="Cambria Math" panose="02040503050406030204" pitchFamily="18" charset="0"/>
                <a:ea typeface="Cambria Math" panose="02040503050406030204" pitchFamily="18" charset="0"/>
              </a:rPr>
              <a:t>+</a:t>
            </a:r>
            <a:endParaRPr lang="zh-CN" altLang="en-US" sz="1600" baseline="30000" dirty="0">
              <a:latin typeface="Cambria Math" panose="02040503050406030204" pitchFamily="18" charset="0"/>
            </a:endParaRPr>
          </a:p>
        </p:txBody>
      </p:sp>
      <p:cxnSp>
        <p:nvCxnSpPr>
          <p:cNvPr id="30" name="Straight Connector 29">
            <a:extLst>
              <a:ext uri="{FF2B5EF4-FFF2-40B4-BE49-F238E27FC236}">
                <a16:creationId xmlns:a16="http://schemas.microsoft.com/office/drawing/2014/main" id="{A677524E-125D-428E-8888-E9068BA986A4}"/>
              </a:ext>
            </a:extLst>
          </p:cNvPr>
          <p:cNvCxnSpPr>
            <a:cxnSpLocks/>
          </p:cNvCxnSpPr>
          <p:nvPr/>
        </p:nvCxnSpPr>
        <p:spPr>
          <a:xfrm>
            <a:off x="6987001" y="2281283"/>
            <a:ext cx="990600" cy="0"/>
          </a:xfrm>
          <a:prstGeom prst="line">
            <a:avLst/>
          </a:prstGeom>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32B4E145-0775-4AE8-A0F1-8890EB3B9E40}"/>
              </a:ext>
            </a:extLst>
          </p:cNvPr>
          <p:cNvSpPr txBox="1"/>
          <p:nvPr/>
        </p:nvSpPr>
        <p:spPr>
          <a:xfrm>
            <a:off x="7919589" y="2107687"/>
            <a:ext cx="639919"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2234</a:t>
            </a:r>
            <a:endParaRPr lang="zh-CN" altLang="en-US" sz="1600" dirty="0">
              <a:latin typeface="Cambria Math" panose="02040503050406030204" pitchFamily="18" charset="0"/>
            </a:endParaRPr>
          </a:p>
        </p:txBody>
      </p:sp>
      <p:cxnSp>
        <p:nvCxnSpPr>
          <p:cNvPr id="32" name="Straight Arrow Connector 31">
            <a:extLst>
              <a:ext uri="{FF2B5EF4-FFF2-40B4-BE49-F238E27FC236}">
                <a16:creationId xmlns:a16="http://schemas.microsoft.com/office/drawing/2014/main" id="{21FE0139-D01E-44BF-A80D-99511BA8ABF2}"/>
              </a:ext>
            </a:extLst>
          </p:cNvPr>
          <p:cNvCxnSpPr>
            <a:cxnSpLocks/>
          </p:cNvCxnSpPr>
          <p:nvPr/>
        </p:nvCxnSpPr>
        <p:spPr>
          <a:xfrm>
            <a:off x="7458075" y="1483905"/>
            <a:ext cx="0" cy="797378"/>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sp>
        <p:nvSpPr>
          <p:cNvPr id="33" name="TextBox 32">
            <a:extLst>
              <a:ext uri="{FF2B5EF4-FFF2-40B4-BE49-F238E27FC236}">
                <a16:creationId xmlns:a16="http://schemas.microsoft.com/office/drawing/2014/main" id="{E77014A8-200F-4B2F-93B1-0F8FB5C3E8EF}"/>
              </a:ext>
            </a:extLst>
          </p:cNvPr>
          <p:cNvSpPr txBox="1"/>
          <p:nvPr/>
        </p:nvSpPr>
        <p:spPr>
          <a:xfrm>
            <a:off x="6471996" y="2107687"/>
            <a:ext cx="615874"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5/2</a:t>
            </a:r>
            <a:r>
              <a:rPr lang="en-US" altLang="zh-CN" sz="1600" baseline="30000" dirty="0">
                <a:latin typeface="Cambria Math" panose="02040503050406030204" pitchFamily="18" charset="0"/>
                <a:ea typeface="Cambria Math" panose="02040503050406030204" pitchFamily="18" charset="0"/>
              </a:rPr>
              <a:t>+</a:t>
            </a:r>
            <a:endParaRPr lang="zh-CN" altLang="en-US" sz="1600" baseline="30000" dirty="0">
              <a:latin typeface="Cambria Math" panose="02040503050406030204" pitchFamily="18" charset="0"/>
            </a:endParaRPr>
          </a:p>
        </p:txBody>
      </p:sp>
      <p:sp>
        <p:nvSpPr>
          <p:cNvPr id="34" name="TextBox 33">
            <a:extLst>
              <a:ext uri="{FF2B5EF4-FFF2-40B4-BE49-F238E27FC236}">
                <a16:creationId xmlns:a16="http://schemas.microsoft.com/office/drawing/2014/main" id="{7476A613-8BC0-477F-94BC-1322C4BBCAE4}"/>
              </a:ext>
            </a:extLst>
          </p:cNvPr>
          <p:cNvSpPr txBox="1"/>
          <p:nvPr/>
        </p:nvSpPr>
        <p:spPr>
          <a:xfrm>
            <a:off x="6593179" y="785776"/>
            <a:ext cx="1895006" cy="369332"/>
          </a:xfrm>
          <a:prstGeom prst="rect">
            <a:avLst/>
          </a:prstGeom>
          <a:noFill/>
        </p:spPr>
        <p:txBody>
          <a:bodyPr wrap="none" rtlCol="0">
            <a:spAutoFit/>
          </a:bodyPr>
          <a:lstStyle/>
          <a:p>
            <a:r>
              <a:rPr lang="en-US" altLang="zh-CN" dirty="0">
                <a:solidFill>
                  <a:srgbClr val="339966"/>
                </a:solidFill>
                <a:latin typeface="Cambria" panose="02040503050406030204" pitchFamily="18" charset="0"/>
                <a:ea typeface="Cambria" panose="02040503050406030204" pitchFamily="18" charset="0"/>
              </a:rPr>
              <a:t>Assuming </a:t>
            </a:r>
            <a:r>
              <a:rPr lang="en-US" altLang="zh-CN" i="1" dirty="0">
                <a:solidFill>
                  <a:srgbClr val="339966"/>
                </a:solidFill>
                <a:latin typeface="Cambria" panose="02040503050406030204" pitchFamily="18" charset="0"/>
                <a:ea typeface="Cambria" panose="02040503050406030204" pitchFamily="18" charset="0"/>
              </a:rPr>
              <a:t>τ</a:t>
            </a:r>
            <a:r>
              <a:rPr lang="en-US" altLang="zh-CN" dirty="0">
                <a:solidFill>
                  <a:srgbClr val="339966"/>
                </a:solidFill>
                <a:latin typeface="Cambria" panose="02040503050406030204" pitchFamily="18" charset="0"/>
                <a:ea typeface="Cambria" panose="02040503050406030204" pitchFamily="18" charset="0"/>
              </a:rPr>
              <a:t> = 1 fs</a:t>
            </a:r>
            <a:endParaRPr lang="zh-CN" altLang="en-US" dirty="0">
              <a:solidFill>
                <a:srgbClr val="339966"/>
              </a:solidFill>
              <a:latin typeface="Cambria" panose="02040503050406030204" pitchFamily="18" charset="0"/>
            </a:endParaRPr>
          </a:p>
        </p:txBody>
      </p:sp>
      <p:sp>
        <p:nvSpPr>
          <p:cNvPr id="35" name="TextBox 34">
            <a:extLst>
              <a:ext uri="{FF2B5EF4-FFF2-40B4-BE49-F238E27FC236}">
                <a16:creationId xmlns:a16="http://schemas.microsoft.com/office/drawing/2014/main" id="{38ED9B11-513A-465F-B9C7-5447EEF05855}"/>
              </a:ext>
            </a:extLst>
          </p:cNvPr>
          <p:cNvSpPr txBox="1"/>
          <p:nvPr/>
        </p:nvSpPr>
        <p:spPr>
          <a:xfrm>
            <a:off x="12399" y="4770249"/>
            <a:ext cx="9131602" cy="923330"/>
          </a:xfrm>
          <a:prstGeom prst="rect">
            <a:avLst/>
          </a:prstGeom>
          <a:noFill/>
        </p:spPr>
        <p:txBody>
          <a:bodyPr wrap="square" rtlCol="0">
            <a:spAutoFit/>
          </a:bodyPr>
          <a:lstStyle/>
          <a:p>
            <a:r>
              <a:rPr lang="en-US" altLang="zh-CN" dirty="0">
                <a:solidFill>
                  <a:srgbClr val="339966"/>
                </a:solidFill>
                <a:latin typeface="Cambria" panose="02040503050406030204" pitchFamily="18" charset="0"/>
                <a:ea typeface="Cambria" panose="02040503050406030204" pitchFamily="18" charset="0"/>
              </a:rPr>
              <a:t>Very little difference was found for the shapes of γ rays from both short- and long-lived states.</a:t>
            </a:r>
          </a:p>
          <a:p>
            <a:r>
              <a:rPr lang="en-US" altLang="zh-CN" sz="1800" i="0" dirty="0">
                <a:solidFill>
                  <a:srgbClr val="339966"/>
                </a:solidFill>
                <a:effectLst/>
                <a:latin typeface="Cambria" panose="02040503050406030204" pitchFamily="18" charset="0"/>
                <a:ea typeface="Cambria" panose="02040503050406030204" pitchFamily="18" charset="0"/>
                <a:cs typeface="Times New Roman" panose="02020603050405020304" pitchFamily="18" charset="0"/>
              </a:rPr>
              <a:t>So, for the α emission angles, I generally assume isotropic distributions.</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3668083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15E16E-0B80-4324-AE70-533C4670DD22}"/>
                  </a:ext>
                </a:extLst>
              </p:cNvPr>
              <p:cNvSpPr txBox="1"/>
              <p:nvPr/>
            </p:nvSpPr>
            <p:spPr>
              <a:xfrm>
                <a:off x="0" y="0"/>
                <a:ext cx="9144000" cy="688265"/>
              </a:xfrm>
              <a:prstGeom prst="rect">
                <a:avLst/>
              </a:prstGeom>
              <a:noFill/>
            </p:spPr>
            <p:txBody>
              <a:bodyPr wrap="square">
                <a:spAutoFit/>
              </a:bodyPr>
              <a:lstStyle/>
              <a:p>
                <a:r>
                  <a:rPr lang="en-US" altLang="zh-CN" dirty="0">
                    <a:solidFill>
                      <a:srgbClr val="339966"/>
                    </a:solidFill>
                    <a:latin typeface="Cambria" panose="02040503050406030204" pitchFamily="18" charset="0"/>
                    <a:ea typeface="Cambria" panose="02040503050406030204" pitchFamily="18" charset="0"/>
                  </a:rPr>
                  <a:t>2</a:t>
                </a:r>
                <a:r>
                  <a:rPr lang="en-US" altLang="zh-CN" sz="1800" dirty="0">
                    <a:solidFill>
                      <a:srgbClr val="339966"/>
                    </a:solidFill>
                    <a:effectLst/>
                    <a:latin typeface="Cambria" panose="02040503050406030204" pitchFamily="18" charset="0"/>
                    <a:ea typeface="Cambria" panose="02040503050406030204" pitchFamily="18" charset="0"/>
                  </a:rPr>
                  <a:t>) </a:t>
                </a:r>
                <a:r>
                  <a:rPr lang="en-US" altLang="zh-CN" sz="1800" i="1" dirty="0">
                    <a:solidFill>
                      <a:srgbClr val="339966"/>
                    </a:solidFill>
                    <a:effectLst/>
                    <a:latin typeface="Cambria" panose="02040503050406030204" pitchFamily="18" charset="0"/>
                    <a:ea typeface="Cambria" panose="02040503050406030204" pitchFamily="18" charset="0"/>
                  </a:rPr>
                  <a:t>α-</a:t>
                </a:r>
                <a:r>
                  <a:rPr lang="el-GR" altLang="zh-CN" sz="1800" i="1" dirty="0">
                    <a:solidFill>
                      <a:srgbClr val="339966"/>
                    </a:solidFill>
                    <a:effectLst/>
                    <a:latin typeface="Cambria" panose="02040503050406030204" pitchFamily="18" charset="0"/>
                    <a:ea typeface="Cambria" panose="02040503050406030204" pitchFamily="18" charset="0"/>
                  </a:rPr>
                  <a:t>γ </a:t>
                </a:r>
                <a:r>
                  <a:rPr lang="en-US" altLang="zh-CN" sz="1800" i="0" dirty="0">
                    <a:solidFill>
                      <a:srgbClr val="339966"/>
                    </a:solidFill>
                    <a:effectLst/>
                    <a:latin typeface="Cambria" panose="02040503050406030204" pitchFamily="18" charset="0"/>
                    <a:ea typeface="Cambria" panose="02040503050406030204" pitchFamily="18" charset="0"/>
                  </a:rPr>
                  <a:t>angular-correlation function </a:t>
                </a:r>
                <a:r>
                  <a:rPr lang="en-US" altLang="zh-CN" dirty="0">
                    <a:solidFill>
                      <a:srgbClr val="339966"/>
                    </a:solidFill>
                    <a:latin typeface="Cambria" panose="02040503050406030204" pitchFamily="18" charset="0"/>
                    <a:ea typeface="Cambria" panose="02040503050406030204" pitchFamily="18" charset="0"/>
                  </a:rPr>
                  <a:t>(</a:t>
                </a:r>
                <a:r>
                  <a:rPr lang="en-US" altLang="zh-CN" i="1" dirty="0">
                    <a:solidFill>
                      <a:srgbClr val="339966"/>
                    </a:solidFill>
                    <a:latin typeface="Cambria" panose="02040503050406030204" pitchFamily="18" charset="0"/>
                    <a:ea typeface="Cambria" panose="02040503050406030204" pitchFamily="18" charset="0"/>
                  </a:rPr>
                  <a:t>θ</a:t>
                </a:r>
                <a:r>
                  <a:rPr lang="en-US" altLang="zh-CN" i="1" baseline="-25000" dirty="0">
                    <a:solidFill>
                      <a:srgbClr val="339966"/>
                    </a:solidFill>
                    <a:latin typeface="Cambria" panose="02040503050406030204" pitchFamily="18" charset="0"/>
                    <a:ea typeface="Cambria" panose="02040503050406030204" pitchFamily="18" charset="0"/>
                  </a:rPr>
                  <a:t>αγ</a:t>
                </a:r>
                <a:r>
                  <a:rPr lang="en-US" altLang="zh-CN" dirty="0">
                    <a:solidFill>
                      <a:srgbClr val="339966"/>
                    </a:solidFill>
                    <a:latin typeface="Cambria" panose="02040503050406030204" pitchFamily="18" charset="0"/>
                    <a:ea typeface="Cambria" panose="02040503050406030204" pitchFamily="18" charset="0"/>
                  </a:rPr>
                  <a:t>)</a:t>
                </a:r>
              </a:p>
              <a:p>
                <a:pPr/>
                <a14:m>
                  <m:oMathPara xmlns:m="http://schemas.openxmlformats.org/officeDocument/2006/math">
                    <m:oMathParaPr>
                      <m:jc m:val="centerGroup"/>
                    </m:oMathParaPr>
                    <m:oMath xmlns:m="http://schemas.openxmlformats.org/officeDocument/2006/math">
                      <m:r>
                        <a:rPr lang="zh-CN" altLang="en-US" sz="1800" i="1" smtClean="0">
                          <a:solidFill>
                            <a:srgbClr val="339966"/>
                          </a:solidFill>
                          <a:latin typeface="Cambria Math" panose="02040503050406030204" pitchFamily="18" charset="0"/>
                        </a:rPr>
                        <m:t>𝑊</m:t>
                      </m:r>
                      <m:d>
                        <m:dPr>
                          <m:ctrlPr>
                            <a:rPr lang="zh-CN" altLang="en-US" sz="1800" i="1">
                              <a:solidFill>
                                <a:srgbClr val="339966"/>
                              </a:solidFill>
                              <a:latin typeface="Cambria Math" panose="02040503050406030204" pitchFamily="18" charset="0"/>
                            </a:rPr>
                          </m:ctrlPr>
                        </m:dPr>
                        <m:e>
                          <m:sSub>
                            <m:sSubPr>
                              <m:ctrlPr>
                                <a:rPr lang="en-US" altLang="zh-CN" i="1">
                                  <a:solidFill>
                                    <a:srgbClr val="339966"/>
                                  </a:solidFill>
                                  <a:latin typeface="Cambria Math" panose="02040503050406030204" pitchFamily="18" charset="0"/>
                                </a:rPr>
                              </m:ctrlPr>
                            </m:sSubPr>
                            <m:e>
                              <m:r>
                                <a:rPr lang="zh-CN" altLang="en-US" i="1">
                                  <a:solidFill>
                                    <a:srgbClr val="339966"/>
                                  </a:solidFill>
                                  <a:latin typeface="Cambria Math" panose="02040503050406030204" pitchFamily="18" charset="0"/>
                                </a:rPr>
                                <m:t>𝜃</m:t>
                              </m:r>
                            </m:e>
                            <m:sub>
                              <m:r>
                                <a:rPr lang="zh-CN" altLang="en-US" i="1">
                                  <a:solidFill>
                                    <a:srgbClr val="339966"/>
                                  </a:solidFill>
                                  <a:latin typeface="Cambria Math" panose="02040503050406030204" pitchFamily="18" charset="0"/>
                                </a:rPr>
                                <m:t>𝛼𝛾</m:t>
                              </m:r>
                            </m:sub>
                          </m:sSub>
                        </m:e>
                      </m:d>
                      <m:r>
                        <a:rPr lang="zh-CN" altLang="en-US" sz="1800" i="0">
                          <a:solidFill>
                            <a:srgbClr val="339966"/>
                          </a:solidFill>
                          <a:latin typeface="Cambria Math" panose="02040503050406030204" pitchFamily="18" charset="0"/>
                        </a:rPr>
                        <m:t>=1+</m:t>
                      </m:r>
                      <m:sSub>
                        <m:sSubPr>
                          <m:ctrlPr>
                            <a:rPr lang="zh-CN" altLang="en-US" sz="1800" i="1">
                              <a:solidFill>
                                <a:srgbClr val="339966"/>
                              </a:solidFill>
                              <a:latin typeface="Cambria Math" panose="02040503050406030204" pitchFamily="18" charset="0"/>
                            </a:rPr>
                          </m:ctrlPr>
                        </m:sSubPr>
                        <m:e>
                          <m:r>
                            <a:rPr lang="en-US" altLang="zh-CN" sz="1800" b="0" i="1" smtClean="0">
                              <a:solidFill>
                                <a:srgbClr val="339966"/>
                              </a:solidFill>
                              <a:latin typeface="Cambria Math" panose="02040503050406030204" pitchFamily="18" charset="0"/>
                            </a:rPr>
                            <m:t>𝐴𝐶</m:t>
                          </m:r>
                        </m:e>
                        <m:sub>
                          <m:r>
                            <a:rPr lang="zh-CN" altLang="en-US" sz="1800" i="0">
                              <a:solidFill>
                                <a:srgbClr val="339966"/>
                              </a:solidFill>
                              <a:latin typeface="Cambria Math" panose="02040503050406030204" pitchFamily="18" charset="0"/>
                            </a:rPr>
                            <m:t>2</m:t>
                          </m:r>
                        </m:sub>
                      </m:sSub>
                      <m:sSub>
                        <m:sSubPr>
                          <m:ctrlPr>
                            <a:rPr lang="zh-CN" altLang="en-US" sz="1800" i="1">
                              <a:solidFill>
                                <a:srgbClr val="339966"/>
                              </a:solidFill>
                              <a:latin typeface="Cambria Math" panose="02040503050406030204" pitchFamily="18" charset="0"/>
                            </a:rPr>
                          </m:ctrlPr>
                        </m:sSubPr>
                        <m:e>
                          <m:r>
                            <a:rPr lang="zh-CN" altLang="en-US" sz="1800" i="1">
                              <a:solidFill>
                                <a:srgbClr val="339966"/>
                              </a:solidFill>
                              <a:latin typeface="Cambria Math" panose="02040503050406030204" pitchFamily="18" charset="0"/>
                            </a:rPr>
                            <m:t>𝑃</m:t>
                          </m:r>
                        </m:e>
                        <m:sub>
                          <m:r>
                            <a:rPr lang="zh-CN" altLang="en-US" sz="1800" i="0">
                              <a:solidFill>
                                <a:srgbClr val="339966"/>
                              </a:solidFill>
                              <a:latin typeface="Cambria Math" panose="02040503050406030204" pitchFamily="18" charset="0"/>
                            </a:rPr>
                            <m:t>2</m:t>
                          </m:r>
                        </m:sub>
                      </m:sSub>
                      <m:d>
                        <m:dPr>
                          <m:ctrlPr>
                            <a:rPr lang="zh-CN" altLang="en-US" sz="1800" i="1">
                              <a:solidFill>
                                <a:srgbClr val="339966"/>
                              </a:solidFill>
                              <a:latin typeface="Cambria Math" panose="02040503050406030204" pitchFamily="18" charset="0"/>
                            </a:rPr>
                          </m:ctrlPr>
                        </m:dPr>
                        <m:e>
                          <m:r>
                            <m:rPr>
                              <m:sty m:val="p"/>
                            </m:rPr>
                            <a:rPr lang="en-US" altLang="zh-CN">
                              <a:solidFill>
                                <a:srgbClr val="339966"/>
                              </a:solidFill>
                              <a:latin typeface="Cambria Math" panose="02040503050406030204" pitchFamily="18" charset="0"/>
                            </a:rPr>
                            <m:t>cos</m:t>
                          </m:r>
                          <m:sSub>
                            <m:sSubPr>
                              <m:ctrlPr>
                                <a:rPr lang="en-US" altLang="zh-CN" i="1">
                                  <a:solidFill>
                                    <a:srgbClr val="339966"/>
                                  </a:solidFill>
                                  <a:latin typeface="Cambria Math" panose="02040503050406030204" pitchFamily="18" charset="0"/>
                                </a:rPr>
                              </m:ctrlPr>
                            </m:sSubPr>
                            <m:e>
                              <m:r>
                                <a:rPr lang="zh-CN" altLang="en-US" i="1">
                                  <a:solidFill>
                                    <a:srgbClr val="339966"/>
                                  </a:solidFill>
                                  <a:latin typeface="Cambria Math" panose="02040503050406030204" pitchFamily="18" charset="0"/>
                                </a:rPr>
                                <m:t>𝜃</m:t>
                              </m:r>
                            </m:e>
                            <m:sub>
                              <m:r>
                                <a:rPr lang="zh-CN" altLang="en-US" i="1">
                                  <a:solidFill>
                                    <a:srgbClr val="339966"/>
                                  </a:solidFill>
                                  <a:latin typeface="Cambria Math" panose="02040503050406030204" pitchFamily="18" charset="0"/>
                                </a:rPr>
                                <m:t>𝛼</m:t>
                              </m:r>
                              <m:r>
                                <a:rPr lang="zh-CN" altLang="en-US" i="1" smtClean="0">
                                  <a:solidFill>
                                    <a:srgbClr val="339966"/>
                                  </a:solidFill>
                                  <a:latin typeface="Cambria Math" panose="02040503050406030204" pitchFamily="18" charset="0"/>
                                </a:rPr>
                                <m:t>𝛾</m:t>
                              </m:r>
                            </m:sub>
                          </m:sSub>
                        </m:e>
                      </m:d>
                      <m:r>
                        <a:rPr lang="zh-CN" altLang="en-US" sz="1800" i="0">
                          <a:solidFill>
                            <a:srgbClr val="339966"/>
                          </a:solidFill>
                          <a:latin typeface="Cambria Math" panose="02040503050406030204" pitchFamily="18" charset="0"/>
                        </a:rPr>
                        <m:t>+</m:t>
                      </m:r>
                      <m:sSub>
                        <m:sSubPr>
                          <m:ctrlPr>
                            <a:rPr lang="zh-CN" altLang="en-US" sz="1800" i="1">
                              <a:solidFill>
                                <a:srgbClr val="339966"/>
                              </a:solidFill>
                              <a:latin typeface="Cambria Math" panose="02040503050406030204" pitchFamily="18" charset="0"/>
                            </a:rPr>
                          </m:ctrlPr>
                        </m:sSubPr>
                        <m:e>
                          <m:r>
                            <a:rPr lang="en-US" altLang="zh-CN" sz="1800" b="0" i="1" smtClean="0">
                              <a:solidFill>
                                <a:srgbClr val="339966"/>
                              </a:solidFill>
                              <a:latin typeface="Cambria Math" panose="02040503050406030204" pitchFamily="18" charset="0"/>
                            </a:rPr>
                            <m:t>𝐴𝐶</m:t>
                          </m:r>
                        </m:e>
                        <m:sub>
                          <m:r>
                            <a:rPr lang="zh-CN" altLang="en-US" sz="1800" i="0">
                              <a:solidFill>
                                <a:srgbClr val="339966"/>
                              </a:solidFill>
                              <a:latin typeface="Cambria Math" panose="02040503050406030204" pitchFamily="18" charset="0"/>
                            </a:rPr>
                            <m:t>4</m:t>
                          </m:r>
                        </m:sub>
                      </m:sSub>
                      <m:sSub>
                        <m:sSubPr>
                          <m:ctrlPr>
                            <a:rPr lang="zh-CN" altLang="en-US" sz="1800" i="1">
                              <a:solidFill>
                                <a:srgbClr val="339966"/>
                              </a:solidFill>
                              <a:latin typeface="Cambria Math" panose="02040503050406030204" pitchFamily="18" charset="0"/>
                            </a:rPr>
                          </m:ctrlPr>
                        </m:sSubPr>
                        <m:e>
                          <m:r>
                            <a:rPr lang="zh-CN" altLang="en-US" sz="1800" i="1">
                              <a:solidFill>
                                <a:srgbClr val="339966"/>
                              </a:solidFill>
                              <a:latin typeface="Cambria Math" panose="02040503050406030204" pitchFamily="18" charset="0"/>
                            </a:rPr>
                            <m:t>𝑃</m:t>
                          </m:r>
                        </m:e>
                        <m:sub>
                          <m:r>
                            <a:rPr lang="zh-CN" altLang="en-US" sz="1800" i="0">
                              <a:solidFill>
                                <a:srgbClr val="339966"/>
                              </a:solidFill>
                              <a:latin typeface="Cambria Math" panose="02040503050406030204" pitchFamily="18" charset="0"/>
                            </a:rPr>
                            <m:t>4</m:t>
                          </m:r>
                        </m:sub>
                      </m:sSub>
                      <m:d>
                        <m:dPr>
                          <m:ctrlPr>
                            <a:rPr lang="zh-CN" altLang="en-US" sz="1800" i="1">
                              <a:solidFill>
                                <a:srgbClr val="339966"/>
                              </a:solidFill>
                              <a:latin typeface="Cambria Math" panose="02040503050406030204" pitchFamily="18" charset="0"/>
                            </a:rPr>
                          </m:ctrlPr>
                        </m:dPr>
                        <m:e>
                          <m:r>
                            <m:rPr>
                              <m:sty m:val="p"/>
                            </m:rPr>
                            <a:rPr lang="en-US" altLang="zh-CN">
                              <a:solidFill>
                                <a:srgbClr val="339966"/>
                              </a:solidFill>
                              <a:latin typeface="Cambria Math" panose="02040503050406030204" pitchFamily="18" charset="0"/>
                            </a:rPr>
                            <m:t>cos</m:t>
                          </m:r>
                          <m:sSub>
                            <m:sSubPr>
                              <m:ctrlPr>
                                <a:rPr lang="en-US" altLang="zh-CN" i="1">
                                  <a:solidFill>
                                    <a:srgbClr val="339966"/>
                                  </a:solidFill>
                                  <a:latin typeface="Cambria Math" panose="02040503050406030204" pitchFamily="18" charset="0"/>
                                </a:rPr>
                              </m:ctrlPr>
                            </m:sSubPr>
                            <m:e>
                              <m:r>
                                <a:rPr lang="zh-CN" altLang="en-US" i="1">
                                  <a:solidFill>
                                    <a:srgbClr val="339966"/>
                                  </a:solidFill>
                                  <a:latin typeface="Cambria Math" panose="02040503050406030204" pitchFamily="18" charset="0"/>
                                </a:rPr>
                                <m:t>𝜃</m:t>
                              </m:r>
                            </m:e>
                            <m:sub>
                              <m:r>
                                <a:rPr lang="zh-CN" altLang="en-US" i="1">
                                  <a:solidFill>
                                    <a:srgbClr val="339966"/>
                                  </a:solidFill>
                                  <a:latin typeface="Cambria Math" panose="02040503050406030204" pitchFamily="18" charset="0"/>
                                </a:rPr>
                                <m:t>𝛼</m:t>
                              </m:r>
                              <m:r>
                                <a:rPr lang="zh-CN" altLang="en-US" i="1" smtClean="0">
                                  <a:solidFill>
                                    <a:srgbClr val="339966"/>
                                  </a:solidFill>
                                  <a:latin typeface="Cambria Math" panose="02040503050406030204" pitchFamily="18" charset="0"/>
                                </a:rPr>
                                <m:t>𝛾</m:t>
                              </m:r>
                            </m:sub>
                          </m:sSub>
                        </m:e>
                      </m:d>
                    </m:oMath>
                  </m:oMathPara>
                </a14:m>
                <a:endParaRPr lang="zh-CN" altLang="en-US" sz="1800" dirty="0">
                  <a:solidFill>
                    <a:srgbClr val="339966"/>
                  </a:solidFill>
                  <a:latin typeface="Cambria" panose="02040503050406030204" pitchFamily="18" charset="0"/>
                </a:endParaRPr>
              </a:p>
            </p:txBody>
          </p:sp>
        </mc:Choice>
        <mc:Fallback xmlns="">
          <p:sp>
            <p:nvSpPr>
              <p:cNvPr id="4" name="TextBox 3">
                <a:extLst>
                  <a:ext uri="{FF2B5EF4-FFF2-40B4-BE49-F238E27FC236}">
                    <a16:creationId xmlns:a16="http://schemas.microsoft.com/office/drawing/2014/main" id="{7415E16E-0B80-4324-AE70-533C4670DD22}"/>
                  </a:ext>
                </a:extLst>
              </p:cNvPr>
              <p:cNvSpPr txBox="1">
                <a:spLocks noRot="1" noChangeAspect="1" noMove="1" noResize="1" noEditPoints="1" noAdjustHandles="1" noChangeArrowheads="1" noChangeShapeType="1" noTextEdit="1"/>
              </p:cNvSpPr>
              <p:nvPr/>
            </p:nvSpPr>
            <p:spPr>
              <a:xfrm>
                <a:off x="0" y="0"/>
                <a:ext cx="9144000" cy="688265"/>
              </a:xfrm>
              <a:prstGeom prst="rect">
                <a:avLst/>
              </a:prstGeom>
              <a:blipFill>
                <a:blip r:embed="rId2"/>
                <a:stretch>
                  <a:fillRect l="-533" t="-5310" b="-885"/>
                </a:stretch>
              </a:blipFill>
            </p:spPr>
            <p:txBody>
              <a:bodyPr/>
              <a:lstStyle/>
              <a:p>
                <a:r>
                  <a:rPr lang="zh-CN" altLang="en-US">
                    <a:noFill/>
                  </a:rPr>
                  <a:t> </a:t>
                </a:r>
              </a:p>
            </p:txBody>
          </p:sp>
        </mc:Fallback>
      </mc:AlternateContent>
      <p:pic>
        <p:nvPicPr>
          <p:cNvPr id="5" name="Picture 4">
            <a:extLst>
              <a:ext uri="{FF2B5EF4-FFF2-40B4-BE49-F238E27FC236}">
                <a16:creationId xmlns:a16="http://schemas.microsoft.com/office/drawing/2014/main" id="{8A8EF038-A99E-414F-B5F7-2491835FAEBB}"/>
              </a:ext>
            </a:extLst>
          </p:cNvPr>
          <p:cNvPicPr>
            <a:picLocks noChangeAspect="1"/>
          </p:cNvPicPr>
          <p:nvPr/>
        </p:nvPicPr>
        <p:blipFill>
          <a:blip r:embed="rId3"/>
          <a:stretch>
            <a:fillRect/>
          </a:stretch>
        </p:blipFill>
        <p:spPr>
          <a:xfrm>
            <a:off x="1" y="4207787"/>
            <a:ext cx="6851672" cy="2635258"/>
          </a:xfrm>
          <a:prstGeom prst="rect">
            <a:avLst/>
          </a:prstGeom>
        </p:spPr>
      </p:pic>
      <p:sp>
        <p:nvSpPr>
          <p:cNvPr id="6" name="TextBox 5">
            <a:extLst>
              <a:ext uri="{FF2B5EF4-FFF2-40B4-BE49-F238E27FC236}">
                <a16:creationId xmlns:a16="http://schemas.microsoft.com/office/drawing/2014/main" id="{0EEF45F2-1E33-419E-89C8-9734D77B9898}"/>
              </a:ext>
            </a:extLst>
          </p:cNvPr>
          <p:cNvSpPr txBox="1"/>
          <p:nvPr/>
        </p:nvSpPr>
        <p:spPr>
          <a:xfrm>
            <a:off x="560110" y="4968639"/>
            <a:ext cx="1234120" cy="923330"/>
          </a:xfrm>
          <a:prstGeom prst="rect">
            <a:avLst/>
          </a:prstGeom>
          <a:noFill/>
        </p:spPr>
        <p:txBody>
          <a:bodyPr wrap="none" rtlCol="0">
            <a:spAutoFit/>
          </a:bodyPr>
          <a:lstStyle/>
          <a:p>
            <a:r>
              <a:rPr lang="en-US" altLang="zh-CN" dirty="0">
                <a:solidFill>
                  <a:srgbClr val="59D454"/>
                </a:solidFill>
                <a:latin typeface="Cambria" panose="02040503050406030204" pitchFamily="18" charset="0"/>
                <a:ea typeface="Cambria" panose="02040503050406030204" pitchFamily="18" charset="0"/>
              </a:rPr>
              <a:t>AC2 = 0</a:t>
            </a:r>
          </a:p>
          <a:p>
            <a:r>
              <a:rPr lang="en-US" altLang="zh-CN" dirty="0">
                <a:solidFill>
                  <a:srgbClr val="FF0000"/>
                </a:solidFill>
                <a:latin typeface="Cambria" panose="02040503050406030204" pitchFamily="18" charset="0"/>
                <a:ea typeface="Cambria" panose="02040503050406030204" pitchFamily="18" charset="0"/>
              </a:rPr>
              <a:t>AC2 = –0.4</a:t>
            </a:r>
          </a:p>
          <a:p>
            <a:r>
              <a:rPr lang="en-US" altLang="zh-CN" dirty="0">
                <a:solidFill>
                  <a:srgbClr val="0000FF"/>
                </a:solidFill>
                <a:latin typeface="Cambria" panose="02040503050406030204" pitchFamily="18" charset="0"/>
                <a:ea typeface="Cambria" panose="02040503050406030204" pitchFamily="18" charset="0"/>
              </a:rPr>
              <a:t>AC2 = –0.8</a:t>
            </a:r>
            <a:endParaRPr lang="zh-CN" altLang="en-US" dirty="0">
              <a:solidFill>
                <a:srgbClr val="0000FF"/>
              </a:solidFill>
              <a:latin typeface="Cambria" panose="02040503050406030204" pitchFamily="18" charset="0"/>
            </a:endParaRPr>
          </a:p>
        </p:txBody>
      </p:sp>
      <p:pic>
        <p:nvPicPr>
          <p:cNvPr id="7" name="Picture 6">
            <a:extLst>
              <a:ext uri="{FF2B5EF4-FFF2-40B4-BE49-F238E27FC236}">
                <a16:creationId xmlns:a16="http://schemas.microsoft.com/office/drawing/2014/main" id="{0B8DF5CA-2C6A-4877-9A2E-9AFFCDA83EA0}"/>
              </a:ext>
            </a:extLst>
          </p:cNvPr>
          <p:cNvPicPr>
            <a:picLocks noChangeAspect="1"/>
          </p:cNvPicPr>
          <p:nvPr/>
        </p:nvPicPr>
        <p:blipFill>
          <a:blip r:embed="rId4"/>
          <a:stretch>
            <a:fillRect/>
          </a:stretch>
        </p:blipFill>
        <p:spPr>
          <a:xfrm>
            <a:off x="0" y="1583382"/>
            <a:ext cx="6851673" cy="2624405"/>
          </a:xfrm>
          <a:prstGeom prst="rect">
            <a:avLst/>
          </a:prstGeom>
        </p:spPr>
      </p:pic>
      <p:sp>
        <p:nvSpPr>
          <p:cNvPr id="8" name="TextBox 7">
            <a:extLst>
              <a:ext uri="{FF2B5EF4-FFF2-40B4-BE49-F238E27FC236}">
                <a16:creationId xmlns:a16="http://schemas.microsoft.com/office/drawing/2014/main" id="{87EBEAC0-350C-430A-8399-870AA225A6D8}"/>
              </a:ext>
            </a:extLst>
          </p:cNvPr>
          <p:cNvSpPr txBox="1"/>
          <p:nvPr/>
        </p:nvSpPr>
        <p:spPr>
          <a:xfrm>
            <a:off x="582180" y="2045047"/>
            <a:ext cx="1246944" cy="923330"/>
          </a:xfrm>
          <a:prstGeom prst="rect">
            <a:avLst/>
          </a:prstGeom>
          <a:noFill/>
        </p:spPr>
        <p:txBody>
          <a:bodyPr wrap="none" rtlCol="0">
            <a:spAutoFit/>
          </a:bodyPr>
          <a:lstStyle/>
          <a:p>
            <a:r>
              <a:rPr lang="en-US" altLang="zh-CN" dirty="0">
                <a:solidFill>
                  <a:srgbClr val="59D454"/>
                </a:solidFill>
                <a:latin typeface="Cambria" panose="02040503050406030204" pitchFamily="18" charset="0"/>
                <a:ea typeface="Cambria" panose="02040503050406030204" pitchFamily="18" charset="0"/>
              </a:rPr>
              <a:t>AC2 = 0</a:t>
            </a:r>
          </a:p>
          <a:p>
            <a:r>
              <a:rPr lang="en-US" altLang="zh-CN" dirty="0">
                <a:solidFill>
                  <a:srgbClr val="FF0000"/>
                </a:solidFill>
                <a:latin typeface="Cambria" panose="02040503050406030204" pitchFamily="18" charset="0"/>
                <a:ea typeface="Cambria" panose="02040503050406030204" pitchFamily="18" charset="0"/>
              </a:rPr>
              <a:t>AC2 = +0.4</a:t>
            </a:r>
          </a:p>
          <a:p>
            <a:r>
              <a:rPr lang="en-US" altLang="zh-CN" dirty="0">
                <a:solidFill>
                  <a:srgbClr val="0000FF"/>
                </a:solidFill>
                <a:latin typeface="Cambria" panose="02040503050406030204" pitchFamily="18" charset="0"/>
                <a:ea typeface="Cambria" panose="02040503050406030204" pitchFamily="18" charset="0"/>
              </a:rPr>
              <a:t>AC2 = +0.8</a:t>
            </a:r>
            <a:endParaRPr lang="zh-CN" altLang="en-US" dirty="0">
              <a:solidFill>
                <a:srgbClr val="0000FF"/>
              </a:solidFill>
              <a:latin typeface="Cambria" panose="02040503050406030204" pitchFamily="18" charset="0"/>
            </a:endParaRPr>
          </a:p>
        </p:txBody>
      </p:sp>
      <p:sp>
        <p:nvSpPr>
          <p:cNvPr id="11" name="TextBox 10">
            <a:extLst>
              <a:ext uri="{FF2B5EF4-FFF2-40B4-BE49-F238E27FC236}">
                <a16:creationId xmlns:a16="http://schemas.microsoft.com/office/drawing/2014/main" id="{082E61A1-9F7A-44CB-8F63-3813C90AFEC9}"/>
              </a:ext>
            </a:extLst>
          </p:cNvPr>
          <p:cNvSpPr txBox="1"/>
          <p:nvPr/>
        </p:nvSpPr>
        <p:spPr>
          <a:xfrm>
            <a:off x="0" y="868851"/>
            <a:ext cx="9144000" cy="923330"/>
          </a:xfrm>
          <a:prstGeom prst="rect">
            <a:avLst/>
          </a:prstGeom>
          <a:noFill/>
        </p:spPr>
        <p:txBody>
          <a:bodyPr wrap="square" rtlCol="0">
            <a:spAutoFit/>
          </a:bodyPr>
          <a:lstStyle/>
          <a:p>
            <a:r>
              <a:rPr lang="en-US" altLang="zh-CN" dirty="0">
                <a:solidFill>
                  <a:srgbClr val="339966"/>
                </a:solidFill>
                <a:latin typeface="Cambria" panose="02040503050406030204" pitchFamily="18" charset="0"/>
                <a:ea typeface="Cambria" panose="02040503050406030204" pitchFamily="18" charset="0"/>
              </a:rPr>
              <a:t>Varying </a:t>
            </a:r>
            <a:r>
              <a:rPr lang="en-US" altLang="zh-CN" i="1" dirty="0">
                <a:solidFill>
                  <a:srgbClr val="339966"/>
                </a:solidFill>
                <a:latin typeface="Cambria" panose="02040503050406030204" pitchFamily="18" charset="0"/>
                <a:ea typeface="Cambria" panose="02040503050406030204" pitchFamily="18" charset="0"/>
              </a:rPr>
              <a:t>AC</a:t>
            </a:r>
            <a:r>
              <a:rPr lang="en-US" altLang="zh-CN" baseline="-25000" dirty="0">
                <a:solidFill>
                  <a:srgbClr val="339966"/>
                </a:solidFill>
                <a:latin typeface="Cambria" panose="02040503050406030204" pitchFamily="18" charset="0"/>
                <a:ea typeface="Cambria" panose="02040503050406030204" pitchFamily="18" charset="0"/>
              </a:rPr>
              <a:t>2</a:t>
            </a:r>
            <a:r>
              <a:rPr lang="en-US" altLang="zh-CN" dirty="0">
                <a:solidFill>
                  <a:srgbClr val="339966"/>
                </a:solidFill>
                <a:latin typeface="Cambria" panose="02040503050406030204" pitchFamily="18" charset="0"/>
                <a:ea typeface="Cambria" panose="02040503050406030204" pitchFamily="18" charset="0"/>
              </a:rPr>
              <a:t>, some small changes were found for the shapes of </a:t>
            </a:r>
            <a:r>
              <a:rPr lang="en-US" altLang="zh-CN" i="1" dirty="0">
                <a:solidFill>
                  <a:srgbClr val="339966"/>
                </a:solidFill>
                <a:latin typeface="Cambria" panose="02040503050406030204" pitchFamily="18" charset="0"/>
                <a:ea typeface="Cambria" panose="02040503050406030204" pitchFamily="18" charset="0"/>
              </a:rPr>
              <a:t>γ</a:t>
            </a:r>
            <a:r>
              <a:rPr lang="en-US" altLang="zh-CN" dirty="0">
                <a:solidFill>
                  <a:srgbClr val="339966"/>
                </a:solidFill>
                <a:latin typeface="Cambria" panose="02040503050406030204" pitchFamily="18" charset="0"/>
                <a:ea typeface="Cambria" panose="02040503050406030204" pitchFamily="18" charset="0"/>
              </a:rPr>
              <a:t> rays from short-lived states, but not for long-lived states. So, I included the parameter </a:t>
            </a:r>
            <a:r>
              <a:rPr lang="en-US" altLang="zh-CN" i="1" dirty="0">
                <a:solidFill>
                  <a:srgbClr val="339966"/>
                </a:solidFill>
                <a:latin typeface="Cambria" panose="02040503050406030204" pitchFamily="18" charset="0"/>
                <a:ea typeface="Cambria" panose="02040503050406030204" pitchFamily="18" charset="0"/>
              </a:rPr>
              <a:t>AC</a:t>
            </a:r>
            <a:r>
              <a:rPr lang="en-US" altLang="zh-CN" i="1" baseline="-25000" dirty="0">
                <a:solidFill>
                  <a:srgbClr val="339966"/>
                </a:solidFill>
                <a:latin typeface="Cambria" panose="02040503050406030204" pitchFamily="18" charset="0"/>
                <a:ea typeface="Cambria" panose="02040503050406030204" pitchFamily="18" charset="0"/>
              </a:rPr>
              <a:t>2</a:t>
            </a:r>
            <a:r>
              <a:rPr lang="en-US" altLang="zh-CN" dirty="0">
                <a:solidFill>
                  <a:srgbClr val="339966"/>
                </a:solidFill>
                <a:latin typeface="Cambria" panose="02040503050406030204" pitchFamily="18" charset="0"/>
                <a:ea typeface="Cambria" panose="02040503050406030204" pitchFamily="18" charset="0"/>
              </a:rPr>
              <a:t> as a source of uncertainty in the Bayesian analysis.</a:t>
            </a:r>
            <a:endParaRPr lang="zh-CN" altLang="en-US" dirty="0">
              <a:solidFill>
                <a:srgbClr val="339966"/>
              </a:solidFill>
              <a:latin typeface="Cambria" panose="02040503050406030204" pitchFamily="18" charset="0"/>
            </a:endParaRPr>
          </a:p>
        </p:txBody>
      </p:sp>
      <p:cxnSp>
        <p:nvCxnSpPr>
          <p:cNvPr id="21" name="Straight Connector 20">
            <a:extLst>
              <a:ext uri="{FF2B5EF4-FFF2-40B4-BE49-F238E27FC236}">
                <a16:creationId xmlns:a16="http://schemas.microsoft.com/office/drawing/2014/main" id="{726C51E4-A119-4105-9848-9BD3DB01CFB4}"/>
              </a:ext>
            </a:extLst>
          </p:cNvPr>
          <p:cNvCxnSpPr>
            <a:cxnSpLocks/>
          </p:cNvCxnSpPr>
          <p:nvPr/>
        </p:nvCxnSpPr>
        <p:spPr>
          <a:xfrm>
            <a:off x="7107524" y="4625598"/>
            <a:ext cx="990600"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586803EC-3354-4B29-906E-28EC9DBED5AD}"/>
              </a:ext>
            </a:extLst>
          </p:cNvPr>
          <p:cNvCxnSpPr>
            <a:cxnSpLocks/>
          </p:cNvCxnSpPr>
          <p:nvPr/>
        </p:nvCxnSpPr>
        <p:spPr>
          <a:xfrm>
            <a:off x="7107524" y="3546564"/>
            <a:ext cx="990600"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4F7B2DCD-5CE8-48E8-BE23-2D71112FD356}"/>
              </a:ext>
            </a:extLst>
          </p:cNvPr>
          <p:cNvCxnSpPr>
            <a:cxnSpLocks/>
          </p:cNvCxnSpPr>
          <p:nvPr/>
        </p:nvCxnSpPr>
        <p:spPr>
          <a:xfrm>
            <a:off x="7609174" y="3571964"/>
            <a:ext cx="0" cy="1035210"/>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sp>
        <p:nvSpPr>
          <p:cNvPr id="24" name="TextBox 23">
            <a:extLst>
              <a:ext uri="{FF2B5EF4-FFF2-40B4-BE49-F238E27FC236}">
                <a16:creationId xmlns:a16="http://schemas.microsoft.com/office/drawing/2014/main" id="{354B5AF8-B13E-460E-A21A-1CADB4E26E9A}"/>
              </a:ext>
            </a:extLst>
          </p:cNvPr>
          <p:cNvSpPr txBox="1"/>
          <p:nvPr/>
        </p:nvSpPr>
        <p:spPr>
          <a:xfrm>
            <a:off x="7623838" y="3825611"/>
            <a:ext cx="314510" cy="400110"/>
          </a:xfrm>
          <a:prstGeom prst="rect">
            <a:avLst/>
          </a:prstGeom>
          <a:noFill/>
        </p:spPr>
        <p:txBody>
          <a:bodyPr wrap="square" rtlCol="0">
            <a:spAutoFit/>
          </a:bodyPr>
          <a:lstStyle/>
          <a:p>
            <a:r>
              <a:rPr lang="en-US" altLang="zh-CN" sz="2000" i="1" dirty="0">
                <a:solidFill>
                  <a:srgbClr val="FF0000"/>
                </a:solidFill>
                <a:latin typeface="Cambria Math" panose="02040503050406030204" pitchFamily="18" charset="0"/>
                <a:ea typeface="Cambria Math" panose="02040503050406030204" pitchFamily="18" charset="0"/>
              </a:rPr>
              <a:t>γ</a:t>
            </a:r>
            <a:endParaRPr lang="zh-CN" altLang="en-US" i="1" dirty="0">
              <a:solidFill>
                <a:srgbClr val="FF0000"/>
              </a:solidFill>
              <a:latin typeface="Cambria Math" panose="02040503050406030204" pitchFamily="18" charset="0"/>
            </a:endParaRPr>
          </a:p>
        </p:txBody>
      </p:sp>
      <p:sp>
        <p:nvSpPr>
          <p:cNvPr id="25" name="TextBox 24">
            <a:extLst>
              <a:ext uri="{FF2B5EF4-FFF2-40B4-BE49-F238E27FC236}">
                <a16:creationId xmlns:a16="http://schemas.microsoft.com/office/drawing/2014/main" id="{D78149F3-DB37-487E-80A9-31F0418E914F}"/>
              </a:ext>
            </a:extLst>
          </p:cNvPr>
          <p:cNvSpPr txBox="1"/>
          <p:nvPr/>
        </p:nvSpPr>
        <p:spPr>
          <a:xfrm>
            <a:off x="7342977" y="4716308"/>
            <a:ext cx="519694" cy="400110"/>
          </a:xfrm>
          <a:prstGeom prst="rect">
            <a:avLst/>
          </a:prstGeom>
          <a:noFill/>
        </p:spPr>
        <p:txBody>
          <a:bodyPr wrap="square" rtlCol="0">
            <a:spAutoFit/>
          </a:bodyPr>
          <a:lstStyle/>
          <a:p>
            <a:r>
              <a:rPr lang="en-US" altLang="zh-CN" sz="2000" baseline="30000" dirty="0">
                <a:latin typeface="Cambria Math" panose="02040503050406030204" pitchFamily="18" charset="0"/>
                <a:ea typeface="Cambria Math" panose="02040503050406030204" pitchFamily="18" charset="0"/>
              </a:rPr>
              <a:t>31</a:t>
            </a:r>
            <a:r>
              <a:rPr lang="en-US" altLang="zh-CN" sz="2000" dirty="0">
                <a:latin typeface="Cambria Math" panose="02040503050406030204" pitchFamily="18" charset="0"/>
                <a:ea typeface="Cambria Math" panose="02040503050406030204" pitchFamily="18" charset="0"/>
              </a:rPr>
              <a:t>S</a:t>
            </a:r>
            <a:endParaRPr lang="zh-CN" altLang="en-US" sz="2000" dirty="0">
              <a:latin typeface="Cambria Math" panose="02040503050406030204" pitchFamily="18" charset="0"/>
            </a:endParaRPr>
          </a:p>
        </p:txBody>
      </p:sp>
      <p:sp>
        <p:nvSpPr>
          <p:cNvPr id="26" name="TextBox 25">
            <a:extLst>
              <a:ext uri="{FF2B5EF4-FFF2-40B4-BE49-F238E27FC236}">
                <a16:creationId xmlns:a16="http://schemas.microsoft.com/office/drawing/2014/main" id="{8EBBBEAD-4CB3-4901-AB09-6C4150D00790}"/>
              </a:ext>
            </a:extLst>
          </p:cNvPr>
          <p:cNvSpPr txBox="1"/>
          <p:nvPr/>
        </p:nvSpPr>
        <p:spPr>
          <a:xfrm>
            <a:off x="8050619" y="3373193"/>
            <a:ext cx="639919"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5156</a:t>
            </a:r>
            <a:endParaRPr lang="zh-CN" altLang="en-US" sz="1600" dirty="0">
              <a:latin typeface="Cambria Math" panose="02040503050406030204" pitchFamily="18" charset="0"/>
            </a:endParaRPr>
          </a:p>
        </p:txBody>
      </p:sp>
      <p:sp>
        <p:nvSpPr>
          <p:cNvPr id="27" name="TextBox 26">
            <a:extLst>
              <a:ext uri="{FF2B5EF4-FFF2-40B4-BE49-F238E27FC236}">
                <a16:creationId xmlns:a16="http://schemas.microsoft.com/office/drawing/2014/main" id="{F852DB5C-4442-43D1-9243-51C77A99DE7A}"/>
              </a:ext>
            </a:extLst>
          </p:cNvPr>
          <p:cNvSpPr txBox="1"/>
          <p:nvPr/>
        </p:nvSpPr>
        <p:spPr>
          <a:xfrm>
            <a:off x="8050619" y="4456321"/>
            <a:ext cx="298480"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0</a:t>
            </a:r>
            <a:endParaRPr lang="zh-CN" altLang="en-US" sz="1600" dirty="0">
              <a:latin typeface="Cambria Math" panose="02040503050406030204" pitchFamily="18" charset="0"/>
            </a:endParaRPr>
          </a:p>
        </p:txBody>
      </p:sp>
      <p:sp>
        <p:nvSpPr>
          <p:cNvPr id="28" name="TextBox 27">
            <a:extLst>
              <a:ext uri="{FF2B5EF4-FFF2-40B4-BE49-F238E27FC236}">
                <a16:creationId xmlns:a16="http://schemas.microsoft.com/office/drawing/2014/main" id="{DE0C369F-0C1C-4CD8-AB73-4D3EA7163534}"/>
              </a:ext>
            </a:extLst>
          </p:cNvPr>
          <p:cNvSpPr txBox="1"/>
          <p:nvPr/>
        </p:nvSpPr>
        <p:spPr>
          <a:xfrm>
            <a:off x="6913990" y="4296449"/>
            <a:ext cx="615874"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1/2</a:t>
            </a:r>
            <a:r>
              <a:rPr lang="en-US" altLang="zh-CN" sz="1600" baseline="30000" dirty="0">
                <a:latin typeface="Cambria Math" panose="02040503050406030204" pitchFamily="18" charset="0"/>
                <a:ea typeface="Cambria Math" panose="02040503050406030204" pitchFamily="18" charset="0"/>
              </a:rPr>
              <a:t>+</a:t>
            </a:r>
            <a:endParaRPr lang="zh-CN" altLang="en-US" sz="1600" baseline="30000" dirty="0">
              <a:latin typeface="Cambria Math" panose="02040503050406030204" pitchFamily="18" charset="0"/>
            </a:endParaRPr>
          </a:p>
        </p:txBody>
      </p:sp>
      <p:sp>
        <p:nvSpPr>
          <p:cNvPr id="29" name="TextBox 28">
            <a:extLst>
              <a:ext uri="{FF2B5EF4-FFF2-40B4-BE49-F238E27FC236}">
                <a16:creationId xmlns:a16="http://schemas.microsoft.com/office/drawing/2014/main" id="{7A4438D9-EE10-4B1F-8DA2-D8FB2660F52B}"/>
              </a:ext>
            </a:extLst>
          </p:cNvPr>
          <p:cNvSpPr txBox="1"/>
          <p:nvPr/>
        </p:nvSpPr>
        <p:spPr>
          <a:xfrm>
            <a:off x="6913990" y="3233410"/>
            <a:ext cx="615874" cy="338554"/>
          </a:xfrm>
          <a:prstGeom prst="rect">
            <a:avLst/>
          </a:prstGeom>
          <a:noFill/>
        </p:spPr>
        <p:txBody>
          <a:bodyPr wrap="square" rtlCol="0">
            <a:spAutoFit/>
          </a:bodyPr>
          <a:lstStyle/>
          <a:p>
            <a:r>
              <a:rPr lang="en-US" altLang="zh-CN" sz="1600" dirty="0">
                <a:latin typeface="Cambria Math" panose="02040503050406030204" pitchFamily="18" charset="0"/>
                <a:ea typeface="Cambria Math" panose="02040503050406030204" pitchFamily="18" charset="0"/>
              </a:rPr>
              <a:t>1/2</a:t>
            </a:r>
            <a:r>
              <a:rPr lang="en-US" altLang="zh-CN" sz="1600" baseline="30000" dirty="0">
                <a:latin typeface="Cambria Math" panose="02040503050406030204" pitchFamily="18" charset="0"/>
                <a:ea typeface="Cambria Math" panose="02040503050406030204" pitchFamily="18" charset="0"/>
              </a:rPr>
              <a:t>+</a:t>
            </a:r>
            <a:endParaRPr lang="zh-CN" altLang="en-US" sz="1600" baseline="30000" dirty="0">
              <a:latin typeface="Cambria Math" panose="02040503050406030204" pitchFamily="18" charset="0"/>
            </a:endParaRPr>
          </a:p>
        </p:txBody>
      </p:sp>
    </p:spTree>
    <p:extLst>
      <p:ext uri="{BB962C8B-B14F-4D97-AF65-F5344CB8AC3E}">
        <p14:creationId xmlns:p14="http://schemas.microsoft.com/office/powerpoint/2010/main" val="2578672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9A361-59D5-4CD8-BB10-6EEEBA64DEB3}"/>
              </a:ext>
            </a:extLst>
          </p:cNvPr>
          <p:cNvPicPr>
            <a:picLocks noChangeAspect="1"/>
          </p:cNvPicPr>
          <p:nvPr/>
        </p:nvPicPr>
        <p:blipFill>
          <a:blip r:embed="rId3"/>
          <a:stretch>
            <a:fillRect/>
          </a:stretch>
        </p:blipFill>
        <p:spPr>
          <a:xfrm>
            <a:off x="1" y="0"/>
            <a:ext cx="6121400" cy="3423419"/>
          </a:xfrm>
          <a:prstGeom prst="rect">
            <a:avLst/>
          </a:prstGeom>
        </p:spPr>
      </p:pic>
      <p:sp>
        <p:nvSpPr>
          <p:cNvPr id="4" name="TextBox 3">
            <a:extLst>
              <a:ext uri="{FF2B5EF4-FFF2-40B4-BE49-F238E27FC236}">
                <a16:creationId xmlns:a16="http://schemas.microsoft.com/office/drawing/2014/main" id="{D8766A3F-0371-408F-94EC-3B00761513EC}"/>
              </a:ext>
            </a:extLst>
          </p:cNvPr>
          <p:cNvSpPr txBox="1"/>
          <p:nvPr/>
        </p:nvSpPr>
        <p:spPr>
          <a:xfrm>
            <a:off x="647700" y="596900"/>
            <a:ext cx="1860061" cy="1200329"/>
          </a:xfrm>
          <a:prstGeom prst="rect">
            <a:avLst/>
          </a:prstGeom>
          <a:noFill/>
        </p:spPr>
        <p:txBody>
          <a:bodyPr wrap="none" rtlCol="0">
            <a:spAutoFit/>
          </a:bodyPr>
          <a:lstStyle/>
          <a:p>
            <a:r>
              <a:rPr lang="en-US" altLang="zh-CN" dirty="0">
                <a:solidFill>
                  <a:srgbClr val="FF0000"/>
                </a:solidFill>
              </a:rPr>
              <a:t>Red: Geant4 DSL1</a:t>
            </a:r>
          </a:p>
          <a:p>
            <a:r>
              <a:rPr lang="en-US" altLang="zh-CN" dirty="0">
                <a:solidFill>
                  <a:srgbClr val="FF0000"/>
                </a:solidFill>
              </a:rPr>
              <a:t>AC=0, AD=0</a:t>
            </a:r>
          </a:p>
          <a:p>
            <a:r>
              <a:rPr lang="en-US" altLang="zh-CN" dirty="0">
                <a:solidFill>
                  <a:srgbClr val="0000FF"/>
                </a:solidFill>
              </a:rPr>
              <a:t>Blue: Oliver DSL1</a:t>
            </a:r>
          </a:p>
          <a:p>
            <a:r>
              <a:rPr lang="en-US" altLang="zh-CN" dirty="0">
                <a:solidFill>
                  <a:srgbClr val="0000FF"/>
                </a:solidFill>
              </a:rPr>
              <a:t>AC=0, AD=0</a:t>
            </a:r>
          </a:p>
        </p:txBody>
      </p:sp>
      <p:pic>
        <p:nvPicPr>
          <p:cNvPr id="10" name="Picture 9">
            <a:extLst>
              <a:ext uri="{FF2B5EF4-FFF2-40B4-BE49-F238E27FC236}">
                <a16:creationId xmlns:a16="http://schemas.microsoft.com/office/drawing/2014/main" id="{A7C405C2-6B63-4F9E-950A-CBF2D86B2E1A}"/>
              </a:ext>
            </a:extLst>
          </p:cNvPr>
          <p:cNvPicPr>
            <a:picLocks noChangeAspect="1"/>
          </p:cNvPicPr>
          <p:nvPr/>
        </p:nvPicPr>
        <p:blipFill>
          <a:blip r:embed="rId4"/>
          <a:stretch>
            <a:fillRect/>
          </a:stretch>
        </p:blipFill>
        <p:spPr>
          <a:xfrm>
            <a:off x="1" y="3434582"/>
            <a:ext cx="6070599" cy="3355444"/>
          </a:xfrm>
          <a:prstGeom prst="rect">
            <a:avLst/>
          </a:prstGeom>
        </p:spPr>
      </p:pic>
      <p:sp>
        <p:nvSpPr>
          <p:cNvPr id="11" name="TextBox 10">
            <a:extLst>
              <a:ext uri="{FF2B5EF4-FFF2-40B4-BE49-F238E27FC236}">
                <a16:creationId xmlns:a16="http://schemas.microsoft.com/office/drawing/2014/main" id="{24CB2C3C-C26E-4A40-B00C-DBA695D115F0}"/>
              </a:ext>
            </a:extLst>
          </p:cNvPr>
          <p:cNvSpPr txBox="1"/>
          <p:nvPr/>
        </p:nvSpPr>
        <p:spPr>
          <a:xfrm>
            <a:off x="469899" y="4815124"/>
            <a:ext cx="1992340" cy="1200329"/>
          </a:xfrm>
          <a:prstGeom prst="rect">
            <a:avLst/>
          </a:prstGeom>
          <a:noFill/>
        </p:spPr>
        <p:txBody>
          <a:bodyPr wrap="none" rtlCol="0">
            <a:spAutoFit/>
          </a:bodyPr>
          <a:lstStyle/>
          <a:p>
            <a:r>
              <a:rPr lang="en-US" altLang="zh-CN" dirty="0"/>
              <a:t>Black: Geant4 DSL1</a:t>
            </a:r>
          </a:p>
          <a:p>
            <a:r>
              <a:rPr lang="en-US" altLang="zh-CN" dirty="0"/>
              <a:t>AC=0, AD=1</a:t>
            </a:r>
          </a:p>
          <a:p>
            <a:r>
              <a:rPr lang="en-US" altLang="zh-CN" dirty="0">
                <a:solidFill>
                  <a:srgbClr val="00FF00"/>
                </a:solidFill>
              </a:rPr>
              <a:t>Green: Oliver DSL1</a:t>
            </a:r>
          </a:p>
          <a:p>
            <a:r>
              <a:rPr lang="en-US" altLang="zh-CN" dirty="0">
                <a:solidFill>
                  <a:srgbClr val="00FF00"/>
                </a:solidFill>
              </a:rPr>
              <a:t>AC=0, AD=1</a:t>
            </a:r>
          </a:p>
        </p:txBody>
      </p:sp>
    </p:spTree>
    <p:extLst>
      <p:ext uri="{BB962C8B-B14F-4D97-AF65-F5344CB8AC3E}">
        <p14:creationId xmlns:p14="http://schemas.microsoft.com/office/powerpoint/2010/main" val="8919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082F-CF2D-48FB-A704-0F8CC8823783}"/>
              </a:ext>
            </a:extLst>
          </p:cNvPr>
          <p:cNvSpPr>
            <a:spLocks noGrp="1"/>
          </p:cNvSpPr>
          <p:nvPr>
            <p:ph type="ctrTitle"/>
          </p:nvPr>
        </p:nvSpPr>
        <p:spPr/>
        <p:txBody>
          <a:bodyPr/>
          <a:lstStyle/>
          <a:p>
            <a:r>
              <a:rPr lang="en-US" altLang="zh-CN" dirty="0"/>
              <a:t>Sharpness Test</a:t>
            </a:r>
            <a:endParaRPr lang="zh-CN" altLang="en-US" dirty="0"/>
          </a:p>
        </p:txBody>
      </p:sp>
    </p:spTree>
    <p:extLst>
      <p:ext uri="{BB962C8B-B14F-4D97-AF65-F5344CB8AC3E}">
        <p14:creationId xmlns:p14="http://schemas.microsoft.com/office/powerpoint/2010/main" val="2208288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743FEB-0AC9-4CE7-AAD9-9A8AF693E8BD}"/>
              </a:ext>
            </a:extLst>
          </p:cNvPr>
          <p:cNvPicPr>
            <a:picLocks noChangeAspect="1"/>
          </p:cNvPicPr>
          <p:nvPr/>
        </p:nvPicPr>
        <p:blipFill>
          <a:blip r:embed="rId2"/>
          <a:stretch>
            <a:fillRect/>
          </a:stretch>
        </p:blipFill>
        <p:spPr>
          <a:xfrm>
            <a:off x="1" y="3380311"/>
            <a:ext cx="6121400" cy="3477689"/>
          </a:xfrm>
          <a:prstGeom prst="rect">
            <a:avLst/>
          </a:prstGeom>
        </p:spPr>
      </p:pic>
      <p:sp>
        <p:nvSpPr>
          <p:cNvPr id="3" name="TextBox 2">
            <a:extLst>
              <a:ext uri="{FF2B5EF4-FFF2-40B4-BE49-F238E27FC236}">
                <a16:creationId xmlns:a16="http://schemas.microsoft.com/office/drawing/2014/main" id="{FBD34E81-B4D6-464C-A821-8D1205FD73F2}"/>
              </a:ext>
            </a:extLst>
          </p:cNvPr>
          <p:cNvSpPr txBox="1"/>
          <p:nvPr/>
        </p:nvSpPr>
        <p:spPr>
          <a:xfrm>
            <a:off x="469900" y="3614795"/>
            <a:ext cx="1860061" cy="1200329"/>
          </a:xfrm>
          <a:prstGeom prst="rect">
            <a:avLst/>
          </a:prstGeom>
          <a:noFill/>
        </p:spPr>
        <p:txBody>
          <a:bodyPr wrap="none" rtlCol="0">
            <a:spAutoFit/>
          </a:bodyPr>
          <a:lstStyle/>
          <a:p>
            <a:r>
              <a:rPr lang="en-US" altLang="zh-CN" dirty="0">
                <a:solidFill>
                  <a:srgbClr val="FF0000"/>
                </a:solidFill>
              </a:rPr>
              <a:t>Red: Geant4 DSL1</a:t>
            </a:r>
          </a:p>
          <a:p>
            <a:r>
              <a:rPr lang="en-US" altLang="zh-CN" dirty="0">
                <a:solidFill>
                  <a:srgbClr val="FF0000"/>
                </a:solidFill>
              </a:rPr>
              <a:t>AC=0, AD=0</a:t>
            </a:r>
          </a:p>
          <a:p>
            <a:r>
              <a:rPr lang="en-US" altLang="zh-CN" dirty="0">
                <a:solidFill>
                  <a:srgbClr val="0000FF"/>
                </a:solidFill>
              </a:rPr>
              <a:t>Blue: Oliver DSL1</a:t>
            </a:r>
          </a:p>
          <a:p>
            <a:r>
              <a:rPr lang="en-US" altLang="zh-CN" dirty="0">
                <a:solidFill>
                  <a:srgbClr val="0000FF"/>
                </a:solidFill>
              </a:rPr>
              <a:t>AC=0, AD=0</a:t>
            </a:r>
          </a:p>
        </p:txBody>
      </p:sp>
      <p:sp>
        <p:nvSpPr>
          <p:cNvPr id="4" name="TextBox 3">
            <a:extLst>
              <a:ext uri="{FF2B5EF4-FFF2-40B4-BE49-F238E27FC236}">
                <a16:creationId xmlns:a16="http://schemas.microsoft.com/office/drawing/2014/main" id="{3906321B-E9C7-4A07-A0CE-A74B41F71B39}"/>
              </a:ext>
            </a:extLst>
          </p:cNvPr>
          <p:cNvSpPr txBox="1"/>
          <p:nvPr/>
        </p:nvSpPr>
        <p:spPr>
          <a:xfrm>
            <a:off x="469899" y="4815124"/>
            <a:ext cx="1992340" cy="1200329"/>
          </a:xfrm>
          <a:prstGeom prst="rect">
            <a:avLst/>
          </a:prstGeom>
          <a:noFill/>
        </p:spPr>
        <p:txBody>
          <a:bodyPr wrap="none" rtlCol="0">
            <a:spAutoFit/>
          </a:bodyPr>
          <a:lstStyle/>
          <a:p>
            <a:r>
              <a:rPr lang="en-US" altLang="zh-CN" dirty="0"/>
              <a:t>Black: Geant4 DSL1</a:t>
            </a:r>
          </a:p>
          <a:p>
            <a:r>
              <a:rPr lang="en-US" altLang="zh-CN" dirty="0"/>
              <a:t>AC=0, AD=1</a:t>
            </a:r>
          </a:p>
          <a:p>
            <a:r>
              <a:rPr lang="en-US" altLang="zh-CN" dirty="0">
                <a:solidFill>
                  <a:srgbClr val="00FF00"/>
                </a:solidFill>
              </a:rPr>
              <a:t>Green: Oliver DSL1</a:t>
            </a:r>
          </a:p>
          <a:p>
            <a:r>
              <a:rPr lang="en-US" altLang="zh-CN" dirty="0">
                <a:solidFill>
                  <a:srgbClr val="00FF00"/>
                </a:solidFill>
              </a:rPr>
              <a:t>AC=0, AD=1</a:t>
            </a:r>
          </a:p>
        </p:txBody>
      </p:sp>
    </p:spTree>
    <p:extLst>
      <p:ext uri="{BB962C8B-B14F-4D97-AF65-F5344CB8AC3E}">
        <p14:creationId xmlns:p14="http://schemas.microsoft.com/office/powerpoint/2010/main" val="3633635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C88078-D329-4DED-B1F8-A4C0E09E0ECE}"/>
              </a:ext>
            </a:extLst>
          </p:cNvPr>
          <p:cNvSpPr txBox="1"/>
          <p:nvPr/>
        </p:nvSpPr>
        <p:spPr>
          <a:xfrm>
            <a:off x="5078235" y="0"/>
            <a:ext cx="4065765" cy="3693319"/>
          </a:xfrm>
          <a:prstGeom prst="rect">
            <a:avLst/>
          </a:prstGeom>
          <a:noFill/>
        </p:spPr>
        <p:txBody>
          <a:bodyPr wrap="square">
            <a:spAutoFit/>
          </a:bodyPr>
          <a:lstStyle/>
          <a:p>
            <a:pPr algn="just"/>
            <a:r>
              <a:rPr lang="zh-CN" altLang="en-US" dirty="0">
                <a:solidFill>
                  <a:srgbClr val="339966"/>
                </a:solidFill>
                <a:latin typeface="Cambria" panose="02040503050406030204" pitchFamily="18" charset="0"/>
              </a:rPr>
              <a:t>When the </a:t>
            </a:r>
            <a:r>
              <a:rPr lang="en-US" altLang="zh-CN" dirty="0">
                <a:solidFill>
                  <a:srgbClr val="339966"/>
                </a:solidFill>
                <a:latin typeface="Cambria" panose="02040503050406030204" pitchFamily="18" charset="0"/>
                <a:ea typeface="Cambria" panose="02040503050406030204" pitchFamily="18" charset="0"/>
              </a:rPr>
              <a:t>γ</a:t>
            </a:r>
            <a:r>
              <a:rPr lang="zh-CN" altLang="en-US" dirty="0">
                <a:solidFill>
                  <a:srgbClr val="339966"/>
                </a:solidFill>
                <a:latin typeface="Cambria" panose="02040503050406030204" pitchFamily="18" charset="0"/>
              </a:rPr>
              <a:t> ray is emitted from a long-live state, the emission usually happens when the recoil has undergone a series of collisions with the target atoms</a:t>
            </a:r>
            <a:r>
              <a:rPr lang="en-US" altLang="zh-CN" dirty="0">
                <a:solidFill>
                  <a:srgbClr val="339966"/>
                </a:solidFill>
                <a:latin typeface="Cambria" panose="02040503050406030204" pitchFamily="18" charset="0"/>
                <a:ea typeface="Cambria" panose="02040503050406030204" pitchFamily="18" charset="0"/>
              </a:rPr>
              <a:t>.</a:t>
            </a:r>
            <a:r>
              <a:rPr lang="zh-CN" altLang="en-US" dirty="0">
                <a:solidFill>
                  <a:srgbClr val="339966"/>
                </a:solidFill>
                <a:latin typeface="Cambria" panose="02040503050406030204" pitchFamily="18" charset="0"/>
              </a:rPr>
              <a:t> </a:t>
            </a:r>
            <a:r>
              <a:rPr lang="en-US" altLang="zh-CN" dirty="0">
                <a:solidFill>
                  <a:srgbClr val="339966"/>
                </a:solidFill>
                <a:latin typeface="Cambria" panose="02040503050406030204" pitchFamily="18" charset="0"/>
                <a:ea typeface="Cambria" panose="02040503050406030204" pitchFamily="18" charset="0"/>
              </a:rPr>
              <a:t>The emission point is far away from the reaction point. H</a:t>
            </a:r>
            <a:r>
              <a:rPr lang="zh-CN" altLang="en-US" dirty="0">
                <a:solidFill>
                  <a:srgbClr val="339966"/>
                </a:solidFill>
                <a:latin typeface="Cambria" panose="02040503050406030204" pitchFamily="18" charset="0"/>
              </a:rPr>
              <a:t>ence the </a:t>
            </a:r>
            <a:r>
              <a:rPr lang="en-US" altLang="zh-CN" dirty="0">
                <a:solidFill>
                  <a:srgbClr val="339966"/>
                </a:solidFill>
                <a:latin typeface="Cambria" panose="02040503050406030204" pitchFamily="18" charset="0"/>
              </a:rPr>
              <a:t>observed </a:t>
            </a:r>
            <a:r>
              <a:rPr lang="en-US" altLang="zh-CN" dirty="0" err="1">
                <a:solidFill>
                  <a:srgbClr val="339966"/>
                </a:solidFill>
                <a:latin typeface="Cambria" panose="02040503050406030204" pitchFamily="18" charset="0"/>
              </a:rPr>
              <a:t>lineshape</a:t>
            </a:r>
            <a:r>
              <a:rPr lang="en-US" altLang="zh-CN" dirty="0">
                <a:solidFill>
                  <a:srgbClr val="339966"/>
                </a:solidFill>
                <a:latin typeface="Cambria" panose="02040503050406030204" pitchFamily="18" charset="0"/>
              </a:rPr>
              <a:t> </a:t>
            </a:r>
            <a:r>
              <a:rPr lang="zh-CN" altLang="en-US" dirty="0">
                <a:solidFill>
                  <a:srgbClr val="339966"/>
                </a:solidFill>
                <a:latin typeface="Cambria" panose="02040503050406030204" pitchFamily="18" charset="0"/>
              </a:rPr>
              <a:t>is even less sensitive to varying the angular correlation. </a:t>
            </a:r>
            <a:r>
              <a:rPr lang="en-US" altLang="zh-CN" dirty="0">
                <a:solidFill>
                  <a:srgbClr val="339966"/>
                </a:solidFill>
                <a:latin typeface="Cambria" panose="02040503050406030204" pitchFamily="18" charset="0"/>
              </a:rPr>
              <a:t>I</a:t>
            </a:r>
            <a:r>
              <a:rPr lang="zh-CN" altLang="en-US" dirty="0">
                <a:solidFill>
                  <a:srgbClr val="339966"/>
                </a:solidFill>
                <a:latin typeface="Cambria" panose="02040503050406030204" pitchFamily="18" charset="0"/>
              </a:rPr>
              <a:t> therefore omitted the </a:t>
            </a:r>
            <a:r>
              <a:rPr lang="en-US" altLang="zh-CN" sz="1800" i="1" dirty="0">
                <a:solidFill>
                  <a:srgbClr val="339966"/>
                </a:solidFill>
                <a:effectLst/>
                <a:latin typeface="Cambria" panose="02040503050406030204" pitchFamily="18" charset="0"/>
                <a:ea typeface="Cambria" panose="02040503050406030204" pitchFamily="18" charset="0"/>
              </a:rPr>
              <a:t>α-</a:t>
            </a:r>
            <a:r>
              <a:rPr lang="el-GR" altLang="zh-CN" sz="1800" i="1" dirty="0">
                <a:solidFill>
                  <a:srgbClr val="339966"/>
                </a:solidFill>
                <a:effectLst/>
                <a:latin typeface="Cambria" panose="02040503050406030204" pitchFamily="18" charset="0"/>
                <a:ea typeface="Cambria" panose="02040503050406030204" pitchFamily="18" charset="0"/>
              </a:rPr>
              <a:t>γ </a:t>
            </a:r>
            <a:r>
              <a:rPr lang="zh-CN" altLang="en-US" dirty="0">
                <a:solidFill>
                  <a:srgbClr val="339966"/>
                </a:solidFill>
                <a:latin typeface="Cambria" panose="02040503050406030204" pitchFamily="18" charset="0"/>
              </a:rPr>
              <a:t>angular-correlation parameter </a:t>
            </a:r>
            <a:r>
              <a:rPr lang="en-US" altLang="zh-CN" i="1" dirty="0">
                <a:solidFill>
                  <a:srgbClr val="339966"/>
                </a:solidFill>
                <a:latin typeface="Cambria" panose="02040503050406030204" pitchFamily="18" charset="0"/>
                <a:ea typeface="Cambria" panose="02040503050406030204" pitchFamily="18" charset="0"/>
              </a:rPr>
              <a:t>AC</a:t>
            </a:r>
            <a:r>
              <a:rPr lang="en-US" altLang="zh-CN" baseline="-25000" dirty="0">
                <a:solidFill>
                  <a:srgbClr val="339966"/>
                </a:solidFill>
                <a:latin typeface="Cambria" panose="02040503050406030204" pitchFamily="18" charset="0"/>
                <a:ea typeface="Cambria" panose="02040503050406030204" pitchFamily="18" charset="0"/>
              </a:rPr>
              <a:t>2</a:t>
            </a:r>
            <a:r>
              <a:rPr lang="en-US" altLang="zh-CN" dirty="0">
                <a:solidFill>
                  <a:srgbClr val="339966"/>
                </a:solidFill>
                <a:latin typeface="Cambria" panose="02040503050406030204" pitchFamily="18" charset="0"/>
                <a:ea typeface="Cambria" panose="02040503050406030204" pitchFamily="18" charset="0"/>
              </a:rPr>
              <a:t> </a:t>
            </a:r>
            <a:r>
              <a:rPr lang="zh-CN" altLang="en-US" dirty="0">
                <a:solidFill>
                  <a:srgbClr val="339966"/>
                </a:solidFill>
                <a:latin typeface="Cambria" panose="02040503050406030204" pitchFamily="18" charset="0"/>
              </a:rPr>
              <a:t>for long-lived states</a:t>
            </a:r>
            <a:r>
              <a:rPr lang="en-US" altLang="zh-CN" dirty="0">
                <a:solidFill>
                  <a:srgbClr val="339966"/>
                </a:solidFill>
                <a:latin typeface="Cambria" panose="02040503050406030204" pitchFamily="18" charset="0"/>
              </a:rPr>
              <a:t>, which means I adopted isotropic distribution (</a:t>
            </a:r>
            <a:r>
              <a:rPr lang="en-US" altLang="zh-CN" i="1" dirty="0">
                <a:solidFill>
                  <a:srgbClr val="339966"/>
                </a:solidFill>
                <a:latin typeface="Cambria" panose="02040503050406030204" pitchFamily="18" charset="0"/>
              </a:rPr>
              <a:t>AC</a:t>
            </a:r>
            <a:r>
              <a:rPr lang="en-US" altLang="zh-CN" baseline="-25000" dirty="0">
                <a:solidFill>
                  <a:srgbClr val="339966"/>
                </a:solidFill>
                <a:latin typeface="Cambria" panose="02040503050406030204" pitchFamily="18" charset="0"/>
              </a:rPr>
              <a:t>2</a:t>
            </a:r>
            <a:r>
              <a:rPr lang="en-US" altLang="zh-CN" dirty="0">
                <a:solidFill>
                  <a:srgbClr val="339966"/>
                </a:solidFill>
                <a:latin typeface="Cambria" panose="02040503050406030204" pitchFamily="18" charset="0"/>
              </a:rPr>
              <a:t> = 0) for </a:t>
            </a:r>
            <a:r>
              <a:rPr lang="zh-CN" altLang="en-US" dirty="0">
                <a:solidFill>
                  <a:srgbClr val="339966"/>
                </a:solidFill>
                <a:latin typeface="Cambria" panose="02040503050406030204" pitchFamily="18" charset="0"/>
              </a:rPr>
              <a:t>long-lived states</a:t>
            </a:r>
            <a:r>
              <a:rPr lang="en-US" altLang="zh-CN" dirty="0">
                <a:solidFill>
                  <a:srgbClr val="339966"/>
                </a:solidFill>
                <a:latin typeface="Cambria" panose="02040503050406030204" pitchFamily="18" charset="0"/>
              </a:rPr>
              <a:t>.</a:t>
            </a:r>
          </a:p>
        </p:txBody>
      </p:sp>
      <p:pic>
        <p:nvPicPr>
          <p:cNvPr id="6" name="Picture 5">
            <a:extLst>
              <a:ext uri="{FF2B5EF4-FFF2-40B4-BE49-F238E27FC236}">
                <a16:creationId xmlns:a16="http://schemas.microsoft.com/office/drawing/2014/main" id="{E074C141-40B4-4599-BF2D-D6DB29FA98F4}"/>
              </a:ext>
            </a:extLst>
          </p:cNvPr>
          <p:cNvPicPr>
            <a:picLocks noChangeAspect="1"/>
          </p:cNvPicPr>
          <p:nvPr/>
        </p:nvPicPr>
        <p:blipFill>
          <a:blip r:embed="rId3"/>
          <a:stretch>
            <a:fillRect/>
          </a:stretch>
        </p:blipFill>
        <p:spPr>
          <a:xfrm>
            <a:off x="49035" y="29085"/>
            <a:ext cx="5029200" cy="4229100"/>
          </a:xfrm>
          <a:prstGeom prst="rect">
            <a:avLst/>
          </a:prstGeom>
        </p:spPr>
      </p:pic>
      <p:cxnSp>
        <p:nvCxnSpPr>
          <p:cNvPr id="8" name="Straight Arrow Connector 7">
            <a:extLst>
              <a:ext uri="{FF2B5EF4-FFF2-40B4-BE49-F238E27FC236}">
                <a16:creationId xmlns:a16="http://schemas.microsoft.com/office/drawing/2014/main" id="{65256E7E-E8BF-4670-A197-61B75CF8D533}"/>
              </a:ext>
            </a:extLst>
          </p:cNvPr>
          <p:cNvCxnSpPr>
            <a:cxnSpLocks/>
          </p:cNvCxnSpPr>
          <p:nvPr/>
        </p:nvCxnSpPr>
        <p:spPr>
          <a:xfrm flipH="1" flipV="1">
            <a:off x="280045" y="1529668"/>
            <a:ext cx="1322173" cy="296562"/>
          </a:xfrm>
          <a:prstGeom prst="straightConnector1">
            <a:avLst/>
          </a:prstGeom>
          <a:ln w="38100">
            <a:solidFill>
              <a:srgbClr val="00FF00"/>
            </a:solidFill>
            <a:headEnd w="lg" len="lg"/>
            <a:tailEnd type="triangle"/>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E2A4BCA0-E893-4345-B7D2-953DD7C46A3D}"/>
              </a:ext>
            </a:extLst>
          </p:cNvPr>
          <p:cNvSpPr txBox="1"/>
          <p:nvPr/>
        </p:nvSpPr>
        <p:spPr>
          <a:xfrm>
            <a:off x="1376126" y="1329613"/>
            <a:ext cx="401072" cy="400110"/>
          </a:xfrm>
          <a:prstGeom prst="rect">
            <a:avLst/>
          </a:prstGeom>
          <a:noFill/>
        </p:spPr>
        <p:txBody>
          <a:bodyPr wrap="none" rtlCol="0">
            <a:spAutoFit/>
          </a:bodyPr>
          <a:lstStyle/>
          <a:p>
            <a:r>
              <a:rPr lang="el-GR" altLang="zh-CN" sz="2000" i="1" dirty="0">
                <a:solidFill>
                  <a:srgbClr val="00FF00"/>
                </a:solidFill>
                <a:latin typeface="Cambria" panose="02040503050406030204" pitchFamily="18" charset="0"/>
                <a:ea typeface="Cambria" panose="02040503050406030204" pitchFamily="18" charset="0"/>
              </a:rPr>
              <a:t>γ</a:t>
            </a:r>
            <a:r>
              <a:rPr lang="en-US" altLang="zh-CN" sz="2000" baseline="-25000" dirty="0">
                <a:solidFill>
                  <a:srgbClr val="00FF00"/>
                </a:solidFill>
                <a:latin typeface="Cambria" panose="02040503050406030204" pitchFamily="18" charset="0"/>
                <a:ea typeface="Cambria" panose="02040503050406030204" pitchFamily="18" charset="0"/>
              </a:rPr>
              <a:t>1</a:t>
            </a:r>
            <a:endParaRPr lang="zh-CN" altLang="en-US" sz="2000" baseline="-25000" dirty="0">
              <a:solidFill>
                <a:srgbClr val="00FF00"/>
              </a:solidFill>
              <a:latin typeface="Cambria" panose="02040503050406030204" pitchFamily="18" charset="0"/>
            </a:endParaRPr>
          </a:p>
        </p:txBody>
      </p:sp>
      <p:cxnSp>
        <p:nvCxnSpPr>
          <p:cNvPr id="11" name="Straight Arrow Connector 10">
            <a:extLst>
              <a:ext uri="{FF2B5EF4-FFF2-40B4-BE49-F238E27FC236}">
                <a16:creationId xmlns:a16="http://schemas.microsoft.com/office/drawing/2014/main" id="{EEFEA567-632A-4383-82AA-636277E29BD0}"/>
              </a:ext>
            </a:extLst>
          </p:cNvPr>
          <p:cNvCxnSpPr>
            <a:cxnSpLocks/>
          </p:cNvCxnSpPr>
          <p:nvPr/>
        </p:nvCxnSpPr>
        <p:spPr>
          <a:xfrm>
            <a:off x="2607763" y="1973119"/>
            <a:ext cx="0" cy="682971"/>
          </a:xfrm>
          <a:prstGeom prst="straightConnector1">
            <a:avLst/>
          </a:prstGeom>
          <a:ln w="38100">
            <a:solidFill>
              <a:srgbClr val="00FF00"/>
            </a:solidFill>
            <a:headEnd w="lg" len="lg"/>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35B1CE97-08BD-4C63-AFD0-EA401195975F}"/>
              </a:ext>
            </a:extLst>
          </p:cNvPr>
          <p:cNvSpPr txBox="1"/>
          <p:nvPr/>
        </p:nvSpPr>
        <p:spPr>
          <a:xfrm>
            <a:off x="2607763" y="1914494"/>
            <a:ext cx="401072" cy="400110"/>
          </a:xfrm>
          <a:prstGeom prst="rect">
            <a:avLst/>
          </a:prstGeom>
          <a:noFill/>
        </p:spPr>
        <p:txBody>
          <a:bodyPr wrap="none" rtlCol="0">
            <a:spAutoFit/>
          </a:bodyPr>
          <a:lstStyle/>
          <a:p>
            <a:r>
              <a:rPr lang="el-GR" altLang="zh-CN" sz="2000" i="1" dirty="0">
                <a:solidFill>
                  <a:srgbClr val="00FF00"/>
                </a:solidFill>
                <a:latin typeface="Cambria" panose="02040503050406030204" pitchFamily="18" charset="0"/>
                <a:ea typeface="Cambria" panose="02040503050406030204" pitchFamily="18" charset="0"/>
              </a:rPr>
              <a:t>γ</a:t>
            </a:r>
            <a:r>
              <a:rPr lang="en-US" altLang="zh-CN" sz="2000" baseline="-25000" dirty="0">
                <a:solidFill>
                  <a:srgbClr val="00FF00"/>
                </a:solidFill>
                <a:latin typeface="Cambria" panose="02040503050406030204" pitchFamily="18" charset="0"/>
                <a:ea typeface="Cambria" panose="02040503050406030204" pitchFamily="18" charset="0"/>
              </a:rPr>
              <a:t>2</a:t>
            </a:r>
            <a:endParaRPr lang="zh-CN" altLang="en-US" sz="2000" baseline="-25000" dirty="0">
              <a:solidFill>
                <a:srgbClr val="00FF00"/>
              </a:solidFill>
              <a:latin typeface="Cambria" panose="02040503050406030204" pitchFamily="18" charset="0"/>
            </a:endParaRPr>
          </a:p>
        </p:txBody>
      </p:sp>
      <p:cxnSp>
        <p:nvCxnSpPr>
          <p:cNvPr id="13" name="Straight Arrow Connector 12">
            <a:extLst>
              <a:ext uri="{FF2B5EF4-FFF2-40B4-BE49-F238E27FC236}">
                <a16:creationId xmlns:a16="http://schemas.microsoft.com/office/drawing/2014/main" id="{43CF3491-2383-457A-8C0D-ED2249EA5A4D}"/>
              </a:ext>
            </a:extLst>
          </p:cNvPr>
          <p:cNvCxnSpPr>
            <a:cxnSpLocks/>
          </p:cNvCxnSpPr>
          <p:nvPr/>
        </p:nvCxnSpPr>
        <p:spPr>
          <a:xfrm>
            <a:off x="1076240" y="2449410"/>
            <a:ext cx="1051956" cy="677460"/>
          </a:xfrm>
          <a:prstGeom prst="straightConnector1">
            <a:avLst/>
          </a:prstGeom>
          <a:ln w="38100">
            <a:solidFill>
              <a:srgbClr val="0066FF"/>
            </a:solidFill>
            <a:headEnd w="lg" len="lg"/>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AD653338-9859-4D66-9B89-AE15CE9111B8}"/>
              </a:ext>
            </a:extLst>
          </p:cNvPr>
          <p:cNvSpPr txBox="1"/>
          <p:nvPr/>
        </p:nvSpPr>
        <p:spPr>
          <a:xfrm>
            <a:off x="1140215" y="2655355"/>
            <a:ext cx="327334" cy="400110"/>
          </a:xfrm>
          <a:prstGeom prst="rect">
            <a:avLst/>
          </a:prstGeom>
          <a:noFill/>
        </p:spPr>
        <p:txBody>
          <a:bodyPr wrap="none" rtlCol="0">
            <a:spAutoFit/>
          </a:bodyPr>
          <a:lstStyle/>
          <a:p>
            <a:r>
              <a:rPr lang="en-US" altLang="zh-CN" sz="2000" i="1" dirty="0">
                <a:solidFill>
                  <a:srgbClr val="0066FF"/>
                </a:solidFill>
                <a:latin typeface="Cambria" panose="02040503050406030204" pitchFamily="18" charset="0"/>
                <a:ea typeface="Cambria" panose="02040503050406030204" pitchFamily="18" charset="0"/>
              </a:rPr>
              <a:t>α</a:t>
            </a:r>
            <a:endParaRPr lang="zh-CN" altLang="en-US" sz="2000" baseline="-25000" dirty="0">
              <a:solidFill>
                <a:srgbClr val="0066FF"/>
              </a:solidFill>
              <a:latin typeface="Cambria" panose="02040503050406030204" pitchFamily="18" charset="0"/>
            </a:endParaRPr>
          </a:p>
        </p:txBody>
      </p:sp>
      <p:sp>
        <p:nvSpPr>
          <p:cNvPr id="15" name="TextBox 14">
            <a:extLst>
              <a:ext uri="{FF2B5EF4-FFF2-40B4-BE49-F238E27FC236}">
                <a16:creationId xmlns:a16="http://schemas.microsoft.com/office/drawing/2014/main" id="{BF7D1A4E-F251-466C-99DD-8ADF1BEC7642}"/>
              </a:ext>
            </a:extLst>
          </p:cNvPr>
          <p:cNvSpPr txBox="1"/>
          <p:nvPr/>
        </p:nvSpPr>
        <p:spPr>
          <a:xfrm>
            <a:off x="1021674" y="29085"/>
            <a:ext cx="889090" cy="400110"/>
          </a:xfrm>
          <a:prstGeom prst="rect">
            <a:avLst/>
          </a:prstGeom>
          <a:noFill/>
        </p:spPr>
        <p:txBody>
          <a:bodyPr wrap="none" rtlCol="0">
            <a:spAutoFit/>
          </a:bodyPr>
          <a:lstStyle/>
          <a:p>
            <a:r>
              <a:rPr lang="en-US" altLang="zh-CN" sz="2000" dirty="0">
                <a:solidFill>
                  <a:schemeClr val="accent4"/>
                </a:solidFill>
                <a:latin typeface="Cambria" panose="02040503050406030204" pitchFamily="18" charset="0"/>
                <a:ea typeface="Cambria" panose="02040503050406030204" pitchFamily="18" charset="0"/>
              </a:rPr>
              <a:t>Target</a:t>
            </a:r>
            <a:endParaRPr lang="zh-CN" altLang="en-US" sz="2000" baseline="-25000" dirty="0">
              <a:solidFill>
                <a:schemeClr val="accent4"/>
              </a:solidFill>
              <a:latin typeface="Cambria" panose="02040503050406030204" pitchFamily="18" charset="0"/>
            </a:endParaRPr>
          </a:p>
        </p:txBody>
      </p:sp>
      <p:sp>
        <p:nvSpPr>
          <p:cNvPr id="16" name="TextBox 15">
            <a:extLst>
              <a:ext uri="{FF2B5EF4-FFF2-40B4-BE49-F238E27FC236}">
                <a16:creationId xmlns:a16="http://schemas.microsoft.com/office/drawing/2014/main" id="{F8480532-C3A6-4087-A273-48EC3D5A6F50}"/>
              </a:ext>
            </a:extLst>
          </p:cNvPr>
          <p:cNvSpPr txBox="1"/>
          <p:nvPr/>
        </p:nvSpPr>
        <p:spPr>
          <a:xfrm>
            <a:off x="49035" y="29085"/>
            <a:ext cx="972639" cy="369332"/>
          </a:xfrm>
          <a:prstGeom prst="rect">
            <a:avLst/>
          </a:prstGeom>
          <a:noFill/>
        </p:spPr>
        <p:txBody>
          <a:bodyPr wrap="none" rtlCol="0">
            <a:spAutoFit/>
          </a:bodyPr>
          <a:lstStyle/>
          <a:p>
            <a:r>
              <a:rPr lang="en-US" altLang="zh-CN" dirty="0">
                <a:solidFill>
                  <a:schemeClr val="bg1"/>
                </a:solidFill>
                <a:latin typeface="Cambria" panose="02040503050406030204" pitchFamily="18" charset="0"/>
                <a:ea typeface="Cambria" panose="02040503050406030204" pitchFamily="18" charset="0"/>
              </a:rPr>
              <a:t>Vacuum</a:t>
            </a:r>
            <a:endParaRPr lang="zh-CN" altLang="en-US" baseline="-25000" dirty="0">
              <a:solidFill>
                <a:schemeClr val="bg1"/>
              </a:solidFill>
              <a:latin typeface="Cambria" panose="02040503050406030204" pitchFamily="18" charset="0"/>
            </a:endParaRPr>
          </a:p>
        </p:txBody>
      </p:sp>
      <p:sp>
        <p:nvSpPr>
          <p:cNvPr id="17" name="TextBox 16">
            <a:extLst>
              <a:ext uri="{FF2B5EF4-FFF2-40B4-BE49-F238E27FC236}">
                <a16:creationId xmlns:a16="http://schemas.microsoft.com/office/drawing/2014/main" id="{0C89C28A-47DD-4338-92AD-091E267D3A0A}"/>
              </a:ext>
            </a:extLst>
          </p:cNvPr>
          <p:cNvSpPr txBox="1"/>
          <p:nvPr/>
        </p:nvSpPr>
        <p:spPr>
          <a:xfrm>
            <a:off x="0" y="4272677"/>
            <a:ext cx="9144001" cy="2585323"/>
          </a:xfrm>
          <a:prstGeom prst="rect">
            <a:avLst/>
          </a:prstGeom>
          <a:noFill/>
        </p:spPr>
        <p:txBody>
          <a:bodyPr wrap="square">
            <a:spAutoFit/>
          </a:bodyPr>
          <a:lstStyle/>
          <a:p>
            <a:pPr algn="just"/>
            <a:r>
              <a:rPr lang="en-US" altLang="zh-CN" dirty="0">
                <a:solidFill>
                  <a:srgbClr val="339966"/>
                </a:solidFill>
                <a:latin typeface="Cambria" panose="02040503050406030204" pitchFamily="18" charset="0"/>
              </a:rPr>
              <a:t>When choosing model parameters for an MCMC-based Bayesian analysis, there is a rule of thumb: "As many parameters as necessary, as few as possible". It is important to vary parameters that have a meaningful impact on the behavior of the model. I chose lifetime, γ-ray energy, background level, and stopping power as the four main parameters to vary. I further added an α-γ angular correlation parameter for short-lived states only. More parameters require more training points, which means more computation time. To be honest, the four-parameter Bayesian analysis is already a very laborious process. Hopefully, after the MSU BAND Collaboration releases their advanced Bayesian analysis tool, this analysis will be less painful.</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4097790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324F4-302C-428A-97FD-ABADAAAA7097}"/>
              </a:ext>
            </a:extLst>
          </p:cNvPr>
          <p:cNvPicPr>
            <a:picLocks noChangeAspect="1"/>
          </p:cNvPicPr>
          <p:nvPr/>
        </p:nvPicPr>
        <p:blipFill>
          <a:blip r:embed="rId2"/>
          <a:stretch>
            <a:fillRect/>
          </a:stretch>
        </p:blipFill>
        <p:spPr>
          <a:xfrm>
            <a:off x="4655127" y="116775"/>
            <a:ext cx="4488873" cy="3342364"/>
          </a:xfrm>
          <a:prstGeom prst="rect">
            <a:avLst/>
          </a:prstGeom>
        </p:spPr>
      </p:pic>
      <p:sp>
        <p:nvSpPr>
          <p:cNvPr id="4" name="Isosceles Triangle 3">
            <a:extLst>
              <a:ext uri="{FF2B5EF4-FFF2-40B4-BE49-F238E27FC236}">
                <a16:creationId xmlns:a16="http://schemas.microsoft.com/office/drawing/2014/main" id="{0F44EA69-9419-4C4E-ADEF-77B4FDBCD8ED}"/>
              </a:ext>
            </a:extLst>
          </p:cNvPr>
          <p:cNvSpPr/>
          <p:nvPr/>
        </p:nvSpPr>
        <p:spPr>
          <a:xfrm rot="16200000">
            <a:off x="4660634" y="400853"/>
            <a:ext cx="2746660" cy="2396217"/>
          </a:xfrm>
          <a:prstGeom prst="triangle">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a:extLst>
              <a:ext uri="{FF2B5EF4-FFF2-40B4-BE49-F238E27FC236}">
                <a16:creationId xmlns:a16="http://schemas.microsoft.com/office/drawing/2014/main" id="{DE5855F2-FBF5-4978-BCFF-E6B8234D11B1}"/>
              </a:ext>
            </a:extLst>
          </p:cNvPr>
          <p:cNvPicPr>
            <a:picLocks noChangeAspect="1"/>
          </p:cNvPicPr>
          <p:nvPr/>
        </p:nvPicPr>
        <p:blipFill>
          <a:blip r:embed="rId3"/>
          <a:stretch>
            <a:fillRect/>
          </a:stretch>
        </p:blipFill>
        <p:spPr>
          <a:xfrm>
            <a:off x="0" y="116774"/>
            <a:ext cx="4524375" cy="3352800"/>
          </a:xfrm>
          <a:prstGeom prst="rect">
            <a:avLst/>
          </a:prstGeom>
        </p:spPr>
      </p:pic>
      <p:sp>
        <p:nvSpPr>
          <p:cNvPr id="7" name="Isosceles Triangle 6">
            <a:extLst>
              <a:ext uri="{FF2B5EF4-FFF2-40B4-BE49-F238E27FC236}">
                <a16:creationId xmlns:a16="http://schemas.microsoft.com/office/drawing/2014/main" id="{72ED44BB-4263-4E39-BD58-7A13BE8F957A}"/>
              </a:ext>
            </a:extLst>
          </p:cNvPr>
          <p:cNvSpPr/>
          <p:nvPr/>
        </p:nvSpPr>
        <p:spPr>
          <a:xfrm rot="16200000">
            <a:off x="86655" y="436478"/>
            <a:ext cx="2746660" cy="2396217"/>
          </a:xfrm>
          <a:prstGeom prst="triangle">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92862242-7F33-4255-BFBD-517A7DD44262}"/>
              </a:ext>
            </a:extLst>
          </p:cNvPr>
          <p:cNvSpPr txBox="1"/>
          <p:nvPr/>
        </p:nvSpPr>
        <p:spPr>
          <a:xfrm>
            <a:off x="131124" y="149431"/>
            <a:ext cx="647934" cy="369332"/>
          </a:xfrm>
          <a:prstGeom prst="rect">
            <a:avLst/>
          </a:prstGeom>
          <a:noFill/>
        </p:spPr>
        <p:txBody>
          <a:bodyPr wrap="none" rtlCol="0">
            <a:spAutoFit/>
          </a:bodyPr>
          <a:lstStyle/>
          <a:p>
            <a:r>
              <a:rPr lang="en-US" altLang="zh-CN" dirty="0">
                <a:solidFill>
                  <a:schemeClr val="accent4">
                    <a:lumMod val="20000"/>
                    <a:lumOff val="80000"/>
                  </a:schemeClr>
                </a:solidFill>
              </a:rPr>
              <a:t>DSL1</a:t>
            </a:r>
            <a:endParaRPr lang="zh-CN" altLang="en-US" dirty="0">
              <a:solidFill>
                <a:schemeClr val="accent4">
                  <a:lumMod val="20000"/>
                  <a:lumOff val="80000"/>
                </a:schemeClr>
              </a:solidFill>
            </a:endParaRPr>
          </a:p>
        </p:txBody>
      </p:sp>
      <p:sp>
        <p:nvSpPr>
          <p:cNvPr id="8" name="TextBox 7">
            <a:extLst>
              <a:ext uri="{FF2B5EF4-FFF2-40B4-BE49-F238E27FC236}">
                <a16:creationId xmlns:a16="http://schemas.microsoft.com/office/drawing/2014/main" id="{22733F2B-8529-4A42-A056-88988CCA83B5}"/>
              </a:ext>
            </a:extLst>
          </p:cNvPr>
          <p:cNvSpPr txBox="1"/>
          <p:nvPr/>
        </p:nvSpPr>
        <p:spPr>
          <a:xfrm>
            <a:off x="4786251" y="149431"/>
            <a:ext cx="647934" cy="369332"/>
          </a:xfrm>
          <a:prstGeom prst="rect">
            <a:avLst/>
          </a:prstGeom>
          <a:noFill/>
        </p:spPr>
        <p:txBody>
          <a:bodyPr wrap="none" rtlCol="0">
            <a:spAutoFit/>
          </a:bodyPr>
          <a:lstStyle/>
          <a:p>
            <a:r>
              <a:rPr lang="en-US" altLang="zh-CN" dirty="0">
                <a:solidFill>
                  <a:schemeClr val="accent4">
                    <a:lumMod val="20000"/>
                    <a:lumOff val="80000"/>
                  </a:schemeClr>
                </a:solidFill>
              </a:rPr>
              <a:t>DSL2</a:t>
            </a:r>
            <a:endParaRPr lang="zh-CN" altLang="en-US" dirty="0">
              <a:solidFill>
                <a:schemeClr val="accent4">
                  <a:lumMod val="20000"/>
                  <a:lumOff val="80000"/>
                </a:schemeClr>
              </a:solidFill>
            </a:endParaRPr>
          </a:p>
        </p:txBody>
      </p:sp>
      <p:pic>
        <p:nvPicPr>
          <p:cNvPr id="9" name="Picture 8">
            <a:extLst>
              <a:ext uri="{FF2B5EF4-FFF2-40B4-BE49-F238E27FC236}">
                <a16:creationId xmlns:a16="http://schemas.microsoft.com/office/drawing/2014/main" id="{F0CCFB44-DA4C-4F1A-BE04-82E4E895B5C8}"/>
              </a:ext>
            </a:extLst>
          </p:cNvPr>
          <p:cNvPicPr>
            <a:picLocks noChangeAspect="1"/>
          </p:cNvPicPr>
          <p:nvPr/>
        </p:nvPicPr>
        <p:blipFill>
          <a:blip r:embed="rId4"/>
          <a:stretch>
            <a:fillRect/>
          </a:stretch>
        </p:blipFill>
        <p:spPr>
          <a:xfrm>
            <a:off x="562594" y="3515636"/>
            <a:ext cx="3357556" cy="3342364"/>
          </a:xfrm>
          <a:prstGeom prst="rect">
            <a:avLst/>
          </a:prstGeom>
        </p:spPr>
      </p:pic>
      <p:pic>
        <p:nvPicPr>
          <p:cNvPr id="10" name="Picture 9">
            <a:extLst>
              <a:ext uri="{FF2B5EF4-FFF2-40B4-BE49-F238E27FC236}">
                <a16:creationId xmlns:a16="http://schemas.microsoft.com/office/drawing/2014/main" id="{CE4E4EB9-9E5F-4BF7-91D5-5285FB8317E3}"/>
              </a:ext>
            </a:extLst>
          </p:cNvPr>
          <p:cNvPicPr>
            <a:picLocks noChangeAspect="1"/>
          </p:cNvPicPr>
          <p:nvPr/>
        </p:nvPicPr>
        <p:blipFill>
          <a:blip r:embed="rId5"/>
          <a:stretch>
            <a:fillRect/>
          </a:stretch>
        </p:blipFill>
        <p:spPr>
          <a:xfrm>
            <a:off x="5083061" y="3515636"/>
            <a:ext cx="3633004" cy="3342364"/>
          </a:xfrm>
          <a:prstGeom prst="rect">
            <a:avLst/>
          </a:prstGeom>
        </p:spPr>
      </p:pic>
    </p:spTree>
    <p:extLst>
      <p:ext uri="{BB962C8B-B14F-4D97-AF65-F5344CB8AC3E}">
        <p14:creationId xmlns:p14="http://schemas.microsoft.com/office/powerpoint/2010/main" val="3304014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33B3-6887-4896-921A-59AF3750D49E}"/>
              </a:ext>
            </a:extLst>
          </p:cNvPr>
          <p:cNvSpPr>
            <a:spLocks noGrp="1"/>
          </p:cNvSpPr>
          <p:nvPr>
            <p:ph type="ctrTitle"/>
          </p:nvPr>
        </p:nvSpPr>
        <p:spPr/>
        <p:txBody>
          <a:bodyPr/>
          <a:lstStyle/>
          <a:p>
            <a:r>
              <a:rPr lang="en-US" altLang="zh-CN" dirty="0"/>
              <a:t>31S V6 20220305</a:t>
            </a:r>
            <a:endParaRPr lang="zh-CN" altLang="en-US" dirty="0"/>
          </a:p>
        </p:txBody>
      </p:sp>
      <p:sp>
        <p:nvSpPr>
          <p:cNvPr id="3" name="Subtitle 2">
            <a:extLst>
              <a:ext uri="{FF2B5EF4-FFF2-40B4-BE49-F238E27FC236}">
                <a16:creationId xmlns:a16="http://schemas.microsoft.com/office/drawing/2014/main" id="{C5694419-B210-438C-8DE9-84B0883495F8}"/>
              </a:ext>
            </a:extLst>
          </p:cNvPr>
          <p:cNvSpPr>
            <a:spLocks noGrp="1"/>
          </p:cNvSpPr>
          <p:nvPr>
            <p:ph type="subTitle" idx="1"/>
          </p:nvPr>
        </p:nvSpPr>
        <p:spPr/>
        <p:txBody>
          <a:bodyPr/>
          <a:lstStyle/>
          <a:p>
            <a:r>
              <a:rPr lang="en-US" altLang="zh-CN" dirty="0"/>
              <a:t>Response to Alex's comments</a:t>
            </a:r>
            <a:endParaRPr lang="zh-CN" altLang="en-US" dirty="0"/>
          </a:p>
        </p:txBody>
      </p:sp>
    </p:spTree>
    <p:extLst>
      <p:ext uri="{BB962C8B-B14F-4D97-AF65-F5344CB8AC3E}">
        <p14:creationId xmlns:p14="http://schemas.microsoft.com/office/powerpoint/2010/main" val="3409777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9E7E4F-C559-4732-908C-08253BA47529}"/>
              </a:ext>
            </a:extLst>
          </p:cNvPr>
          <p:cNvSpPr txBox="1"/>
          <p:nvPr/>
        </p:nvSpPr>
        <p:spPr>
          <a:xfrm>
            <a:off x="0" y="0"/>
            <a:ext cx="5006566" cy="6247864"/>
          </a:xfrm>
          <a:prstGeom prst="rect">
            <a:avLst/>
          </a:prstGeom>
          <a:noFill/>
        </p:spPr>
        <p:txBody>
          <a:bodyPr wrap="square">
            <a:spAutoFit/>
          </a:bodyPr>
          <a:lstStyle/>
          <a:p>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It is great to see you new data.</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Let me start with the lifetime of the 3/2+.</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You half-life is 0.428 </a:t>
            </a:r>
            <a:r>
              <a:rPr lang="en-US" altLang="zh-CN" sz="1600" dirty="0" err="1">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ps</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The calculation is a mixture of M1 and E2.</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For pure E2 the half-life is 6.0 ps.</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This implies your partial M1 half life is 0.46 ps.</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This gives a exp B(M1) = 0.044</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In this attached paper we compared to all M1 data in 2006.</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The quantity in Fig. 4 is M(M1) where B(M1) = M(M1)^2/(2J_i+1)</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The exp M(M1) = 0.419</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The </a:t>
            </a:r>
            <a:r>
              <a:rPr lang="en-US" altLang="zh-CN" sz="1600" dirty="0" err="1">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usdbpn</a:t>
            </a: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 M(M1) = 0.165</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I have included that point (red dot) </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as an update to Fig. 4 in the attached.</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That point is within the error band for exp-</a:t>
            </a:r>
            <a:r>
              <a:rPr lang="en-US" altLang="zh-CN" sz="1600" dirty="0" err="1">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th.</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The error for M(M1) is about 0.3 independent of the</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size of the M(M1). </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I attach the results for the most recent </a:t>
            </a:r>
            <a:r>
              <a:rPr lang="en-US" altLang="zh-CN" sz="1600" dirty="0" err="1">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Hamilonian</a:t>
            </a: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 USDC</a:t>
            </a:r>
            <a:b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br>
            <a:r>
              <a:rPr lang="en-US" altLang="zh-CN" sz="1600" dirty="0">
                <a:solidFill>
                  <a:srgbClr val="9900FF"/>
                </a:solidFill>
                <a:effectLst/>
                <a:latin typeface="Arial Narrow" panose="020B0606020202030204" pitchFamily="34" charset="0"/>
                <a:ea typeface="宋体" panose="02010600030101010101" pitchFamily="2" charset="-122"/>
                <a:cs typeface="Times New Roman" panose="02020603050405020304" pitchFamily="18" charset="0"/>
              </a:rPr>
              <a:t>(see attached)</a:t>
            </a:r>
          </a:p>
          <a:p>
            <a:endParaRPr lang="en-US" altLang="zh-CN" sz="1600" dirty="0">
              <a:solidFill>
                <a:srgbClr val="9900FF"/>
              </a:solidFill>
              <a:effectLst/>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9900FF"/>
                </a:solidFill>
                <a:effectLst/>
                <a:latin typeface="Cambria" panose="02040503050406030204" pitchFamily="18" charset="0"/>
                <a:ea typeface="Cambria" panose="02040503050406030204" pitchFamily="18" charset="0"/>
                <a:cs typeface="Times New Roman" panose="02020603050405020304" pitchFamily="18" charset="0"/>
              </a:rPr>
              <a:t>Alex  10/19/2021</a:t>
            </a:r>
            <a:endParaRPr lang="zh-CN" altLang="en-US" sz="1600" dirty="0">
              <a:solidFill>
                <a:srgbClr val="9900FF"/>
              </a:solidFill>
              <a:latin typeface="Arial Narrow" panose="020B0606020202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24DA30E-EE51-452D-B9C6-578723134429}"/>
              </a:ext>
            </a:extLst>
          </p:cNvPr>
          <p:cNvSpPr txBox="1"/>
          <p:nvPr/>
        </p:nvSpPr>
        <p:spPr>
          <a:xfrm>
            <a:off x="4906978" y="1250989"/>
            <a:ext cx="4237022" cy="5262979"/>
          </a:xfrm>
          <a:prstGeom prst="rect">
            <a:avLst/>
          </a:prstGeom>
          <a:noFill/>
        </p:spPr>
        <p:txBody>
          <a:bodyPr wrap="square">
            <a:spAutoFit/>
          </a:bodyPr>
          <a:lstStyle/>
          <a:p>
            <a:r>
              <a:rPr lang="en-US" altLang="zh-CN" sz="1600" dirty="0">
                <a:solidFill>
                  <a:srgbClr val="9900FF"/>
                </a:solidFill>
                <a:effectLst/>
                <a:latin typeface="Arial Narrow" panose="020B0606020202030204" pitchFamily="34" charset="0"/>
                <a:ea typeface="宋体" panose="02010600030101010101" pitchFamily="2" charset="-122"/>
              </a:rPr>
              <a:t>The calculated gamma decay of the first 3/2+ state</a:t>
            </a:r>
            <a:br>
              <a:rPr lang="en-US" altLang="zh-CN" sz="1600" dirty="0">
                <a:solidFill>
                  <a:srgbClr val="9900FF"/>
                </a:solidFill>
                <a:effectLst/>
                <a:latin typeface="Arial Narrow" panose="020B0606020202030204" pitchFamily="34" charset="0"/>
                <a:ea typeface="宋体" panose="02010600030101010101" pitchFamily="2" charset="-122"/>
              </a:rPr>
            </a:br>
            <a:r>
              <a:rPr lang="en-US" altLang="zh-CN" sz="1600" dirty="0">
                <a:solidFill>
                  <a:srgbClr val="9900FF"/>
                </a:solidFill>
                <a:effectLst/>
                <a:latin typeface="Arial Narrow" panose="020B0606020202030204" pitchFamily="34" charset="0"/>
                <a:ea typeface="宋体" panose="02010600030101010101" pitchFamily="2" charset="-122"/>
              </a:rPr>
              <a:t>is dominated by M1.</a:t>
            </a:r>
          </a:p>
          <a:p>
            <a:endParaRPr lang="en-US" altLang="zh-CN" sz="1600" dirty="0">
              <a:solidFill>
                <a:srgbClr val="9900FF"/>
              </a:solidFill>
              <a:latin typeface="Arial Narrow" panose="020B0606020202030204" pitchFamily="34" charset="0"/>
              <a:ea typeface="宋体" panose="02010600030101010101" pitchFamily="2" charset="-122"/>
            </a:endParaRPr>
          </a:p>
          <a:p>
            <a:r>
              <a:rPr lang="en-US" altLang="zh-CN" sz="1600" dirty="0">
                <a:solidFill>
                  <a:srgbClr val="9900FF"/>
                </a:solidFill>
                <a:effectLst/>
                <a:latin typeface="Arial Narrow" panose="020B0606020202030204" pitchFamily="34" charset="0"/>
                <a:ea typeface="宋体" panose="02010600030101010101" pitchFamily="2" charset="-122"/>
              </a:rPr>
              <a:t>Correcting for the calculated partial half-life for E2 of 4.8 </a:t>
            </a:r>
            <a:r>
              <a:rPr lang="en-US" altLang="zh-CN" sz="1600" dirty="0" err="1">
                <a:solidFill>
                  <a:srgbClr val="9900FF"/>
                </a:solidFill>
                <a:effectLst/>
                <a:latin typeface="Arial Narrow" panose="020B0606020202030204" pitchFamily="34" charset="0"/>
                <a:ea typeface="宋体" panose="02010600030101010101" pitchFamily="2" charset="-122"/>
              </a:rPr>
              <a:t>ps</a:t>
            </a:r>
            <a:r>
              <a:rPr lang="en-US" altLang="zh-CN" sz="1600" dirty="0">
                <a:solidFill>
                  <a:srgbClr val="9900FF"/>
                </a:solidFill>
                <a:effectLst/>
                <a:latin typeface="Arial Narrow" panose="020B0606020202030204" pitchFamily="34" charset="0"/>
                <a:ea typeface="宋体" panose="02010600030101010101" pitchFamily="2" charset="-122"/>
              </a:rPr>
              <a:t>, the experimental</a:t>
            </a:r>
            <a:br>
              <a:rPr lang="en-US" altLang="zh-CN" sz="1600" dirty="0">
                <a:solidFill>
                  <a:srgbClr val="9900FF"/>
                </a:solidFill>
                <a:effectLst/>
                <a:latin typeface="Arial Narrow" panose="020B0606020202030204" pitchFamily="34" charset="0"/>
                <a:ea typeface="宋体" panose="02010600030101010101" pitchFamily="2" charset="-122"/>
              </a:rPr>
            </a:br>
            <a:r>
              <a:rPr lang="en-US" altLang="zh-CN" sz="1600" dirty="0">
                <a:solidFill>
                  <a:srgbClr val="9900FF"/>
                </a:solidFill>
                <a:effectLst/>
                <a:latin typeface="Arial Narrow" panose="020B0606020202030204" pitchFamily="34" charset="0"/>
                <a:ea typeface="宋体" panose="02010600030101010101" pitchFamily="2" charset="-122"/>
              </a:rPr>
              <a:t>partial half-life for M1 is 0.79(13) ps.</a:t>
            </a:r>
          </a:p>
          <a:p>
            <a:br>
              <a:rPr lang="en-US" altLang="zh-CN" sz="1600" dirty="0">
                <a:solidFill>
                  <a:srgbClr val="9900FF"/>
                </a:solidFill>
                <a:effectLst/>
                <a:latin typeface="Arial Narrow" panose="020B0606020202030204" pitchFamily="34" charset="0"/>
                <a:ea typeface="宋体" panose="02010600030101010101" pitchFamily="2" charset="-122"/>
              </a:rPr>
            </a:br>
            <a:r>
              <a:rPr lang="en-US" altLang="zh-CN" sz="1600" dirty="0">
                <a:solidFill>
                  <a:srgbClr val="9900FF"/>
                </a:solidFill>
                <a:effectLst/>
                <a:latin typeface="Arial Narrow" panose="020B0606020202030204" pitchFamily="34" charset="0"/>
                <a:ea typeface="宋体" panose="02010600030101010101" pitchFamily="2" charset="-122"/>
              </a:rPr>
              <a:t>This gives an experimental value of B(M1)_(exp) = 0.026(4) mu_N^2.</a:t>
            </a:r>
          </a:p>
          <a:p>
            <a:br>
              <a:rPr lang="en-US" altLang="zh-CN" sz="1600" dirty="0">
                <a:solidFill>
                  <a:srgbClr val="9900FF"/>
                </a:solidFill>
                <a:effectLst/>
                <a:latin typeface="Arial Narrow" panose="020B0606020202030204" pitchFamily="34" charset="0"/>
                <a:ea typeface="宋体" panose="02010600030101010101" pitchFamily="2" charset="-122"/>
              </a:rPr>
            </a:br>
            <a:r>
              <a:rPr lang="en-US" altLang="zh-CN" sz="1600" dirty="0">
                <a:solidFill>
                  <a:srgbClr val="9900FF"/>
                </a:solidFill>
                <a:effectLst/>
                <a:latin typeface="Arial Narrow" panose="020B0606020202030204" pitchFamily="34" charset="0"/>
                <a:ea typeface="宋体" panose="02010600030101010101" pitchFamily="2" charset="-122"/>
              </a:rPr>
              <a:t>With B(M1) = M(M1)^2/(2J_i+1), we have M(M1)_(exp) = 0.32(3) </a:t>
            </a:r>
            <a:r>
              <a:rPr lang="en-US" altLang="zh-CN" sz="1600" dirty="0" err="1">
                <a:solidFill>
                  <a:srgbClr val="9900FF"/>
                </a:solidFill>
                <a:effectLst/>
                <a:latin typeface="Arial Narrow" panose="020B0606020202030204" pitchFamily="34" charset="0"/>
                <a:ea typeface="宋体" panose="02010600030101010101" pitchFamily="2" charset="-122"/>
              </a:rPr>
              <a:t>mu_N</a:t>
            </a:r>
            <a:r>
              <a:rPr lang="en-US" altLang="zh-CN" sz="1600" dirty="0">
                <a:solidFill>
                  <a:srgbClr val="9900FF"/>
                </a:solidFill>
                <a:effectLst/>
                <a:latin typeface="Arial Narrow" panose="020B0606020202030204" pitchFamily="34" charset="0"/>
                <a:ea typeface="宋体" panose="02010600030101010101" pitchFamily="2" charset="-122"/>
              </a:rPr>
              <a:t> to be compared with, for example, </a:t>
            </a:r>
            <a:br>
              <a:rPr lang="en-US" altLang="zh-CN" sz="1600" dirty="0">
                <a:solidFill>
                  <a:srgbClr val="9900FF"/>
                </a:solidFill>
                <a:effectLst/>
                <a:latin typeface="Arial Narrow" panose="020B0606020202030204" pitchFamily="34" charset="0"/>
                <a:ea typeface="宋体" panose="02010600030101010101" pitchFamily="2" charset="-122"/>
              </a:rPr>
            </a:br>
            <a:r>
              <a:rPr lang="en-US" altLang="zh-CN" sz="1600" dirty="0">
                <a:solidFill>
                  <a:srgbClr val="9900FF"/>
                </a:solidFill>
                <a:effectLst/>
                <a:latin typeface="Arial Narrow" panose="020B0606020202030204" pitchFamily="34" charset="0"/>
                <a:ea typeface="宋体" panose="02010600030101010101" pitchFamily="2" charset="-122"/>
              </a:rPr>
              <a:t>M(M1)_(USBC) = 0.175 </a:t>
            </a:r>
            <a:r>
              <a:rPr lang="en-US" altLang="zh-CN" sz="1600" dirty="0" err="1">
                <a:solidFill>
                  <a:srgbClr val="9900FF"/>
                </a:solidFill>
                <a:effectLst/>
                <a:latin typeface="Arial Narrow" panose="020B0606020202030204" pitchFamily="34" charset="0"/>
                <a:ea typeface="宋体" panose="02010600030101010101" pitchFamily="2" charset="-122"/>
              </a:rPr>
              <a:t>mu_n</a:t>
            </a:r>
            <a:r>
              <a:rPr lang="en-US" altLang="zh-CN" sz="1600" dirty="0">
                <a:solidFill>
                  <a:srgbClr val="9900FF"/>
                </a:solidFill>
                <a:effectLst/>
                <a:latin typeface="Arial Narrow" panose="020B0606020202030204" pitchFamily="34" charset="0"/>
                <a:ea typeface="宋体" panose="02010600030101010101" pitchFamily="2" charset="-122"/>
              </a:rPr>
              <a:t>.</a:t>
            </a:r>
          </a:p>
          <a:p>
            <a:r>
              <a:rPr lang="en-US" altLang="zh-CN" sz="1600" dirty="0">
                <a:solidFill>
                  <a:srgbClr val="9900FF"/>
                </a:solidFill>
                <a:effectLst/>
                <a:latin typeface="Arial Narrow" panose="020B0606020202030204" pitchFamily="34" charset="0"/>
                <a:ea typeface="宋体" panose="02010600030101010101" pitchFamily="2" charset="-122"/>
              </a:rPr>
              <a:t>The comparison between theory and experiment for other M(M1) values in the </a:t>
            </a:r>
            <a:r>
              <a:rPr lang="en-US" altLang="zh-CN" sz="1600" dirty="0" err="1">
                <a:solidFill>
                  <a:srgbClr val="9900FF"/>
                </a:solidFill>
                <a:effectLst/>
                <a:latin typeface="Arial Narrow" panose="020B0606020202030204" pitchFamily="34" charset="0"/>
                <a:ea typeface="宋体" panose="02010600030101010101" pitchFamily="2" charset="-122"/>
              </a:rPr>
              <a:t>sd</a:t>
            </a:r>
            <a:r>
              <a:rPr lang="en-US" altLang="zh-CN" sz="1600" dirty="0">
                <a:solidFill>
                  <a:srgbClr val="9900FF"/>
                </a:solidFill>
                <a:effectLst/>
                <a:latin typeface="Arial Narrow" panose="020B0606020202030204" pitchFamily="34" charset="0"/>
                <a:ea typeface="宋体" panose="02010600030101010101" pitchFamily="2" charset="-122"/>
              </a:rPr>
              <a:t> shell is shown in Fig. 4 of [a]. It is observed that theory and experiment differ by about \pm 0.3 </a:t>
            </a:r>
            <a:r>
              <a:rPr lang="en-US" altLang="zh-CN" sz="1600" dirty="0" err="1">
                <a:solidFill>
                  <a:srgbClr val="9900FF"/>
                </a:solidFill>
                <a:effectLst/>
                <a:latin typeface="Arial Narrow" panose="020B0606020202030204" pitchFamily="34" charset="0"/>
                <a:ea typeface="宋体" panose="02010600030101010101" pitchFamily="2" charset="-122"/>
              </a:rPr>
              <a:t>mu_N</a:t>
            </a:r>
            <a:r>
              <a:rPr lang="en-US" altLang="zh-CN" sz="1600" dirty="0">
                <a:solidFill>
                  <a:srgbClr val="9900FF"/>
                </a:solidFill>
                <a:effectLst/>
                <a:latin typeface="Arial Narrow" panose="020B0606020202030204" pitchFamily="34" charset="0"/>
                <a:ea typeface="宋体" panose="02010600030101010101" pitchFamily="2" charset="-122"/>
              </a:rPr>
              <a:t> independent of the size of M(M1). The present results are consistent with this observation.</a:t>
            </a:r>
            <a:br>
              <a:rPr lang="en-US" altLang="zh-CN" sz="1600" dirty="0">
                <a:solidFill>
                  <a:srgbClr val="9900FF"/>
                </a:solidFill>
                <a:effectLst/>
                <a:latin typeface="Arial Narrow" panose="020B0606020202030204" pitchFamily="34" charset="0"/>
                <a:ea typeface="宋体" panose="02010600030101010101" pitchFamily="2" charset="-122"/>
              </a:rPr>
            </a:br>
            <a:endParaRPr lang="en-US" altLang="zh-CN" sz="1600" dirty="0">
              <a:solidFill>
                <a:srgbClr val="9900FF"/>
              </a:solidFill>
              <a:effectLst/>
              <a:latin typeface="Arial Narrow" panose="020B0606020202030204" pitchFamily="34" charset="0"/>
              <a:ea typeface="宋体" panose="02010600030101010101" pitchFamily="2" charset="-122"/>
            </a:endParaRPr>
          </a:p>
          <a:p>
            <a:r>
              <a:rPr lang="en-US" altLang="zh-CN" sz="1600" dirty="0">
                <a:solidFill>
                  <a:srgbClr val="9900FF"/>
                </a:solidFill>
                <a:latin typeface="Cambria" panose="02040503050406030204" pitchFamily="18" charset="0"/>
                <a:ea typeface="Cambria" panose="02040503050406030204" pitchFamily="18" charset="0"/>
                <a:cs typeface="Times New Roman" panose="02020603050405020304" pitchFamily="18" charset="0"/>
              </a:rPr>
              <a:t>Alex  3/8/2022</a:t>
            </a:r>
            <a:endParaRPr lang="zh-CN" altLang="en-US" sz="1600" dirty="0">
              <a:solidFill>
                <a:srgbClr val="9900FF"/>
              </a:solidFill>
              <a:latin typeface="Arial Narrow" panose="020B0606020202030204" pitchFamily="34" charset="0"/>
            </a:endParaRPr>
          </a:p>
        </p:txBody>
      </p:sp>
    </p:spTree>
    <p:extLst>
      <p:ext uri="{BB962C8B-B14F-4D97-AF65-F5344CB8AC3E}">
        <p14:creationId xmlns:p14="http://schemas.microsoft.com/office/powerpoint/2010/main" val="4087345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28251-92D6-4F87-8FBC-CD019A1B4018}"/>
              </a:ext>
            </a:extLst>
          </p:cNvPr>
          <p:cNvSpPr txBox="1"/>
          <p:nvPr/>
        </p:nvSpPr>
        <p:spPr>
          <a:xfrm>
            <a:off x="4906978" y="-1"/>
            <a:ext cx="4237022" cy="6186309"/>
          </a:xfrm>
          <a:prstGeom prst="rect">
            <a:avLst/>
          </a:prstGeom>
          <a:noFill/>
        </p:spPr>
        <p:txBody>
          <a:bodyPr wrap="square">
            <a:spAutoFit/>
          </a:bodyPr>
          <a:lstStyle/>
          <a:p>
            <a:r>
              <a:rPr lang="en-US" altLang="zh-CN" dirty="0">
                <a:solidFill>
                  <a:srgbClr val="339966"/>
                </a:solidFill>
                <a:effectLst/>
                <a:latin typeface="Arial Narrow" panose="020B0606020202030204" pitchFamily="34" charset="0"/>
                <a:ea typeface="宋体" panose="02010600030101010101" pitchFamily="2" charset="-122"/>
              </a:rPr>
              <a:t>The calculated gamma decay of the first 3/2+ state is dominated by M1.</a:t>
            </a:r>
          </a:p>
          <a:p>
            <a:endParaRPr lang="en-US" altLang="zh-CN" dirty="0">
              <a:solidFill>
                <a:srgbClr val="339966"/>
              </a:solidFill>
              <a:latin typeface="Arial Narrow" panose="020B0606020202030204" pitchFamily="34" charset="0"/>
              <a:ea typeface="宋体" panose="02010600030101010101" pitchFamily="2" charset="-122"/>
            </a:endParaRPr>
          </a:p>
          <a:p>
            <a:r>
              <a:rPr lang="en-US" altLang="zh-CN" dirty="0">
                <a:solidFill>
                  <a:srgbClr val="339966"/>
                </a:solidFill>
                <a:effectLst/>
                <a:latin typeface="Arial Narrow" panose="020B0606020202030204" pitchFamily="34" charset="0"/>
                <a:ea typeface="宋体" panose="02010600030101010101" pitchFamily="2" charset="-122"/>
              </a:rPr>
              <a:t>Correcting for the USDB-calculated partial half-life for E2 of 4.8 </a:t>
            </a:r>
            <a:r>
              <a:rPr lang="en-US" altLang="zh-CN" dirty="0" err="1">
                <a:solidFill>
                  <a:srgbClr val="339966"/>
                </a:solidFill>
                <a:effectLst/>
                <a:latin typeface="Arial Narrow" panose="020B0606020202030204" pitchFamily="34" charset="0"/>
                <a:ea typeface="宋体" panose="02010600030101010101" pitchFamily="2" charset="-122"/>
              </a:rPr>
              <a:t>ps</a:t>
            </a:r>
            <a:r>
              <a:rPr lang="en-US" altLang="zh-CN" dirty="0">
                <a:solidFill>
                  <a:srgbClr val="339966"/>
                </a:solidFill>
                <a:effectLst/>
                <a:latin typeface="Arial Narrow" panose="020B0606020202030204" pitchFamily="34" charset="0"/>
                <a:ea typeface="宋体" panose="02010600030101010101" pitchFamily="2" charset="-122"/>
              </a:rPr>
              <a:t>, the experimental partial half-life for M1 is 0.92(18) ps.</a:t>
            </a:r>
          </a:p>
          <a:p>
            <a:br>
              <a:rPr lang="en-US" altLang="zh-CN" dirty="0">
                <a:solidFill>
                  <a:srgbClr val="339966"/>
                </a:solidFill>
                <a:effectLst/>
                <a:latin typeface="Arial Narrow" panose="020B0606020202030204" pitchFamily="34" charset="0"/>
                <a:ea typeface="宋体" panose="02010600030101010101" pitchFamily="2" charset="-122"/>
              </a:rPr>
            </a:br>
            <a:r>
              <a:rPr lang="en-US" altLang="zh-CN" dirty="0">
                <a:solidFill>
                  <a:srgbClr val="339966"/>
                </a:solidFill>
                <a:effectLst/>
                <a:latin typeface="Arial Narrow" panose="020B0606020202030204" pitchFamily="34" charset="0"/>
                <a:ea typeface="宋体" panose="02010600030101010101" pitchFamily="2" charset="-122"/>
              </a:rPr>
              <a:t>This gives an experimental value of B(M1)_(exp) = 0.022(4) mu_N^2.</a:t>
            </a:r>
          </a:p>
          <a:p>
            <a:br>
              <a:rPr lang="en-US" altLang="zh-CN" dirty="0">
                <a:solidFill>
                  <a:srgbClr val="339966"/>
                </a:solidFill>
                <a:effectLst/>
                <a:latin typeface="Arial Narrow" panose="020B0606020202030204" pitchFamily="34" charset="0"/>
                <a:ea typeface="宋体" panose="02010600030101010101" pitchFamily="2" charset="-122"/>
              </a:rPr>
            </a:br>
            <a:r>
              <a:rPr lang="en-US" altLang="zh-CN" dirty="0">
                <a:solidFill>
                  <a:srgbClr val="339966"/>
                </a:solidFill>
                <a:effectLst/>
                <a:latin typeface="Arial Narrow" panose="020B0606020202030204" pitchFamily="34" charset="0"/>
                <a:ea typeface="宋体" panose="02010600030101010101" pitchFamily="2" charset="-122"/>
              </a:rPr>
              <a:t>With B(M1) = M(M1)^2/(2J_i+1), we have M(M1)_(exp) = 0.30(3) </a:t>
            </a:r>
            <a:r>
              <a:rPr lang="en-US" altLang="zh-CN" dirty="0" err="1">
                <a:solidFill>
                  <a:srgbClr val="339966"/>
                </a:solidFill>
                <a:effectLst/>
                <a:latin typeface="Arial Narrow" panose="020B0606020202030204" pitchFamily="34" charset="0"/>
                <a:ea typeface="宋体" panose="02010600030101010101" pitchFamily="2" charset="-122"/>
              </a:rPr>
              <a:t>mu_N</a:t>
            </a:r>
            <a:r>
              <a:rPr lang="en-US" altLang="zh-CN" dirty="0">
                <a:solidFill>
                  <a:srgbClr val="339966"/>
                </a:solidFill>
                <a:effectLst/>
                <a:latin typeface="Arial Narrow" panose="020B0606020202030204" pitchFamily="34" charset="0"/>
                <a:ea typeface="宋体" panose="02010600030101010101" pitchFamily="2" charset="-122"/>
              </a:rPr>
              <a:t> to be compared with, for example, </a:t>
            </a:r>
            <a:br>
              <a:rPr lang="en-US" altLang="zh-CN" dirty="0">
                <a:solidFill>
                  <a:srgbClr val="339966"/>
                </a:solidFill>
                <a:effectLst/>
                <a:latin typeface="Arial Narrow" panose="020B0606020202030204" pitchFamily="34" charset="0"/>
                <a:ea typeface="宋体" panose="02010600030101010101" pitchFamily="2" charset="-122"/>
              </a:rPr>
            </a:br>
            <a:r>
              <a:rPr lang="en-US" altLang="zh-CN" dirty="0">
                <a:solidFill>
                  <a:srgbClr val="339966"/>
                </a:solidFill>
                <a:effectLst/>
                <a:latin typeface="Arial Narrow" panose="020B0606020202030204" pitchFamily="34" charset="0"/>
                <a:ea typeface="宋体" panose="02010600030101010101" pitchFamily="2" charset="-122"/>
              </a:rPr>
              <a:t>M(M1)_(USBC) = 0.175 </a:t>
            </a:r>
            <a:r>
              <a:rPr lang="en-US" altLang="zh-CN" dirty="0" err="1">
                <a:solidFill>
                  <a:srgbClr val="339966"/>
                </a:solidFill>
                <a:effectLst/>
                <a:latin typeface="Arial Narrow" panose="020B0606020202030204" pitchFamily="34" charset="0"/>
                <a:ea typeface="宋体" panose="02010600030101010101" pitchFamily="2" charset="-122"/>
              </a:rPr>
              <a:t>mu_n</a:t>
            </a:r>
            <a:r>
              <a:rPr lang="en-US" altLang="zh-CN" dirty="0">
                <a:solidFill>
                  <a:srgbClr val="339966"/>
                </a:solidFill>
                <a:effectLst/>
                <a:latin typeface="Arial Narrow" panose="020B0606020202030204" pitchFamily="34" charset="0"/>
                <a:ea typeface="宋体" panose="02010600030101010101" pitchFamily="2" charset="-122"/>
              </a:rPr>
              <a:t>.</a:t>
            </a:r>
          </a:p>
          <a:p>
            <a:r>
              <a:rPr lang="en-US" altLang="zh-CN" dirty="0">
                <a:solidFill>
                  <a:srgbClr val="339966"/>
                </a:solidFill>
                <a:effectLst/>
                <a:latin typeface="Arial Narrow" panose="020B0606020202030204" pitchFamily="34" charset="0"/>
                <a:ea typeface="宋体" panose="02010600030101010101" pitchFamily="2" charset="-122"/>
              </a:rPr>
              <a:t>The comparison between theory and experiment for other M(M1) values in the </a:t>
            </a:r>
            <a:r>
              <a:rPr lang="en-US" altLang="zh-CN" dirty="0" err="1">
                <a:solidFill>
                  <a:srgbClr val="339966"/>
                </a:solidFill>
                <a:effectLst/>
                <a:latin typeface="Arial Narrow" panose="020B0606020202030204" pitchFamily="34" charset="0"/>
                <a:ea typeface="宋体" panose="02010600030101010101" pitchFamily="2" charset="-122"/>
              </a:rPr>
              <a:t>sd</a:t>
            </a:r>
            <a:r>
              <a:rPr lang="en-US" altLang="zh-CN" dirty="0">
                <a:solidFill>
                  <a:srgbClr val="339966"/>
                </a:solidFill>
                <a:effectLst/>
                <a:latin typeface="Arial Narrow" panose="020B0606020202030204" pitchFamily="34" charset="0"/>
                <a:ea typeface="宋体" panose="02010600030101010101" pitchFamily="2" charset="-122"/>
              </a:rPr>
              <a:t> shell is shown in Fig. 4 of [a]. It is observed that theory and experiment differ by about \pm 0.3 </a:t>
            </a:r>
            <a:r>
              <a:rPr lang="en-US" altLang="zh-CN" dirty="0" err="1">
                <a:solidFill>
                  <a:srgbClr val="339966"/>
                </a:solidFill>
                <a:effectLst/>
                <a:latin typeface="Arial Narrow" panose="020B0606020202030204" pitchFamily="34" charset="0"/>
                <a:ea typeface="宋体" panose="02010600030101010101" pitchFamily="2" charset="-122"/>
              </a:rPr>
              <a:t>mu_N</a:t>
            </a:r>
            <a:r>
              <a:rPr lang="en-US" altLang="zh-CN" dirty="0">
                <a:solidFill>
                  <a:srgbClr val="339966"/>
                </a:solidFill>
                <a:effectLst/>
                <a:latin typeface="Arial Narrow" panose="020B0606020202030204" pitchFamily="34" charset="0"/>
                <a:ea typeface="宋体" panose="02010600030101010101" pitchFamily="2" charset="-122"/>
              </a:rPr>
              <a:t> independent of the size of M(M1). The present results are consistent with this observation.</a:t>
            </a:r>
            <a:br>
              <a:rPr lang="en-US" altLang="zh-CN" dirty="0">
                <a:solidFill>
                  <a:srgbClr val="339966"/>
                </a:solidFill>
                <a:effectLst/>
                <a:latin typeface="Arial Narrow" panose="020B0606020202030204" pitchFamily="34" charset="0"/>
                <a:ea typeface="宋体" panose="02010600030101010101" pitchFamily="2" charset="-122"/>
              </a:rPr>
            </a:br>
            <a:endParaRPr lang="en-US" altLang="zh-CN" dirty="0">
              <a:solidFill>
                <a:srgbClr val="339966"/>
              </a:solidFill>
              <a:effectLst/>
              <a:latin typeface="Arial Narrow" panose="020B0606020202030204" pitchFamily="34" charset="0"/>
              <a:ea typeface="宋体" panose="02010600030101010101" pitchFamily="2" charset="-122"/>
            </a:endParaRPr>
          </a:p>
          <a:p>
            <a:r>
              <a:rPr lang="en-US" altLang="zh-CN" dirty="0">
                <a:solidFill>
                  <a:srgbClr val="339966"/>
                </a:solidFill>
                <a:latin typeface="Cambria" panose="02040503050406030204" pitchFamily="18" charset="0"/>
                <a:ea typeface="Cambria" panose="02040503050406030204" pitchFamily="18" charset="0"/>
                <a:cs typeface="Times New Roman" panose="02020603050405020304" pitchFamily="18" charset="0"/>
              </a:rPr>
              <a:t>Lijie  3/10/2022</a:t>
            </a:r>
            <a:endParaRPr lang="zh-CN" altLang="en-US" dirty="0">
              <a:solidFill>
                <a:srgbClr val="339966"/>
              </a:solidFill>
              <a:latin typeface="Arial Narrow" panose="020B0606020202030204" pitchFamily="34" charset="0"/>
            </a:endParaRPr>
          </a:p>
        </p:txBody>
      </p:sp>
      <p:sp>
        <p:nvSpPr>
          <p:cNvPr id="3" name="TextBox 2">
            <a:extLst>
              <a:ext uri="{FF2B5EF4-FFF2-40B4-BE49-F238E27FC236}">
                <a16:creationId xmlns:a16="http://schemas.microsoft.com/office/drawing/2014/main" id="{7C608B22-46EE-41E3-B19A-D481D354AD55}"/>
              </a:ext>
            </a:extLst>
          </p:cNvPr>
          <p:cNvSpPr txBox="1"/>
          <p:nvPr/>
        </p:nvSpPr>
        <p:spPr>
          <a:xfrm>
            <a:off x="0" y="0"/>
            <a:ext cx="4237022" cy="6186309"/>
          </a:xfrm>
          <a:prstGeom prst="rect">
            <a:avLst/>
          </a:prstGeom>
          <a:noFill/>
        </p:spPr>
        <p:txBody>
          <a:bodyPr wrap="square">
            <a:spAutoFit/>
          </a:bodyPr>
          <a:lstStyle/>
          <a:p>
            <a:r>
              <a:rPr lang="en-US" altLang="zh-CN" dirty="0">
                <a:solidFill>
                  <a:srgbClr val="9900FF"/>
                </a:solidFill>
                <a:effectLst/>
                <a:latin typeface="Arial Narrow" panose="020B0606020202030204" pitchFamily="34" charset="0"/>
                <a:ea typeface="宋体" panose="02010600030101010101" pitchFamily="2" charset="-122"/>
              </a:rPr>
              <a:t>The calculated gamma decay of the first 3/2+ state is dominated by M1.</a:t>
            </a:r>
          </a:p>
          <a:p>
            <a:endParaRPr lang="en-US" altLang="zh-CN" dirty="0">
              <a:solidFill>
                <a:srgbClr val="9900FF"/>
              </a:solidFill>
              <a:latin typeface="Arial Narrow" panose="020B0606020202030204" pitchFamily="34" charset="0"/>
              <a:ea typeface="宋体" panose="02010600030101010101" pitchFamily="2" charset="-122"/>
            </a:endParaRPr>
          </a:p>
          <a:p>
            <a:r>
              <a:rPr lang="en-US" altLang="zh-CN" dirty="0">
                <a:solidFill>
                  <a:srgbClr val="9900FF"/>
                </a:solidFill>
                <a:effectLst/>
                <a:latin typeface="Arial Narrow" panose="020B0606020202030204" pitchFamily="34" charset="0"/>
                <a:ea typeface="宋体" panose="02010600030101010101" pitchFamily="2" charset="-122"/>
              </a:rPr>
              <a:t>Correcting for the calculated partial half-life for E2 of 4.8 </a:t>
            </a:r>
            <a:r>
              <a:rPr lang="en-US" altLang="zh-CN" dirty="0" err="1">
                <a:solidFill>
                  <a:srgbClr val="9900FF"/>
                </a:solidFill>
                <a:effectLst/>
                <a:latin typeface="Arial Narrow" panose="020B0606020202030204" pitchFamily="34" charset="0"/>
                <a:ea typeface="宋体" panose="02010600030101010101" pitchFamily="2" charset="-122"/>
              </a:rPr>
              <a:t>ps</a:t>
            </a:r>
            <a:r>
              <a:rPr lang="en-US" altLang="zh-CN" dirty="0">
                <a:solidFill>
                  <a:srgbClr val="9900FF"/>
                </a:solidFill>
                <a:effectLst/>
                <a:latin typeface="Arial Narrow" panose="020B0606020202030204" pitchFamily="34" charset="0"/>
                <a:ea typeface="宋体" panose="02010600030101010101" pitchFamily="2" charset="-122"/>
              </a:rPr>
              <a:t>, the experimental partial half-life for M1 is 0.79(13) ps.</a:t>
            </a:r>
          </a:p>
          <a:p>
            <a:br>
              <a:rPr lang="en-US" altLang="zh-CN" dirty="0">
                <a:solidFill>
                  <a:srgbClr val="9900FF"/>
                </a:solidFill>
                <a:effectLst/>
                <a:latin typeface="Arial Narrow" panose="020B0606020202030204" pitchFamily="34" charset="0"/>
                <a:ea typeface="宋体" panose="02010600030101010101" pitchFamily="2" charset="-122"/>
              </a:rPr>
            </a:br>
            <a:r>
              <a:rPr lang="en-US" altLang="zh-CN" dirty="0">
                <a:solidFill>
                  <a:srgbClr val="9900FF"/>
                </a:solidFill>
                <a:effectLst/>
                <a:latin typeface="Arial Narrow" panose="020B0606020202030204" pitchFamily="34" charset="0"/>
                <a:ea typeface="宋体" panose="02010600030101010101" pitchFamily="2" charset="-122"/>
              </a:rPr>
              <a:t>This gives an experimental value of B(M1)_(exp) = 0.026(4) mu_N^2.</a:t>
            </a:r>
          </a:p>
          <a:p>
            <a:br>
              <a:rPr lang="en-US" altLang="zh-CN" dirty="0">
                <a:solidFill>
                  <a:srgbClr val="9900FF"/>
                </a:solidFill>
                <a:effectLst/>
                <a:latin typeface="Arial Narrow" panose="020B0606020202030204" pitchFamily="34" charset="0"/>
                <a:ea typeface="宋体" panose="02010600030101010101" pitchFamily="2" charset="-122"/>
              </a:rPr>
            </a:br>
            <a:r>
              <a:rPr lang="en-US" altLang="zh-CN" dirty="0">
                <a:solidFill>
                  <a:srgbClr val="9900FF"/>
                </a:solidFill>
                <a:effectLst/>
                <a:latin typeface="Arial Narrow" panose="020B0606020202030204" pitchFamily="34" charset="0"/>
                <a:ea typeface="宋体" panose="02010600030101010101" pitchFamily="2" charset="-122"/>
              </a:rPr>
              <a:t>With B(M1) = M(M1)^2/(2J_i+1), we have M(M1)_(exp) = 0.32(3) </a:t>
            </a:r>
            <a:r>
              <a:rPr lang="en-US" altLang="zh-CN" dirty="0" err="1">
                <a:solidFill>
                  <a:srgbClr val="9900FF"/>
                </a:solidFill>
                <a:effectLst/>
                <a:latin typeface="Arial Narrow" panose="020B0606020202030204" pitchFamily="34" charset="0"/>
                <a:ea typeface="宋体" panose="02010600030101010101" pitchFamily="2" charset="-122"/>
              </a:rPr>
              <a:t>mu_N</a:t>
            </a:r>
            <a:r>
              <a:rPr lang="en-US" altLang="zh-CN" dirty="0">
                <a:solidFill>
                  <a:srgbClr val="9900FF"/>
                </a:solidFill>
                <a:effectLst/>
                <a:latin typeface="Arial Narrow" panose="020B0606020202030204" pitchFamily="34" charset="0"/>
                <a:ea typeface="宋体" panose="02010600030101010101" pitchFamily="2" charset="-122"/>
              </a:rPr>
              <a:t> to be compared with, for example, </a:t>
            </a:r>
            <a:br>
              <a:rPr lang="en-US" altLang="zh-CN" dirty="0">
                <a:solidFill>
                  <a:srgbClr val="9900FF"/>
                </a:solidFill>
                <a:effectLst/>
                <a:latin typeface="Arial Narrow" panose="020B0606020202030204" pitchFamily="34" charset="0"/>
                <a:ea typeface="宋体" panose="02010600030101010101" pitchFamily="2" charset="-122"/>
              </a:rPr>
            </a:br>
            <a:r>
              <a:rPr lang="en-US" altLang="zh-CN" dirty="0">
                <a:solidFill>
                  <a:srgbClr val="9900FF"/>
                </a:solidFill>
                <a:effectLst/>
                <a:latin typeface="Arial Narrow" panose="020B0606020202030204" pitchFamily="34" charset="0"/>
                <a:ea typeface="宋体" panose="02010600030101010101" pitchFamily="2" charset="-122"/>
              </a:rPr>
              <a:t>M(M1)_(USBC) = 0.175 </a:t>
            </a:r>
            <a:r>
              <a:rPr lang="en-US" altLang="zh-CN" dirty="0" err="1">
                <a:solidFill>
                  <a:srgbClr val="9900FF"/>
                </a:solidFill>
                <a:effectLst/>
                <a:latin typeface="Arial Narrow" panose="020B0606020202030204" pitchFamily="34" charset="0"/>
                <a:ea typeface="宋体" panose="02010600030101010101" pitchFamily="2" charset="-122"/>
              </a:rPr>
              <a:t>mu_n</a:t>
            </a:r>
            <a:r>
              <a:rPr lang="en-US" altLang="zh-CN" dirty="0">
                <a:solidFill>
                  <a:srgbClr val="9900FF"/>
                </a:solidFill>
                <a:effectLst/>
                <a:latin typeface="Arial Narrow" panose="020B0606020202030204" pitchFamily="34" charset="0"/>
                <a:ea typeface="宋体" panose="02010600030101010101" pitchFamily="2" charset="-122"/>
              </a:rPr>
              <a:t>.</a:t>
            </a:r>
          </a:p>
          <a:p>
            <a:r>
              <a:rPr lang="en-US" altLang="zh-CN" dirty="0">
                <a:solidFill>
                  <a:srgbClr val="9900FF"/>
                </a:solidFill>
                <a:effectLst/>
                <a:latin typeface="Arial Narrow" panose="020B0606020202030204" pitchFamily="34" charset="0"/>
                <a:ea typeface="宋体" panose="02010600030101010101" pitchFamily="2" charset="-122"/>
              </a:rPr>
              <a:t>The comparison between theory and experiment for other M(M1) values in the </a:t>
            </a:r>
            <a:r>
              <a:rPr lang="en-US" altLang="zh-CN" dirty="0" err="1">
                <a:solidFill>
                  <a:srgbClr val="9900FF"/>
                </a:solidFill>
                <a:effectLst/>
                <a:latin typeface="Arial Narrow" panose="020B0606020202030204" pitchFamily="34" charset="0"/>
                <a:ea typeface="宋体" panose="02010600030101010101" pitchFamily="2" charset="-122"/>
              </a:rPr>
              <a:t>sd</a:t>
            </a:r>
            <a:r>
              <a:rPr lang="en-US" altLang="zh-CN" dirty="0">
                <a:solidFill>
                  <a:srgbClr val="9900FF"/>
                </a:solidFill>
                <a:effectLst/>
                <a:latin typeface="Arial Narrow" panose="020B0606020202030204" pitchFamily="34" charset="0"/>
                <a:ea typeface="宋体" panose="02010600030101010101" pitchFamily="2" charset="-122"/>
              </a:rPr>
              <a:t> shell is shown in Fig. 4 of [a]. It is observed that theory and experiment differ by about \pm 0.3 </a:t>
            </a:r>
            <a:r>
              <a:rPr lang="en-US" altLang="zh-CN" dirty="0" err="1">
                <a:solidFill>
                  <a:srgbClr val="9900FF"/>
                </a:solidFill>
                <a:effectLst/>
                <a:latin typeface="Arial Narrow" panose="020B0606020202030204" pitchFamily="34" charset="0"/>
                <a:ea typeface="宋体" panose="02010600030101010101" pitchFamily="2" charset="-122"/>
              </a:rPr>
              <a:t>mu_N</a:t>
            </a:r>
            <a:r>
              <a:rPr lang="en-US" altLang="zh-CN" dirty="0">
                <a:solidFill>
                  <a:srgbClr val="9900FF"/>
                </a:solidFill>
                <a:effectLst/>
                <a:latin typeface="Arial Narrow" panose="020B0606020202030204" pitchFamily="34" charset="0"/>
                <a:ea typeface="宋体" panose="02010600030101010101" pitchFamily="2" charset="-122"/>
              </a:rPr>
              <a:t> independent of the size of M(M1). The present results are consistent with this observation.</a:t>
            </a:r>
            <a:br>
              <a:rPr lang="en-US" altLang="zh-CN" dirty="0">
                <a:solidFill>
                  <a:srgbClr val="9900FF"/>
                </a:solidFill>
                <a:effectLst/>
                <a:latin typeface="Arial Narrow" panose="020B0606020202030204" pitchFamily="34" charset="0"/>
                <a:ea typeface="宋体" panose="02010600030101010101" pitchFamily="2" charset="-122"/>
              </a:rPr>
            </a:br>
            <a:endParaRPr lang="en-US" altLang="zh-CN" dirty="0">
              <a:solidFill>
                <a:srgbClr val="9900FF"/>
              </a:solidFill>
              <a:effectLst/>
              <a:latin typeface="Arial Narrow" panose="020B0606020202030204" pitchFamily="34" charset="0"/>
              <a:ea typeface="宋体" panose="02010600030101010101" pitchFamily="2" charset="-122"/>
            </a:endParaRPr>
          </a:p>
          <a:p>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Alex  3/8/2022</a:t>
            </a:r>
            <a:endParaRPr lang="zh-CN" altLang="en-US" dirty="0">
              <a:solidFill>
                <a:srgbClr val="9900FF"/>
              </a:solidFill>
              <a:latin typeface="Arial Narrow" panose="020B0606020202030204" pitchFamily="34" charset="0"/>
            </a:endParaRPr>
          </a:p>
        </p:txBody>
      </p:sp>
    </p:spTree>
    <p:extLst>
      <p:ext uri="{BB962C8B-B14F-4D97-AF65-F5344CB8AC3E}">
        <p14:creationId xmlns:p14="http://schemas.microsoft.com/office/powerpoint/2010/main" val="3787248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A7545F-A248-44D5-A404-4746E083399D}"/>
                  </a:ext>
                </a:extLst>
              </p:cNvPr>
              <p:cNvSpPr txBox="1"/>
              <p:nvPr/>
            </p:nvSpPr>
            <p:spPr>
              <a:xfrm>
                <a:off x="-1" y="0"/>
                <a:ext cx="5666510" cy="6382773"/>
              </a:xfrm>
              <a:prstGeom prst="rect">
                <a:avLst/>
              </a:prstGeom>
              <a:noFill/>
            </p:spPr>
            <p:txBody>
              <a:bodyPr wrap="square">
                <a:spAutoFit/>
              </a:bodyPr>
              <a:lstStyle/>
              <a:p>
                <a:r>
                  <a:rPr lang="en-US" altLang="zh-CN" sz="1800" dirty="0">
                    <a:solidFill>
                      <a:srgbClr val="9900FF"/>
                    </a:solidFill>
                    <a:effectLst/>
                    <a:latin typeface="Cambria" panose="02040503050406030204" pitchFamily="18" charset="0"/>
                    <a:ea typeface="Cambria" panose="02040503050406030204" pitchFamily="18" charset="0"/>
                    <a:cs typeface="Times New Roman" panose="02020603050405020304" pitchFamily="18" charset="0"/>
                  </a:rPr>
                  <a:t>The calculation is a mixture of M1 and E2.</a:t>
                </a:r>
                <a:br>
                  <a:rPr lang="en-US" altLang="zh-CN" sz="1800" dirty="0">
                    <a:solidFill>
                      <a:srgbClr val="9900FF"/>
                    </a:solidFill>
                    <a:effectLst/>
                    <a:latin typeface="Cambria" panose="02040503050406030204" pitchFamily="18" charset="0"/>
                    <a:ea typeface="Cambria" panose="02040503050406030204" pitchFamily="18" charset="0"/>
                    <a:cs typeface="Times New Roman" panose="02020603050405020304" pitchFamily="18" charset="0"/>
                  </a:rPr>
                </a:br>
                <a:r>
                  <a:rPr lang="en-US" altLang="zh-CN" sz="1800" dirty="0">
                    <a:solidFill>
                      <a:srgbClr val="9900FF"/>
                    </a:solidFill>
                    <a:effectLst/>
                    <a:latin typeface="Cambria" panose="02040503050406030204" pitchFamily="18" charset="0"/>
                    <a:ea typeface="Cambria" panose="02040503050406030204" pitchFamily="18" charset="0"/>
                    <a:cs typeface="Times New Roman" panose="02020603050405020304" pitchFamily="18" charset="0"/>
                  </a:rPr>
                  <a:t>For pure E2 the half-life is 6.0 ps. Alex  10/19/2021</a:t>
                </a:r>
              </a:p>
              <a:p>
                <a:r>
                  <a:rPr lang="en-US" altLang="zh-CN" i="1" dirty="0">
                    <a:solidFill>
                      <a:srgbClr val="9900FF"/>
                    </a:solidFill>
                    <a:latin typeface="Cambria" panose="02040503050406030204" pitchFamily="18" charset="0"/>
                    <a:ea typeface="Cambria" panose="02040503050406030204" pitchFamily="18" charset="0"/>
                    <a:cs typeface="Times New Roman" panose="02020603050405020304" pitchFamily="18" charset="0"/>
                  </a:rPr>
                  <a:t>T</a:t>
                </a:r>
                <a:r>
                  <a:rPr lang="en-US" altLang="zh-CN" i="1" baseline="-25000" dirty="0">
                    <a:solidFill>
                      <a:srgbClr val="9900FF"/>
                    </a:solidFill>
                    <a:latin typeface="Cambria" panose="02040503050406030204" pitchFamily="18" charset="0"/>
                    <a:ea typeface="Cambria" panose="02040503050406030204" pitchFamily="18" charset="0"/>
                    <a:cs typeface="Times New Roman" panose="02020603050405020304" pitchFamily="18" charset="0"/>
                  </a:rPr>
                  <a:t>E</a:t>
                </a:r>
                <a:r>
                  <a:rPr lang="en-US" altLang="zh-CN" baseline="-25000" dirty="0">
                    <a:solidFill>
                      <a:srgbClr val="9900FF"/>
                    </a:solidFill>
                    <a:latin typeface="Cambria" panose="02040503050406030204" pitchFamily="18" charset="0"/>
                    <a:ea typeface="Cambria" panose="02040503050406030204" pitchFamily="18" charset="0"/>
                    <a:cs typeface="Times New Roman" panose="02020603050405020304" pitchFamily="18" charset="0"/>
                  </a:rPr>
                  <a:t>2</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 6.0 </a:t>
                </a:r>
                <a:r>
                  <a:rPr lang="en-US" altLang="zh-CN" dirty="0" err="1">
                    <a:solidFill>
                      <a:srgbClr val="9900FF"/>
                    </a:solidFill>
                    <a:latin typeface="Cambria" panose="02040503050406030204" pitchFamily="18" charset="0"/>
                    <a:ea typeface="Cambria" panose="02040503050406030204" pitchFamily="18" charset="0"/>
                    <a:cs typeface="Times New Roman" panose="02020603050405020304" pitchFamily="18" charset="0"/>
                  </a:rPr>
                  <a:t>ps</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means </a:t>
                </a:r>
                <a14:m>
                  <m:oMath xmlns:m="http://schemas.openxmlformats.org/officeDocument/2006/math">
                    <m:sSub>
                      <m:sSubPr>
                        <m:ctrlPr>
                          <a:rPr lang="zh-CN" altLang="zh-CN" i="1" smtClean="0">
                            <a:solidFill>
                              <a:srgbClr val="9900FF"/>
                            </a:solidFill>
                            <a:latin typeface="Cambria Math" panose="02040503050406030204" pitchFamily="18" charset="0"/>
                            <a:ea typeface="Cambria Math" panose="02040503050406030204" pitchFamily="18" charset="0"/>
                          </a:rPr>
                        </m:ctrlPr>
                      </m:sSubPr>
                      <m:e>
                        <m:r>
                          <a:rPr lang="zh-CN" altLang="en-US" i="1" smtClean="0">
                            <a:solidFill>
                              <a:srgbClr val="9900FF"/>
                            </a:solidFill>
                            <a:latin typeface="Cambria Math" panose="02040503050406030204" pitchFamily="18" charset="0"/>
                            <a:cs typeface="Times New Roman" panose="02020603050405020304" pitchFamily="18" charset="0"/>
                          </a:rPr>
                          <m:t>𝜏</m:t>
                        </m:r>
                      </m:e>
                      <m:sub>
                        <m:r>
                          <a:rPr lang="en-US" altLang="zh-CN" b="0" i="1" smtClean="0">
                            <a:solidFill>
                              <a:srgbClr val="9900FF"/>
                            </a:solidFill>
                            <a:latin typeface="Cambria Math" panose="02040503050406030204" pitchFamily="18" charset="0"/>
                            <a:cs typeface="Times New Roman" panose="02020603050405020304" pitchFamily="18" charset="0"/>
                          </a:rPr>
                          <m:t>𝐸</m:t>
                        </m:r>
                        <m:r>
                          <a:rPr lang="en-US" altLang="zh-CN" b="0" i="1" smtClean="0">
                            <a:solidFill>
                              <a:srgbClr val="9900FF"/>
                            </a:solidFill>
                            <a:latin typeface="Cambria Math" panose="02040503050406030204" pitchFamily="18" charset="0"/>
                            <a:cs typeface="Times New Roman" panose="02020603050405020304" pitchFamily="18" charset="0"/>
                          </a:rPr>
                          <m:t>2</m:t>
                        </m:r>
                      </m:sub>
                    </m:sSub>
                  </m:oMath>
                </a14:m>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 8.6 </a:t>
                </a:r>
                <a:r>
                  <a:rPr lang="en-US" altLang="zh-CN" dirty="0" err="1">
                    <a:solidFill>
                      <a:srgbClr val="9900FF"/>
                    </a:solidFill>
                    <a:latin typeface="Cambria" panose="02040503050406030204" pitchFamily="18" charset="0"/>
                    <a:ea typeface="Cambria" panose="02040503050406030204" pitchFamily="18" charset="0"/>
                    <a:cs typeface="Times New Roman" panose="02020603050405020304" pitchFamily="18" charset="0"/>
                  </a:rPr>
                  <a:t>ps</a:t>
                </a:r>
                <a:endPar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endParaRPr>
              </a:p>
              <a:p>
                <a:endParaRPr lang="en-US" altLang="zh-CN" dirty="0">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smtClean="0">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𝛤</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8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16×</m:t>
                      </m:r>
                      <m:sSup>
                        <m:sSupPr>
                          <m:ctrlPr>
                            <a:rPr lang="zh-CN" altLang="zh-CN" i="1" smtClean="0">
                              <a:solidFill>
                                <a:schemeClr val="tx1"/>
                              </a:solidFill>
                              <a:effectLst/>
                              <a:latin typeface="Cambria Math" panose="02040503050406030204" pitchFamily="18" charset="0"/>
                              <a:ea typeface="Cambria Math" panose="02040503050406030204" pitchFamily="18" charset="0"/>
                            </a:rPr>
                          </m:ctrlPr>
                        </m:s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10</m:t>
                          </m:r>
                        </m:e>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p>
                      </m:sSup>
                      <m:sSubSup>
                        <m:sSubSupPr>
                          <m:ctrlPr>
                            <a:rPr lang="zh-CN" altLang="zh-CN" i="1">
                              <a:solidFill>
                                <a:schemeClr val="tx1"/>
                              </a:solidFill>
                              <a:effectLst/>
                              <a:latin typeface="Cambria Math" panose="02040503050406030204" pitchFamily="18" charset="0"/>
                              <a:ea typeface="Cambria Math" panose="02040503050406030204" pitchFamily="18" charset="0"/>
                            </a:rPr>
                          </m:ctrlPr>
                        </m:sSub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𝛾</m:t>
                          </m:r>
                        </m:sub>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3</m:t>
                          </m:r>
                        </m:sup>
                      </m:sSubSup>
                      <m:d>
                        <m:dPr>
                          <m:begChr m:val="["/>
                          <m:endChr m:val="]"/>
                          <m:ctrlP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18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MeV</m:t>
                          </m:r>
                        </m:e>
                      </m:d>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𝐵</m:t>
                      </m:r>
                      <m:d>
                        <m:dPr>
                          <m:ctrlPr>
                            <a:rPr lang="zh-CN" altLang="zh-CN" i="1">
                              <a:solidFill>
                                <a:schemeClr val="tx1"/>
                              </a:solidFill>
                              <a:effectLst/>
                              <a:latin typeface="Cambria Math" panose="02040503050406030204" pitchFamily="18" charset="0"/>
                              <a:ea typeface="Cambria Math" panose="02040503050406030204" pitchFamily="18" charset="0"/>
                            </a:rPr>
                          </m:ctrlPr>
                        </m:d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m:t>
                          </m:r>
                        </m:e>
                      </m:d>
                      <m:d>
                        <m:dPr>
                          <m:begChr m:val="["/>
                          <m:endChr m:val="]"/>
                          <m:ctrlP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zh-CN" altLang="zh-CN" i="1">
                                  <a:solidFill>
                                    <a:schemeClr val="tx1"/>
                                  </a:solidFill>
                                  <a:effectLst/>
                                  <a:latin typeface="Cambria Math" panose="02040503050406030204" pitchFamily="18" charset="0"/>
                                  <a:ea typeface="Cambria Math" panose="02040503050406030204" pitchFamily="18" charset="0"/>
                                </a:rPr>
                              </m:ctrlPr>
                            </m:sSub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𝜇</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𝑁</m:t>
                              </m:r>
                            </m:sub>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p>
                          </m:sSubSup>
                        </m:e>
                      </m:d>
                      <m:r>
                        <a:rPr lang="en-US" altLang="zh-CN" sz="18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=0.134 </m:t>
                      </m:r>
                      <m:r>
                        <m:rPr>
                          <m:sty m:val="p"/>
                        </m:rPr>
                        <a:rPr lang="en-US" altLang="zh-CN" i="1">
                          <a:solidFill>
                            <a:schemeClr val="tx1"/>
                          </a:solidFill>
                          <a:latin typeface="Cambria Math" panose="02040503050406030204" pitchFamily="18" charset="0"/>
                          <a:ea typeface="宋体" panose="02010600030101010101" pitchFamily="2" charset="-122"/>
                          <a:cs typeface="Times New Roman" panose="02020603050405020304" pitchFamily="18" charset="0"/>
                        </a:rPr>
                        <m:t>meV</m:t>
                      </m:r>
                    </m:oMath>
                  </m:oMathPara>
                </a14:m>
                <a:endParaRPr lang="en-US" altLang="zh-CN"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a:solidFill>
                                <a:schemeClr val="tx1"/>
                              </a:solidFill>
                              <a:latin typeface="Cambria Math" panose="02040503050406030204" pitchFamily="18" charset="0"/>
                              <a:ea typeface="Cambria Math" panose="02040503050406030204" pitchFamily="18" charset="0"/>
                            </a:rPr>
                          </m:ctrlPr>
                        </m:sSubPr>
                        <m:e>
                          <m:r>
                            <a:rPr lang="zh-CN" altLang="en-US" i="1" smtClean="0">
                              <a:solidFill>
                                <a:schemeClr val="tx1"/>
                              </a:solidFill>
                              <a:latin typeface="Cambria Math" panose="02040503050406030204" pitchFamily="18" charset="0"/>
                              <a:cs typeface="Times New Roman" panose="02020603050405020304" pitchFamily="18" charset="0"/>
                            </a:rPr>
                            <m:t>𝜏</m:t>
                          </m:r>
                        </m:e>
                        <m:sub>
                          <m:r>
                            <a:rPr lang="en-US" altLang="zh-CN" i="1">
                              <a:solidFill>
                                <a:schemeClr val="tx1"/>
                              </a:solidFill>
                              <a:latin typeface="Cambria Math" panose="02040503050406030204" pitchFamily="18" charset="0"/>
                              <a:cs typeface="Times New Roman" panose="02020603050405020304" pitchFamily="18" charset="0"/>
                            </a:rPr>
                            <m:t>𝑀</m:t>
                          </m:r>
                          <m:r>
                            <a:rPr lang="en-US" altLang="zh-CN" i="1">
                              <a:solidFill>
                                <a:schemeClr val="tx1"/>
                              </a:solidFill>
                              <a:latin typeface="Cambria Math" panose="02040503050406030204" pitchFamily="18" charset="0"/>
                              <a:cs typeface="Times New Roman" panose="02020603050405020304" pitchFamily="18" charset="0"/>
                            </a:rPr>
                            <m:t>1</m:t>
                          </m:r>
                        </m:sub>
                      </m:sSub>
                      <m:r>
                        <a:rPr lang="en-US" altLang="zh-CN"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f>
                        <m:fPr>
                          <m:ctrlPr>
                            <a:rPr lang="en-US" altLang="zh-CN" b="0" i="1" smtClean="0">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ℏ</m:t>
                          </m:r>
                        </m:num>
                        <m:den>
                          <m:sSub>
                            <m:sSubPr>
                              <m:ctrlPr>
                                <a:rPr lang="zh-CN" altLang="zh-CN" i="1">
                                  <a:solidFill>
                                    <a:schemeClr val="tx1"/>
                                  </a:solidFill>
                                  <a:latin typeface="Cambria Math" panose="02040503050406030204" pitchFamily="18" charset="0"/>
                                  <a:ea typeface="Cambria Math" panose="020405030504060302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𝛤</m:t>
                              </m:r>
                            </m:e>
                            <m:sub>
                              <m:r>
                                <a:rPr lang="en-US" altLang="zh-CN" i="1">
                                  <a:solidFill>
                                    <a:schemeClr val="tx1"/>
                                  </a:solidFill>
                                  <a:latin typeface="Cambria Math" panose="02040503050406030204" pitchFamily="18" charset="0"/>
                                  <a:cs typeface="Times New Roman" panose="02020603050405020304" pitchFamily="18" charset="0"/>
                                </a:rPr>
                                <m:t>𝑀</m:t>
                              </m:r>
                              <m:r>
                                <a:rPr lang="en-US" altLang="zh-CN" i="1">
                                  <a:solidFill>
                                    <a:schemeClr val="tx1"/>
                                  </a:solidFill>
                                  <a:latin typeface="Cambria Math" panose="02040503050406030204" pitchFamily="18" charset="0"/>
                                  <a:cs typeface="Times New Roman" panose="02020603050405020304" pitchFamily="18" charset="0"/>
                                </a:rPr>
                                <m:t>1</m:t>
                              </m:r>
                            </m:sub>
                          </m:sSub>
                        </m:den>
                      </m:f>
                      <m:r>
                        <a:rPr lang="en-US" altLang="zh-CN" b="0" i="1" smtClean="0">
                          <a:solidFill>
                            <a:schemeClr val="tx1"/>
                          </a:solidFill>
                          <a:latin typeface="Cambria Math" panose="02040503050406030204" pitchFamily="18" charset="0"/>
                          <a:cs typeface="Times New Roman" panose="02020603050405020304" pitchFamily="18" charset="0"/>
                        </a:rPr>
                        <m:t>=4.9 </m:t>
                      </m:r>
                      <m:r>
                        <m:rPr>
                          <m:sty m:val="p"/>
                        </m:rPr>
                        <a:rPr lang="en-US" altLang="zh-CN" i="1">
                          <a:solidFill>
                            <a:schemeClr val="tx1"/>
                          </a:solidFill>
                          <a:latin typeface="Cambria Math" panose="02040503050406030204" pitchFamily="18" charset="0"/>
                          <a:cs typeface="Times New Roman" panose="02020603050405020304" pitchFamily="18" charset="0"/>
                        </a:rPr>
                        <m:t>ps</m:t>
                      </m:r>
                    </m:oMath>
                  </m:oMathPara>
                </a14:m>
                <a:endParaRPr lang="en-US" altLang="zh-CN"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endParaRPr lang="en-US" altLang="zh-CN"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smtClean="0">
                              <a:solidFill>
                                <a:schemeClr val="tx1"/>
                              </a:solidFill>
                              <a:effectLst/>
                              <a:latin typeface="Cambria Math" panose="02040503050406030204" pitchFamily="18" charset="0"/>
                              <a:ea typeface="Cambria Math" panose="02040503050406030204" pitchFamily="18" charset="0"/>
                            </a:rPr>
                          </m:ctrlPr>
                        </m:sSub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𝛤</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=8.13×</m:t>
                      </m:r>
                      <m:sSup>
                        <m:sSupPr>
                          <m:ctrlPr>
                            <a:rPr lang="zh-CN" altLang="zh-CN" i="1">
                              <a:solidFill>
                                <a:schemeClr val="tx1"/>
                              </a:solidFill>
                              <a:effectLst/>
                              <a:latin typeface="Cambria Math" panose="02040503050406030204" pitchFamily="18" charset="0"/>
                              <a:ea typeface="Cambria Math" panose="02040503050406030204" pitchFamily="18" charset="0"/>
                            </a:rPr>
                          </m:ctrlPr>
                        </m:s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10</m:t>
                          </m:r>
                        </m:e>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−7</m:t>
                          </m:r>
                        </m:sup>
                      </m:sSup>
                      <m:sSubSup>
                        <m:sSubSupPr>
                          <m:ctrlPr>
                            <a:rPr lang="zh-CN" altLang="zh-CN" i="1">
                              <a:solidFill>
                                <a:schemeClr val="tx1"/>
                              </a:solidFill>
                              <a:effectLst/>
                              <a:latin typeface="Cambria Math" panose="02040503050406030204" pitchFamily="18" charset="0"/>
                              <a:ea typeface="Cambria Math" panose="02040503050406030204" pitchFamily="18" charset="0"/>
                            </a:rPr>
                          </m:ctrlPr>
                        </m:sSub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𝛾</m:t>
                          </m:r>
                        </m:sub>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5</m:t>
                          </m:r>
                        </m:sup>
                      </m:sSub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MeV</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𝐵</m:t>
                      </m:r>
                      <m:d>
                        <m:dPr>
                          <m:ctrlPr>
                            <a:rPr lang="zh-CN" altLang="zh-CN" i="1">
                              <a:solidFill>
                                <a:schemeClr val="tx1"/>
                              </a:solidFill>
                              <a:effectLst/>
                              <a:latin typeface="Cambria Math" panose="02040503050406030204" pitchFamily="18" charset="0"/>
                              <a:ea typeface="Cambria Math" panose="02040503050406030204" pitchFamily="18" charset="0"/>
                            </a:rPr>
                          </m:ctrlPr>
                        </m:d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e>
                      </m:d>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i="1">
                              <a:solidFill>
                                <a:schemeClr val="tx1"/>
                              </a:solidFill>
                              <a:effectLst/>
                              <a:latin typeface="Cambria Math" panose="02040503050406030204" pitchFamily="18" charset="0"/>
                              <a:ea typeface="Cambria Math" panose="02040503050406030204" pitchFamily="18" charset="0"/>
                            </a:rPr>
                          </m:ctrlPr>
                        </m:s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p>
                      </m:sSup>
                      <m:sSup>
                        <m:sSupPr>
                          <m:ctrlPr>
                            <a:rPr lang="zh-CN" altLang="zh-CN" i="1">
                              <a:solidFill>
                                <a:srgbClr val="000000"/>
                              </a:solidFill>
                              <a:effectLst/>
                              <a:latin typeface="Cambria Math" panose="02040503050406030204" pitchFamily="18" charset="0"/>
                              <a:ea typeface="Cambria Math" panose="02040503050406030204" pitchFamily="18" charset="0"/>
                            </a:rPr>
                          </m:ctrlPr>
                        </m:sSupPr>
                        <m:e>
                          <m:r>
                            <m:rPr>
                              <m:sty m:val="p"/>
                            </m:rPr>
                            <a:rPr lang="en-US" altLang="zh-CN" sz="18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fm</m:t>
                          </m:r>
                        </m:e>
                        <m:sup>
                          <m:r>
                            <a:rPr lang="en-US" altLang="zh-CN" sz="18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4</m:t>
                          </m:r>
                        </m:sup>
                      </m:s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dirty="0">
                          <a:latin typeface="Cambria" panose="02040503050406030204" pitchFamily="18" charset="0"/>
                          <a:ea typeface="Cambria" panose="02040503050406030204" pitchFamily="18" charset="0"/>
                          <a:cs typeface="Times New Roman" panose="02020603050405020304" pitchFamily="18" charset="0"/>
                        </a:rPr>
                        <m:t>0.07</m:t>
                      </m:r>
                      <m:r>
                        <m:rPr>
                          <m:nor/>
                        </m:rPr>
                        <a:rPr lang="en-US" altLang="zh-CN" b="0" i="0" dirty="0" smtClean="0">
                          <a:latin typeface="Cambria" panose="02040503050406030204" pitchFamily="18" charset="0"/>
                          <a:ea typeface="Cambria" panose="02040503050406030204" pitchFamily="18" charset="0"/>
                          <a:cs typeface="Times New Roman" panose="02020603050405020304" pitchFamily="18" charset="0"/>
                        </a:rPr>
                        <m:t>7</m:t>
                      </m:r>
                      <m:r>
                        <m:rPr>
                          <m:nor/>
                        </m:rPr>
                        <a:rPr lang="en-US" altLang="zh-CN" dirty="0">
                          <a:latin typeface="Cambria" panose="02040503050406030204" pitchFamily="18" charset="0"/>
                          <a:ea typeface="Cambria" panose="02040503050406030204" pitchFamily="18" charset="0"/>
                          <a:cs typeface="Times New Roman" panose="02020603050405020304" pitchFamily="18" charset="0"/>
                        </a:rPr>
                        <m:t> </m:t>
                      </m:r>
                      <m:r>
                        <m:rPr>
                          <m:nor/>
                        </m:rPr>
                        <a:rPr lang="en-US" altLang="zh-CN" dirty="0">
                          <a:latin typeface="Cambria" panose="02040503050406030204" pitchFamily="18" charset="0"/>
                          <a:ea typeface="Cambria" panose="02040503050406030204" pitchFamily="18" charset="0"/>
                          <a:cs typeface="Times New Roman" panose="02020603050405020304" pitchFamily="18" charset="0"/>
                        </a:rPr>
                        <m:t>meV</m:t>
                      </m:r>
                    </m:oMath>
                  </m:oMathPara>
                </a14:m>
                <a:endParaRPr lang="en-US" altLang="zh-CN" sz="1800" dirty="0">
                  <a:effectLst/>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smtClean="0">
                              <a:solidFill>
                                <a:srgbClr val="000000"/>
                              </a:solidFill>
                              <a:latin typeface="Cambria Math" panose="02040503050406030204" pitchFamily="18" charset="0"/>
                              <a:ea typeface="Cambria Math" panose="02040503050406030204" pitchFamily="18" charset="0"/>
                            </a:rPr>
                          </m:ctrlPr>
                        </m:sSubPr>
                        <m:e>
                          <m:r>
                            <a:rPr lang="zh-CN" altLang="en-US" i="1" smtClean="0">
                              <a:solidFill>
                                <a:srgbClr val="000000"/>
                              </a:solidFill>
                              <a:latin typeface="Cambria Math" panose="02040503050406030204" pitchFamily="18" charset="0"/>
                              <a:cs typeface="Times New Roman" panose="02020603050405020304" pitchFamily="18" charset="0"/>
                            </a:rPr>
                            <m:t>𝜏</m:t>
                          </m:r>
                        </m:e>
                        <m:sub>
                          <m:r>
                            <a:rPr lang="en-US" altLang="zh-CN" b="0" i="1" smtClean="0">
                              <a:solidFill>
                                <a:srgbClr val="000000"/>
                              </a:solidFill>
                              <a:latin typeface="Cambria Math" panose="02040503050406030204" pitchFamily="18" charset="0"/>
                              <a:cs typeface="Times New Roman" panose="02020603050405020304" pitchFamily="18" charset="0"/>
                            </a:rPr>
                            <m:t>𝐸</m:t>
                          </m:r>
                          <m:r>
                            <a:rPr lang="en-US" altLang="zh-CN" b="0" i="1" smtClean="0">
                              <a:solidFill>
                                <a:srgbClr val="000000"/>
                              </a:solidFill>
                              <a:latin typeface="Cambria Math" panose="02040503050406030204" pitchFamily="18" charset="0"/>
                              <a:cs typeface="Times New Roman" panose="02020603050405020304" pitchFamily="18" charset="0"/>
                            </a:rPr>
                            <m:t>2</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ℏ</m:t>
                          </m:r>
                        </m:num>
                        <m:den>
                          <m:sSub>
                            <m:sSubPr>
                              <m:ctrlPr>
                                <a:rPr lang="zh-CN" altLang="zh-CN" i="1">
                                  <a:solidFill>
                                    <a:srgbClr val="000000"/>
                                  </a:solidFill>
                                  <a:latin typeface="Cambria Math" panose="02040503050406030204" pitchFamily="18" charset="0"/>
                                  <a:ea typeface="Cambria Math" panose="02040503050406030204" pitchFamily="18" charset="0"/>
                                </a:rPr>
                              </m:ctrlPr>
                            </m:sSubPr>
                            <m:e>
                              <m:r>
                                <a:rPr lang="en-US" altLang="zh-CN" i="1">
                                  <a:solidFill>
                                    <a:srgbClr val="000000"/>
                                  </a:solidFill>
                                  <a:latin typeface="Cambria Math" panose="02040503050406030204" pitchFamily="18" charset="0"/>
                                  <a:cs typeface="Times New Roman" panose="02020603050405020304" pitchFamily="18" charset="0"/>
                                </a:rPr>
                                <m:t>𝛤</m:t>
                              </m:r>
                            </m:e>
                            <m:sub>
                              <m:r>
                                <a:rPr lang="en-US" altLang="zh-CN" b="0" i="1" smtClean="0">
                                  <a:solidFill>
                                    <a:srgbClr val="000000"/>
                                  </a:solidFill>
                                  <a:latin typeface="Cambria Math" panose="02040503050406030204" pitchFamily="18" charset="0"/>
                                  <a:cs typeface="Times New Roman" panose="02020603050405020304" pitchFamily="18" charset="0"/>
                                </a:rPr>
                                <m:t>𝐸</m:t>
                              </m:r>
                              <m:r>
                                <a:rPr lang="en-US" altLang="zh-CN" b="0" i="1" smtClean="0">
                                  <a:solidFill>
                                    <a:srgbClr val="000000"/>
                                  </a:solidFill>
                                  <a:latin typeface="Cambria Math" panose="02040503050406030204" pitchFamily="18" charset="0"/>
                                  <a:cs typeface="Times New Roman" panose="02020603050405020304" pitchFamily="18" charset="0"/>
                                </a:rPr>
                                <m:t>2</m:t>
                              </m:r>
                            </m:sub>
                          </m:sSub>
                        </m:den>
                      </m:f>
                      <m:r>
                        <a:rPr lang="en-US" altLang="zh-CN" b="0" i="1" smtClean="0">
                          <a:solidFill>
                            <a:srgbClr val="000000"/>
                          </a:solidFill>
                          <a:latin typeface="Cambria Math" panose="02040503050406030204" pitchFamily="18" charset="0"/>
                          <a:cs typeface="Times New Roman" panose="02020603050405020304" pitchFamily="18" charset="0"/>
                        </a:rPr>
                        <m:t>=8.6 </m:t>
                      </m:r>
                      <m:r>
                        <m:rPr>
                          <m:sty m:val="p"/>
                        </m:rPr>
                        <a:rPr lang="en-US" altLang="zh-CN" i="1">
                          <a:solidFill>
                            <a:srgbClr val="000000"/>
                          </a:solidFill>
                          <a:latin typeface="Cambria Math" panose="02040503050406030204" pitchFamily="18" charset="0"/>
                          <a:cs typeface="Times New Roman" panose="02020603050405020304" pitchFamily="18" charset="0"/>
                        </a:rPr>
                        <m:t>ps</m:t>
                      </m:r>
                    </m:oMath>
                  </m:oMathPara>
                </a14:m>
                <a:endParaRPr lang="en-US" altLang="zh-CN"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800" dirty="0">
                    <a:solidFill>
                      <a:srgbClr val="9900FF"/>
                    </a:solidFill>
                    <a:effectLst/>
                    <a:latin typeface="Cambria" panose="02040503050406030204" pitchFamily="18" charset="0"/>
                    <a:ea typeface="Cambria" panose="02040503050406030204" pitchFamily="18" charset="0"/>
                  </a:rPr>
                  <a:t>the calculated partial half-life for E2 of 4.8 </a:t>
                </a:r>
                <a:r>
                  <a:rPr lang="en-US" altLang="zh-CN" sz="1800" dirty="0" err="1">
                    <a:solidFill>
                      <a:srgbClr val="9900FF"/>
                    </a:solidFill>
                    <a:effectLst/>
                    <a:latin typeface="Cambria" panose="02040503050406030204" pitchFamily="18" charset="0"/>
                    <a:ea typeface="Cambria" panose="02040503050406030204" pitchFamily="18" charset="0"/>
                  </a:rPr>
                  <a:t>ps</a:t>
                </a:r>
                <a:endParaRPr lang="en-US" altLang="zh-CN" sz="1800" dirty="0">
                  <a:solidFill>
                    <a:srgbClr val="9900FF"/>
                  </a:solidFill>
                  <a:effectLst/>
                  <a:latin typeface="Cambria" panose="02040503050406030204" pitchFamily="18" charset="0"/>
                  <a:ea typeface="Cambria" panose="02040503050406030204" pitchFamily="18" charset="0"/>
                </a:endParaRPr>
              </a:p>
              <a:p>
                <a:r>
                  <a:rPr lang="en-US" altLang="zh-CN" i="1" dirty="0">
                    <a:solidFill>
                      <a:srgbClr val="9900FF"/>
                    </a:solidFill>
                    <a:latin typeface="Cambria" panose="02040503050406030204" pitchFamily="18" charset="0"/>
                    <a:ea typeface="Cambria" panose="02040503050406030204" pitchFamily="18" charset="0"/>
                    <a:cs typeface="Times New Roman" panose="02020603050405020304" pitchFamily="18" charset="0"/>
                  </a:rPr>
                  <a:t>T</a:t>
                </a:r>
                <a:r>
                  <a:rPr lang="en-US" altLang="zh-CN" i="1" baseline="-25000" dirty="0">
                    <a:solidFill>
                      <a:srgbClr val="9900FF"/>
                    </a:solidFill>
                    <a:latin typeface="Cambria" panose="02040503050406030204" pitchFamily="18" charset="0"/>
                    <a:ea typeface="Cambria" panose="02040503050406030204" pitchFamily="18" charset="0"/>
                    <a:cs typeface="Times New Roman" panose="02020603050405020304" pitchFamily="18" charset="0"/>
                  </a:rPr>
                  <a:t>E</a:t>
                </a:r>
                <a:r>
                  <a:rPr lang="en-US" altLang="zh-CN" baseline="-25000" dirty="0">
                    <a:solidFill>
                      <a:srgbClr val="9900FF"/>
                    </a:solidFill>
                    <a:latin typeface="Cambria" panose="02040503050406030204" pitchFamily="18" charset="0"/>
                    <a:ea typeface="Cambria" panose="02040503050406030204" pitchFamily="18" charset="0"/>
                    <a:cs typeface="Times New Roman" panose="02020603050405020304" pitchFamily="18" charset="0"/>
                  </a:rPr>
                  <a:t>2</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 4.8 </a:t>
                </a:r>
                <a:r>
                  <a:rPr lang="en-US" altLang="zh-CN" dirty="0" err="1">
                    <a:solidFill>
                      <a:srgbClr val="9900FF"/>
                    </a:solidFill>
                    <a:latin typeface="Cambria" panose="02040503050406030204" pitchFamily="18" charset="0"/>
                    <a:ea typeface="Cambria" panose="02040503050406030204" pitchFamily="18" charset="0"/>
                    <a:cs typeface="Times New Roman" panose="02020603050405020304" pitchFamily="18" charset="0"/>
                  </a:rPr>
                  <a:t>ps</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means </a:t>
                </a:r>
                <a14:m>
                  <m:oMath xmlns:m="http://schemas.openxmlformats.org/officeDocument/2006/math">
                    <m:sSub>
                      <m:sSubPr>
                        <m:ctrlPr>
                          <a:rPr lang="zh-CN" altLang="zh-CN" i="1" smtClean="0">
                            <a:solidFill>
                              <a:srgbClr val="9900FF"/>
                            </a:solidFill>
                            <a:latin typeface="Cambria Math" panose="02040503050406030204" pitchFamily="18" charset="0"/>
                            <a:ea typeface="Cambria Math" panose="02040503050406030204" pitchFamily="18" charset="0"/>
                          </a:rPr>
                        </m:ctrlPr>
                      </m:sSubPr>
                      <m:e>
                        <m:r>
                          <a:rPr lang="zh-CN" altLang="en-US" i="1" smtClean="0">
                            <a:solidFill>
                              <a:srgbClr val="9900FF"/>
                            </a:solidFill>
                            <a:latin typeface="Cambria Math" panose="02040503050406030204" pitchFamily="18" charset="0"/>
                            <a:cs typeface="Times New Roman" panose="02020603050405020304" pitchFamily="18" charset="0"/>
                          </a:rPr>
                          <m:t>𝜏</m:t>
                        </m:r>
                      </m:e>
                      <m:sub>
                        <m:r>
                          <a:rPr lang="en-US" altLang="zh-CN" b="0" i="1" smtClean="0">
                            <a:solidFill>
                              <a:srgbClr val="9900FF"/>
                            </a:solidFill>
                            <a:latin typeface="Cambria Math" panose="02040503050406030204" pitchFamily="18" charset="0"/>
                            <a:cs typeface="Times New Roman" panose="02020603050405020304" pitchFamily="18" charset="0"/>
                          </a:rPr>
                          <m:t>𝐸</m:t>
                        </m:r>
                        <m:r>
                          <a:rPr lang="en-US" altLang="zh-CN" b="0" i="1" smtClean="0">
                            <a:solidFill>
                              <a:srgbClr val="9900FF"/>
                            </a:solidFill>
                            <a:latin typeface="Cambria Math" panose="02040503050406030204" pitchFamily="18" charset="0"/>
                            <a:cs typeface="Times New Roman" panose="02020603050405020304" pitchFamily="18" charset="0"/>
                          </a:rPr>
                          <m:t>2</m:t>
                        </m:r>
                      </m:sub>
                    </m:sSub>
                  </m:oMath>
                </a14:m>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 6.9 </a:t>
                </a:r>
                <a:r>
                  <a:rPr lang="en-US" altLang="zh-CN" dirty="0" err="1">
                    <a:solidFill>
                      <a:srgbClr val="9900FF"/>
                    </a:solidFill>
                    <a:latin typeface="Cambria" panose="02040503050406030204" pitchFamily="18" charset="0"/>
                    <a:ea typeface="Cambria" panose="02040503050406030204" pitchFamily="18" charset="0"/>
                    <a:cs typeface="Times New Roman" panose="02020603050405020304" pitchFamily="18" charset="0"/>
                  </a:rPr>
                  <a:t>ps</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Alex  3/8/2022</a:t>
                </a:r>
                <a:endParaRPr lang="en-US" altLang="zh-CN" sz="1800" dirty="0">
                  <a:solidFill>
                    <a:srgbClr val="9900FF"/>
                  </a:solidFill>
                  <a:effectLst/>
                  <a:latin typeface="Cambria" panose="02040503050406030204" pitchFamily="18" charset="0"/>
                  <a:ea typeface="Cambria" panose="02040503050406030204" pitchFamily="18" charset="0"/>
                </a:endParaRPr>
              </a:p>
              <a:p>
                <a:pPr/>
                <a:br>
                  <a:rPr lang="en-US" altLang="zh-CN" sz="1800" dirty="0">
                    <a:effectLst/>
                    <a:latin typeface="Cambria" panose="02040503050406030204" pitchFamily="18" charset="0"/>
                    <a:ea typeface="Cambria" panose="02040503050406030204" pitchFamily="18" charset="0"/>
                    <a:cs typeface="Times New Roman" panose="02020603050405020304" pitchFamily="18" charset="0"/>
                  </a:rPr>
                </a:br>
                <a14:m>
                  <m:oMathPara xmlns:m="http://schemas.openxmlformats.org/officeDocument/2006/math">
                    <m:oMathParaPr>
                      <m:jc m:val="left"/>
                    </m:oMathParaPr>
                    <m:oMath xmlns:m="http://schemas.openxmlformats.org/officeDocument/2006/math">
                      <m:sSub>
                        <m:sSubPr>
                          <m:ctrlPr>
                            <a:rPr lang="zh-CN" altLang="zh-CN" i="1" smtClean="0">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𝛤</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8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16×</m:t>
                      </m:r>
                      <m:sSup>
                        <m:sSupPr>
                          <m:ctrlPr>
                            <a:rPr lang="zh-CN" altLang="zh-CN" i="1" smtClean="0">
                              <a:solidFill>
                                <a:schemeClr val="tx1"/>
                              </a:solidFill>
                              <a:effectLst/>
                              <a:latin typeface="Cambria Math" panose="02040503050406030204" pitchFamily="18" charset="0"/>
                              <a:ea typeface="Cambria Math" panose="02040503050406030204" pitchFamily="18" charset="0"/>
                            </a:rPr>
                          </m:ctrlPr>
                        </m:s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10</m:t>
                          </m:r>
                        </m:e>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p>
                      </m:sSup>
                      <m:sSubSup>
                        <m:sSubSupPr>
                          <m:ctrlPr>
                            <a:rPr lang="zh-CN" altLang="zh-CN" i="1">
                              <a:solidFill>
                                <a:schemeClr val="tx1"/>
                              </a:solidFill>
                              <a:effectLst/>
                              <a:latin typeface="Cambria Math" panose="02040503050406030204" pitchFamily="18" charset="0"/>
                              <a:ea typeface="Cambria Math" panose="02040503050406030204" pitchFamily="18" charset="0"/>
                            </a:rPr>
                          </m:ctrlPr>
                        </m:sSub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𝛾</m:t>
                          </m:r>
                        </m:sub>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3</m:t>
                          </m:r>
                        </m:sup>
                      </m:sSubSup>
                      <m:d>
                        <m:dPr>
                          <m:begChr m:val="["/>
                          <m:endChr m:val="]"/>
                          <m:ctrlP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18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MeV</m:t>
                          </m:r>
                        </m:e>
                      </m:d>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𝐵</m:t>
                      </m:r>
                      <m:d>
                        <m:dPr>
                          <m:ctrlPr>
                            <a:rPr lang="zh-CN" altLang="zh-CN" i="1">
                              <a:solidFill>
                                <a:schemeClr val="tx1"/>
                              </a:solidFill>
                              <a:effectLst/>
                              <a:latin typeface="Cambria Math" panose="02040503050406030204" pitchFamily="18" charset="0"/>
                              <a:ea typeface="Cambria Math" panose="02040503050406030204" pitchFamily="18" charset="0"/>
                            </a:rPr>
                          </m:ctrlPr>
                        </m:d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m:t>
                          </m:r>
                        </m:e>
                      </m:d>
                      <m:d>
                        <m:dPr>
                          <m:begChr m:val="["/>
                          <m:endChr m:val="]"/>
                          <m:ctrlP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zh-CN" altLang="zh-CN" i="1">
                                  <a:solidFill>
                                    <a:schemeClr val="tx1"/>
                                  </a:solidFill>
                                  <a:effectLst/>
                                  <a:latin typeface="Cambria Math" panose="02040503050406030204" pitchFamily="18" charset="0"/>
                                  <a:ea typeface="Cambria Math" panose="02040503050406030204" pitchFamily="18" charset="0"/>
                                </a:rPr>
                              </m:ctrlPr>
                            </m:sSub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𝜇</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𝑁</m:t>
                              </m:r>
                            </m:sub>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p>
                          </m:sSubSup>
                        </m:e>
                      </m:d>
                      <m:r>
                        <a:rPr lang="en-US" altLang="zh-CN" sz="18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=0.154 </m:t>
                      </m:r>
                      <m:r>
                        <m:rPr>
                          <m:sty m:val="p"/>
                        </m:rPr>
                        <a:rPr lang="en-US" altLang="zh-CN" i="1">
                          <a:solidFill>
                            <a:schemeClr val="tx1"/>
                          </a:solidFill>
                          <a:latin typeface="Cambria Math" panose="02040503050406030204" pitchFamily="18" charset="0"/>
                          <a:ea typeface="宋体" panose="02010600030101010101" pitchFamily="2" charset="-122"/>
                          <a:cs typeface="Times New Roman" panose="02020603050405020304" pitchFamily="18" charset="0"/>
                        </a:rPr>
                        <m:t>meV</m:t>
                      </m:r>
                    </m:oMath>
                  </m:oMathPara>
                </a14:m>
                <a:endParaRPr lang="en-US" altLang="zh-CN"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a:solidFill>
                                <a:schemeClr val="tx1"/>
                              </a:solidFill>
                              <a:latin typeface="Cambria Math" panose="02040503050406030204" pitchFamily="18" charset="0"/>
                              <a:ea typeface="Cambria Math" panose="02040503050406030204" pitchFamily="18" charset="0"/>
                            </a:rPr>
                          </m:ctrlPr>
                        </m:sSubPr>
                        <m:e>
                          <m:r>
                            <a:rPr lang="zh-CN" altLang="en-US" i="1" smtClean="0">
                              <a:solidFill>
                                <a:schemeClr val="tx1"/>
                              </a:solidFill>
                              <a:latin typeface="Cambria Math" panose="02040503050406030204" pitchFamily="18" charset="0"/>
                              <a:cs typeface="Times New Roman" panose="02020603050405020304" pitchFamily="18" charset="0"/>
                            </a:rPr>
                            <m:t>𝜏</m:t>
                          </m:r>
                        </m:e>
                        <m:sub>
                          <m:r>
                            <a:rPr lang="en-US" altLang="zh-CN" i="1">
                              <a:solidFill>
                                <a:schemeClr val="tx1"/>
                              </a:solidFill>
                              <a:latin typeface="Cambria Math" panose="02040503050406030204" pitchFamily="18" charset="0"/>
                              <a:cs typeface="Times New Roman" panose="02020603050405020304" pitchFamily="18" charset="0"/>
                            </a:rPr>
                            <m:t>𝑀</m:t>
                          </m:r>
                          <m:r>
                            <a:rPr lang="en-US" altLang="zh-CN" i="1">
                              <a:solidFill>
                                <a:schemeClr val="tx1"/>
                              </a:solidFill>
                              <a:latin typeface="Cambria Math" panose="02040503050406030204" pitchFamily="18" charset="0"/>
                              <a:cs typeface="Times New Roman" panose="02020603050405020304" pitchFamily="18" charset="0"/>
                            </a:rPr>
                            <m:t>1</m:t>
                          </m:r>
                        </m:sub>
                      </m:sSub>
                      <m:r>
                        <a:rPr lang="en-US" altLang="zh-CN"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f>
                        <m:fPr>
                          <m:ctrlPr>
                            <a:rPr lang="en-US" altLang="zh-CN" b="0" i="1" smtClean="0">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ℏ</m:t>
                          </m:r>
                        </m:num>
                        <m:den>
                          <m:sSub>
                            <m:sSubPr>
                              <m:ctrlPr>
                                <a:rPr lang="zh-CN" altLang="zh-CN" i="1">
                                  <a:solidFill>
                                    <a:schemeClr val="tx1"/>
                                  </a:solidFill>
                                  <a:latin typeface="Cambria Math" panose="02040503050406030204" pitchFamily="18" charset="0"/>
                                  <a:ea typeface="Cambria Math" panose="020405030504060302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𝛤</m:t>
                              </m:r>
                            </m:e>
                            <m:sub>
                              <m:r>
                                <a:rPr lang="en-US" altLang="zh-CN" i="1">
                                  <a:solidFill>
                                    <a:schemeClr val="tx1"/>
                                  </a:solidFill>
                                  <a:latin typeface="Cambria Math" panose="02040503050406030204" pitchFamily="18" charset="0"/>
                                  <a:cs typeface="Times New Roman" panose="02020603050405020304" pitchFamily="18" charset="0"/>
                                </a:rPr>
                                <m:t>𝑀</m:t>
                              </m:r>
                              <m:r>
                                <a:rPr lang="en-US" altLang="zh-CN" i="1">
                                  <a:solidFill>
                                    <a:schemeClr val="tx1"/>
                                  </a:solidFill>
                                  <a:latin typeface="Cambria Math" panose="02040503050406030204" pitchFamily="18" charset="0"/>
                                  <a:cs typeface="Times New Roman" panose="02020603050405020304" pitchFamily="18" charset="0"/>
                                </a:rPr>
                                <m:t>1</m:t>
                              </m:r>
                            </m:sub>
                          </m:sSub>
                        </m:den>
                      </m:f>
                      <m:r>
                        <a:rPr lang="en-US" altLang="zh-CN" b="0" i="1" smtClean="0">
                          <a:solidFill>
                            <a:schemeClr val="tx1"/>
                          </a:solidFill>
                          <a:latin typeface="Cambria Math" panose="02040503050406030204" pitchFamily="18" charset="0"/>
                          <a:cs typeface="Times New Roman" panose="02020603050405020304" pitchFamily="18" charset="0"/>
                        </a:rPr>
                        <m:t>=4.3 </m:t>
                      </m:r>
                      <m:r>
                        <m:rPr>
                          <m:sty m:val="p"/>
                        </m:rPr>
                        <a:rPr lang="en-US" altLang="zh-CN" i="1">
                          <a:solidFill>
                            <a:schemeClr val="tx1"/>
                          </a:solidFill>
                          <a:latin typeface="Cambria Math" panose="02040503050406030204" pitchFamily="18" charset="0"/>
                          <a:cs typeface="Times New Roman" panose="02020603050405020304" pitchFamily="18" charset="0"/>
                        </a:rPr>
                        <m:t>ps</m:t>
                      </m:r>
                    </m:oMath>
                  </m:oMathPara>
                </a14:m>
                <a:endParaRPr lang="en-US" altLang="zh-CN"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endParaRPr lang="en-US" altLang="zh-CN"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smtClean="0">
                              <a:solidFill>
                                <a:schemeClr val="tx1"/>
                              </a:solidFill>
                              <a:effectLst/>
                              <a:latin typeface="Cambria Math" panose="02040503050406030204" pitchFamily="18" charset="0"/>
                              <a:ea typeface="Cambria Math" panose="02040503050406030204" pitchFamily="18" charset="0"/>
                            </a:rPr>
                          </m:ctrlPr>
                        </m:sSub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𝛤</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=8.13×</m:t>
                      </m:r>
                      <m:sSup>
                        <m:sSupPr>
                          <m:ctrlPr>
                            <a:rPr lang="zh-CN" altLang="zh-CN" i="1">
                              <a:solidFill>
                                <a:schemeClr val="tx1"/>
                              </a:solidFill>
                              <a:effectLst/>
                              <a:latin typeface="Cambria Math" panose="02040503050406030204" pitchFamily="18" charset="0"/>
                              <a:ea typeface="Cambria Math" panose="02040503050406030204" pitchFamily="18" charset="0"/>
                            </a:rPr>
                          </m:ctrlPr>
                        </m:s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10</m:t>
                          </m:r>
                        </m:e>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−7</m:t>
                          </m:r>
                        </m:sup>
                      </m:sSup>
                      <m:sSubSup>
                        <m:sSubSupPr>
                          <m:ctrlPr>
                            <a:rPr lang="zh-CN" altLang="zh-CN" i="1">
                              <a:solidFill>
                                <a:schemeClr val="tx1"/>
                              </a:solidFill>
                              <a:effectLst/>
                              <a:latin typeface="Cambria Math" panose="02040503050406030204" pitchFamily="18" charset="0"/>
                              <a:ea typeface="Cambria Math" panose="02040503050406030204" pitchFamily="18" charset="0"/>
                            </a:rPr>
                          </m:ctrlPr>
                        </m:sSub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𝛾</m:t>
                          </m:r>
                        </m:sub>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5</m:t>
                          </m:r>
                        </m:sup>
                      </m:sSub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MeV</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𝐵</m:t>
                      </m:r>
                      <m:d>
                        <m:dPr>
                          <m:ctrlPr>
                            <a:rPr lang="zh-CN" altLang="zh-CN" i="1">
                              <a:solidFill>
                                <a:schemeClr val="tx1"/>
                              </a:solidFill>
                              <a:effectLst/>
                              <a:latin typeface="Cambria Math" panose="02040503050406030204" pitchFamily="18" charset="0"/>
                              <a:ea typeface="Cambria Math" panose="02040503050406030204" pitchFamily="18" charset="0"/>
                            </a:rPr>
                          </m:ctrlPr>
                        </m:d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e>
                      </m:d>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i="1">
                              <a:solidFill>
                                <a:schemeClr val="tx1"/>
                              </a:solidFill>
                              <a:effectLst/>
                              <a:latin typeface="Cambria Math" panose="02040503050406030204" pitchFamily="18" charset="0"/>
                              <a:ea typeface="Cambria Math" panose="02040503050406030204" pitchFamily="18" charset="0"/>
                            </a:rPr>
                          </m:ctrlPr>
                        </m:s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p>
                      </m:sSup>
                      <m:sSup>
                        <m:sSupPr>
                          <m:ctrlPr>
                            <a:rPr lang="zh-CN" altLang="zh-CN" i="1">
                              <a:solidFill>
                                <a:srgbClr val="000000"/>
                              </a:solidFill>
                              <a:effectLst/>
                              <a:latin typeface="Cambria Math" panose="02040503050406030204" pitchFamily="18" charset="0"/>
                              <a:ea typeface="Cambria Math" panose="02040503050406030204" pitchFamily="18" charset="0"/>
                            </a:rPr>
                          </m:ctrlPr>
                        </m:sSupPr>
                        <m:e>
                          <m:r>
                            <m:rPr>
                              <m:sty m:val="p"/>
                            </m:rPr>
                            <a:rPr lang="en-US" altLang="zh-CN" sz="18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fm</m:t>
                          </m:r>
                        </m:e>
                        <m:sup>
                          <m:r>
                            <a:rPr lang="en-US" altLang="zh-CN" sz="18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4</m:t>
                          </m:r>
                        </m:sup>
                      </m:s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dirty="0">
                          <a:latin typeface="Cambria" panose="02040503050406030204" pitchFamily="18" charset="0"/>
                          <a:ea typeface="Cambria" panose="02040503050406030204" pitchFamily="18" charset="0"/>
                          <a:cs typeface="Times New Roman" panose="02020603050405020304" pitchFamily="18" charset="0"/>
                        </a:rPr>
                        <m:t>0.0</m:t>
                      </m:r>
                      <m:r>
                        <m:rPr>
                          <m:nor/>
                        </m:rPr>
                        <a:rPr lang="en-US" altLang="zh-CN" dirty="0" smtClean="0">
                          <a:latin typeface="Cambria" panose="02040503050406030204" pitchFamily="18" charset="0"/>
                          <a:ea typeface="Cambria" panose="02040503050406030204" pitchFamily="18" charset="0"/>
                          <a:cs typeface="Times New Roman" panose="02020603050405020304" pitchFamily="18" charset="0"/>
                        </a:rPr>
                        <m:t>9</m:t>
                      </m:r>
                      <m:r>
                        <m:rPr>
                          <m:nor/>
                        </m:rPr>
                        <a:rPr lang="en-US" altLang="zh-CN" b="0" dirty="0" smtClean="0">
                          <a:latin typeface="Cambria" panose="02040503050406030204" pitchFamily="18" charset="0"/>
                          <a:ea typeface="Cambria" panose="02040503050406030204" pitchFamily="18" charset="0"/>
                          <a:cs typeface="Times New Roman" panose="02020603050405020304" pitchFamily="18" charset="0"/>
                        </a:rPr>
                        <m:t>6</m:t>
                      </m:r>
                      <m:r>
                        <m:rPr>
                          <m:nor/>
                        </m:rPr>
                        <a:rPr lang="en-US" altLang="zh-CN" dirty="0">
                          <a:latin typeface="Cambria" panose="02040503050406030204" pitchFamily="18" charset="0"/>
                          <a:ea typeface="Cambria" panose="02040503050406030204" pitchFamily="18" charset="0"/>
                          <a:cs typeface="Times New Roman" panose="02020603050405020304" pitchFamily="18" charset="0"/>
                        </a:rPr>
                        <m:t> </m:t>
                      </m:r>
                      <m:r>
                        <m:rPr>
                          <m:nor/>
                        </m:rPr>
                        <a:rPr lang="en-US" altLang="zh-CN" dirty="0">
                          <a:latin typeface="Cambria" panose="02040503050406030204" pitchFamily="18" charset="0"/>
                          <a:ea typeface="Cambria" panose="02040503050406030204" pitchFamily="18" charset="0"/>
                          <a:cs typeface="Times New Roman" panose="02020603050405020304" pitchFamily="18" charset="0"/>
                        </a:rPr>
                        <m:t>meV</m:t>
                      </m:r>
                    </m:oMath>
                  </m:oMathPara>
                </a14:m>
                <a:endParaRPr lang="en-US" altLang="zh-CN" sz="1800" dirty="0">
                  <a:effectLst/>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smtClean="0">
                              <a:solidFill>
                                <a:srgbClr val="000000"/>
                              </a:solidFill>
                              <a:latin typeface="Cambria Math" panose="02040503050406030204" pitchFamily="18" charset="0"/>
                              <a:ea typeface="Cambria Math" panose="02040503050406030204" pitchFamily="18" charset="0"/>
                            </a:rPr>
                          </m:ctrlPr>
                        </m:sSubPr>
                        <m:e>
                          <m:r>
                            <a:rPr lang="zh-CN" altLang="en-US" i="1" smtClean="0">
                              <a:solidFill>
                                <a:srgbClr val="000000"/>
                              </a:solidFill>
                              <a:latin typeface="Cambria Math" panose="02040503050406030204" pitchFamily="18" charset="0"/>
                              <a:cs typeface="Times New Roman" panose="02020603050405020304" pitchFamily="18" charset="0"/>
                            </a:rPr>
                            <m:t>𝜏</m:t>
                          </m:r>
                        </m:e>
                        <m:sub>
                          <m:r>
                            <a:rPr lang="en-US" altLang="zh-CN" b="0" i="1" smtClean="0">
                              <a:solidFill>
                                <a:srgbClr val="000000"/>
                              </a:solidFill>
                              <a:latin typeface="Cambria Math" panose="02040503050406030204" pitchFamily="18" charset="0"/>
                              <a:cs typeface="Times New Roman" panose="02020603050405020304" pitchFamily="18" charset="0"/>
                            </a:rPr>
                            <m:t>𝐸</m:t>
                          </m:r>
                          <m:r>
                            <a:rPr lang="en-US" altLang="zh-CN" b="0" i="1" smtClean="0">
                              <a:solidFill>
                                <a:srgbClr val="000000"/>
                              </a:solidFill>
                              <a:latin typeface="Cambria Math" panose="02040503050406030204" pitchFamily="18" charset="0"/>
                              <a:cs typeface="Times New Roman" panose="02020603050405020304" pitchFamily="18" charset="0"/>
                            </a:rPr>
                            <m:t>2</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ℏ</m:t>
                          </m:r>
                        </m:num>
                        <m:den>
                          <m:sSub>
                            <m:sSubPr>
                              <m:ctrlPr>
                                <a:rPr lang="zh-CN" altLang="zh-CN" i="1">
                                  <a:solidFill>
                                    <a:srgbClr val="000000"/>
                                  </a:solidFill>
                                  <a:latin typeface="Cambria Math" panose="02040503050406030204" pitchFamily="18" charset="0"/>
                                  <a:ea typeface="Cambria Math" panose="02040503050406030204" pitchFamily="18" charset="0"/>
                                </a:rPr>
                              </m:ctrlPr>
                            </m:sSubPr>
                            <m:e>
                              <m:r>
                                <a:rPr lang="en-US" altLang="zh-CN" i="1">
                                  <a:solidFill>
                                    <a:srgbClr val="000000"/>
                                  </a:solidFill>
                                  <a:latin typeface="Cambria Math" panose="02040503050406030204" pitchFamily="18" charset="0"/>
                                  <a:cs typeface="Times New Roman" panose="02020603050405020304" pitchFamily="18" charset="0"/>
                                </a:rPr>
                                <m:t>𝛤</m:t>
                              </m:r>
                            </m:e>
                            <m:sub>
                              <m:r>
                                <a:rPr lang="en-US" altLang="zh-CN" b="0" i="1" smtClean="0">
                                  <a:solidFill>
                                    <a:srgbClr val="000000"/>
                                  </a:solidFill>
                                  <a:latin typeface="Cambria Math" panose="02040503050406030204" pitchFamily="18" charset="0"/>
                                  <a:cs typeface="Times New Roman" panose="02020603050405020304" pitchFamily="18" charset="0"/>
                                </a:rPr>
                                <m:t>𝐸</m:t>
                              </m:r>
                              <m:r>
                                <a:rPr lang="en-US" altLang="zh-CN" b="0" i="1" smtClean="0">
                                  <a:solidFill>
                                    <a:srgbClr val="000000"/>
                                  </a:solidFill>
                                  <a:latin typeface="Cambria Math" panose="02040503050406030204" pitchFamily="18" charset="0"/>
                                  <a:cs typeface="Times New Roman" panose="02020603050405020304" pitchFamily="18" charset="0"/>
                                </a:rPr>
                                <m:t>2</m:t>
                              </m:r>
                            </m:sub>
                          </m:sSub>
                        </m:den>
                      </m:f>
                      <m:r>
                        <a:rPr lang="en-US" altLang="zh-CN" b="0" i="1" smtClean="0">
                          <a:solidFill>
                            <a:srgbClr val="000000"/>
                          </a:solidFill>
                          <a:latin typeface="Cambria Math" panose="02040503050406030204" pitchFamily="18" charset="0"/>
                          <a:cs typeface="Times New Roman" panose="02020603050405020304" pitchFamily="18" charset="0"/>
                        </a:rPr>
                        <m:t>=6.9 </m:t>
                      </m:r>
                      <m:r>
                        <m:rPr>
                          <m:sty m:val="p"/>
                        </m:rPr>
                        <a:rPr lang="en-US" altLang="zh-CN" i="1">
                          <a:solidFill>
                            <a:srgbClr val="000000"/>
                          </a:solidFill>
                          <a:latin typeface="Cambria Math" panose="02040503050406030204" pitchFamily="18" charset="0"/>
                          <a:cs typeface="Times New Roman" panose="02020603050405020304" pitchFamily="18" charset="0"/>
                        </a:rPr>
                        <m:t>ps</m:t>
                      </m:r>
                    </m:oMath>
                  </m:oMathPara>
                </a14:m>
                <a:endParaRPr lang="en-US" altLang="zh-CN" sz="1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1A7545F-A248-44D5-A404-4746E083399D}"/>
                  </a:ext>
                </a:extLst>
              </p:cNvPr>
              <p:cNvSpPr txBox="1">
                <a:spLocks noRot="1" noChangeAspect="1" noMove="1" noResize="1" noEditPoints="1" noAdjustHandles="1" noChangeArrowheads="1" noChangeShapeType="1" noTextEdit="1"/>
              </p:cNvSpPr>
              <p:nvPr/>
            </p:nvSpPr>
            <p:spPr>
              <a:xfrm>
                <a:off x="-1" y="0"/>
                <a:ext cx="5666510" cy="6382773"/>
              </a:xfrm>
              <a:prstGeom prst="rect">
                <a:avLst/>
              </a:prstGeom>
              <a:blipFill>
                <a:blip r:embed="rId3"/>
                <a:stretch>
                  <a:fillRect l="-860" t="-5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2D1D3A1-37BC-46FC-BC9C-A2E8F620F22B}"/>
                  </a:ext>
                </a:extLst>
              </p:cNvPr>
              <p:cNvGraphicFramePr>
                <a:graphicFrameLocks noGrp="1"/>
              </p:cNvGraphicFramePr>
              <p:nvPr>
                <p:extLst>
                  <p:ext uri="{D42A27DB-BD31-4B8C-83A1-F6EECF244321}">
                    <p14:modId xmlns:p14="http://schemas.microsoft.com/office/powerpoint/2010/main" val="2908473532"/>
                  </p:ext>
                </p:extLst>
              </p:nvPr>
            </p:nvGraphicFramePr>
            <p:xfrm>
              <a:off x="5403272" y="245845"/>
              <a:ext cx="3583242" cy="1305872"/>
            </p:xfrm>
            <a:graphic>
              <a:graphicData uri="http://schemas.openxmlformats.org/drawingml/2006/table">
                <a:tbl>
                  <a:tblPr>
                    <a:tableStyleId>{5940675A-B579-460E-94D1-54222C63F5DA}</a:tableStyleId>
                  </a:tblPr>
                  <a:tblGrid>
                    <a:gridCol w="974725">
                      <a:extLst>
                        <a:ext uri="{9D8B030D-6E8A-4147-A177-3AD203B41FA5}">
                          <a16:colId xmlns:a16="http://schemas.microsoft.com/office/drawing/2014/main" val="518045001"/>
                        </a:ext>
                      </a:extLst>
                    </a:gridCol>
                    <a:gridCol w="1167638">
                      <a:extLst>
                        <a:ext uri="{9D8B030D-6E8A-4147-A177-3AD203B41FA5}">
                          <a16:colId xmlns:a16="http://schemas.microsoft.com/office/drawing/2014/main" val="2606261708"/>
                        </a:ext>
                      </a:extLst>
                    </a:gridCol>
                    <a:gridCol w="1440879">
                      <a:extLst>
                        <a:ext uri="{9D8B030D-6E8A-4147-A177-3AD203B41FA5}">
                          <a16:colId xmlns:a16="http://schemas.microsoft.com/office/drawing/2014/main" val="3997719155"/>
                        </a:ext>
                      </a:extLst>
                    </a:gridCol>
                  </a:tblGrid>
                  <a:tr h="443355">
                    <a:tc gridSpan="3">
                      <a:txBody>
                        <a:bodyPr/>
                        <a:lstStyle/>
                        <a:p>
                          <a:pPr algn="ctr" fontAlgn="ctr"/>
                          <a:r>
                            <a:rPr lang="en-US" sz="1800" b="0" i="0" u="none" strike="noStrike" dirty="0">
                              <a:solidFill>
                                <a:srgbClr val="000000"/>
                              </a:solidFill>
                              <a:effectLst/>
                              <a:latin typeface="Cambria" panose="02040503050406030204" pitchFamily="18" charset="0"/>
                              <a:ea typeface="Cambria" panose="02040503050406030204" pitchFamily="18" charset="0"/>
                            </a:rPr>
                            <a:t>USDB</a:t>
                          </a:r>
                        </a:p>
                      </a:txBody>
                      <a:tcPr marL="9525" marR="9525" marT="9525" marB="0" anchor="ctr"/>
                    </a:tc>
                    <a:tc hMerge="1">
                      <a:txBody>
                        <a:bodyPr/>
                        <a:lstStyle/>
                        <a:p>
                          <a:pPr algn="ctr" fontAlgn="ct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extLst>
                      <a:ext uri="{0D108BD9-81ED-4DB2-BD59-A6C34878D82A}">
                        <a16:rowId xmlns:a16="http://schemas.microsoft.com/office/drawing/2014/main" val="3839589239"/>
                      </a:ext>
                    </a:extLst>
                  </a:tr>
                  <a:tr h="443355">
                    <a:tc>
                      <a:txBody>
                        <a:bodyPr/>
                        <a:lstStyle/>
                        <a:p>
                          <a:pPr algn="ctr" fontAlgn="ctr"/>
                          <a:r>
                            <a:rPr lang="en-US" sz="1800" u="none" strike="noStrike" dirty="0" err="1">
                              <a:effectLst/>
                              <a:latin typeface="Cambria" panose="02040503050406030204" pitchFamily="18" charset="0"/>
                              <a:ea typeface="Cambria" panose="02040503050406030204" pitchFamily="18" charset="0"/>
                            </a:rPr>
                            <a:t>E</a:t>
                          </a:r>
                          <a:r>
                            <a:rPr lang="en-US" altLang="zh-CN" sz="1800" u="none" strike="noStrike" baseline="-25000" dirty="0" err="1">
                              <a:effectLst/>
                              <a:latin typeface="Cambria" panose="02040503050406030204" pitchFamily="18" charset="0"/>
                              <a:ea typeface="Cambria" panose="02040503050406030204" pitchFamily="18" charset="0"/>
                            </a:rPr>
                            <a:t>γ</a:t>
                          </a:r>
                          <a:r>
                            <a:rPr lang="en-US" sz="1800" u="none" strike="noStrike" dirty="0">
                              <a:effectLst/>
                              <a:latin typeface="Cambria" panose="02040503050406030204" pitchFamily="18" charset="0"/>
                              <a:ea typeface="Cambria" panose="02040503050406030204" pitchFamily="18" charset="0"/>
                            </a:rPr>
                            <a:t> (MeV)</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B(M1)</a:t>
                          </a:r>
                          <a:r>
                            <a:rPr lang="zh-CN" altLang="zh-CN" sz="1800" kern="1200" dirty="0">
                              <a:solidFill>
                                <a:schemeClr val="tx1"/>
                              </a:solidFill>
                              <a:effectLst/>
                              <a:latin typeface="Cambria" panose="02040503050406030204" pitchFamily="18" charset="0"/>
                              <a:ea typeface="+mn-ea"/>
                              <a:cs typeface="+mn-cs"/>
                            </a:rPr>
                            <a:t> </a:t>
                          </a:r>
                          <a14:m>
                            <m:oMath xmlns:m="http://schemas.openxmlformats.org/officeDocument/2006/math">
                              <m:r>
                                <a:rPr lang="en-US" altLang="zh-CN" sz="1800" b="0" i="0" kern="1200" smtClean="0">
                                  <a:solidFill>
                                    <a:schemeClr val="tx1"/>
                                  </a:solidFill>
                                  <a:effectLst/>
                                  <a:latin typeface="Cambria Math" panose="02040503050406030204" pitchFamily="18" charset="0"/>
                                  <a:ea typeface="+mn-ea"/>
                                  <a:cs typeface="+mn-cs"/>
                                </a:rPr>
                                <m:t>[</m:t>
                              </m:r>
                              <m:sSubSup>
                                <m:sSubSupPr>
                                  <m:ctrlPr>
                                    <a:rPr lang="zh-CN" altLang="zh-CN" sz="1800" i="1" kern="1200">
                                      <a:solidFill>
                                        <a:schemeClr val="tx1"/>
                                      </a:solidFill>
                                      <a:effectLst/>
                                      <a:latin typeface="Cambria Math" panose="02040503050406030204" pitchFamily="18" charset="0"/>
                                      <a:ea typeface="+mn-ea"/>
                                      <a:cs typeface="+mn-cs"/>
                                    </a:rPr>
                                  </m:ctrlPr>
                                </m:sSubSupPr>
                                <m:e>
                                  <m:r>
                                    <a:rPr lang="en-US" altLang="zh-CN" sz="1800" i="1" kern="1200">
                                      <a:solidFill>
                                        <a:schemeClr val="tx1"/>
                                      </a:solidFill>
                                      <a:effectLst/>
                                      <a:latin typeface="Cambria Math" panose="02040503050406030204" pitchFamily="18" charset="0"/>
                                      <a:ea typeface="+mn-ea"/>
                                      <a:cs typeface="+mn-cs"/>
                                    </a:rPr>
                                    <m:t>𝜇</m:t>
                                  </m:r>
                                </m:e>
                                <m:sub>
                                  <m:r>
                                    <a:rPr lang="en-US" altLang="zh-CN" sz="1800" i="1" kern="1200">
                                      <a:solidFill>
                                        <a:schemeClr val="tx1"/>
                                      </a:solidFill>
                                      <a:effectLst/>
                                      <a:latin typeface="Cambria Math" panose="02040503050406030204" pitchFamily="18" charset="0"/>
                                      <a:ea typeface="+mn-ea"/>
                                      <a:cs typeface="+mn-cs"/>
                                    </a:rPr>
                                    <m:t>𝑁</m:t>
                                  </m:r>
                                </m:sub>
                                <m:sup>
                                  <m:r>
                                    <a:rPr lang="en-US" altLang="zh-CN" sz="1800" i="1" kern="1200">
                                      <a:solidFill>
                                        <a:schemeClr val="tx1"/>
                                      </a:solidFill>
                                      <a:effectLst/>
                                      <a:latin typeface="Cambria Math" panose="02040503050406030204" pitchFamily="18" charset="0"/>
                                      <a:ea typeface="+mn-ea"/>
                                      <a:cs typeface="+mn-cs"/>
                                    </a:rPr>
                                    <m:t>2</m:t>
                                  </m:r>
                                </m:sup>
                              </m:sSubSup>
                            </m:oMath>
                          </a14:m>
                          <a:r>
                            <a:rPr lang="en-US" sz="1800" b="0"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B(E2) [</a:t>
                          </a:r>
                          <a14:m>
                            <m:oMath xmlns:m="http://schemas.openxmlformats.org/officeDocument/2006/math">
                              <m:sSup>
                                <m:sSupPr>
                                  <m:ctrlPr>
                                    <a:rPr lang="zh-CN" altLang="zh-CN" sz="1800" i="1" kern="1200" smtClean="0">
                                      <a:solidFill>
                                        <a:schemeClr val="tx1"/>
                                      </a:solidFill>
                                      <a:effectLst/>
                                      <a:latin typeface="Cambria Math" panose="02040503050406030204" pitchFamily="18" charset="0"/>
                                      <a:ea typeface="+mn-ea"/>
                                      <a:cs typeface="+mn-cs"/>
                                    </a:rPr>
                                  </m:ctrlPr>
                                </m:sSupPr>
                                <m:e>
                                  <m:r>
                                    <a:rPr lang="en-US" altLang="zh-CN" sz="1800" i="1" kern="1200">
                                      <a:solidFill>
                                        <a:schemeClr val="tx1"/>
                                      </a:solidFill>
                                      <a:effectLst/>
                                      <a:latin typeface="Cambria Math" panose="02040503050406030204" pitchFamily="18" charset="0"/>
                                      <a:ea typeface="+mn-ea"/>
                                      <a:cs typeface="+mn-cs"/>
                                    </a:rPr>
                                    <m:t>𝑒</m:t>
                                  </m:r>
                                </m:e>
                                <m:sup>
                                  <m:r>
                                    <a:rPr lang="en-US" altLang="zh-CN" sz="1800" i="1" kern="1200">
                                      <a:solidFill>
                                        <a:schemeClr val="tx1"/>
                                      </a:solidFill>
                                      <a:effectLst/>
                                      <a:latin typeface="Cambria Math" panose="02040503050406030204" pitchFamily="18" charset="0"/>
                                      <a:ea typeface="+mn-ea"/>
                                      <a:cs typeface="+mn-cs"/>
                                    </a:rPr>
                                    <m:t>2</m:t>
                                  </m:r>
                                </m:sup>
                              </m:sSup>
                              <m:sSup>
                                <m:sSupPr>
                                  <m:ctrlPr>
                                    <a:rPr lang="zh-CN" altLang="zh-CN" sz="1800" i="1" kern="1200">
                                      <a:solidFill>
                                        <a:schemeClr val="tx1"/>
                                      </a:solidFill>
                                      <a:effectLst/>
                                      <a:latin typeface="Cambria Math" panose="02040503050406030204" pitchFamily="18" charset="0"/>
                                      <a:ea typeface="+mn-ea"/>
                                      <a:cs typeface="+mn-cs"/>
                                    </a:rPr>
                                  </m:ctrlPr>
                                </m:sSupPr>
                                <m:e>
                                  <m:r>
                                    <m:rPr>
                                      <m:sty m:val="p"/>
                                    </m:rPr>
                                    <a:rPr lang="en-US" altLang="zh-CN" sz="1800" kern="1200">
                                      <a:solidFill>
                                        <a:schemeClr val="tx1"/>
                                      </a:solidFill>
                                      <a:effectLst/>
                                      <a:latin typeface="Cambria Math" panose="02040503050406030204" pitchFamily="18" charset="0"/>
                                      <a:ea typeface="+mn-ea"/>
                                      <a:cs typeface="+mn-cs"/>
                                    </a:rPr>
                                    <m:t>fm</m:t>
                                  </m:r>
                                </m:e>
                                <m:sup>
                                  <m:r>
                                    <a:rPr lang="en-US" altLang="zh-CN" sz="1800" kern="1200">
                                      <a:solidFill>
                                        <a:schemeClr val="tx1"/>
                                      </a:solidFill>
                                      <a:effectLst/>
                                      <a:latin typeface="Cambria Math" panose="02040503050406030204" pitchFamily="18" charset="0"/>
                                      <a:ea typeface="+mn-ea"/>
                                      <a:cs typeface="+mn-cs"/>
                                    </a:rPr>
                                    <m:t>4</m:t>
                                  </m:r>
                                </m:sup>
                              </m:sSup>
                            </m:oMath>
                          </a14:m>
                          <a:r>
                            <a:rPr lang="en-US" sz="1800" b="0"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ctr"/>
                    </a:tc>
                    <a:extLst>
                      <a:ext uri="{0D108BD9-81ED-4DB2-BD59-A6C34878D82A}">
                        <a16:rowId xmlns:a16="http://schemas.microsoft.com/office/drawing/2014/main" val="825290263"/>
                      </a:ext>
                    </a:extLst>
                  </a:tr>
                  <a:tr h="419162">
                    <a:tc>
                      <a:txBody>
                        <a:bodyPr/>
                        <a:lstStyle/>
                        <a:p>
                          <a:pPr algn="ctr" fontAlgn="ctr"/>
                          <a:r>
                            <a:rPr lang="en-US" altLang="zh-CN" sz="1800" u="none" strike="noStrike">
                              <a:effectLst/>
                              <a:latin typeface="Cambria" panose="02040503050406030204" pitchFamily="18" charset="0"/>
                              <a:ea typeface="Cambria" panose="02040503050406030204" pitchFamily="18" charset="0"/>
                            </a:rPr>
                            <a:t>1.193</a:t>
                          </a:r>
                          <a:endParaRPr lang="en-US" altLang="zh-CN" sz="1800" b="0"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0.006815</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39</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extLst>
                      <a:ext uri="{0D108BD9-81ED-4DB2-BD59-A6C34878D82A}">
                        <a16:rowId xmlns:a16="http://schemas.microsoft.com/office/drawing/2014/main" val="2349170049"/>
                      </a:ext>
                    </a:extLst>
                  </a:tr>
                </a:tbl>
              </a:graphicData>
            </a:graphic>
          </p:graphicFrame>
        </mc:Choice>
        <mc:Fallback xmlns="">
          <p:graphicFrame>
            <p:nvGraphicFramePr>
              <p:cNvPr id="4" name="Table 3">
                <a:extLst>
                  <a:ext uri="{FF2B5EF4-FFF2-40B4-BE49-F238E27FC236}">
                    <a16:creationId xmlns:a16="http://schemas.microsoft.com/office/drawing/2014/main" id="{E2D1D3A1-37BC-46FC-BC9C-A2E8F620F22B}"/>
                  </a:ext>
                </a:extLst>
              </p:cNvPr>
              <p:cNvGraphicFramePr>
                <a:graphicFrameLocks noGrp="1"/>
              </p:cNvGraphicFramePr>
              <p:nvPr>
                <p:extLst>
                  <p:ext uri="{D42A27DB-BD31-4B8C-83A1-F6EECF244321}">
                    <p14:modId xmlns:p14="http://schemas.microsoft.com/office/powerpoint/2010/main" val="2908473532"/>
                  </p:ext>
                </p:extLst>
              </p:nvPr>
            </p:nvGraphicFramePr>
            <p:xfrm>
              <a:off x="5403272" y="245845"/>
              <a:ext cx="3583242" cy="1305872"/>
            </p:xfrm>
            <a:graphic>
              <a:graphicData uri="http://schemas.openxmlformats.org/drawingml/2006/table">
                <a:tbl>
                  <a:tblPr>
                    <a:tableStyleId>{5940675A-B579-460E-94D1-54222C63F5DA}</a:tableStyleId>
                  </a:tblPr>
                  <a:tblGrid>
                    <a:gridCol w="974725">
                      <a:extLst>
                        <a:ext uri="{9D8B030D-6E8A-4147-A177-3AD203B41FA5}">
                          <a16:colId xmlns:a16="http://schemas.microsoft.com/office/drawing/2014/main" val="518045001"/>
                        </a:ext>
                      </a:extLst>
                    </a:gridCol>
                    <a:gridCol w="1167638">
                      <a:extLst>
                        <a:ext uri="{9D8B030D-6E8A-4147-A177-3AD203B41FA5}">
                          <a16:colId xmlns:a16="http://schemas.microsoft.com/office/drawing/2014/main" val="2606261708"/>
                        </a:ext>
                      </a:extLst>
                    </a:gridCol>
                    <a:gridCol w="1440879">
                      <a:extLst>
                        <a:ext uri="{9D8B030D-6E8A-4147-A177-3AD203B41FA5}">
                          <a16:colId xmlns:a16="http://schemas.microsoft.com/office/drawing/2014/main" val="3997719155"/>
                        </a:ext>
                      </a:extLst>
                    </a:gridCol>
                  </a:tblGrid>
                  <a:tr h="443355">
                    <a:tc gridSpan="3">
                      <a:txBody>
                        <a:bodyPr/>
                        <a:lstStyle/>
                        <a:p>
                          <a:pPr algn="ctr" fontAlgn="ctr"/>
                          <a:r>
                            <a:rPr lang="en-US" sz="1800" b="0" i="0" u="none" strike="noStrike" dirty="0">
                              <a:solidFill>
                                <a:srgbClr val="000000"/>
                              </a:solidFill>
                              <a:effectLst/>
                              <a:latin typeface="Cambria" panose="02040503050406030204" pitchFamily="18" charset="0"/>
                              <a:ea typeface="Cambria" panose="02040503050406030204" pitchFamily="18" charset="0"/>
                            </a:rPr>
                            <a:t>USDB</a:t>
                          </a:r>
                        </a:p>
                      </a:txBody>
                      <a:tcPr marL="9525" marR="9525" marT="9525" marB="0" anchor="ctr"/>
                    </a:tc>
                    <a:tc hMerge="1">
                      <a:txBody>
                        <a:bodyPr/>
                        <a:lstStyle/>
                        <a:p>
                          <a:pPr algn="ctr" fontAlgn="ct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extLst>
                      <a:ext uri="{0D108BD9-81ED-4DB2-BD59-A6C34878D82A}">
                        <a16:rowId xmlns:a16="http://schemas.microsoft.com/office/drawing/2014/main" val="3839589239"/>
                      </a:ext>
                    </a:extLst>
                  </a:tr>
                  <a:tr h="443355">
                    <a:tc>
                      <a:txBody>
                        <a:bodyPr/>
                        <a:lstStyle/>
                        <a:p>
                          <a:pPr algn="ctr" fontAlgn="ctr"/>
                          <a:r>
                            <a:rPr lang="en-US" sz="1800" u="none" strike="noStrike" dirty="0" err="1">
                              <a:effectLst/>
                              <a:latin typeface="Cambria" panose="02040503050406030204" pitchFamily="18" charset="0"/>
                              <a:ea typeface="Cambria" panose="02040503050406030204" pitchFamily="18" charset="0"/>
                            </a:rPr>
                            <a:t>E</a:t>
                          </a:r>
                          <a:r>
                            <a:rPr lang="en-US" altLang="zh-CN" sz="1800" u="none" strike="noStrike" baseline="-25000" dirty="0" err="1">
                              <a:effectLst/>
                              <a:latin typeface="Cambria" panose="02040503050406030204" pitchFamily="18" charset="0"/>
                              <a:ea typeface="Cambria" panose="02040503050406030204" pitchFamily="18" charset="0"/>
                            </a:rPr>
                            <a:t>γ</a:t>
                          </a:r>
                          <a:r>
                            <a:rPr lang="en-US" sz="1800" u="none" strike="noStrike" dirty="0">
                              <a:effectLst/>
                              <a:latin typeface="Cambria" panose="02040503050406030204" pitchFamily="18" charset="0"/>
                              <a:ea typeface="Cambria" panose="02040503050406030204" pitchFamily="18" charset="0"/>
                            </a:rPr>
                            <a:t> (MeV)</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endParaRPr lang="zh-CN"/>
                        </a:p>
                      </a:txBody>
                      <a:tcPr marL="9525" marR="9525" marT="9525" marB="0" anchor="ctr">
                        <a:blipFill>
                          <a:blip r:embed="rId4"/>
                          <a:stretch>
                            <a:fillRect l="-83854" t="-101370" r="-124479" b="-112329"/>
                          </a:stretch>
                        </a:blipFill>
                      </a:tcPr>
                    </a:tc>
                    <a:tc>
                      <a:txBody>
                        <a:bodyPr/>
                        <a:lstStyle/>
                        <a:p>
                          <a:endParaRPr lang="zh-CN"/>
                        </a:p>
                      </a:txBody>
                      <a:tcPr marL="9525" marR="9525" marT="9525" marB="0" anchor="ctr">
                        <a:blipFill>
                          <a:blip r:embed="rId4"/>
                          <a:stretch>
                            <a:fillRect l="-148945" t="-101370" r="-844" b="-112329"/>
                          </a:stretch>
                        </a:blipFill>
                      </a:tcPr>
                    </a:tc>
                    <a:extLst>
                      <a:ext uri="{0D108BD9-81ED-4DB2-BD59-A6C34878D82A}">
                        <a16:rowId xmlns:a16="http://schemas.microsoft.com/office/drawing/2014/main" val="825290263"/>
                      </a:ext>
                    </a:extLst>
                  </a:tr>
                  <a:tr h="419162">
                    <a:tc>
                      <a:txBody>
                        <a:bodyPr/>
                        <a:lstStyle/>
                        <a:p>
                          <a:pPr algn="ctr" fontAlgn="ctr"/>
                          <a:r>
                            <a:rPr lang="en-US" altLang="zh-CN" sz="1800" u="none" strike="noStrike">
                              <a:effectLst/>
                              <a:latin typeface="Cambria" panose="02040503050406030204" pitchFamily="18" charset="0"/>
                              <a:ea typeface="Cambria" panose="02040503050406030204" pitchFamily="18" charset="0"/>
                            </a:rPr>
                            <a:t>1.193</a:t>
                          </a:r>
                          <a:endParaRPr lang="en-US" altLang="zh-CN" sz="1800" b="0"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0.006815</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39</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extLst>
                      <a:ext uri="{0D108BD9-81ED-4DB2-BD59-A6C34878D82A}">
                        <a16:rowId xmlns:a16="http://schemas.microsoft.com/office/drawing/2014/main" val="23491700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557B83F-BD08-497D-AC4E-D229787D8966}"/>
                  </a:ext>
                </a:extLst>
              </p:cNvPr>
              <p:cNvGraphicFramePr>
                <a:graphicFrameLocks noGrp="1"/>
              </p:cNvGraphicFramePr>
              <p:nvPr>
                <p:extLst>
                  <p:ext uri="{D42A27DB-BD31-4B8C-83A1-F6EECF244321}">
                    <p14:modId xmlns:p14="http://schemas.microsoft.com/office/powerpoint/2010/main" val="2443784299"/>
                  </p:ext>
                </p:extLst>
              </p:nvPr>
            </p:nvGraphicFramePr>
            <p:xfrm>
              <a:off x="5403272" y="3949700"/>
              <a:ext cx="3583242" cy="1305872"/>
            </p:xfrm>
            <a:graphic>
              <a:graphicData uri="http://schemas.openxmlformats.org/drawingml/2006/table">
                <a:tbl>
                  <a:tblPr>
                    <a:tableStyleId>{5940675A-B579-460E-94D1-54222C63F5DA}</a:tableStyleId>
                  </a:tblPr>
                  <a:tblGrid>
                    <a:gridCol w="974725">
                      <a:extLst>
                        <a:ext uri="{9D8B030D-6E8A-4147-A177-3AD203B41FA5}">
                          <a16:colId xmlns:a16="http://schemas.microsoft.com/office/drawing/2014/main" val="518045001"/>
                        </a:ext>
                      </a:extLst>
                    </a:gridCol>
                    <a:gridCol w="1167638">
                      <a:extLst>
                        <a:ext uri="{9D8B030D-6E8A-4147-A177-3AD203B41FA5}">
                          <a16:colId xmlns:a16="http://schemas.microsoft.com/office/drawing/2014/main" val="2606261708"/>
                        </a:ext>
                      </a:extLst>
                    </a:gridCol>
                    <a:gridCol w="1440879">
                      <a:extLst>
                        <a:ext uri="{9D8B030D-6E8A-4147-A177-3AD203B41FA5}">
                          <a16:colId xmlns:a16="http://schemas.microsoft.com/office/drawing/2014/main" val="3997719155"/>
                        </a:ext>
                      </a:extLst>
                    </a:gridCol>
                  </a:tblGrid>
                  <a:tr h="443355">
                    <a:tc gridSpan="3">
                      <a:txBody>
                        <a:bodyPr/>
                        <a:lstStyle/>
                        <a:p>
                          <a:pPr algn="ctr" fontAlgn="ctr"/>
                          <a:r>
                            <a:rPr lang="en-US" altLang="zh-CN" sz="1800" b="0" i="0" u="none" strike="noStrike" dirty="0">
                              <a:solidFill>
                                <a:srgbClr val="000000"/>
                              </a:solidFill>
                              <a:effectLst/>
                              <a:latin typeface="Cambria" panose="02040503050406030204" pitchFamily="18" charset="0"/>
                              <a:ea typeface="Cambria" panose="02040503050406030204" pitchFamily="18" charset="0"/>
                            </a:rPr>
                            <a:t>e</a:t>
                          </a:r>
                          <a:r>
                            <a:rPr lang="en-US" sz="1800" b="0" i="0" u="none" strike="noStrike" dirty="0">
                              <a:solidFill>
                                <a:srgbClr val="000000"/>
                              </a:solidFill>
                              <a:effectLst/>
                              <a:latin typeface="Cambria" panose="02040503050406030204" pitchFamily="18" charset="0"/>
                              <a:ea typeface="Cambria" panose="02040503050406030204" pitchFamily="18" charset="0"/>
                            </a:rPr>
                            <a:t>xp </a:t>
                          </a:r>
                          <a:r>
                            <a:rPr lang="en-US" sz="1800" b="0" i="1" u="none" strike="noStrike" dirty="0" err="1">
                              <a:solidFill>
                                <a:srgbClr val="000000"/>
                              </a:solidFill>
                              <a:effectLst/>
                              <a:latin typeface="Cambria" panose="02040503050406030204" pitchFamily="18" charset="0"/>
                              <a:ea typeface="Cambria" panose="02040503050406030204" pitchFamily="18" charset="0"/>
                            </a:rPr>
                            <a:t>E</a:t>
                          </a:r>
                          <a:r>
                            <a:rPr lang="en-US" altLang="zh-CN" sz="1800" b="0" i="1" u="none" strike="noStrike" baseline="-25000" dirty="0" err="1">
                              <a:solidFill>
                                <a:srgbClr val="000000"/>
                              </a:solidFill>
                              <a:effectLst/>
                              <a:latin typeface="Cambria" panose="02040503050406030204" pitchFamily="18" charset="0"/>
                              <a:ea typeface="Cambria" panose="02040503050406030204" pitchFamily="18" charset="0"/>
                            </a:rPr>
                            <a:t>γ</a:t>
                          </a:r>
                          <a:r>
                            <a:rPr lang="en-US" altLang="zh-CN" sz="1800" b="0" i="0" u="none" strike="noStrike" baseline="0" dirty="0">
                              <a:solidFill>
                                <a:srgbClr val="000000"/>
                              </a:solidFill>
                              <a:effectLst/>
                              <a:latin typeface="Cambria" panose="02040503050406030204" pitchFamily="18" charset="0"/>
                              <a:ea typeface="Cambria" panose="02040503050406030204" pitchFamily="18" charset="0"/>
                            </a:rPr>
                            <a:t> </a:t>
                          </a:r>
                          <a:r>
                            <a:rPr lang="en-US" altLang="zh-CN" sz="1800" b="0" i="0" u="none" strike="noStrike" dirty="0">
                              <a:solidFill>
                                <a:srgbClr val="000000"/>
                              </a:solidFill>
                              <a:effectLst/>
                              <a:latin typeface="Cambria" panose="02040503050406030204" pitchFamily="18" charset="0"/>
                              <a:ea typeface="Cambria" panose="02040503050406030204" pitchFamily="18" charset="0"/>
                            </a:rPr>
                            <a:t>+ </a:t>
                          </a:r>
                          <a:r>
                            <a:rPr lang="en-US" sz="1800" b="0" i="0" u="none" strike="noStrike" dirty="0">
                              <a:solidFill>
                                <a:srgbClr val="000000"/>
                              </a:solidFill>
                              <a:effectLst/>
                              <a:latin typeface="Cambria" panose="02040503050406030204" pitchFamily="18" charset="0"/>
                              <a:ea typeface="Cambria" panose="02040503050406030204" pitchFamily="18" charset="0"/>
                            </a:rPr>
                            <a:t>USDB</a:t>
                          </a:r>
                        </a:p>
                      </a:txBody>
                      <a:tcPr marL="9525" marR="9525" marT="9525" marB="0" anchor="ctr"/>
                    </a:tc>
                    <a:tc hMerge="1">
                      <a:txBody>
                        <a:bodyPr/>
                        <a:lstStyle/>
                        <a:p>
                          <a:pPr algn="ctr" fontAlgn="ct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extLst>
                      <a:ext uri="{0D108BD9-81ED-4DB2-BD59-A6C34878D82A}">
                        <a16:rowId xmlns:a16="http://schemas.microsoft.com/office/drawing/2014/main" val="3839589239"/>
                      </a:ext>
                    </a:extLst>
                  </a:tr>
                  <a:tr h="443355">
                    <a:tc>
                      <a:txBody>
                        <a:bodyPr/>
                        <a:lstStyle/>
                        <a:p>
                          <a:pPr algn="ctr" fontAlgn="ctr"/>
                          <a:r>
                            <a:rPr lang="en-US" sz="1800" u="none" strike="noStrike" dirty="0" err="1">
                              <a:effectLst/>
                              <a:latin typeface="Cambria" panose="02040503050406030204" pitchFamily="18" charset="0"/>
                              <a:ea typeface="Cambria" panose="02040503050406030204" pitchFamily="18" charset="0"/>
                            </a:rPr>
                            <a:t>E</a:t>
                          </a:r>
                          <a:r>
                            <a:rPr lang="en-US" altLang="zh-CN" sz="1800" u="none" strike="noStrike" baseline="-25000" dirty="0" err="1">
                              <a:effectLst/>
                              <a:latin typeface="Cambria" panose="02040503050406030204" pitchFamily="18" charset="0"/>
                              <a:ea typeface="Cambria" panose="02040503050406030204" pitchFamily="18" charset="0"/>
                            </a:rPr>
                            <a:t>γ</a:t>
                          </a:r>
                          <a:r>
                            <a:rPr lang="en-US" sz="1800" u="none" strike="noStrike" dirty="0">
                              <a:effectLst/>
                              <a:latin typeface="Cambria" panose="02040503050406030204" pitchFamily="18" charset="0"/>
                              <a:ea typeface="Cambria" panose="02040503050406030204" pitchFamily="18" charset="0"/>
                            </a:rPr>
                            <a:t> (MeV)</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B(M1)</a:t>
                          </a:r>
                          <a:r>
                            <a:rPr lang="zh-CN" altLang="zh-CN" sz="1800" kern="1200" dirty="0">
                              <a:solidFill>
                                <a:schemeClr val="tx1"/>
                              </a:solidFill>
                              <a:effectLst/>
                              <a:latin typeface="Cambria" panose="02040503050406030204" pitchFamily="18" charset="0"/>
                              <a:ea typeface="+mn-ea"/>
                              <a:cs typeface="+mn-cs"/>
                            </a:rPr>
                            <a:t> </a:t>
                          </a:r>
                          <a14:m>
                            <m:oMath xmlns:m="http://schemas.openxmlformats.org/officeDocument/2006/math">
                              <m:r>
                                <a:rPr lang="en-US" altLang="zh-CN" sz="1800" b="0" i="0" kern="1200" smtClean="0">
                                  <a:solidFill>
                                    <a:schemeClr val="tx1"/>
                                  </a:solidFill>
                                  <a:effectLst/>
                                  <a:latin typeface="Cambria Math" panose="02040503050406030204" pitchFamily="18" charset="0"/>
                                  <a:ea typeface="+mn-ea"/>
                                  <a:cs typeface="+mn-cs"/>
                                </a:rPr>
                                <m:t>[</m:t>
                              </m:r>
                              <m:sSubSup>
                                <m:sSubSupPr>
                                  <m:ctrlPr>
                                    <a:rPr lang="zh-CN" altLang="zh-CN" sz="1800" i="1" kern="1200">
                                      <a:solidFill>
                                        <a:schemeClr val="tx1"/>
                                      </a:solidFill>
                                      <a:effectLst/>
                                      <a:latin typeface="Cambria Math" panose="02040503050406030204" pitchFamily="18" charset="0"/>
                                      <a:ea typeface="+mn-ea"/>
                                      <a:cs typeface="+mn-cs"/>
                                    </a:rPr>
                                  </m:ctrlPr>
                                </m:sSubSupPr>
                                <m:e>
                                  <m:r>
                                    <a:rPr lang="en-US" altLang="zh-CN" sz="1800" i="1" kern="1200">
                                      <a:solidFill>
                                        <a:schemeClr val="tx1"/>
                                      </a:solidFill>
                                      <a:effectLst/>
                                      <a:latin typeface="Cambria Math" panose="02040503050406030204" pitchFamily="18" charset="0"/>
                                      <a:ea typeface="+mn-ea"/>
                                      <a:cs typeface="+mn-cs"/>
                                    </a:rPr>
                                    <m:t>𝜇</m:t>
                                  </m:r>
                                </m:e>
                                <m:sub>
                                  <m:r>
                                    <a:rPr lang="en-US" altLang="zh-CN" sz="1800" i="1" kern="1200">
                                      <a:solidFill>
                                        <a:schemeClr val="tx1"/>
                                      </a:solidFill>
                                      <a:effectLst/>
                                      <a:latin typeface="Cambria Math" panose="02040503050406030204" pitchFamily="18" charset="0"/>
                                      <a:ea typeface="+mn-ea"/>
                                      <a:cs typeface="+mn-cs"/>
                                    </a:rPr>
                                    <m:t>𝑁</m:t>
                                  </m:r>
                                </m:sub>
                                <m:sup>
                                  <m:r>
                                    <a:rPr lang="en-US" altLang="zh-CN" sz="1800" i="1" kern="1200">
                                      <a:solidFill>
                                        <a:schemeClr val="tx1"/>
                                      </a:solidFill>
                                      <a:effectLst/>
                                      <a:latin typeface="Cambria Math" panose="02040503050406030204" pitchFamily="18" charset="0"/>
                                      <a:ea typeface="+mn-ea"/>
                                      <a:cs typeface="+mn-cs"/>
                                    </a:rPr>
                                    <m:t>2</m:t>
                                  </m:r>
                                </m:sup>
                              </m:sSubSup>
                            </m:oMath>
                          </a14:m>
                          <a:r>
                            <a:rPr lang="en-US" sz="1800" b="0"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B(E2) [</a:t>
                          </a:r>
                          <a14:m>
                            <m:oMath xmlns:m="http://schemas.openxmlformats.org/officeDocument/2006/math">
                              <m:sSup>
                                <m:sSupPr>
                                  <m:ctrlPr>
                                    <a:rPr lang="zh-CN" altLang="zh-CN" sz="1800" i="1" kern="1200" smtClean="0">
                                      <a:solidFill>
                                        <a:schemeClr val="tx1"/>
                                      </a:solidFill>
                                      <a:effectLst/>
                                      <a:latin typeface="Cambria Math" panose="02040503050406030204" pitchFamily="18" charset="0"/>
                                      <a:ea typeface="+mn-ea"/>
                                      <a:cs typeface="+mn-cs"/>
                                    </a:rPr>
                                  </m:ctrlPr>
                                </m:sSupPr>
                                <m:e>
                                  <m:r>
                                    <a:rPr lang="en-US" altLang="zh-CN" sz="1800" i="1" kern="1200">
                                      <a:solidFill>
                                        <a:schemeClr val="tx1"/>
                                      </a:solidFill>
                                      <a:effectLst/>
                                      <a:latin typeface="Cambria Math" panose="02040503050406030204" pitchFamily="18" charset="0"/>
                                      <a:ea typeface="+mn-ea"/>
                                      <a:cs typeface="+mn-cs"/>
                                    </a:rPr>
                                    <m:t>𝑒</m:t>
                                  </m:r>
                                </m:e>
                                <m:sup>
                                  <m:r>
                                    <a:rPr lang="en-US" altLang="zh-CN" sz="1800" i="1" kern="1200">
                                      <a:solidFill>
                                        <a:schemeClr val="tx1"/>
                                      </a:solidFill>
                                      <a:effectLst/>
                                      <a:latin typeface="Cambria Math" panose="02040503050406030204" pitchFamily="18" charset="0"/>
                                      <a:ea typeface="+mn-ea"/>
                                      <a:cs typeface="+mn-cs"/>
                                    </a:rPr>
                                    <m:t>2</m:t>
                                  </m:r>
                                </m:sup>
                              </m:sSup>
                              <m:sSup>
                                <m:sSupPr>
                                  <m:ctrlPr>
                                    <a:rPr lang="zh-CN" altLang="zh-CN" sz="1800" i="1" kern="1200">
                                      <a:solidFill>
                                        <a:schemeClr val="tx1"/>
                                      </a:solidFill>
                                      <a:effectLst/>
                                      <a:latin typeface="Cambria Math" panose="02040503050406030204" pitchFamily="18" charset="0"/>
                                      <a:ea typeface="+mn-ea"/>
                                      <a:cs typeface="+mn-cs"/>
                                    </a:rPr>
                                  </m:ctrlPr>
                                </m:sSupPr>
                                <m:e>
                                  <m:r>
                                    <m:rPr>
                                      <m:sty m:val="p"/>
                                    </m:rPr>
                                    <a:rPr lang="en-US" altLang="zh-CN" sz="1800" kern="1200">
                                      <a:solidFill>
                                        <a:schemeClr val="tx1"/>
                                      </a:solidFill>
                                      <a:effectLst/>
                                      <a:latin typeface="Cambria Math" panose="02040503050406030204" pitchFamily="18" charset="0"/>
                                      <a:ea typeface="+mn-ea"/>
                                      <a:cs typeface="+mn-cs"/>
                                    </a:rPr>
                                    <m:t>fm</m:t>
                                  </m:r>
                                </m:e>
                                <m:sup>
                                  <m:r>
                                    <a:rPr lang="en-US" altLang="zh-CN" sz="1800" kern="1200">
                                      <a:solidFill>
                                        <a:schemeClr val="tx1"/>
                                      </a:solidFill>
                                      <a:effectLst/>
                                      <a:latin typeface="Cambria Math" panose="02040503050406030204" pitchFamily="18" charset="0"/>
                                      <a:ea typeface="+mn-ea"/>
                                      <a:cs typeface="+mn-cs"/>
                                    </a:rPr>
                                    <m:t>4</m:t>
                                  </m:r>
                                </m:sup>
                              </m:sSup>
                            </m:oMath>
                          </a14:m>
                          <a:r>
                            <a:rPr lang="en-US" sz="1800" b="0"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ctr"/>
                    </a:tc>
                    <a:extLst>
                      <a:ext uri="{0D108BD9-81ED-4DB2-BD59-A6C34878D82A}">
                        <a16:rowId xmlns:a16="http://schemas.microsoft.com/office/drawing/2014/main" val="825290263"/>
                      </a:ext>
                    </a:extLst>
                  </a:tr>
                  <a:tr h="419162">
                    <a:tc>
                      <a:txBody>
                        <a:bodyPr/>
                        <a:lstStyle/>
                        <a:p>
                          <a:pPr algn="ctr" fontAlgn="ctr"/>
                          <a:r>
                            <a:rPr lang="en-US" altLang="zh-CN" sz="1800" u="none" strike="noStrike" dirty="0">
                              <a:effectLst/>
                              <a:latin typeface="Cambria" panose="02040503050406030204" pitchFamily="18" charset="0"/>
                              <a:ea typeface="Cambria" panose="02040503050406030204" pitchFamily="18" charset="0"/>
                            </a:rPr>
                            <a:t>1.248</a:t>
                          </a:r>
                          <a:endParaRPr lang="en-US" altLang="zh-CN"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0.006815</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39</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extLst>
                      <a:ext uri="{0D108BD9-81ED-4DB2-BD59-A6C34878D82A}">
                        <a16:rowId xmlns:a16="http://schemas.microsoft.com/office/drawing/2014/main" val="2349170049"/>
                      </a:ext>
                    </a:extLst>
                  </a:tr>
                </a:tbl>
              </a:graphicData>
            </a:graphic>
          </p:graphicFrame>
        </mc:Choice>
        <mc:Fallback xmlns="">
          <p:graphicFrame>
            <p:nvGraphicFramePr>
              <p:cNvPr id="6" name="Table 5">
                <a:extLst>
                  <a:ext uri="{FF2B5EF4-FFF2-40B4-BE49-F238E27FC236}">
                    <a16:creationId xmlns:a16="http://schemas.microsoft.com/office/drawing/2014/main" id="{8557B83F-BD08-497D-AC4E-D229787D8966}"/>
                  </a:ext>
                </a:extLst>
              </p:cNvPr>
              <p:cNvGraphicFramePr>
                <a:graphicFrameLocks noGrp="1"/>
              </p:cNvGraphicFramePr>
              <p:nvPr>
                <p:extLst>
                  <p:ext uri="{D42A27DB-BD31-4B8C-83A1-F6EECF244321}">
                    <p14:modId xmlns:p14="http://schemas.microsoft.com/office/powerpoint/2010/main" val="2443784299"/>
                  </p:ext>
                </p:extLst>
              </p:nvPr>
            </p:nvGraphicFramePr>
            <p:xfrm>
              <a:off x="5403272" y="3949700"/>
              <a:ext cx="3583242" cy="1305872"/>
            </p:xfrm>
            <a:graphic>
              <a:graphicData uri="http://schemas.openxmlformats.org/drawingml/2006/table">
                <a:tbl>
                  <a:tblPr>
                    <a:tableStyleId>{5940675A-B579-460E-94D1-54222C63F5DA}</a:tableStyleId>
                  </a:tblPr>
                  <a:tblGrid>
                    <a:gridCol w="974725">
                      <a:extLst>
                        <a:ext uri="{9D8B030D-6E8A-4147-A177-3AD203B41FA5}">
                          <a16:colId xmlns:a16="http://schemas.microsoft.com/office/drawing/2014/main" val="518045001"/>
                        </a:ext>
                      </a:extLst>
                    </a:gridCol>
                    <a:gridCol w="1167638">
                      <a:extLst>
                        <a:ext uri="{9D8B030D-6E8A-4147-A177-3AD203B41FA5}">
                          <a16:colId xmlns:a16="http://schemas.microsoft.com/office/drawing/2014/main" val="2606261708"/>
                        </a:ext>
                      </a:extLst>
                    </a:gridCol>
                    <a:gridCol w="1440879">
                      <a:extLst>
                        <a:ext uri="{9D8B030D-6E8A-4147-A177-3AD203B41FA5}">
                          <a16:colId xmlns:a16="http://schemas.microsoft.com/office/drawing/2014/main" val="3997719155"/>
                        </a:ext>
                      </a:extLst>
                    </a:gridCol>
                  </a:tblGrid>
                  <a:tr h="443355">
                    <a:tc gridSpan="3">
                      <a:txBody>
                        <a:bodyPr/>
                        <a:lstStyle/>
                        <a:p>
                          <a:pPr algn="ctr" fontAlgn="ctr"/>
                          <a:r>
                            <a:rPr lang="en-US" altLang="zh-CN" sz="1800" b="0" i="0" u="none" strike="noStrike" dirty="0">
                              <a:solidFill>
                                <a:srgbClr val="000000"/>
                              </a:solidFill>
                              <a:effectLst/>
                              <a:latin typeface="Cambria" panose="02040503050406030204" pitchFamily="18" charset="0"/>
                              <a:ea typeface="Cambria" panose="02040503050406030204" pitchFamily="18" charset="0"/>
                            </a:rPr>
                            <a:t>e</a:t>
                          </a:r>
                          <a:r>
                            <a:rPr lang="en-US" sz="1800" b="0" i="0" u="none" strike="noStrike" dirty="0">
                              <a:solidFill>
                                <a:srgbClr val="000000"/>
                              </a:solidFill>
                              <a:effectLst/>
                              <a:latin typeface="Cambria" panose="02040503050406030204" pitchFamily="18" charset="0"/>
                              <a:ea typeface="Cambria" panose="02040503050406030204" pitchFamily="18" charset="0"/>
                            </a:rPr>
                            <a:t>xp </a:t>
                          </a:r>
                          <a:r>
                            <a:rPr lang="en-US" sz="1800" b="0" i="1" u="none" strike="noStrike" dirty="0" err="1">
                              <a:solidFill>
                                <a:srgbClr val="000000"/>
                              </a:solidFill>
                              <a:effectLst/>
                              <a:latin typeface="Cambria" panose="02040503050406030204" pitchFamily="18" charset="0"/>
                              <a:ea typeface="Cambria" panose="02040503050406030204" pitchFamily="18" charset="0"/>
                            </a:rPr>
                            <a:t>E</a:t>
                          </a:r>
                          <a:r>
                            <a:rPr lang="en-US" altLang="zh-CN" sz="1800" b="0" i="1" u="none" strike="noStrike" baseline="-25000" dirty="0" err="1">
                              <a:solidFill>
                                <a:srgbClr val="000000"/>
                              </a:solidFill>
                              <a:effectLst/>
                              <a:latin typeface="Cambria" panose="02040503050406030204" pitchFamily="18" charset="0"/>
                              <a:ea typeface="Cambria" panose="02040503050406030204" pitchFamily="18" charset="0"/>
                            </a:rPr>
                            <a:t>γ</a:t>
                          </a:r>
                          <a:r>
                            <a:rPr lang="en-US" altLang="zh-CN" sz="1800" b="0" i="0" u="none" strike="noStrike" baseline="0" dirty="0">
                              <a:solidFill>
                                <a:srgbClr val="000000"/>
                              </a:solidFill>
                              <a:effectLst/>
                              <a:latin typeface="Cambria" panose="02040503050406030204" pitchFamily="18" charset="0"/>
                              <a:ea typeface="Cambria" panose="02040503050406030204" pitchFamily="18" charset="0"/>
                            </a:rPr>
                            <a:t> </a:t>
                          </a:r>
                          <a:r>
                            <a:rPr lang="en-US" altLang="zh-CN" sz="1800" b="0" i="0" u="none" strike="noStrike" dirty="0">
                              <a:solidFill>
                                <a:srgbClr val="000000"/>
                              </a:solidFill>
                              <a:effectLst/>
                              <a:latin typeface="Cambria" panose="02040503050406030204" pitchFamily="18" charset="0"/>
                              <a:ea typeface="Cambria" panose="02040503050406030204" pitchFamily="18" charset="0"/>
                            </a:rPr>
                            <a:t>+ </a:t>
                          </a:r>
                          <a:r>
                            <a:rPr lang="en-US" sz="1800" b="0" i="0" u="none" strike="noStrike" dirty="0">
                              <a:solidFill>
                                <a:srgbClr val="000000"/>
                              </a:solidFill>
                              <a:effectLst/>
                              <a:latin typeface="Cambria" panose="02040503050406030204" pitchFamily="18" charset="0"/>
                              <a:ea typeface="Cambria" panose="02040503050406030204" pitchFamily="18" charset="0"/>
                            </a:rPr>
                            <a:t>USDB</a:t>
                          </a:r>
                        </a:p>
                      </a:txBody>
                      <a:tcPr marL="9525" marR="9525" marT="9525" marB="0" anchor="ctr"/>
                    </a:tc>
                    <a:tc hMerge="1">
                      <a:txBody>
                        <a:bodyPr/>
                        <a:lstStyle/>
                        <a:p>
                          <a:pPr algn="ctr" fontAlgn="ct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extLst>
                      <a:ext uri="{0D108BD9-81ED-4DB2-BD59-A6C34878D82A}">
                        <a16:rowId xmlns:a16="http://schemas.microsoft.com/office/drawing/2014/main" val="3839589239"/>
                      </a:ext>
                    </a:extLst>
                  </a:tr>
                  <a:tr h="443355">
                    <a:tc>
                      <a:txBody>
                        <a:bodyPr/>
                        <a:lstStyle/>
                        <a:p>
                          <a:pPr algn="ctr" fontAlgn="ctr"/>
                          <a:r>
                            <a:rPr lang="en-US" sz="1800" u="none" strike="noStrike" dirty="0" err="1">
                              <a:effectLst/>
                              <a:latin typeface="Cambria" panose="02040503050406030204" pitchFamily="18" charset="0"/>
                              <a:ea typeface="Cambria" panose="02040503050406030204" pitchFamily="18" charset="0"/>
                            </a:rPr>
                            <a:t>E</a:t>
                          </a:r>
                          <a:r>
                            <a:rPr lang="en-US" altLang="zh-CN" sz="1800" u="none" strike="noStrike" baseline="-25000" dirty="0" err="1">
                              <a:effectLst/>
                              <a:latin typeface="Cambria" panose="02040503050406030204" pitchFamily="18" charset="0"/>
                              <a:ea typeface="Cambria" panose="02040503050406030204" pitchFamily="18" charset="0"/>
                            </a:rPr>
                            <a:t>γ</a:t>
                          </a:r>
                          <a:r>
                            <a:rPr lang="en-US" sz="1800" u="none" strike="noStrike" dirty="0">
                              <a:effectLst/>
                              <a:latin typeface="Cambria" panose="02040503050406030204" pitchFamily="18" charset="0"/>
                              <a:ea typeface="Cambria" panose="02040503050406030204" pitchFamily="18" charset="0"/>
                            </a:rPr>
                            <a:t> (MeV)</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endParaRPr lang="zh-CN"/>
                        </a:p>
                      </a:txBody>
                      <a:tcPr marL="9525" marR="9525" marT="9525" marB="0" anchor="ctr">
                        <a:blipFill>
                          <a:blip r:embed="rId5"/>
                          <a:stretch>
                            <a:fillRect l="-83854" t="-100000" r="-124479" b="-110811"/>
                          </a:stretch>
                        </a:blipFill>
                      </a:tcPr>
                    </a:tc>
                    <a:tc>
                      <a:txBody>
                        <a:bodyPr/>
                        <a:lstStyle/>
                        <a:p>
                          <a:endParaRPr lang="zh-CN"/>
                        </a:p>
                      </a:txBody>
                      <a:tcPr marL="9525" marR="9525" marT="9525" marB="0" anchor="ctr">
                        <a:blipFill>
                          <a:blip r:embed="rId5"/>
                          <a:stretch>
                            <a:fillRect l="-148945" t="-100000" r="-844" b="-110811"/>
                          </a:stretch>
                        </a:blipFill>
                      </a:tcPr>
                    </a:tc>
                    <a:extLst>
                      <a:ext uri="{0D108BD9-81ED-4DB2-BD59-A6C34878D82A}">
                        <a16:rowId xmlns:a16="http://schemas.microsoft.com/office/drawing/2014/main" val="825290263"/>
                      </a:ext>
                    </a:extLst>
                  </a:tr>
                  <a:tr h="419162">
                    <a:tc>
                      <a:txBody>
                        <a:bodyPr/>
                        <a:lstStyle/>
                        <a:p>
                          <a:pPr algn="ctr" fontAlgn="ctr"/>
                          <a:r>
                            <a:rPr lang="en-US" altLang="zh-CN" sz="1800" u="none" strike="noStrike" dirty="0">
                              <a:effectLst/>
                              <a:latin typeface="Cambria" panose="02040503050406030204" pitchFamily="18" charset="0"/>
                              <a:ea typeface="Cambria" panose="02040503050406030204" pitchFamily="18" charset="0"/>
                            </a:rPr>
                            <a:t>1.248</a:t>
                          </a:r>
                          <a:endParaRPr lang="en-US" altLang="zh-CN"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0.006815</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tc>
                      <a:txBody>
                        <a:bodyPr/>
                        <a:lstStyle/>
                        <a:p>
                          <a:pPr algn="ctr" fontAlgn="ctr"/>
                          <a:r>
                            <a:rPr lang="en-US" sz="1800" u="none" strike="noStrike" dirty="0">
                              <a:effectLst/>
                              <a:latin typeface="Cambria" panose="02040503050406030204" pitchFamily="18" charset="0"/>
                              <a:ea typeface="Cambria" panose="02040503050406030204" pitchFamily="18" charset="0"/>
                            </a:rPr>
                            <a:t>39</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tc>
                    <a:extLst>
                      <a:ext uri="{0D108BD9-81ED-4DB2-BD59-A6C34878D82A}">
                        <a16:rowId xmlns:a16="http://schemas.microsoft.com/office/drawing/2014/main" val="2349170049"/>
                      </a:ext>
                    </a:extLst>
                  </a:tr>
                </a:tbl>
              </a:graphicData>
            </a:graphic>
          </p:graphicFrame>
        </mc:Fallback>
      </mc:AlternateContent>
      <p:sp>
        <p:nvSpPr>
          <p:cNvPr id="2" name="Rectangle: Rounded Corners 1">
            <a:extLst>
              <a:ext uri="{FF2B5EF4-FFF2-40B4-BE49-F238E27FC236}">
                <a16:creationId xmlns:a16="http://schemas.microsoft.com/office/drawing/2014/main" id="{8AF3B6D2-4E5E-4455-9680-2D103352D261}"/>
              </a:ext>
            </a:extLst>
          </p:cNvPr>
          <p:cNvSpPr/>
          <p:nvPr/>
        </p:nvSpPr>
        <p:spPr>
          <a:xfrm>
            <a:off x="3397829" y="641350"/>
            <a:ext cx="958271" cy="3937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Yes!</a:t>
            </a:r>
            <a:endParaRPr lang="zh-CN" altLang="en-US" dirty="0"/>
          </a:p>
        </p:txBody>
      </p:sp>
      <p:sp>
        <p:nvSpPr>
          <p:cNvPr id="7" name="Rectangle: Rounded Corners 6">
            <a:extLst>
              <a:ext uri="{FF2B5EF4-FFF2-40B4-BE49-F238E27FC236}">
                <a16:creationId xmlns:a16="http://schemas.microsoft.com/office/drawing/2014/main" id="{70D2CAAA-D411-4EE6-8DFA-9380A94A402F}"/>
              </a:ext>
            </a:extLst>
          </p:cNvPr>
          <p:cNvSpPr/>
          <p:nvPr/>
        </p:nvSpPr>
        <p:spPr>
          <a:xfrm>
            <a:off x="4708238" y="3429000"/>
            <a:ext cx="958271" cy="3937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Yes!</a:t>
            </a:r>
            <a:endParaRPr lang="zh-CN" altLang="en-US" dirty="0"/>
          </a:p>
        </p:txBody>
      </p:sp>
    </p:spTree>
    <p:extLst>
      <p:ext uri="{BB962C8B-B14F-4D97-AF65-F5344CB8AC3E}">
        <p14:creationId xmlns:p14="http://schemas.microsoft.com/office/powerpoint/2010/main" val="3359611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57B94CC-494D-46E1-8988-E6D8D9574AA8}"/>
                  </a:ext>
                </a:extLst>
              </p:cNvPr>
              <p:cNvSpPr txBox="1"/>
              <p:nvPr/>
            </p:nvSpPr>
            <p:spPr>
              <a:xfrm>
                <a:off x="0" y="0"/>
                <a:ext cx="9144000" cy="6873741"/>
              </a:xfrm>
              <a:prstGeom prst="rect">
                <a:avLst/>
              </a:prstGeom>
              <a:noFill/>
            </p:spPr>
            <p:txBody>
              <a:bodyPr wrap="square">
                <a:spAutoFit/>
              </a:bodyPr>
              <a:lstStyle/>
              <a:p>
                <a:r>
                  <a:rPr lang="en-US" altLang="zh-CN" sz="1800" dirty="0">
                    <a:effectLst/>
                    <a:latin typeface="Cambria" panose="02040503050406030204" pitchFamily="18" charset="0"/>
                    <a:ea typeface="Cambria" panose="02040503050406030204" pitchFamily="18" charset="0"/>
                  </a:rPr>
                  <a:t>The calculated gamma decay of the first 3/2+ state is dominated by M1. Correcting for the calculated partial half-life for E2 of 4.8 </a:t>
                </a:r>
                <a:r>
                  <a:rPr lang="en-US" altLang="zh-CN" sz="1800" dirty="0" err="1">
                    <a:effectLst/>
                    <a:latin typeface="Cambria" panose="02040503050406030204" pitchFamily="18" charset="0"/>
                    <a:ea typeface="Cambria" panose="02040503050406030204" pitchFamily="18" charset="0"/>
                  </a:rPr>
                  <a:t>ps</a:t>
                </a:r>
                <a:r>
                  <a:rPr lang="en-US" altLang="zh-CN" sz="1800" dirty="0">
                    <a:effectLst/>
                    <a:latin typeface="Cambria" panose="02040503050406030204" pitchFamily="18" charset="0"/>
                    <a:ea typeface="Cambria" panose="02040503050406030204" pitchFamily="18" charset="0"/>
                  </a:rPr>
                  <a:t>, the experimental partial half-life for M1 is 0.79(13) ps.</a:t>
                </a:r>
              </a:p>
              <a:p>
                <a:r>
                  <a:rPr lang="en-US" altLang="zh-CN" i="1" dirty="0">
                    <a:solidFill>
                      <a:srgbClr val="9900FF"/>
                    </a:solidFill>
                    <a:latin typeface="Cambria" panose="02040503050406030204" pitchFamily="18" charset="0"/>
                    <a:ea typeface="Cambria" panose="02040503050406030204" pitchFamily="18" charset="0"/>
                    <a:cs typeface="Times New Roman" panose="02020603050405020304" pitchFamily="18" charset="0"/>
                  </a:rPr>
                  <a:t>T</a:t>
                </a:r>
                <a:r>
                  <a:rPr lang="en-US" altLang="zh-CN" i="1" baseline="-25000" dirty="0">
                    <a:solidFill>
                      <a:srgbClr val="9900FF"/>
                    </a:solidFill>
                    <a:latin typeface="Cambria" panose="02040503050406030204" pitchFamily="18" charset="0"/>
                    <a:ea typeface="Cambria" panose="02040503050406030204" pitchFamily="18" charset="0"/>
                    <a:cs typeface="Times New Roman" panose="02020603050405020304" pitchFamily="18" charset="0"/>
                  </a:rPr>
                  <a:t>E</a:t>
                </a:r>
                <a:r>
                  <a:rPr lang="en-US" altLang="zh-CN" baseline="-25000" dirty="0">
                    <a:solidFill>
                      <a:srgbClr val="9900FF"/>
                    </a:solidFill>
                    <a:latin typeface="Cambria" panose="02040503050406030204" pitchFamily="18" charset="0"/>
                    <a:ea typeface="Cambria" panose="02040503050406030204" pitchFamily="18" charset="0"/>
                    <a:cs typeface="Times New Roman" panose="02020603050405020304" pitchFamily="18" charset="0"/>
                  </a:rPr>
                  <a:t>2</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 4.8 </a:t>
                </a:r>
                <a:r>
                  <a:rPr lang="en-US" altLang="zh-CN" dirty="0" err="1">
                    <a:solidFill>
                      <a:srgbClr val="9900FF"/>
                    </a:solidFill>
                    <a:latin typeface="Cambria" panose="02040503050406030204" pitchFamily="18" charset="0"/>
                    <a:ea typeface="Cambria" panose="02040503050406030204" pitchFamily="18" charset="0"/>
                    <a:cs typeface="Times New Roman" panose="02020603050405020304" pitchFamily="18" charset="0"/>
                  </a:rPr>
                  <a:t>ps</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means </a:t>
                </a:r>
                <a14:m>
                  <m:oMath xmlns:m="http://schemas.openxmlformats.org/officeDocument/2006/math">
                    <m:sSub>
                      <m:sSubPr>
                        <m:ctrlPr>
                          <a:rPr lang="zh-CN" altLang="zh-CN" i="1" smtClean="0">
                            <a:solidFill>
                              <a:srgbClr val="9900FF"/>
                            </a:solidFill>
                            <a:latin typeface="Cambria Math" panose="02040503050406030204" pitchFamily="18" charset="0"/>
                            <a:ea typeface="Cambria Math" panose="02040503050406030204" pitchFamily="18" charset="0"/>
                          </a:rPr>
                        </m:ctrlPr>
                      </m:sSubPr>
                      <m:e>
                        <m:r>
                          <a:rPr lang="zh-CN" altLang="en-US" i="1" smtClean="0">
                            <a:solidFill>
                              <a:srgbClr val="9900FF"/>
                            </a:solidFill>
                            <a:latin typeface="Cambria Math" panose="02040503050406030204" pitchFamily="18" charset="0"/>
                            <a:cs typeface="Times New Roman" panose="02020603050405020304" pitchFamily="18" charset="0"/>
                          </a:rPr>
                          <m:t>𝜏</m:t>
                        </m:r>
                      </m:e>
                      <m:sub>
                        <m:r>
                          <a:rPr lang="en-US" altLang="zh-CN" b="0" i="1" smtClean="0">
                            <a:solidFill>
                              <a:srgbClr val="9900FF"/>
                            </a:solidFill>
                            <a:latin typeface="Cambria Math" panose="02040503050406030204" pitchFamily="18" charset="0"/>
                            <a:cs typeface="Times New Roman" panose="02020603050405020304" pitchFamily="18" charset="0"/>
                          </a:rPr>
                          <m:t>𝐸</m:t>
                        </m:r>
                        <m:r>
                          <a:rPr lang="en-US" altLang="zh-CN" b="0" i="1" smtClean="0">
                            <a:solidFill>
                              <a:srgbClr val="9900FF"/>
                            </a:solidFill>
                            <a:latin typeface="Cambria Math" panose="02040503050406030204" pitchFamily="18" charset="0"/>
                            <a:cs typeface="Times New Roman" panose="02020603050405020304" pitchFamily="18" charset="0"/>
                          </a:rPr>
                          <m:t>2</m:t>
                        </m:r>
                      </m:sub>
                    </m:sSub>
                  </m:oMath>
                </a14:m>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 6.9 </a:t>
                </a:r>
                <a:r>
                  <a:rPr lang="en-US" altLang="zh-CN" dirty="0" err="1">
                    <a:solidFill>
                      <a:srgbClr val="9900FF"/>
                    </a:solidFill>
                    <a:latin typeface="Cambria" panose="02040503050406030204" pitchFamily="18" charset="0"/>
                    <a:ea typeface="Cambria" panose="02040503050406030204" pitchFamily="18" charset="0"/>
                    <a:cs typeface="Times New Roman" panose="02020603050405020304" pitchFamily="18" charset="0"/>
                  </a:rPr>
                  <a:t>ps</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Alex  3/8/2022</a:t>
                </a:r>
                <a:endParaRPr lang="en-US" altLang="zh-CN" sz="1800" dirty="0">
                  <a:solidFill>
                    <a:srgbClr val="9900FF"/>
                  </a:solidFill>
                  <a:effectLst/>
                  <a:latin typeface="Cambria" panose="02040503050406030204" pitchFamily="18" charset="0"/>
                  <a:ea typeface="Cambria" panose="02040503050406030204" pitchFamily="18" charset="0"/>
                </a:endParaRPr>
              </a:p>
              <a:p>
                <a:r>
                  <a:rPr lang="en-US" altLang="zh-CN" i="1" dirty="0">
                    <a:solidFill>
                      <a:srgbClr val="9900FF"/>
                    </a:solidFill>
                    <a:latin typeface="Cambria" panose="02040503050406030204" pitchFamily="18" charset="0"/>
                    <a:ea typeface="Cambria" panose="02040503050406030204" pitchFamily="18" charset="0"/>
                    <a:cs typeface="Times New Roman" panose="02020603050405020304" pitchFamily="18" charset="0"/>
                  </a:rPr>
                  <a:t>T</a:t>
                </a:r>
                <a:r>
                  <a:rPr lang="en-US" altLang="zh-CN" i="1" baseline="-25000" dirty="0">
                    <a:solidFill>
                      <a:srgbClr val="9900FF"/>
                    </a:solidFill>
                    <a:latin typeface="Cambria" panose="02040503050406030204" pitchFamily="18" charset="0"/>
                    <a:ea typeface="Cambria" panose="02040503050406030204" pitchFamily="18" charset="0"/>
                    <a:cs typeface="Times New Roman" panose="02020603050405020304" pitchFamily="18" charset="0"/>
                  </a:rPr>
                  <a:t>M</a:t>
                </a:r>
                <a:r>
                  <a:rPr lang="en-US" altLang="zh-CN" baseline="-25000" dirty="0">
                    <a:solidFill>
                      <a:srgbClr val="9900FF"/>
                    </a:solidFill>
                    <a:latin typeface="Cambria" panose="02040503050406030204" pitchFamily="18" charset="0"/>
                    <a:ea typeface="Cambria" panose="02040503050406030204" pitchFamily="18" charset="0"/>
                    <a:cs typeface="Times New Roman" panose="02020603050405020304" pitchFamily="18" charset="0"/>
                  </a:rPr>
                  <a:t>1</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 0.79 </a:t>
                </a:r>
                <a:r>
                  <a:rPr lang="en-US" altLang="zh-CN" dirty="0" err="1">
                    <a:solidFill>
                      <a:srgbClr val="9900FF"/>
                    </a:solidFill>
                    <a:latin typeface="Cambria" panose="02040503050406030204" pitchFamily="18" charset="0"/>
                    <a:ea typeface="Cambria" panose="02040503050406030204" pitchFamily="18" charset="0"/>
                    <a:cs typeface="Times New Roman" panose="02020603050405020304" pitchFamily="18" charset="0"/>
                  </a:rPr>
                  <a:t>ps</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means </a:t>
                </a:r>
                <a14:m>
                  <m:oMath xmlns:m="http://schemas.openxmlformats.org/officeDocument/2006/math">
                    <m:sSub>
                      <m:sSubPr>
                        <m:ctrlPr>
                          <a:rPr lang="zh-CN" altLang="zh-CN" i="1" smtClean="0">
                            <a:solidFill>
                              <a:srgbClr val="9900FF"/>
                            </a:solidFill>
                            <a:latin typeface="Cambria Math" panose="02040503050406030204" pitchFamily="18" charset="0"/>
                            <a:ea typeface="Cambria Math" panose="02040503050406030204" pitchFamily="18" charset="0"/>
                          </a:rPr>
                        </m:ctrlPr>
                      </m:sSubPr>
                      <m:e>
                        <m:r>
                          <a:rPr lang="zh-CN" altLang="en-US" i="1" smtClean="0">
                            <a:solidFill>
                              <a:srgbClr val="9900FF"/>
                            </a:solidFill>
                            <a:latin typeface="Cambria Math" panose="02040503050406030204" pitchFamily="18" charset="0"/>
                            <a:cs typeface="Times New Roman" panose="02020603050405020304" pitchFamily="18" charset="0"/>
                          </a:rPr>
                          <m:t>𝜏</m:t>
                        </m:r>
                      </m:e>
                      <m:sub>
                        <m:r>
                          <a:rPr lang="en-US" altLang="zh-CN" b="0" i="1" smtClean="0">
                            <a:solidFill>
                              <a:srgbClr val="9900FF"/>
                            </a:solidFill>
                            <a:latin typeface="Cambria Math" panose="02040503050406030204" pitchFamily="18" charset="0"/>
                            <a:cs typeface="Times New Roman" panose="02020603050405020304" pitchFamily="18" charset="0"/>
                          </a:rPr>
                          <m:t>𝑀</m:t>
                        </m:r>
                        <m:r>
                          <a:rPr lang="en-US" altLang="zh-CN" b="0" i="1" smtClean="0">
                            <a:solidFill>
                              <a:srgbClr val="9900FF"/>
                            </a:solidFill>
                            <a:latin typeface="Cambria Math" panose="02040503050406030204" pitchFamily="18" charset="0"/>
                            <a:cs typeface="Times New Roman" panose="02020603050405020304" pitchFamily="18" charset="0"/>
                          </a:rPr>
                          <m:t>1</m:t>
                        </m:r>
                      </m:sub>
                    </m:sSub>
                  </m:oMath>
                </a14:m>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 1.140 </a:t>
                </a:r>
                <a:r>
                  <a:rPr lang="en-US" altLang="zh-CN" dirty="0" err="1">
                    <a:solidFill>
                      <a:srgbClr val="9900FF"/>
                    </a:solidFill>
                    <a:latin typeface="Cambria" panose="02040503050406030204" pitchFamily="18" charset="0"/>
                    <a:ea typeface="Cambria" panose="02040503050406030204" pitchFamily="18" charset="0"/>
                    <a:cs typeface="Times New Roman" panose="02020603050405020304" pitchFamily="18" charset="0"/>
                  </a:rPr>
                  <a:t>ps</a:t>
                </a:r>
                <a:r>
                  <a:rPr lang="en-US" altLang="zh-CN" dirty="0">
                    <a:solidFill>
                      <a:srgbClr val="9900FF"/>
                    </a:solidFill>
                    <a:latin typeface="Cambria" panose="02040503050406030204" pitchFamily="18" charset="0"/>
                    <a:ea typeface="Cambria" panose="02040503050406030204" pitchFamily="18" charset="0"/>
                    <a:cs typeface="Times New Roman" panose="02020603050405020304" pitchFamily="18" charset="0"/>
                  </a:rPr>
                  <a:t> Alex  3/8/2022</a:t>
                </a:r>
              </a:p>
              <a:p>
                <a:endParaRPr lang="en-US" altLang="zh-CN" sz="1800" dirty="0">
                  <a:solidFill>
                    <a:srgbClr val="9900FF"/>
                  </a:solidFill>
                  <a:effectLst/>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Γ</m:t>
                          </m:r>
                        </m:e>
                        <m:sub>
                          <m:r>
                            <m:rPr>
                              <m:sty m:val="p"/>
                            </m:rPr>
                            <a:rPr lang="en-US" altLang="zh-CN" i="1" smtClean="0">
                              <a:latin typeface="Cambria Math" panose="02040503050406030204" pitchFamily="18" charset="0"/>
                              <a:ea typeface="Cambria Math" panose="02040503050406030204" pitchFamily="18" charset="0"/>
                            </a:rPr>
                            <m:t>exp</m:t>
                          </m:r>
                        </m:sub>
                      </m:sSub>
                      <m:r>
                        <a:rPr lang="en-US" altLang="zh-CN" i="1">
                          <a:latin typeface="Cambria Math" panose="02040503050406030204" pitchFamily="18" charset="0"/>
                          <a:ea typeface="Cambria Math" panose="02040503050406030204" pitchFamily="18" charset="0"/>
                        </a:rPr>
                        <m:t>=</m:t>
                      </m:r>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cs typeface="Times New Roman" panose="02020603050405020304" pitchFamily="18" charset="0"/>
                            </a:rPr>
                            <m:t>𝛤</m:t>
                          </m:r>
                        </m:e>
                        <m:sub>
                          <m:r>
                            <a:rPr lang="en-US" altLang="zh-CN" i="1">
                              <a:latin typeface="Cambria Math" panose="02040503050406030204" pitchFamily="18" charset="0"/>
                              <a:cs typeface="Times New Roman" panose="02020603050405020304" pitchFamily="18" charset="0"/>
                            </a:rPr>
                            <m:t>𝑀</m:t>
                          </m:r>
                          <m:r>
                            <a:rPr lang="en-US" altLang="zh-CN" i="1">
                              <a:latin typeface="Cambria Math" panose="02040503050406030204" pitchFamily="18" charset="0"/>
                              <a:cs typeface="Times New Roman" panose="02020603050405020304" pitchFamily="18" charset="0"/>
                            </a:rPr>
                            <m:t>1</m:t>
                          </m:r>
                        </m:sub>
                      </m:sSub>
                      <m:r>
                        <a:rPr lang="en-US" altLang="zh-CN" i="1">
                          <a:latin typeface="Cambria Math" panose="02040503050406030204" pitchFamily="18" charset="0"/>
                          <a:cs typeface="Times New Roman" panose="02020603050405020304" pitchFamily="18" charset="0"/>
                        </a:rPr>
                        <m:t>+</m:t>
                      </m:r>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cs typeface="Times New Roman" panose="02020603050405020304" pitchFamily="18" charset="0"/>
                            </a:rPr>
                            <m:t>𝛤</m:t>
                          </m:r>
                        </m:e>
                        <m:sub>
                          <m:r>
                            <a:rPr lang="en-US" altLang="zh-CN" i="1">
                              <a:latin typeface="Cambria Math" panose="02040503050406030204" pitchFamily="18" charset="0"/>
                              <a:cs typeface="Times New Roman" panose="02020603050405020304" pitchFamily="18" charset="0"/>
                            </a:rPr>
                            <m:t>𝐸</m:t>
                          </m:r>
                          <m:r>
                            <a:rPr lang="en-US" altLang="zh-CN">
                              <a:latin typeface="Cambria Math" panose="02040503050406030204" pitchFamily="18" charset="0"/>
                              <a:cs typeface="Times New Roman" panose="02020603050405020304" pitchFamily="18" charset="0"/>
                            </a:rPr>
                            <m:t>2</m:t>
                          </m:r>
                        </m:sub>
                      </m:sSub>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ℏ</m:t>
                          </m:r>
                        </m:num>
                        <m:den>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𝜏</m:t>
                              </m:r>
                            </m:e>
                            <m:sub>
                              <m:r>
                                <m:rPr>
                                  <m:sty m:val="p"/>
                                </m:rPr>
                                <a:rPr lang="en-US" altLang="zh-CN" i="1">
                                  <a:latin typeface="Cambria Math" panose="02040503050406030204" pitchFamily="18" charset="0"/>
                                </a:rPr>
                                <m:t>exp</m:t>
                              </m:r>
                            </m:sub>
                          </m:sSub>
                        </m:den>
                      </m:f>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ℏ</m:t>
                          </m:r>
                        </m:num>
                        <m:den>
                          <m:r>
                            <a:rPr lang="en-US" altLang="zh-CN" b="0" i="1" smtClean="0">
                              <a:latin typeface="Cambria Math" panose="02040503050406030204" pitchFamily="18" charset="0"/>
                            </a:rPr>
                            <m:t>1.12</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ps</m:t>
                          </m:r>
                        </m:den>
                      </m:f>
                      <m:r>
                        <a:rPr lang="en-US" altLang="zh-CN" b="0" i="1" smtClean="0">
                          <a:latin typeface="Cambria Math" panose="02040503050406030204" pitchFamily="18" charset="0"/>
                          <a:cs typeface="Times New Roman" panose="02020603050405020304" pitchFamily="18" charset="0"/>
                        </a:rPr>
                        <m:t>=0.59(10) </m:t>
                      </m:r>
                      <m:r>
                        <m:rPr>
                          <m:sty m:val="p"/>
                        </m:rPr>
                        <a:rPr lang="en-US" altLang="zh-CN" i="1">
                          <a:latin typeface="Cambria Math" panose="02040503050406030204" pitchFamily="18" charset="0"/>
                          <a:cs typeface="Times New Roman" panose="02020603050405020304" pitchFamily="18" charset="0"/>
                        </a:rPr>
                        <m:t>meV</m:t>
                      </m:r>
                    </m:oMath>
                  </m:oMathPara>
                </a14:m>
                <a:endParaRPr lang="en-US" altLang="zh-CN" dirty="0">
                  <a:solidFill>
                    <a:srgbClr val="9900FF"/>
                  </a:solidFill>
                  <a:latin typeface="Cambria" panose="02040503050406030204" pitchFamily="18" charset="0"/>
                  <a:ea typeface="Cambria" panose="02040503050406030204" pitchFamily="18" charset="0"/>
                </a:endParaRPr>
              </a:p>
              <a:p>
                <a:endParaRPr lang="en-US" altLang="zh-CN"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smtClean="0">
                              <a:solidFill>
                                <a:schemeClr val="tx1"/>
                              </a:solidFill>
                              <a:effectLst/>
                              <a:latin typeface="Cambria Math" panose="02040503050406030204" pitchFamily="18" charset="0"/>
                              <a:ea typeface="Cambria Math" panose="02040503050406030204" pitchFamily="18" charset="0"/>
                            </a:rPr>
                          </m:ctrlPr>
                        </m:sSub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𝛤</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=8.13×</m:t>
                      </m:r>
                      <m:sSup>
                        <m:sSupPr>
                          <m:ctrlPr>
                            <a:rPr lang="zh-CN" altLang="zh-CN" i="1">
                              <a:solidFill>
                                <a:schemeClr val="tx1"/>
                              </a:solidFill>
                              <a:effectLst/>
                              <a:latin typeface="Cambria Math" panose="02040503050406030204" pitchFamily="18" charset="0"/>
                              <a:ea typeface="Cambria Math" panose="02040503050406030204" pitchFamily="18" charset="0"/>
                            </a:rPr>
                          </m:ctrlPr>
                        </m:s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10</m:t>
                          </m:r>
                        </m:e>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−7</m:t>
                          </m:r>
                        </m:sup>
                      </m:sSup>
                      <m:sSubSup>
                        <m:sSubSupPr>
                          <m:ctrlPr>
                            <a:rPr lang="zh-CN" altLang="zh-CN" i="1">
                              <a:solidFill>
                                <a:schemeClr val="tx1"/>
                              </a:solidFill>
                              <a:effectLst/>
                              <a:latin typeface="Cambria Math" panose="02040503050406030204" pitchFamily="18" charset="0"/>
                              <a:ea typeface="Cambria Math" panose="02040503050406030204" pitchFamily="18" charset="0"/>
                            </a:rPr>
                          </m:ctrlPr>
                        </m:sSub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𝛾</m:t>
                          </m:r>
                        </m:sub>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5</m:t>
                          </m:r>
                        </m:sup>
                      </m:sSub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MeV</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𝐵</m:t>
                      </m:r>
                      <m:d>
                        <m:dPr>
                          <m:ctrlPr>
                            <a:rPr lang="zh-CN" altLang="zh-CN" i="1">
                              <a:solidFill>
                                <a:schemeClr val="tx1"/>
                              </a:solidFill>
                              <a:effectLst/>
                              <a:latin typeface="Cambria Math" panose="02040503050406030204" pitchFamily="18" charset="0"/>
                              <a:ea typeface="Cambria Math" panose="02040503050406030204" pitchFamily="18" charset="0"/>
                            </a:rPr>
                          </m:ctrlPr>
                        </m:d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𝐸</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e>
                      </m:d>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i="1">
                              <a:solidFill>
                                <a:schemeClr val="tx1"/>
                              </a:solidFill>
                              <a:effectLst/>
                              <a:latin typeface="Cambria Math" panose="02040503050406030204" pitchFamily="18" charset="0"/>
                              <a:ea typeface="Cambria Math" panose="02040503050406030204" pitchFamily="18" charset="0"/>
                            </a:rPr>
                          </m:ctrlPr>
                        </m:sSup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sup>
                      </m:sSup>
                      <m:sSup>
                        <m:sSupPr>
                          <m:ctrlPr>
                            <a:rPr lang="zh-CN" altLang="zh-CN" i="1">
                              <a:solidFill>
                                <a:srgbClr val="000000"/>
                              </a:solidFill>
                              <a:effectLst/>
                              <a:latin typeface="Cambria Math" panose="02040503050406030204" pitchFamily="18" charset="0"/>
                              <a:ea typeface="Cambria Math" panose="02040503050406030204" pitchFamily="18" charset="0"/>
                            </a:rPr>
                          </m:ctrlPr>
                        </m:sSupPr>
                        <m:e>
                          <m:r>
                            <m:rPr>
                              <m:sty m:val="p"/>
                            </m:rPr>
                            <a:rPr lang="en-US" altLang="zh-CN" sz="18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fm</m:t>
                          </m:r>
                        </m:e>
                        <m:sup>
                          <m:r>
                            <a:rPr lang="en-US" altLang="zh-CN" sz="18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4</m:t>
                          </m:r>
                        </m:sup>
                      </m:s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dirty="0">
                          <a:latin typeface="Cambria" panose="02040503050406030204" pitchFamily="18" charset="0"/>
                          <a:ea typeface="Cambria" panose="02040503050406030204" pitchFamily="18" charset="0"/>
                          <a:cs typeface="Times New Roman" panose="02020603050405020304" pitchFamily="18" charset="0"/>
                        </a:rPr>
                        <m:t>0.0</m:t>
                      </m:r>
                      <m:r>
                        <m:rPr>
                          <m:nor/>
                        </m:rPr>
                        <a:rPr lang="en-US" altLang="zh-CN" dirty="0" smtClean="0">
                          <a:latin typeface="Cambria" panose="02040503050406030204" pitchFamily="18" charset="0"/>
                          <a:ea typeface="Cambria" panose="02040503050406030204" pitchFamily="18" charset="0"/>
                          <a:cs typeface="Times New Roman" panose="02020603050405020304" pitchFamily="18" charset="0"/>
                        </a:rPr>
                        <m:t>9</m:t>
                      </m:r>
                      <m:r>
                        <m:rPr>
                          <m:nor/>
                        </m:rPr>
                        <a:rPr lang="en-US" altLang="zh-CN" b="0" dirty="0" smtClean="0">
                          <a:latin typeface="Cambria" panose="02040503050406030204" pitchFamily="18" charset="0"/>
                          <a:ea typeface="Cambria" panose="02040503050406030204" pitchFamily="18" charset="0"/>
                          <a:cs typeface="Times New Roman" panose="02020603050405020304" pitchFamily="18" charset="0"/>
                        </a:rPr>
                        <m:t>6</m:t>
                      </m:r>
                      <m:r>
                        <m:rPr>
                          <m:nor/>
                        </m:rPr>
                        <a:rPr lang="en-US" altLang="zh-CN" dirty="0">
                          <a:latin typeface="Cambria" panose="02040503050406030204" pitchFamily="18" charset="0"/>
                          <a:ea typeface="Cambria" panose="02040503050406030204" pitchFamily="18" charset="0"/>
                          <a:cs typeface="Times New Roman" panose="02020603050405020304" pitchFamily="18" charset="0"/>
                        </a:rPr>
                        <m:t> </m:t>
                      </m:r>
                      <m:r>
                        <m:rPr>
                          <m:nor/>
                        </m:rPr>
                        <a:rPr lang="en-US" altLang="zh-CN" dirty="0">
                          <a:latin typeface="Cambria" panose="02040503050406030204" pitchFamily="18" charset="0"/>
                          <a:ea typeface="Cambria" panose="02040503050406030204" pitchFamily="18" charset="0"/>
                          <a:cs typeface="Times New Roman" panose="02020603050405020304" pitchFamily="18" charset="0"/>
                        </a:rPr>
                        <m:t>meV</m:t>
                      </m:r>
                    </m:oMath>
                  </m:oMathPara>
                </a14:m>
                <a:endParaRPr lang="en-US" altLang="zh-CN" sz="1800" dirty="0">
                  <a:effectLst/>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smtClean="0">
                              <a:solidFill>
                                <a:srgbClr val="000000"/>
                              </a:solidFill>
                              <a:latin typeface="Cambria Math" panose="02040503050406030204" pitchFamily="18" charset="0"/>
                              <a:ea typeface="Cambria Math" panose="02040503050406030204" pitchFamily="18" charset="0"/>
                            </a:rPr>
                          </m:ctrlPr>
                        </m:sSubPr>
                        <m:e>
                          <m:r>
                            <a:rPr lang="zh-CN" altLang="en-US" i="1" smtClean="0">
                              <a:solidFill>
                                <a:srgbClr val="000000"/>
                              </a:solidFill>
                              <a:latin typeface="Cambria Math" panose="02040503050406030204" pitchFamily="18" charset="0"/>
                              <a:cs typeface="Times New Roman" panose="02020603050405020304" pitchFamily="18" charset="0"/>
                            </a:rPr>
                            <m:t>𝜏</m:t>
                          </m:r>
                        </m:e>
                        <m:sub>
                          <m:r>
                            <a:rPr lang="en-US" altLang="zh-CN" b="0" i="1" smtClean="0">
                              <a:solidFill>
                                <a:srgbClr val="000000"/>
                              </a:solidFill>
                              <a:latin typeface="Cambria Math" panose="02040503050406030204" pitchFamily="18" charset="0"/>
                              <a:cs typeface="Times New Roman" panose="02020603050405020304" pitchFamily="18" charset="0"/>
                            </a:rPr>
                            <m:t>𝐸</m:t>
                          </m:r>
                          <m:r>
                            <a:rPr lang="en-US" altLang="zh-CN" b="0" i="1" smtClean="0">
                              <a:solidFill>
                                <a:srgbClr val="000000"/>
                              </a:solidFill>
                              <a:latin typeface="Cambria Math" panose="02040503050406030204" pitchFamily="18" charset="0"/>
                              <a:cs typeface="Times New Roman" panose="02020603050405020304" pitchFamily="18" charset="0"/>
                            </a:rPr>
                            <m:t>2</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ℏ</m:t>
                          </m:r>
                        </m:num>
                        <m:den>
                          <m:sSub>
                            <m:sSubPr>
                              <m:ctrlPr>
                                <a:rPr lang="zh-CN" altLang="zh-CN" i="1">
                                  <a:solidFill>
                                    <a:srgbClr val="000000"/>
                                  </a:solidFill>
                                  <a:latin typeface="Cambria Math" panose="02040503050406030204" pitchFamily="18" charset="0"/>
                                  <a:ea typeface="Cambria Math" panose="02040503050406030204" pitchFamily="18" charset="0"/>
                                </a:rPr>
                              </m:ctrlPr>
                            </m:sSubPr>
                            <m:e>
                              <m:r>
                                <a:rPr lang="en-US" altLang="zh-CN" i="1">
                                  <a:solidFill>
                                    <a:srgbClr val="000000"/>
                                  </a:solidFill>
                                  <a:latin typeface="Cambria Math" panose="02040503050406030204" pitchFamily="18" charset="0"/>
                                  <a:cs typeface="Times New Roman" panose="02020603050405020304" pitchFamily="18" charset="0"/>
                                </a:rPr>
                                <m:t>𝛤</m:t>
                              </m:r>
                            </m:e>
                            <m:sub>
                              <m:r>
                                <a:rPr lang="en-US" altLang="zh-CN" b="0" i="1" smtClean="0">
                                  <a:solidFill>
                                    <a:srgbClr val="000000"/>
                                  </a:solidFill>
                                  <a:latin typeface="Cambria Math" panose="02040503050406030204" pitchFamily="18" charset="0"/>
                                  <a:cs typeface="Times New Roman" panose="02020603050405020304" pitchFamily="18" charset="0"/>
                                </a:rPr>
                                <m:t>𝐸</m:t>
                              </m:r>
                              <m:r>
                                <a:rPr lang="en-US" altLang="zh-CN" b="0" i="1" smtClean="0">
                                  <a:solidFill>
                                    <a:srgbClr val="000000"/>
                                  </a:solidFill>
                                  <a:latin typeface="Cambria Math" panose="02040503050406030204" pitchFamily="18" charset="0"/>
                                  <a:cs typeface="Times New Roman" panose="02020603050405020304" pitchFamily="18" charset="0"/>
                                </a:rPr>
                                <m:t>2</m:t>
                              </m:r>
                            </m:sub>
                          </m:sSub>
                        </m:den>
                      </m:f>
                      <m:r>
                        <a:rPr lang="en-US" altLang="zh-CN" b="0" i="1" smtClean="0">
                          <a:solidFill>
                            <a:srgbClr val="000000"/>
                          </a:solidFill>
                          <a:latin typeface="Cambria Math" panose="02040503050406030204" pitchFamily="18" charset="0"/>
                          <a:cs typeface="Times New Roman" panose="02020603050405020304" pitchFamily="18" charset="0"/>
                        </a:rPr>
                        <m:t>=6.9 </m:t>
                      </m:r>
                      <m:r>
                        <m:rPr>
                          <m:sty m:val="p"/>
                        </m:rPr>
                        <a:rPr lang="en-US" altLang="zh-CN" i="1">
                          <a:solidFill>
                            <a:srgbClr val="000000"/>
                          </a:solidFill>
                          <a:latin typeface="Cambria Math" panose="02040503050406030204" pitchFamily="18" charset="0"/>
                          <a:cs typeface="Times New Roman" panose="02020603050405020304" pitchFamily="18" charset="0"/>
                        </a:rPr>
                        <m:t>ps</m:t>
                      </m:r>
                    </m:oMath>
                  </m:oMathPara>
                </a14:m>
                <a:endParaRPr lang="en-US" altLang="zh-CN"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altLang="zh-CN" dirty="0">
                  <a:latin typeface="Cambria"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zh-CN" altLang="zh-CN" i="1" smtClean="0">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𝛤</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Γ</m:t>
                          </m:r>
                        </m:e>
                        <m:sub>
                          <m:r>
                            <m:rPr>
                              <m:sty m:val="p"/>
                            </m:rPr>
                            <a:rPr lang="en-US" altLang="zh-CN" i="1">
                              <a:latin typeface="Cambria Math" panose="02040503050406030204" pitchFamily="18" charset="0"/>
                              <a:ea typeface="Cambria Math" panose="02040503050406030204" pitchFamily="18" charset="0"/>
                            </a:rPr>
                            <m:t>exp</m:t>
                          </m:r>
                        </m:sub>
                      </m:sSub>
                      <m:r>
                        <a:rPr lang="en-US" altLang="zh-CN" b="0" i="1" smtClean="0">
                          <a:latin typeface="Cambria Math" panose="02040503050406030204" pitchFamily="18" charset="0"/>
                          <a:ea typeface="Cambria Math" panose="02040503050406030204" pitchFamily="18" charset="0"/>
                        </a:rPr>
                        <m:t>−</m:t>
                      </m:r>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cs typeface="Times New Roman" panose="02020603050405020304" pitchFamily="18" charset="0"/>
                            </a:rPr>
                            <m:t>𝛤</m:t>
                          </m:r>
                        </m:e>
                        <m:sub>
                          <m:r>
                            <a:rPr lang="en-US" altLang="zh-CN" i="1">
                              <a:latin typeface="Cambria Math" panose="02040503050406030204" pitchFamily="18" charset="0"/>
                              <a:cs typeface="Times New Roman" panose="02020603050405020304" pitchFamily="18" charset="0"/>
                            </a:rPr>
                            <m:t>𝐸</m:t>
                          </m:r>
                          <m:r>
                            <a:rPr lang="en-US" altLang="zh-CN" i="1">
                              <a:latin typeface="Cambria Math" panose="02040503050406030204" pitchFamily="18" charset="0"/>
                              <a:cs typeface="Times New Roman" panose="02020603050405020304" pitchFamily="18" charset="0"/>
                            </a:rPr>
                            <m:t>2</m:t>
                          </m:r>
                        </m:sub>
                      </m:sSub>
                      <m:r>
                        <a:rPr lang="en-US" altLang="zh-CN" sz="18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=0.49(10) </m:t>
                      </m:r>
                      <m:r>
                        <m:rPr>
                          <m:sty m:val="p"/>
                        </m:rPr>
                        <a:rPr lang="en-US" altLang="zh-CN" i="1">
                          <a:solidFill>
                            <a:schemeClr val="tx1"/>
                          </a:solidFill>
                          <a:latin typeface="Cambria Math" panose="02040503050406030204" pitchFamily="18" charset="0"/>
                          <a:ea typeface="宋体" panose="02010600030101010101" pitchFamily="2" charset="-122"/>
                          <a:cs typeface="Times New Roman" panose="02020603050405020304" pitchFamily="18" charset="0"/>
                        </a:rPr>
                        <m:t>meV</m:t>
                      </m:r>
                    </m:oMath>
                  </m:oMathPara>
                </a14:m>
                <a:endParaRPr lang="en-US" altLang="zh-CN"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i="1">
                              <a:solidFill>
                                <a:schemeClr val="tx1"/>
                              </a:solidFill>
                              <a:latin typeface="Cambria Math" panose="02040503050406030204" pitchFamily="18" charset="0"/>
                              <a:ea typeface="Cambria Math" panose="02040503050406030204" pitchFamily="18" charset="0"/>
                            </a:rPr>
                          </m:ctrlPr>
                        </m:sSubPr>
                        <m:e>
                          <m:r>
                            <a:rPr lang="zh-CN" altLang="en-US" i="1" smtClean="0">
                              <a:solidFill>
                                <a:schemeClr val="tx1"/>
                              </a:solidFill>
                              <a:latin typeface="Cambria Math" panose="02040503050406030204" pitchFamily="18" charset="0"/>
                              <a:cs typeface="Times New Roman" panose="02020603050405020304" pitchFamily="18" charset="0"/>
                            </a:rPr>
                            <m:t>𝜏</m:t>
                          </m:r>
                        </m:e>
                        <m:sub>
                          <m:r>
                            <a:rPr lang="en-US" altLang="zh-CN" i="1">
                              <a:solidFill>
                                <a:schemeClr val="tx1"/>
                              </a:solidFill>
                              <a:latin typeface="Cambria Math" panose="02040503050406030204" pitchFamily="18" charset="0"/>
                              <a:cs typeface="Times New Roman" panose="02020603050405020304" pitchFamily="18" charset="0"/>
                            </a:rPr>
                            <m:t>𝑀</m:t>
                          </m:r>
                          <m:r>
                            <a:rPr lang="en-US" altLang="zh-CN" i="1">
                              <a:solidFill>
                                <a:schemeClr val="tx1"/>
                              </a:solidFill>
                              <a:latin typeface="Cambria Math" panose="02040503050406030204" pitchFamily="18" charset="0"/>
                              <a:cs typeface="Times New Roman" panose="02020603050405020304" pitchFamily="18" charset="0"/>
                            </a:rPr>
                            <m:t>1</m:t>
                          </m:r>
                        </m:sub>
                      </m:sSub>
                      <m:r>
                        <a:rPr lang="en-US" altLang="zh-CN"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f>
                        <m:fPr>
                          <m:ctrlPr>
                            <a:rPr lang="en-US" altLang="zh-CN" b="0" i="1" smtClean="0">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ℏ</m:t>
                          </m:r>
                        </m:num>
                        <m:den>
                          <m:sSub>
                            <m:sSubPr>
                              <m:ctrlPr>
                                <a:rPr lang="zh-CN" altLang="zh-CN" i="1">
                                  <a:solidFill>
                                    <a:schemeClr val="tx1"/>
                                  </a:solidFill>
                                  <a:latin typeface="Cambria Math" panose="02040503050406030204" pitchFamily="18" charset="0"/>
                                  <a:ea typeface="Cambria Math" panose="020405030504060302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𝛤</m:t>
                              </m:r>
                            </m:e>
                            <m:sub>
                              <m:r>
                                <a:rPr lang="en-US" altLang="zh-CN" i="1">
                                  <a:solidFill>
                                    <a:schemeClr val="tx1"/>
                                  </a:solidFill>
                                  <a:latin typeface="Cambria Math" panose="02040503050406030204" pitchFamily="18" charset="0"/>
                                  <a:cs typeface="Times New Roman" panose="02020603050405020304" pitchFamily="18" charset="0"/>
                                </a:rPr>
                                <m:t>𝑀</m:t>
                              </m:r>
                              <m:r>
                                <a:rPr lang="en-US" altLang="zh-CN" i="1">
                                  <a:solidFill>
                                    <a:schemeClr val="tx1"/>
                                  </a:solidFill>
                                  <a:latin typeface="Cambria Math" panose="02040503050406030204" pitchFamily="18" charset="0"/>
                                  <a:cs typeface="Times New Roman" panose="02020603050405020304" pitchFamily="18" charset="0"/>
                                </a:rPr>
                                <m:t>1</m:t>
                              </m:r>
                            </m:sub>
                          </m:sSub>
                        </m:den>
                      </m:f>
                      <m:r>
                        <a:rPr lang="en-US" altLang="zh-CN" b="0" i="1" smtClean="0">
                          <a:solidFill>
                            <a:schemeClr val="tx1"/>
                          </a:solidFill>
                          <a:latin typeface="Cambria Math" panose="02040503050406030204" pitchFamily="18" charset="0"/>
                          <a:cs typeface="Times New Roman" panose="02020603050405020304" pitchFamily="18" charset="0"/>
                        </a:rPr>
                        <m:t>=1.33</m:t>
                      </m:r>
                      <m:d>
                        <m:dPr>
                          <m:ctrlPr>
                            <a:rPr lang="en-US" altLang="zh-CN" b="0" i="1" smtClean="0">
                              <a:solidFill>
                                <a:schemeClr val="tx1"/>
                              </a:solidFill>
                              <a:latin typeface="Cambria Math" panose="02040503050406030204" pitchFamily="18" charset="0"/>
                              <a:cs typeface="Times New Roman" panose="02020603050405020304" pitchFamily="18" charset="0"/>
                            </a:rPr>
                          </m:ctrlPr>
                        </m:dPr>
                        <m:e>
                          <m:r>
                            <a:rPr lang="en-US" altLang="zh-CN" b="0" i="1" smtClean="0">
                              <a:solidFill>
                                <a:schemeClr val="tx1"/>
                              </a:solidFill>
                              <a:latin typeface="Cambria Math" panose="02040503050406030204" pitchFamily="18" charset="0"/>
                              <a:cs typeface="Times New Roman" panose="02020603050405020304" pitchFamily="18" charset="0"/>
                            </a:rPr>
                            <m:t>27</m:t>
                          </m:r>
                        </m:e>
                      </m:d>
                      <m:r>
                        <m:rPr>
                          <m:sty m:val="p"/>
                        </m:rPr>
                        <a:rPr lang="en-US" altLang="zh-CN" i="1">
                          <a:solidFill>
                            <a:schemeClr val="tx1"/>
                          </a:solidFill>
                          <a:latin typeface="Cambria Math" panose="02040503050406030204" pitchFamily="18" charset="0"/>
                          <a:cs typeface="Times New Roman" panose="02020603050405020304" pitchFamily="18" charset="0"/>
                        </a:rPr>
                        <m:t>ps</m:t>
                      </m:r>
                      <m:r>
                        <a:rPr lang="en-US" altLang="zh-CN"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zh-CN"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m:t>
                          </m:r>
                          <m:r>
                            <a:rPr lang="en-US" altLang="zh-CN"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0.9</m:t>
                      </m:r>
                      <m:r>
                        <a:rPr lang="en-US" altLang="zh-CN"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
                        <m:dPr>
                          <m:ctrlPr>
                            <a:rPr lang="en-US" altLang="zh-CN"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18</m:t>
                          </m:r>
                        </m:e>
                      </m:d>
                      <m:r>
                        <a:rPr lang="en-US" altLang="zh-CN"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ps</m:t>
                      </m:r>
                    </m:oMath>
                  </m:oMathPara>
                </a14:m>
                <a:endParaRPr lang="en-US" altLang="zh-CN" b="0" i="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endParaRPr lang="en-US" altLang="zh-CN" dirty="0">
                  <a:latin typeface="Cambria Math" panose="020405030504060302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𝐵</m:t>
                          </m:r>
                          <m:d>
                            <m:dPr>
                              <m:ctrlPr>
                                <a:rPr lang="zh-CN"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𝑀</m:t>
                              </m:r>
                              <m:r>
                                <a:rPr lang="en-US" altLang="zh-CN" i="1">
                                  <a:latin typeface="Cambria Math" panose="02040503050406030204" pitchFamily="18" charset="0"/>
                                  <a:ea typeface="宋体" panose="02010600030101010101" pitchFamily="2" charset="-122"/>
                                  <a:cs typeface="Times New Roman" panose="02020603050405020304" pitchFamily="18" charset="0"/>
                                </a:rPr>
                                <m:t>1</m:t>
                              </m:r>
                            </m:e>
                          </m:d>
                        </m:e>
                        <m:sub>
                          <m:r>
                            <m:rPr>
                              <m:sty m:val="p"/>
                            </m:rPr>
                            <a:rPr lang="en-US" altLang="zh-CN" b="0" i="0" smtClean="0">
                              <a:latin typeface="Cambria Math" panose="02040503050406030204" pitchFamily="18" charset="0"/>
                              <a:ea typeface="宋体" panose="02010600030101010101" pitchFamily="2" charset="-122"/>
                              <a:cs typeface="Times New Roman" panose="02020603050405020304" pitchFamily="18" charset="0"/>
                            </a:rPr>
                            <m:t>exp</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b="0" i="1"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zh-CN" altLang="zh-CN" i="1">
                                  <a:solidFill>
                                    <a:srgbClr val="000000"/>
                                  </a:solidFill>
                                  <a:latin typeface="Cambria Math" panose="02040503050406030204" pitchFamily="18" charset="0"/>
                                  <a:ea typeface="Cambria Math" panose="02040503050406030204" pitchFamily="18" charset="0"/>
                                </a:rPr>
                              </m:ctrlPr>
                            </m:sSubPr>
                            <m:e>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𝛤</m:t>
                              </m:r>
                            </m:e>
                            <m:sub>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𝑀</m:t>
                              </m:r>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num>
                        <m:den>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1.16</m:t>
                          </m:r>
                        </m:den>
                      </m:f>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b="0" i="1"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zh-CN"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宋体" panose="02010600030101010101" pitchFamily="2" charset="-122"/>
                                  <a:cs typeface="Times New Roman" panose="02020603050405020304" pitchFamily="18" charset="0"/>
                                </a:rPr>
                                <m:t>10</m:t>
                              </m:r>
                            </m:e>
                            <m:sup>
                              <m:r>
                                <a:rPr lang="en-US" altLang="zh-CN" i="1">
                                  <a:latin typeface="Cambria Math" panose="02040503050406030204" pitchFamily="18" charset="0"/>
                                  <a:ea typeface="宋体" panose="02010600030101010101" pitchFamily="2" charset="-122"/>
                                  <a:cs typeface="Times New Roman" panose="02020603050405020304" pitchFamily="18" charset="0"/>
                                </a:rPr>
                                <m:t>−2</m:t>
                              </m:r>
                            </m:sup>
                          </m:sSup>
                        </m:num>
                        <m:den>
                          <m:sSubSup>
                            <m:sSubSupPr>
                              <m:ctrlPr>
                                <a:rPr lang="zh-CN"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𝛾</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3</m:t>
                              </m:r>
                            </m:sup>
                          </m:sSubSup>
                          <m:d>
                            <m:dPr>
                              <m:begChr m:val="["/>
                              <m:end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a:latin typeface="Cambria Math" panose="02040503050406030204" pitchFamily="18" charset="0"/>
                                  <a:ea typeface="宋体" panose="02010600030101010101" pitchFamily="2" charset="-122"/>
                                  <a:cs typeface="Times New Roman" panose="02020603050405020304" pitchFamily="18" charset="0"/>
                                </a:rPr>
                                <m:t>MeV</m:t>
                              </m:r>
                            </m:e>
                          </m:d>
                        </m:den>
                      </m:f>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=0.022</m:t>
                      </m:r>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4</m:t>
                          </m:r>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 </m:t>
                      </m:r>
                      <m:sSubSup>
                        <m:sSubSupPr>
                          <m:ctrlPr>
                            <a:rPr lang="zh-CN"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𝜇</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𝑁</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2</m:t>
                          </m:r>
                        </m:sup>
                      </m:sSubSup>
                    </m:oMath>
                  </m:oMathPara>
                </a14:m>
                <a:endParaRPr lang="en-US" altLang="zh-CN" dirty="0">
                  <a:latin typeface="Cambria" panose="02040503050406030204" pitchFamily="18" charset="0"/>
                  <a:ea typeface="Cambria" panose="02040503050406030204" pitchFamily="18" charset="0"/>
                  <a:cs typeface="Times New Roman" panose="02020603050405020304" pitchFamily="18" charset="0"/>
                </a:endParaRPr>
              </a:p>
              <a:p>
                <a:endParaRPr lang="en-US" altLang="zh-CN" dirty="0">
                  <a:latin typeface="Cambria Math" panose="020405030504060302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altLang="zh-CN" i="1">
                          <a:latin typeface="Cambria Math" panose="02040503050406030204" pitchFamily="18" charset="0"/>
                        </a:rPr>
                        <m:t>𝑀</m:t>
                      </m:r>
                      <m:d>
                        <m:dPr>
                          <m:ctrlPr>
                            <a:rPr lang="zh-CN" altLang="zh-CN" i="1">
                              <a:latin typeface="Cambria Math" panose="02040503050406030204" pitchFamily="18" charset="0"/>
                            </a:rPr>
                          </m:ctrlPr>
                        </m:dPr>
                        <m:e>
                          <m:r>
                            <a:rPr lang="en-US" altLang="zh-CN" i="1">
                              <a:latin typeface="Cambria Math" panose="02040503050406030204" pitchFamily="18" charset="0"/>
                            </a:rPr>
                            <m:t>𝑀</m:t>
                          </m:r>
                          <m:r>
                            <a:rPr lang="en-US" altLang="zh-CN" i="1">
                              <a:latin typeface="Cambria Math" panose="02040503050406030204" pitchFamily="18" charset="0"/>
                            </a:rPr>
                            <m:t>1</m:t>
                          </m:r>
                        </m:e>
                      </m:d>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i="1">
                              <a:latin typeface="Cambria Math" panose="02040503050406030204" pitchFamily="18" charset="0"/>
                            </a:rPr>
                            <m:t>(2</m:t>
                          </m:r>
                          <m:sSub>
                            <m:sSubPr>
                              <m:ctrlPr>
                                <a:rPr lang="zh-CN" altLang="zh-CN" i="1">
                                  <a:latin typeface="Cambria Math" panose="02040503050406030204" pitchFamily="18" charset="0"/>
                                </a:rPr>
                              </m:ctrlPr>
                            </m:sSubPr>
                            <m:e>
                              <m:r>
                                <a:rPr lang="en-US" altLang="zh-CN" i="1">
                                  <a:latin typeface="Cambria Math" panose="02040503050406030204" pitchFamily="18" charset="0"/>
                                </a:rPr>
                                <m:t>𝐽</m:t>
                              </m:r>
                            </m:e>
                            <m:sub>
                              <m:r>
                                <a:rPr lang="en-US" altLang="zh-CN" i="1">
                                  <a:latin typeface="Cambria Math" panose="02040503050406030204" pitchFamily="18" charset="0"/>
                                </a:rPr>
                                <m:t>𝑖</m:t>
                              </m:r>
                            </m:sub>
                          </m:sSub>
                          <m:r>
                            <a:rPr lang="en-US" altLang="zh-CN" i="1">
                              <a:latin typeface="Cambria Math" panose="02040503050406030204" pitchFamily="18" charset="0"/>
                            </a:rPr>
                            <m:t>+1)</m:t>
                          </m:r>
                          <m:r>
                            <a:rPr lang="en-US" altLang="zh-CN" i="1">
                              <a:latin typeface="Cambria Math" panose="02040503050406030204" pitchFamily="18" charset="0"/>
                            </a:rPr>
                            <m:t>𝐵</m:t>
                          </m:r>
                          <m:d>
                            <m:dPr>
                              <m:ctrlPr>
                                <a:rPr lang="zh-CN" altLang="zh-CN" i="1">
                                  <a:latin typeface="Cambria Math" panose="02040503050406030204" pitchFamily="18" charset="0"/>
                                </a:rPr>
                              </m:ctrlPr>
                            </m:dPr>
                            <m:e>
                              <m:r>
                                <a:rPr lang="en-US" altLang="zh-CN" i="1">
                                  <a:latin typeface="Cambria Math" panose="02040503050406030204" pitchFamily="18" charset="0"/>
                                </a:rPr>
                                <m:t>𝑀</m:t>
                              </m:r>
                              <m:r>
                                <a:rPr lang="en-US" altLang="zh-CN" i="1">
                                  <a:latin typeface="Cambria Math" panose="02040503050406030204" pitchFamily="18" charset="0"/>
                                </a:rPr>
                                <m:t>1</m:t>
                              </m:r>
                            </m:e>
                          </m:d>
                        </m:e>
                      </m:rad>
                      <m:r>
                        <a:rPr lang="en-US" altLang="zh-CN" b="0" i="1" smtClean="0">
                          <a:latin typeface="Cambria Math" panose="02040503050406030204" pitchFamily="18" charset="0"/>
                        </a:rPr>
                        <m:t>=2</m:t>
                      </m:r>
                      <m:rad>
                        <m:radPr>
                          <m:degHide m:val="on"/>
                          <m:ctrlPr>
                            <a:rPr lang="en-US" altLang="zh-CN" b="0" i="1" smtClean="0">
                              <a:latin typeface="Cambria Math" panose="02040503050406030204" pitchFamily="18" charset="0"/>
                            </a:rPr>
                          </m:ctrlPr>
                        </m:radPr>
                        <m:deg/>
                        <m:e>
                          <m:r>
                            <a:rPr lang="en-US" altLang="zh-CN" i="1">
                              <a:latin typeface="Cambria Math" panose="02040503050406030204" pitchFamily="18" charset="0"/>
                            </a:rPr>
                            <m:t>𝐵</m:t>
                          </m:r>
                          <m:d>
                            <m:dPr>
                              <m:ctrlPr>
                                <a:rPr lang="zh-CN" altLang="zh-CN" i="1">
                                  <a:latin typeface="Cambria Math" panose="02040503050406030204" pitchFamily="18" charset="0"/>
                                </a:rPr>
                              </m:ctrlPr>
                            </m:dPr>
                            <m:e>
                              <m:r>
                                <a:rPr lang="en-US" altLang="zh-CN" i="1">
                                  <a:latin typeface="Cambria Math" panose="02040503050406030204" pitchFamily="18" charset="0"/>
                                </a:rPr>
                                <m:t>𝑀</m:t>
                              </m:r>
                              <m:r>
                                <a:rPr lang="en-US" altLang="zh-CN" i="1">
                                  <a:latin typeface="Cambria Math" panose="02040503050406030204" pitchFamily="18" charset="0"/>
                                </a:rPr>
                                <m:t>1</m:t>
                              </m:r>
                            </m:e>
                          </m:d>
                        </m:e>
                      </m:rad>
                      <m:r>
                        <a:rPr lang="en-US" altLang="zh-CN" b="0" i="1" smtClean="0">
                          <a:latin typeface="Cambria Math" panose="02040503050406030204" pitchFamily="18" charset="0"/>
                        </a:rPr>
                        <m:t>=0.30(3)</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 </m:t>
                          </m:r>
                          <m:r>
                            <a:rPr lang="zh-CN" altLang="en-US" b="0" i="1" smtClean="0">
                              <a:latin typeface="Cambria Math" panose="02040503050406030204" pitchFamily="18" charset="0"/>
                            </a:rPr>
                            <m:t>𝜇</m:t>
                          </m:r>
                        </m:e>
                        <m:sub>
                          <m:r>
                            <a:rPr lang="en-US" altLang="zh-CN" b="0" i="1" smtClean="0">
                              <a:latin typeface="Cambria Math" panose="02040503050406030204" pitchFamily="18" charset="0"/>
                            </a:rPr>
                            <m:t>𝑁</m:t>
                          </m:r>
                        </m:sub>
                      </m:sSub>
                    </m:oMath>
                  </m:oMathPara>
                </a14:m>
                <a:endParaRPr lang="en-US" altLang="zh-CN" dirty="0"/>
              </a:p>
              <a:p>
                <a:pPr/>
                <a14:m>
                  <m:oMathPara xmlns:m="http://schemas.openxmlformats.org/officeDocument/2006/math">
                    <m:oMathParaPr>
                      <m:jc m:val="left"/>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𝑀</m:t>
                          </m:r>
                          <m:d>
                            <m:dPr>
                              <m:ctrlPr>
                                <a:rPr lang="zh-CN" altLang="zh-CN" i="1">
                                  <a:latin typeface="Cambria Math" panose="02040503050406030204" pitchFamily="18" charset="0"/>
                                </a:rPr>
                              </m:ctrlPr>
                            </m:dPr>
                            <m:e>
                              <m:r>
                                <a:rPr lang="en-US" altLang="zh-CN" i="1">
                                  <a:latin typeface="Cambria Math" panose="02040503050406030204" pitchFamily="18" charset="0"/>
                                </a:rPr>
                                <m:t>𝑀</m:t>
                              </m:r>
                              <m:r>
                                <a:rPr lang="en-US" altLang="zh-CN" i="1">
                                  <a:latin typeface="Cambria Math" panose="02040503050406030204" pitchFamily="18" charset="0"/>
                                </a:rPr>
                                <m:t>1</m:t>
                              </m:r>
                            </m:e>
                          </m:d>
                        </m:e>
                        <m:sub>
                          <m:r>
                            <m:rPr>
                              <m:sty m:val="p"/>
                            </m:rPr>
                            <a:rPr lang="en-US" altLang="zh-CN" i="1">
                              <a:latin typeface="Cambria Math" panose="02040503050406030204" pitchFamily="18" charset="0"/>
                            </a:rPr>
                            <m:t>USDA</m:t>
                          </m:r>
                        </m:sub>
                      </m:sSub>
                      <m:r>
                        <a:rPr lang="en-US" altLang="zh-CN" b="0" i="1" smtClean="0">
                          <a:latin typeface="Cambria Math" panose="02040503050406030204" pitchFamily="18" charset="0"/>
                        </a:rPr>
                        <m:t>=0.22</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 </m:t>
                          </m:r>
                          <m:r>
                            <a:rPr lang="zh-CN" altLang="en-US" b="0" i="1" smtClean="0">
                              <a:latin typeface="Cambria Math" panose="02040503050406030204" pitchFamily="18" charset="0"/>
                            </a:rPr>
                            <m:t>𝜇</m:t>
                          </m:r>
                        </m:e>
                        <m:sub>
                          <m:r>
                            <a:rPr lang="en-US" altLang="zh-CN" b="0" i="1" smtClean="0">
                              <a:latin typeface="Cambria Math" panose="02040503050406030204" pitchFamily="18" charset="0"/>
                            </a:rPr>
                            <m:t>𝑁</m:t>
                          </m:r>
                        </m:sub>
                      </m:sSub>
                    </m:oMath>
                  </m:oMathPara>
                </a14:m>
                <a:endParaRPr lang="en-US" altLang="zh-CN" dirty="0"/>
              </a:p>
              <a:p>
                <a:pPr/>
                <a14:m>
                  <m:oMathPara xmlns:m="http://schemas.openxmlformats.org/officeDocument/2006/math">
                    <m:oMathParaPr>
                      <m:jc m:val="left"/>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d>
                            <m:dPr>
                              <m:ctrlPr>
                                <a:rPr lang="zh-CN" altLang="zh-CN" i="1">
                                  <a:latin typeface="Cambria Math" panose="02040503050406030204" pitchFamily="18" charset="0"/>
                                </a:rPr>
                              </m:ctrlPr>
                            </m:dPr>
                            <m:e>
                              <m:r>
                                <a:rPr lang="en-US" altLang="zh-CN" i="1">
                                  <a:latin typeface="Cambria Math" panose="02040503050406030204" pitchFamily="18" charset="0"/>
                                </a:rPr>
                                <m:t>𝑀</m:t>
                              </m:r>
                              <m:r>
                                <a:rPr lang="en-US" altLang="zh-CN" i="1">
                                  <a:latin typeface="Cambria Math" panose="02040503050406030204" pitchFamily="18" charset="0"/>
                                </a:rPr>
                                <m:t>1</m:t>
                              </m:r>
                            </m:e>
                          </m:d>
                        </m:e>
                        <m:sub>
                          <m:r>
                            <m:rPr>
                              <m:sty m:val="p"/>
                            </m:rPr>
                            <a:rPr lang="en-US" altLang="zh-CN" i="1">
                              <a:latin typeface="Cambria Math" panose="02040503050406030204" pitchFamily="18" charset="0"/>
                            </a:rPr>
                            <m:t>USD</m:t>
                          </m:r>
                          <m:r>
                            <m:rPr>
                              <m:sty m:val="p"/>
                            </m:rPr>
                            <a:rPr lang="en-US" altLang="zh-CN" b="0" i="0" smtClean="0">
                              <a:latin typeface="Cambria Math" panose="02040503050406030204" pitchFamily="18" charset="0"/>
                            </a:rPr>
                            <m:t>B</m:t>
                          </m:r>
                        </m:sub>
                      </m:sSub>
                      <m:r>
                        <a:rPr lang="en-US" altLang="zh-CN" i="1">
                          <a:latin typeface="Cambria Math" panose="02040503050406030204" pitchFamily="18" charset="0"/>
                        </a:rPr>
                        <m:t>=0.</m:t>
                      </m:r>
                      <m:r>
                        <a:rPr lang="en-US" altLang="zh-CN" b="0" i="1" smtClean="0">
                          <a:latin typeface="Cambria Math" panose="02040503050406030204" pitchFamily="18" charset="0"/>
                        </a:rPr>
                        <m:t>17</m:t>
                      </m:r>
                      <m:sSub>
                        <m:sSubPr>
                          <m:ctrlPr>
                            <a:rPr lang="en-US" altLang="zh-CN" i="1">
                              <a:latin typeface="Cambria Math" panose="02040503050406030204" pitchFamily="18" charset="0"/>
                            </a:rPr>
                          </m:ctrlPr>
                        </m:sSubPr>
                        <m:e>
                          <m:r>
                            <a:rPr lang="en-US" altLang="zh-CN" i="1">
                              <a:latin typeface="Cambria Math" panose="02040503050406030204" pitchFamily="18" charset="0"/>
                            </a:rPr>
                            <m:t> </m:t>
                          </m:r>
                          <m:r>
                            <a:rPr lang="zh-CN" altLang="en-US" i="1">
                              <a:latin typeface="Cambria Math" panose="02040503050406030204" pitchFamily="18" charset="0"/>
                            </a:rPr>
                            <m:t>𝜇</m:t>
                          </m:r>
                        </m:e>
                        <m:sub>
                          <m:r>
                            <a:rPr lang="en-US" altLang="zh-CN" i="1">
                              <a:latin typeface="Cambria Math" panose="02040503050406030204" pitchFamily="18" charset="0"/>
                            </a:rPr>
                            <m:t>𝑁</m:t>
                          </m:r>
                        </m:sub>
                      </m:sSub>
                    </m:oMath>
                  </m:oMathPara>
                </a14:m>
                <a:endParaRPr lang="en-US" altLang="zh-CN" dirty="0"/>
              </a:p>
            </p:txBody>
          </p:sp>
        </mc:Choice>
        <mc:Fallback xmlns="">
          <p:sp>
            <p:nvSpPr>
              <p:cNvPr id="3" name="TextBox 2">
                <a:extLst>
                  <a:ext uri="{FF2B5EF4-FFF2-40B4-BE49-F238E27FC236}">
                    <a16:creationId xmlns:a16="http://schemas.microsoft.com/office/drawing/2014/main" id="{C57B94CC-494D-46E1-8988-E6D8D9574AA8}"/>
                  </a:ext>
                </a:extLst>
              </p:cNvPr>
              <p:cNvSpPr txBox="1">
                <a:spLocks noRot="1" noChangeAspect="1" noMove="1" noResize="1" noEditPoints="1" noAdjustHandles="1" noChangeArrowheads="1" noChangeShapeType="1" noTextEdit="1"/>
              </p:cNvSpPr>
              <p:nvPr/>
            </p:nvSpPr>
            <p:spPr>
              <a:xfrm>
                <a:off x="0" y="0"/>
                <a:ext cx="9144000" cy="6873741"/>
              </a:xfrm>
              <a:prstGeom prst="rect">
                <a:avLst/>
              </a:prstGeom>
              <a:blipFill>
                <a:blip r:embed="rId2"/>
                <a:stretch>
                  <a:fillRect l="-533" t="-5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96094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4B866-BD98-4EA7-982B-19383DEB8A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38" y="256540"/>
            <a:ext cx="8945923" cy="4213860"/>
          </a:xfrm>
          <a:prstGeom prst="rect">
            <a:avLst/>
          </a:prstGeom>
          <a:noFill/>
        </p:spPr>
      </p:pic>
      <p:sp>
        <p:nvSpPr>
          <p:cNvPr id="3" name="TextBox 2">
            <a:extLst>
              <a:ext uri="{FF2B5EF4-FFF2-40B4-BE49-F238E27FC236}">
                <a16:creationId xmlns:a16="http://schemas.microsoft.com/office/drawing/2014/main" id="{E3A7B011-3F46-4867-B95F-05589A9A80FA}"/>
              </a:ext>
            </a:extLst>
          </p:cNvPr>
          <p:cNvSpPr txBox="1"/>
          <p:nvPr/>
        </p:nvSpPr>
        <p:spPr>
          <a:xfrm>
            <a:off x="99038" y="4534693"/>
            <a:ext cx="4472962" cy="1708160"/>
          </a:xfrm>
          <a:prstGeom prst="rect">
            <a:avLst/>
          </a:prstGeom>
          <a:noFill/>
        </p:spPr>
        <p:txBody>
          <a:bodyPr wrap="square">
            <a:spAutoFit/>
          </a:bodyPr>
          <a:lstStyle/>
          <a:p>
            <a:r>
              <a:rPr lang="en-US" altLang="zh-CN" sz="1500" dirty="0">
                <a:solidFill>
                  <a:srgbClr val="000066"/>
                </a:solidFill>
                <a:latin typeface="Arial Narrow" panose="020B0606020202030204" pitchFamily="34" charset="0"/>
              </a:rPr>
              <a:t>J. Novak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Rev. C 89, 034917 (2014).</a:t>
            </a:r>
          </a:p>
          <a:p>
            <a:r>
              <a:rPr lang="en-US" altLang="zh-CN" sz="1500" dirty="0">
                <a:solidFill>
                  <a:srgbClr val="000066"/>
                </a:solidFill>
                <a:latin typeface="Arial Narrow" panose="020B0606020202030204" pitchFamily="34" charset="0"/>
              </a:rPr>
              <a:t>S. Pratt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Rev. Lett. 114, 202301 (2015).</a:t>
            </a:r>
          </a:p>
          <a:p>
            <a:r>
              <a:rPr lang="en-US" altLang="zh-CN" sz="1500" dirty="0">
                <a:solidFill>
                  <a:srgbClr val="000066"/>
                </a:solidFill>
                <a:latin typeface="Arial Narrow" panose="020B0606020202030204" pitchFamily="34" charset="0"/>
              </a:rPr>
              <a:t>P. </a:t>
            </a:r>
            <a:r>
              <a:rPr lang="en-US" altLang="zh-CN" sz="1500" dirty="0" err="1">
                <a:solidFill>
                  <a:srgbClr val="000066"/>
                </a:solidFill>
                <a:latin typeface="Arial Narrow" panose="020B0606020202030204" pitchFamily="34" charset="0"/>
              </a:rPr>
              <a:t>Morfouace</a:t>
            </a:r>
            <a:r>
              <a:rPr lang="en-US" altLang="zh-CN" sz="1500" dirty="0">
                <a:solidFill>
                  <a:srgbClr val="000066"/>
                </a:solidFill>
                <a:latin typeface="Arial Narrow" panose="020B0606020202030204" pitchFamily="34" charset="0"/>
              </a:rPr>
              <a:t>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Lett. B 799, 135045 (2019).</a:t>
            </a:r>
          </a:p>
          <a:p>
            <a:r>
              <a:rPr lang="en-US" altLang="zh-CN" sz="1500" dirty="0">
                <a:solidFill>
                  <a:srgbClr val="000066"/>
                </a:solidFill>
                <a:latin typeface="Arial Narrow" panose="020B0606020202030204" pitchFamily="34" charset="0"/>
              </a:rPr>
              <a:t>Jonah E. Bernhard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Rev. C 91, 054910 (2015).</a:t>
            </a:r>
          </a:p>
          <a:p>
            <a:r>
              <a:rPr lang="en-US" altLang="zh-CN" sz="1500" dirty="0">
                <a:solidFill>
                  <a:srgbClr val="000066"/>
                </a:solidFill>
                <a:latin typeface="Arial Narrow" panose="020B0606020202030204" pitchFamily="34" charset="0"/>
              </a:rPr>
              <a:t>Jonah E. Bernhard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Rev. C 94, 024907 (2016).</a:t>
            </a:r>
          </a:p>
          <a:p>
            <a:r>
              <a:rPr lang="en-US" altLang="zh-CN" sz="1500" dirty="0">
                <a:solidFill>
                  <a:srgbClr val="000066"/>
                </a:solidFill>
                <a:latin typeface="Arial Narrow" panose="020B0606020202030204" pitchFamily="34" charset="0"/>
              </a:rPr>
              <a:t>Jonah E. Bernhard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Nat. Phys. 15, 1113 (2019).</a:t>
            </a:r>
          </a:p>
          <a:p>
            <a:r>
              <a:rPr lang="en-US" altLang="zh-CN" sz="1500" dirty="0">
                <a:solidFill>
                  <a:srgbClr val="000066"/>
                </a:solidFill>
                <a:latin typeface="Arial Narrow" panose="020B0606020202030204" pitchFamily="34" charset="0"/>
              </a:rPr>
              <a:t>J. Scott Moreland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Rev. C 101, 024911 (2020).</a:t>
            </a:r>
          </a:p>
        </p:txBody>
      </p:sp>
      <p:sp>
        <p:nvSpPr>
          <p:cNvPr id="4" name="TextBox 3">
            <a:extLst>
              <a:ext uri="{FF2B5EF4-FFF2-40B4-BE49-F238E27FC236}">
                <a16:creationId xmlns:a16="http://schemas.microsoft.com/office/drawing/2014/main" id="{D96A0F75-A100-471F-961F-1FAEE6088124}"/>
              </a:ext>
            </a:extLst>
          </p:cNvPr>
          <p:cNvSpPr txBox="1"/>
          <p:nvPr/>
        </p:nvSpPr>
        <p:spPr>
          <a:xfrm>
            <a:off x="4922486" y="4534693"/>
            <a:ext cx="4122475" cy="1246495"/>
          </a:xfrm>
          <a:prstGeom prst="rect">
            <a:avLst/>
          </a:prstGeom>
          <a:noFill/>
        </p:spPr>
        <p:txBody>
          <a:bodyPr wrap="square">
            <a:spAutoFit/>
          </a:bodyPr>
          <a:lstStyle/>
          <a:p>
            <a:r>
              <a:rPr lang="en-US" altLang="zh-CN" sz="1500" dirty="0">
                <a:solidFill>
                  <a:srgbClr val="000066"/>
                </a:solidFill>
                <a:latin typeface="Arial Narrow" panose="020B0606020202030204" pitchFamily="34" charset="0"/>
              </a:rPr>
              <a:t>G.B. King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Rev. Lett. 122, 232502 (2019).</a:t>
            </a:r>
          </a:p>
          <a:p>
            <a:r>
              <a:rPr lang="en-US" altLang="zh-CN" sz="1500" dirty="0">
                <a:solidFill>
                  <a:srgbClr val="000066"/>
                </a:solidFill>
                <a:latin typeface="Arial Narrow" panose="020B0606020202030204" pitchFamily="34" charset="0"/>
              </a:rPr>
              <a:t>A. E. Lovell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Rev. C 97, 064612 (2018).</a:t>
            </a:r>
          </a:p>
          <a:p>
            <a:r>
              <a:rPr lang="en-US" altLang="zh-CN" sz="1500" dirty="0">
                <a:solidFill>
                  <a:srgbClr val="000066"/>
                </a:solidFill>
                <a:latin typeface="Arial Narrow" panose="020B0606020202030204" pitchFamily="34" charset="0"/>
              </a:rPr>
              <a:t>C. Marshall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Rev. C 102, 024609 (2020).</a:t>
            </a:r>
          </a:p>
          <a:p>
            <a:r>
              <a:rPr lang="en-US" altLang="zh-CN" sz="1500" dirty="0">
                <a:solidFill>
                  <a:srgbClr val="000066"/>
                </a:solidFill>
                <a:latin typeface="Arial Narrow" panose="020B0606020202030204" pitchFamily="34" charset="0"/>
              </a:rPr>
              <a:t>C. D. Pruitt </a:t>
            </a:r>
            <a:r>
              <a:rPr lang="en-US" altLang="zh-CN" sz="1500" i="1" dirty="0">
                <a:solidFill>
                  <a:srgbClr val="000066"/>
                </a:solidFill>
                <a:latin typeface="Arial Narrow" panose="020B0606020202030204" pitchFamily="34" charset="0"/>
              </a:rPr>
              <a:t>et al</a:t>
            </a:r>
            <a:r>
              <a:rPr lang="en-US" altLang="zh-CN" sz="1500" dirty="0">
                <a:solidFill>
                  <a:srgbClr val="000066"/>
                </a:solidFill>
                <a:latin typeface="Arial Narrow" panose="020B0606020202030204" pitchFamily="34" charset="0"/>
              </a:rPr>
              <a:t>., Phys. Rev. C 102, 034601 (2020).</a:t>
            </a:r>
          </a:p>
          <a:p>
            <a:r>
              <a:rPr lang="zh-CN" altLang="en-US" sz="1500" dirty="0">
                <a:solidFill>
                  <a:srgbClr val="000066"/>
                </a:solidFill>
                <a:latin typeface="Arial Narrow" panose="020B0606020202030204" pitchFamily="34" charset="0"/>
              </a:rPr>
              <a:t>L. Yang </a:t>
            </a:r>
            <a:r>
              <a:rPr lang="en-US" altLang="zh-CN" sz="1500" i="1" dirty="0">
                <a:solidFill>
                  <a:srgbClr val="000066"/>
                </a:solidFill>
                <a:latin typeface="Arial Narrow" panose="020B0606020202030204" pitchFamily="34" charset="0"/>
              </a:rPr>
              <a:t>et</a:t>
            </a:r>
            <a:r>
              <a:rPr lang="zh-CN" altLang="en-US" sz="1500" i="1" dirty="0">
                <a:solidFill>
                  <a:srgbClr val="000066"/>
                </a:solidFill>
                <a:latin typeface="Arial Narrow" panose="020B0606020202030204" pitchFamily="34" charset="0"/>
              </a:rPr>
              <a:t> </a:t>
            </a:r>
            <a:r>
              <a:rPr lang="en-US" altLang="zh-CN" sz="1500" i="1" dirty="0">
                <a:solidFill>
                  <a:srgbClr val="000066"/>
                </a:solidFill>
                <a:latin typeface="Arial Narrow" panose="020B0606020202030204" pitchFamily="34" charset="0"/>
              </a:rPr>
              <a:t>al</a:t>
            </a:r>
            <a:r>
              <a:rPr lang="en-US" altLang="zh-CN" sz="1500" dirty="0">
                <a:solidFill>
                  <a:srgbClr val="000066"/>
                </a:solidFill>
                <a:latin typeface="Arial Narrow" panose="020B0606020202030204" pitchFamily="34" charset="0"/>
              </a:rPr>
              <a:t>.</a:t>
            </a:r>
            <a:r>
              <a:rPr lang="zh-CN" altLang="en-US" sz="1500" dirty="0">
                <a:solidFill>
                  <a:srgbClr val="000066"/>
                </a:solidFill>
                <a:latin typeface="Arial Narrow" panose="020B0606020202030204" pitchFamily="34" charset="0"/>
              </a:rPr>
              <a:t>, Phys. Lett. B 807, 135540 (2020).</a:t>
            </a:r>
          </a:p>
        </p:txBody>
      </p:sp>
      <p:sp>
        <p:nvSpPr>
          <p:cNvPr id="6" name="TextBox 5">
            <a:extLst>
              <a:ext uri="{FF2B5EF4-FFF2-40B4-BE49-F238E27FC236}">
                <a16:creationId xmlns:a16="http://schemas.microsoft.com/office/drawing/2014/main" id="{3C9C9573-7795-4C65-BA3D-56C8A5A69590}"/>
              </a:ext>
            </a:extLst>
          </p:cNvPr>
          <p:cNvSpPr txBox="1"/>
          <p:nvPr/>
        </p:nvSpPr>
        <p:spPr>
          <a:xfrm>
            <a:off x="972786" y="6330006"/>
            <a:ext cx="2164114" cy="369332"/>
          </a:xfrm>
          <a:prstGeom prst="rect">
            <a:avLst/>
          </a:prstGeom>
          <a:noFill/>
        </p:spPr>
        <p:txBody>
          <a:bodyPr wrap="square">
            <a:spAutoFit/>
          </a:bodyPr>
          <a:lstStyle/>
          <a:p>
            <a:r>
              <a:rPr lang="zh-CN" altLang="en-US" dirty="0"/>
              <a:t>heavy-ion collision</a:t>
            </a:r>
            <a:r>
              <a:rPr lang="en-US" altLang="zh-CN" dirty="0"/>
              <a:t>s</a:t>
            </a:r>
            <a:endParaRPr lang="zh-CN" altLang="en-US" dirty="0"/>
          </a:p>
        </p:txBody>
      </p:sp>
      <p:sp>
        <p:nvSpPr>
          <p:cNvPr id="8" name="TextBox 7">
            <a:extLst>
              <a:ext uri="{FF2B5EF4-FFF2-40B4-BE49-F238E27FC236}">
                <a16:creationId xmlns:a16="http://schemas.microsoft.com/office/drawing/2014/main" id="{288F5800-5CC1-4311-89A6-E01D7B8BD670}"/>
              </a:ext>
            </a:extLst>
          </p:cNvPr>
          <p:cNvSpPr txBox="1"/>
          <p:nvPr/>
        </p:nvSpPr>
        <p:spPr>
          <a:xfrm>
            <a:off x="6219166" y="6330006"/>
            <a:ext cx="2164114" cy="369332"/>
          </a:xfrm>
          <a:prstGeom prst="rect">
            <a:avLst/>
          </a:prstGeom>
          <a:noFill/>
        </p:spPr>
        <p:txBody>
          <a:bodyPr wrap="square">
            <a:spAutoFit/>
          </a:bodyPr>
          <a:lstStyle/>
          <a:p>
            <a:r>
              <a:rPr lang="zh-CN" altLang="en-US" dirty="0"/>
              <a:t>transfer reaction</a:t>
            </a:r>
            <a:r>
              <a:rPr lang="en-US" altLang="zh-CN" dirty="0"/>
              <a:t>s</a:t>
            </a:r>
            <a:endParaRPr lang="zh-CN" altLang="en-US" dirty="0"/>
          </a:p>
        </p:txBody>
      </p:sp>
    </p:spTree>
    <p:extLst>
      <p:ext uri="{BB962C8B-B14F-4D97-AF65-F5344CB8AC3E}">
        <p14:creationId xmlns:p14="http://schemas.microsoft.com/office/powerpoint/2010/main" val="410128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BF76C62-6650-4484-8C6E-A69E52778321}"/>
              </a:ext>
            </a:extLst>
          </p:cNvPr>
          <p:cNvPicPr>
            <a:picLocks noChangeAspect="1"/>
          </p:cNvPicPr>
          <p:nvPr/>
        </p:nvPicPr>
        <p:blipFill>
          <a:blip r:embed="rId2"/>
          <a:stretch>
            <a:fillRect/>
          </a:stretch>
        </p:blipFill>
        <p:spPr>
          <a:xfrm>
            <a:off x="0" y="29308"/>
            <a:ext cx="9144000" cy="5080000"/>
          </a:xfrm>
          <a:prstGeom prst="rect">
            <a:avLst/>
          </a:prstGeom>
        </p:spPr>
      </p:pic>
      <p:sp>
        <p:nvSpPr>
          <p:cNvPr id="26" name="TextBox 25">
            <a:extLst>
              <a:ext uri="{FF2B5EF4-FFF2-40B4-BE49-F238E27FC236}">
                <a16:creationId xmlns:a16="http://schemas.microsoft.com/office/drawing/2014/main" id="{93F001CA-B3E7-4023-BA61-95D2FF70EAEA}"/>
              </a:ext>
            </a:extLst>
          </p:cNvPr>
          <p:cNvSpPr txBox="1"/>
          <p:nvPr/>
        </p:nvSpPr>
        <p:spPr>
          <a:xfrm>
            <a:off x="99038" y="5085770"/>
            <a:ext cx="4472962" cy="1492716"/>
          </a:xfrm>
          <a:prstGeom prst="rect">
            <a:avLst/>
          </a:prstGeom>
          <a:noFill/>
        </p:spPr>
        <p:txBody>
          <a:bodyPr wrap="square">
            <a:spAutoFit/>
          </a:bodyPr>
          <a:lstStyle/>
          <a:p>
            <a:r>
              <a:rPr lang="en-US" altLang="zh-CN" sz="1300" dirty="0">
                <a:solidFill>
                  <a:srgbClr val="000066"/>
                </a:solidFill>
                <a:latin typeface="Arial Narrow" panose="020B0606020202030204" pitchFamily="34" charset="0"/>
              </a:rPr>
              <a:t>J. Novak </a:t>
            </a:r>
            <a:r>
              <a:rPr lang="en-US" altLang="zh-CN" sz="1300" i="1" dirty="0">
                <a:solidFill>
                  <a:srgbClr val="000066"/>
                </a:solidFill>
                <a:latin typeface="Arial Narrow" panose="020B0606020202030204" pitchFamily="34" charset="0"/>
              </a:rPr>
              <a:t>et al</a:t>
            </a:r>
            <a:r>
              <a:rPr lang="en-US" altLang="zh-CN" sz="1300" dirty="0">
                <a:solidFill>
                  <a:srgbClr val="000066"/>
                </a:solidFill>
                <a:latin typeface="Arial Narrow" panose="020B0606020202030204" pitchFamily="34" charset="0"/>
              </a:rPr>
              <a:t>., Phys. Rev. C 89, 034917 (2014).</a:t>
            </a:r>
          </a:p>
          <a:p>
            <a:r>
              <a:rPr lang="en-US" altLang="zh-CN" sz="1300" dirty="0">
                <a:solidFill>
                  <a:srgbClr val="000066"/>
                </a:solidFill>
                <a:latin typeface="Arial Narrow" panose="020B0606020202030204" pitchFamily="34" charset="0"/>
              </a:rPr>
              <a:t>S. Pratt </a:t>
            </a:r>
            <a:r>
              <a:rPr lang="en-US" altLang="zh-CN" sz="1300" i="1" dirty="0">
                <a:solidFill>
                  <a:srgbClr val="000066"/>
                </a:solidFill>
                <a:latin typeface="Arial Narrow" panose="020B0606020202030204" pitchFamily="34" charset="0"/>
              </a:rPr>
              <a:t>et al</a:t>
            </a:r>
            <a:r>
              <a:rPr lang="en-US" altLang="zh-CN" sz="1300" dirty="0">
                <a:solidFill>
                  <a:srgbClr val="000066"/>
                </a:solidFill>
                <a:latin typeface="Arial Narrow" panose="020B0606020202030204" pitchFamily="34" charset="0"/>
              </a:rPr>
              <a:t>., Phys. Rev. Lett. 114, 202301 (2015).</a:t>
            </a:r>
          </a:p>
          <a:p>
            <a:r>
              <a:rPr lang="en-US" altLang="zh-CN" sz="1300" dirty="0">
                <a:solidFill>
                  <a:srgbClr val="000066"/>
                </a:solidFill>
                <a:latin typeface="Arial Narrow" panose="020B0606020202030204" pitchFamily="34" charset="0"/>
              </a:rPr>
              <a:t>P. </a:t>
            </a:r>
            <a:r>
              <a:rPr lang="en-US" altLang="zh-CN" sz="1300" dirty="0" err="1">
                <a:solidFill>
                  <a:srgbClr val="000066"/>
                </a:solidFill>
                <a:latin typeface="Arial Narrow" panose="020B0606020202030204" pitchFamily="34" charset="0"/>
              </a:rPr>
              <a:t>Morfouace</a:t>
            </a:r>
            <a:r>
              <a:rPr lang="en-US" altLang="zh-CN" sz="1300" dirty="0">
                <a:solidFill>
                  <a:srgbClr val="000066"/>
                </a:solidFill>
                <a:latin typeface="Arial Narrow" panose="020B0606020202030204" pitchFamily="34" charset="0"/>
              </a:rPr>
              <a:t> </a:t>
            </a:r>
            <a:r>
              <a:rPr lang="en-US" altLang="zh-CN" sz="1300" i="1" dirty="0">
                <a:solidFill>
                  <a:srgbClr val="000066"/>
                </a:solidFill>
                <a:latin typeface="Arial Narrow" panose="020B0606020202030204" pitchFamily="34" charset="0"/>
              </a:rPr>
              <a:t>et al</a:t>
            </a:r>
            <a:r>
              <a:rPr lang="en-US" altLang="zh-CN" sz="1300" dirty="0">
                <a:solidFill>
                  <a:srgbClr val="000066"/>
                </a:solidFill>
                <a:latin typeface="Arial Narrow" panose="020B0606020202030204" pitchFamily="34" charset="0"/>
              </a:rPr>
              <a:t>., Phys. Lett. B 799, 135045 (2019).</a:t>
            </a:r>
          </a:p>
          <a:p>
            <a:r>
              <a:rPr lang="en-US" altLang="zh-CN" sz="1300" dirty="0">
                <a:solidFill>
                  <a:srgbClr val="000066"/>
                </a:solidFill>
                <a:latin typeface="Arial Narrow" panose="020B0606020202030204" pitchFamily="34" charset="0"/>
              </a:rPr>
              <a:t>Jonah E. Bernhard </a:t>
            </a:r>
            <a:r>
              <a:rPr lang="en-US" altLang="zh-CN" sz="1300" i="1" dirty="0">
                <a:solidFill>
                  <a:srgbClr val="000066"/>
                </a:solidFill>
                <a:latin typeface="Arial Narrow" panose="020B0606020202030204" pitchFamily="34" charset="0"/>
              </a:rPr>
              <a:t>et al</a:t>
            </a:r>
            <a:r>
              <a:rPr lang="en-US" altLang="zh-CN" sz="1300" dirty="0">
                <a:solidFill>
                  <a:srgbClr val="000066"/>
                </a:solidFill>
                <a:latin typeface="Arial Narrow" panose="020B0606020202030204" pitchFamily="34" charset="0"/>
              </a:rPr>
              <a:t>., Phys. Rev. C 91, 054910 (2015).</a:t>
            </a:r>
          </a:p>
          <a:p>
            <a:r>
              <a:rPr lang="en-US" altLang="zh-CN" sz="1300" dirty="0">
                <a:solidFill>
                  <a:srgbClr val="000066"/>
                </a:solidFill>
                <a:latin typeface="Arial Narrow" panose="020B0606020202030204" pitchFamily="34" charset="0"/>
              </a:rPr>
              <a:t>Jonah E. Bernhard </a:t>
            </a:r>
            <a:r>
              <a:rPr lang="en-US" altLang="zh-CN" sz="1300" i="1" dirty="0">
                <a:solidFill>
                  <a:srgbClr val="000066"/>
                </a:solidFill>
                <a:latin typeface="Arial Narrow" panose="020B0606020202030204" pitchFamily="34" charset="0"/>
              </a:rPr>
              <a:t>et al</a:t>
            </a:r>
            <a:r>
              <a:rPr lang="en-US" altLang="zh-CN" sz="1300" dirty="0">
                <a:solidFill>
                  <a:srgbClr val="000066"/>
                </a:solidFill>
                <a:latin typeface="Arial Narrow" panose="020B0606020202030204" pitchFamily="34" charset="0"/>
              </a:rPr>
              <a:t>., Phys. Rev. C 94, 024907 (2016).</a:t>
            </a:r>
          </a:p>
          <a:p>
            <a:r>
              <a:rPr lang="en-US" altLang="zh-CN" sz="1300" dirty="0">
                <a:solidFill>
                  <a:srgbClr val="000066"/>
                </a:solidFill>
                <a:latin typeface="Arial Narrow" panose="020B0606020202030204" pitchFamily="34" charset="0"/>
              </a:rPr>
              <a:t>Jonah E. Bernhard </a:t>
            </a:r>
            <a:r>
              <a:rPr lang="en-US" altLang="zh-CN" sz="1300" i="1" dirty="0">
                <a:solidFill>
                  <a:srgbClr val="000066"/>
                </a:solidFill>
                <a:latin typeface="Arial Narrow" panose="020B0606020202030204" pitchFamily="34" charset="0"/>
              </a:rPr>
              <a:t>et al</a:t>
            </a:r>
            <a:r>
              <a:rPr lang="en-US" altLang="zh-CN" sz="1300" dirty="0">
                <a:solidFill>
                  <a:srgbClr val="000066"/>
                </a:solidFill>
                <a:latin typeface="Arial Narrow" panose="020B0606020202030204" pitchFamily="34" charset="0"/>
              </a:rPr>
              <a:t>., Nat. Phys. 15, 1113 (2019).</a:t>
            </a:r>
          </a:p>
          <a:p>
            <a:r>
              <a:rPr lang="en-US" altLang="zh-CN" sz="1300" dirty="0">
                <a:solidFill>
                  <a:srgbClr val="000066"/>
                </a:solidFill>
                <a:latin typeface="Arial Narrow" panose="020B0606020202030204" pitchFamily="34" charset="0"/>
              </a:rPr>
              <a:t>J. Scott Moreland </a:t>
            </a:r>
            <a:r>
              <a:rPr lang="en-US" altLang="zh-CN" sz="1300" i="1" dirty="0">
                <a:solidFill>
                  <a:srgbClr val="000066"/>
                </a:solidFill>
                <a:latin typeface="Arial Narrow" panose="020B0606020202030204" pitchFamily="34" charset="0"/>
              </a:rPr>
              <a:t>et al</a:t>
            </a:r>
            <a:r>
              <a:rPr lang="en-US" altLang="zh-CN" sz="1300" dirty="0">
                <a:solidFill>
                  <a:srgbClr val="000066"/>
                </a:solidFill>
                <a:latin typeface="Arial Narrow" panose="020B0606020202030204" pitchFamily="34" charset="0"/>
              </a:rPr>
              <a:t>., Phys. Rev. C 101, 024911 (2020).</a:t>
            </a:r>
          </a:p>
        </p:txBody>
      </p:sp>
      <p:sp>
        <p:nvSpPr>
          <p:cNvPr id="27" name="TextBox 26">
            <a:extLst>
              <a:ext uri="{FF2B5EF4-FFF2-40B4-BE49-F238E27FC236}">
                <a16:creationId xmlns:a16="http://schemas.microsoft.com/office/drawing/2014/main" id="{599C0494-A0AB-4583-B152-A80E711DC30C}"/>
              </a:ext>
            </a:extLst>
          </p:cNvPr>
          <p:cNvSpPr txBox="1"/>
          <p:nvPr/>
        </p:nvSpPr>
        <p:spPr>
          <a:xfrm>
            <a:off x="4922487" y="5085770"/>
            <a:ext cx="4122475" cy="1169551"/>
          </a:xfrm>
          <a:prstGeom prst="rect">
            <a:avLst/>
          </a:prstGeom>
          <a:noFill/>
        </p:spPr>
        <p:txBody>
          <a:bodyPr wrap="square">
            <a:spAutoFit/>
          </a:bodyPr>
          <a:lstStyle/>
          <a:p>
            <a:r>
              <a:rPr lang="en-US" altLang="zh-CN" sz="1400" dirty="0">
                <a:solidFill>
                  <a:srgbClr val="000066"/>
                </a:solidFill>
                <a:latin typeface="Arial Narrow" panose="020B0606020202030204" pitchFamily="34" charset="0"/>
              </a:rPr>
              <a:t>G.B. King </a:t>
            </a:r>
            <a:r>
              <a:rPr lang="en-US" altLang="zh-CN" sz="1400" i="1" dirty="0">
                <a:solidFill>
                  <a:srgbClr val="000066"/>
                </a:solidFill>
                <a:latin typeface="Arial Narrow" panose="020B0606020202030204" pitchFamily="34" charset="0"/>
              </a:rPr>
              <a:t>et al</a:t>
            </a:r>
            <a:r>
              <a:rPr lang="en-US" altLang="zh-CN" sz="1400" dirty="0">
                <a:solidFill>
                  <a:srgbClr val="000066"/>
                </a:solidFill>
                <a:latin typeface="Arial Narrow" panose="020B0606020202030204" pitchFamily="34" charset="0"/>
              </a:rPr>
              <a:t>., Phys. Rev. Lett. 122, 232502 (2019).</a:t>
            </a:r>
          </a:p>
          <a:p>
            <a:r>
              <a:rPr lang="en-US" altLang="zh-CN" sz="1400" dirty="0">
                <a:solidFill>
                  <a:srgbClr val="000066"/>
                </a:solidFill>
                <a:latin typeface="Arial Narrow" panose="020B0606020202030204" pitchFamily="34" charset="0"/>
              </a:rPr>
              <a:t>A. E. Lovell </a:t>
            </a:r>
            <a:r>
              <a:rPr lang="en-US" altLang="zh-CN" sz="1400" i="1" dirty="0">
                <a:solidFill>
                  <a:srgbClr val="000066"/>
                </a:solidFill>
                <a:latin typeface="Arial Narrow" panose="020B0606020202030204" pitchFamily="34" charset="0"/>
              </a:rPr>
              <a:t>et al</a:t>
            </a:r>
            <a:r>
              <a:rPr lang="en-US" altLang="zh-CN" sz="1400" dirty="0">
                <a:solidFill>
                  <a:srgbClr val="000066"/>
                </a:solidFill>
                <a:latin typeface="Arial Narrow" panose="020B0606020202030204" pitchFamily="34" charset="0"/>
              </a:rPr>
              <a:t>., Phys. Rev. C 97, 064612 (2018).</a:t>
            </a:r>
          </a:p>
          <a:p>
            <a:r>
              <a:rPr lang="en-US" altLang="zh-CN" sz="1400" dirty="0">
                <a:solidFill>
                  <a:srgbClr val="000066"/>
                </a:solidFill>
                <a:latin typeface="Arial Narrow" panose="020B0606020202030204" pitchFamily="34" charset="0"/>
              </a:rPr>
              <a:t>C. Marshall </a:t>
            </a:r>
            <a:r>
              <a:rPr lang="en-US" altLang="zh-CN" sz="1400" i="1" dirty="0">
                <a:solidFill>
                  <a:srgbClr val="000066"/>
                </a:solidFill>
                <a:latin typeface="Arial Narrow" panose="020B0606020202030204" pitchFamily="34" charset="0"/>
              </a:rPr>
              <a:t>et al</a:t>
            </a:r>
            <a:r>
              <a:rPr lang="en-US" altLang="zh-CN" sz="1400" dirty="0">
                <a:solidFill>
                  <a:srgbClr val="000066"/>
                </a:solidFill>
                <a:latin typeface="Arial Narrow" panose="020B0606020202030204" pitchFamily="34" charset="0"/>
              </a:rPr>
              <a:t>., Phys. Rev. C 102, 024609 (2020).</a:t>
            </a:r>
          </a:p>
          <a:p>
            <a:r>
              <a:rPr lang="en-US" altLang="zh-CN" sz="1400" dirty="0">
                <a:solidFill>
                  <a:srgbClr val="000066"/>
                </a:solidFill>
                <a:latin typeface="Arial Narrow" panose="020B0606020202030204" pitchFamily="34" charset="0"/>
              </a:rPr>
              <a:t>C. D. Pruitt </a:t>
            </a:r>
            <a:r>
              <a:rPr lang="en-US" altLang="zh-CN" sz="1400" i="1" dirty="0">
                <a:solidFill>
                  <a:srgbClr val="000066"/>
                </a:solidFill>
                <a:latin typeface="Arial Narrow" panose="020B0606020202030204" pitchFamily="34" charset="0"/>
              </a:rPr>
              <a:t>et al</a:t>
            </a:r>
            <a:r>
              <a:rPr lang="en-US" altLang="zh-CN" sz="1400" dirty="0">
                <a:solidFill>
                  <a:srgbClr val="000066"/>
                </a:solidFill>
                <a:latin typeface="Arial Narrow" panose="020B0606020202030204" pitchFamily="34" charset="0"/>
              </a:rPr>
              <a:t>., Phys. Rev. C 102, 034601 (2020).</a:t>
            </a:r>
          </a:p>
          <a:p>
            <a:r>
              <a:rPr lang="zh-CN" altLang="en-US" sz="1400" dirty="0">
                <a:solidFill>
                  <a:srgbClr val="000066"/>
                </a:solidFill>
                <a:latin typeface="Arial Narrow" panose="020B0606020202030204" pitchFamily="34" charset="0"/>
              </a:rPr>
              <a:t>L. Yang </a:t>
            </a:r>
            <a:r>
              <a:rPr lang="en-US" altLang="zh-CN" sz="1400" i="1" dirty="0">
                <a:solidFill>
                  <a:srgbClr val="000066"/>
                </a:solidFill>
                <a:latin typeface="Arial Narrow" panose="020B0606020202030204" pitchFamily="34" charset="0"/>
              </a:rPr>
              <a:t>et</a:t>
            </a:r>
            <a:r>
              <a:rPr lang="zh-CN" altLang="en-US" sz="1400" i="1" dirty="0">
                <a:solidFill>
                  <a:srgbClr val="000066"/>
                </a:solidFill>
                <a:latin typeface="Arial Narrow" panose="020B0606020202030204" pitchFamily="34" charset="0"/>
              </a:rPr>
              <a:t> </a:t>
            </a:r>
            <a:r>
              <a:rPr lang="en-US" altLang="zh-CN" sz="1400" i="1" dirty="0">
                <a:solidFill>
                  <a:srgbClr val="000066"/>
                </a:solidFill>
                <a:latin typeface="Arial Narrow" panose="020B0606020202030204" pitchFamily="34" charset="0"/>
              </a:rPr>
              <a:t>al</a:t>
            </a:r>
            <a:r>
              <a:rPr lang="en-US" altLang="zh-CN" sz="1400" dirty="0">
                <a:solidFill>
                  <a:srgbClr val="000066"/>
                </a:solidFill>
                <a:latin typeface="Arial Narrow" panose="020B0606020202030204" pitchFamily="34" charset="0"/>
              </a:rPr>
              <a:t>.</a:t>
            </a:r>
            <a:r>
              <a:rPr lang="zh-CN" altLang="en-US" sz="1400" dirty="0">
                <a:solidFill>
                  <a:srgbClr val="000066"/>
                </a:solidFill>
                <a:latin typeface="Arial Narrow" panose="020B0606020202030204" pitchFamily="34" charset="0"/>
              </a:rPr>
              <a:t>, Phys. Lett. B 807, 135540 (2020).</a:t>
            </a:r>
          </a:p>
        </p:txBody>
      </p:sp>
      <p:sp>
        <p:nvSpPr>
          <p:cNvPr id="28" name="TextBox 27">
            <a:extLst>
              <a:ext uri="{FF2B5EF4-FFF2-40B4-BE49-F238E27FC236}">
                <a16:creationId xmlns:a16="http://schemas.microsoft.com/office/drawing/2014/main" id="{E27A9E12-1878-4C6F-8DF9-18BC1D6DA25A}"/>
              </a:ext>
            </a:extLst>
          </p:cNvPr>
          <p:cNvSpPr txBox="1"/>
          <p:nvPr/>
        </p:nvSpPr>
        <p:spPr>
          <a:xfrm>
            <a:off x="972786" y="6488668"/>
            <a:ext cx="2164114" cy="369332"/>
          </a:xfrm>
          <a:prstGeom prst="rect">
            <a:avLst/>
          </a:prstGeom>
          <a:noFill/>
        </p:spPr>
        <p:txBody>
          <a:bodyPr wrap="square">
            <a:spAutoFit/>
          </a:bodyPr>
          <a:lstStyle/>
          <a:p>
            <a:r>
              <a:rPr lang="zh-CN" altLang="en-US" dirty="0"/>
              <a:t>heavy-ion collision</a:t>
            </a:r>
            <a:r>
              <a:rPr lang="en-US" altLang="zh-CN" dirty="0"/>
              <a:t>s</a:t>
            </a:r>
            <a:endParaRPr lang="zh-CN" altLang="en-US" dirty="0"/>
          </a:p>
        </p:txBody>
      </p:sp>
      <p:sp>
        <p:nvSpPr>
          <p:cNvPr id="29" name="TextBox 28">
            <a:extLst>
              <a:ext uri="{FF2B5EF4-FFF2-40B4-BE49-F238E27FC236}">
                <a16:creationId xmlns:a16="http://schemas.microsoft.com/office/drawing/2014/main" id="{D42FBD5B-DB20-4FAE-9EF6-68682D70EA38}"/>
              </a:ext>
            </a:extLst>
          </p:cNvPr>
          <p:cNvSpPr txBox="1"/>
          <p:nvPr/>
        </p:nvSpPr>
        <p:spPr>
          <a:xfrm>
            <a:off x="6219166" y="6488668"/>
            <a:ext cx="2164114" cy="369332"/>
          </a:xfrm>
          <a:prstGeom prst="rect">
            <a:avLst/>
          </a:prstGeom>
          <a:noFill/>
        </p:spPr>
        <p:txBody>
          <a:bodyPr wrap="square">
            <a:spAutoFit/>
          </a:bodyPr>
          <a:lstStyle/>
          <a:p>
            <a:r>
              <a:rPr lang="zh-CN" altLang="en-US" dirty="0"/>
              <a:t>transfer reaction</a:t>
            </a:r>
            <a:r>
              <a:rPr lang="en-US" altLang="zh-CN" dirty="0"/>
              <a:t>s</a:t>
            </a:r>
            <a:endParaRPr lang="zh-CN" altLang="en-US" dirty="0"/>
          </a:p>
        </p:txBody>
      </p:sp>
    </p:spTree>
    <p:extLst>
      <p:ext uri="{BB962C8B-B14F-4D97-AF65-F5344CB8AC3E}">
        <p14:creationId xmlns:p14="http://schemas.microsoft.com/office/powerpoint/2010/main" val="184663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C74D40-2D60-4F8D-9B5C-877637F7BCF6}"/>
              </a:ext>
            </a:extLst>
          </p:cNvPr>
          <p:cNvPicPr>
            <a:picLocks noChangeAspect="1"/>
          </p:cNvPicPr>
          <p:nvPr/>
        </p:nvPicPr>
        <p:blipFill>
          <a:blip r:embed="rId2"/>
          <a:stretch>
            <a:fillRect/>
          </a:stretch>
        </p:blipFill>
        <p:spPr>
          <a:xfrm>
            <a:off x="162838" y="438411"/>
            <a:ext cx="8818323" cy="4622680"/>
          </a:xfrm>
          <a:prstGeom prst="rect">
            <a:avLst/>
          </a:prstGeom>
        </p:spPr>
      </p:pic>
      <p:sp>
        <p:nvSpPr>
          <p:cNvPr id="4" name="TextBox 3">
            <a:extLst>
              <a:ext uri="{FF2B5EF4-FFF2-40B4-BE49-F238E27FC236}">
                <a16:creationId xmlns:a16="http://schemas.microsoft.com/office/drawing/2014/main" id="{CB4116A3-7942-4726-A9AE-D51973B7FF1D}"/>
              </a:ext>
            </a:extLst>
          </p:cNvPr>
          <p:cNvSpPr txBox="1"/>
          <p:nvPr/>
        </p:nvSpPr>
        <p:spPr>
          <a:xfrm>
            <a:off x="1277655" y="1077239"/>
            <a:ext cx="2692917" cy="707886"/>
          </a:xfrm>
          <a:prstGeom prst="rect">
            <a:avLst/>
          </a:prstGeom>
          <a:noFill/>
        </p:spPr>
        <p:txBody>
          <a:bodyPr wrap="none" rtlCol="0">
            <a:spAutoFit/>
          </a:bodyPr>
          <a:lstStyle/>
          <a:p>
            <a:r>
              <a:rPr lang="en-US" altLang="zh-CN" sz="2000" i="1" dirty="0">
                <a:solidFill>
                  <a:srgbClr val="0000FF"/>
                </a:solidFill>
                <a:latin typeface="Cambria" panose="02040503050406030204" pitchFamily="18" charset="0"/>
                <a:ea typeface="Cambria" panose="02040503050406030204" pitchFamily="18" charset="0"/>
                <a:cs typeface="Times New Roman" panose="02020603050405020304" pitchFamily="18" charset="0"/>
              </a:rPr>
              <a:t>E</a:t>
            </a:r>
            <a:r>
              <a:rPr lang="en-US" altLang="zh-CN" sz="2000" i="1" baseline="-25000" dirty="0">
                <a:solidFill>
                  <a:srgbClr val="0000FF"/>
                </a:solidFill>
                <a:latin typeface="Cambria" panose="02040503050406030204" pitchFamily="18" charset="0"/>
                <a:ea typeface="Cambria" panose="02040503050406030204" pitchFamily="18" charset="0"/>
                <a:cs typeface="Times New Roman" panose="02020603050405020304" pitchFamily="18" charset="0"/>
              </a:rPr>
              <a:t>γ</a:t>
            </a:r>
            <a:r>
              <a:rPr lang="en-US" altLang="zh-CN" sz="20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 4045 keV, </a:t>
            </a:r>
            <a:r>
              <a:rPr lang="en-US" altLang="zh-CN" sz="2000" i="1" dirty="0">
                <a:solidFill>
                  <a:srgbClr val="0000FF"/>
                </a:solidFill>
                <a:latin typeface="Cambria" panose="02040503050406030204" pitchFamily="18" charset="0"/>
                <a:ea typeface="Cambria" panose="02040503050406030204" pitchFamily="18" charset="0"/>
                <a:cs typeface="Times New Roman" panose="02020603050405020304" pitchFamily="18" charset="0"/>
              </a:rPr>
              <a:t>τ</a:t>
            </a:r>
            <a:r>
              <a:rPr lang="en-US" altLang="zh-CN" sz="20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  1 fs</a:t>
            </a:r>
          </a:p>
          <a:p>
            <a:r>
              <a:rPr lang="en-US" altLang="zh-CN" sz="2000"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E</a:t>
            </a:r>
            <a:r>
              <a:rPr lang="en-US" altLang="zh-CN" sz="2000" i="1" baseline="-25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γ</a:t>
            </a:r>
            <a:r>
              <a:rPr lang="en-US" altLang="zh-CN" sz="2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 4045 keV, </a:t>
            </a:r>
            <a:r>
              <a:rPr lang="en-US" altLang="zh-CN" sz="2000"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τ</a:t>
            </a:r>
            <a:r>
              <a:rPr lang="en-US" altLang="zh-CN" sz="2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 20 fs</a:t>
            </a:r>
            <a:endParaRPr lang="zh-CN" altLang="en-US" sz="2000" dirty="0">
              <a:solidFill>
                <a:srgbClr val="FF0000"/>
              </a:solidFill>
              <a:latin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12E8BB-877A-4699-9606-996EC9E636F4}"/>
              </a:ext>
            </a:extLst>
          </p:cNvPr>
          <p:cNvSpPr txBox="1"/>
          <p:nvPr/>
        </p:nvSpPr>
        <p:spPr>
          <a:xfrm>
            <a:off x="0" y="-14856"/>
            <a:ext cx="4772076" cy="369332"/>
          </a:xfrm>
          <a:prstGeom prst="rect">
            <a:avLst/>
          </a:prstGeom>
          <a:noFill/>
        </p:spPr>
        <p:txBody>
          <a:bodyPr wrap="none" rtlCol="0">
            <a:spAutoFit/>
          </a:bodyPr>
          <a:lstStyle/>
          <a:p>
            <a:r>
              <a:rPr lang="en-US" altLang="zh-CN" dirty="0"/>
              <a:t>1) Lifetime </a:t>
            </a:r>
            <a:r>
              <a:rPr lang="zh-CN" altLang="en-US" dirty="0"/>
              <a:t>↑</a:t>
            </a:r>
            <a:r>
              <a:rPr lang="en-US" altLang="zh-CN" dirty="0"/>
              <a:t>, sharpness </a:t>
            </a:r>
            <a:r>
              <a:rPr lang="zh-CN" altLang="en-US" dirty="0"/>
              <a:t>↓</a:t>
            </a:r>
            <a:r>
              <a:rPr lang="en-US" altLang="zh-CN" dirty="0"/>
              <a:t>, which is reasonable.</a:t>
            </a:r>
            <a:endParaRPr lang="zh-CN" altLang="en-US" dirty="0"/>
          </a:p>
        </p:txBody>
      </p:sp>
    </p:spTree>
    <p:extLst>
      <p:ext uri="{BB962C8B-B14F-4D97-AF65-F5344CB8AC3E}">
        <p14:creationId xmlns:p14="http://schemas.microsoft.com/office/powerpoint/2010/main" val="1389647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496915-490D-4FA1-8338-E3B7B4E9AF82}"/>
              </a:ext>
            </a:extLst>
          </p:cNvPr>
          <p:cNvPicPr>
            <a:picLocks noChangeAspect="1"/>
          </p:cNvPicPr>
          <p:nvPr/>
        </p:nvPicPr>
        <p:blipFill>
          <a:blip r:embed="rId2"/>
          <a:stretch>
            <a:fillRect/>
          </a:stretch>
        </p:blipFill>
        <p:spPr>
          <a:xfrm>
            <a:off x="0" y="0"/>
            <a:ext cx="6648450" cy="4514850"/>
          </a:xfrm>
          <a:prstGeom prst="rect">
            <a:avLst/>
          </a:prstGeom>
        </p:spPr>
      </p:pic>
      <p:sp>
        <p:nvSpPr>
          <p:cNvPr id="4" name="TextBox 3">
            <a:extLst>
              <a:ext uri="{FF2B5EF4-FFF2-40B4-BE49-F238E27FC236}">
                <a16:creationId xmlns:a16="http://schemas.microsoft.com/office/drawing/2014/main" id="{64BC16C9-3EFF-4467-9480-908787679F47}"/>
              </a:ext>
            </a:extLst>
          </p:cNvPr>
          <p:cNvSpPr txBox="1"/>
          <p:nvPr/>
        </p:nvSpPr>
        <p:spPr>
          <a:xfrm>
            <a:off x="0" y="4514850"/>
            <a:ext cx="1700466" cy="369332"/>
          </a:xfrm>
          <a:prstGeom prst="rect">
            <a:avLst/>
          </a:prstGeom>
          <a:noFill/>
        </p:spPr>
        <p:txBody>
          <a:bodyPr wrap="none" rtlCol="0">
            <a:spAutoFit/>
          </a:bodyPr>
          <a:lstStyle/>
          <a:p>
            <a:r>
              <a:rPr lang="en-US" altLang="zh-CN" dirty="0"/>
              <a:t>Bkg </a:t>
            </a:r>
            <a:r>
              <a:rPr lang="en-US" altLang="zh-CN" dirty="0" err="1"/>
              <a:t>fitexclude.c</a:t>
            </a:r>
            <a:endParaRPr lang="zh-CN" altLang="en-US" dirty="0"/>
          </a:p>
        </p:txBody>
      </p:sp>
    </p:spTree>
    <p:extLst>
      <p:ext uri="{BB962C8B-B14F-4D97-AF65-F5344CB8AC3E}">
        <p14:creationId xmlns:p14="http://schemas.microsoft.com/office/powerpoint/2010/main" val="2555864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97669A-C1B9-4131-8623-B0A04DC9D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296"/>
            <a:ext cx="9144000" cy="6175407"/>
          </a:xfrm>
          <a:prstGeom prst="rect">
            <a:avLst/>
          </a:prstGeom>
        </p:spPr>
      </p:pic>
    </p:spTree>
    <p:extLst>
      <p:ext uri="{BB962C8B-B14F-4D97-AF65-F5344CB8AC3E}">
        <p14:creationId xmlns:p14="http://schemas.microsoft.com/office/powerpoint/2010/main" val="1420334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16559A-0563-4D57-980F-5135967D4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296"/>
            <a:ext cx="9144000" cy="6175407"/>
          </a:xfrm>
          <a:prstGeom prst="rect">
            <a:avLst/>
          </a:prstGeom>
        </p:spPr>
      </p:pic>
    </p:spTree>
    <p:extLst>
      <p:ext uri="{BB962C8B-B14F-4D97-AF65-F5344CB8AC3E}">
        <p14:creationId xmlns:p14="http://schemas.microsoft.com/office/powerpoint/2010/main" val="491276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BB5B59-4C5C-473B-A23E-9B390D3F7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296"/>
            <a:ext cx="9144000" cy="6175407"/>
          </a:xfrm>
          <a:prstGeom prst="rect">
            <a:avLst/>
          </a:prstGeom>
        </p:spPr>
      </p:pic>
    </p:spTree>
    <p:extLst>
      <p:ext uri="{BB962C8B-B14F-4D97-AF65-F5344CB8AC3E}">
        <p14:creationId xmlns:p14="http://schemas.microsoft.com/office/powerpoint/2010/main" val="1948806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F796A1-7B4F-4D77-966C-FE6022291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0" cy="5410200"/>
          </a:xfrm>
          <a:prstGeom prst="rect">
            <a:avLst/>
          </a:prstGeom>
        </p:spPr>
      </p:pic>
      <p:pic>
        <p:nvPicPr>
          <p:cNvPr id="4" name="Picture 3">
            <a:extLst>
              <a:ext uri="{FF2B5EF4-FFF2-40B4-BE49-F238E27FC236}">
                <a16:creationId xmlns:a16="http://schemas.microsoft.com/office/drawing/2014/main" id="{133B6D38-1F1A-4D15-A2F5-AB30F533C703}"/>
              </a:ext>
            </a:extLst>
          </p:cNvPr>
          <p:cNvPicPr>
            <a:picLocks noChangeAspect="1"/>
          </p:cNvPicPr>
          <p:nvPr/>
        </p:nvPicPr>
        <p:blipFill>
          <a:blip r:embed="rId3"/>
          <a:stretch>
            <a:fillRect/>
          </a:stretch>
        </p:blipFill>
        <p:spPr>
          <a:xfrm>
            <a:off x="5483167" y="4518000"/>
            <a:ext cx="3660833" cy="2340000"/>
          </a:xfrm>
          <a:prstGeom prst="rect">
            <a:avLst/>
          </a:prstGeom>
        </p:spPr>
      </p:pic>
    </p:spTree>
    <p:extLst>
      <p:ext uri="{BB962C8B-B14F-4D97-AF65-F5344CB8AC3E}">
        <p14:creationId xmlns:p14="http://schemas.microsoft.com/office/powerpoint/2010/main" val="2129752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3F9D-E928-46CA-B802-47050FEAD6B8}"/>
              </a:ext>
            </a:extLst>
          </p:cNvPr>
          <p:cNvSpPr>
            <a:spLocks noGrp="1"/>
          </p:cNvSpPr>
          <p:nvPr>
            <p:ph type="ctrTitle"/>
          </p:nvPr>
        </p:nvSpPr>
        <p:spPr/>
        <p:txBody>
          <a:bodyPr/>
          <a:lstStyle/>
          <a:p>
            <a:r>
              <a:rPr lang="en-US" altLang="zh-CN" dirty="0"/>
              <a:t>31S V7 20220315</a:t>
            </a:r>
            <a:endParaRPr lang="zh-CN" altLang="en-US" dirty="0"/>
          </a:p>
        </p:txBody>
      </p:sp>
      <p:sp>
        <p:nvSpPr>
          <p:cNvPr id="3" name="Subtitle 2">
            <a:extLst>
              <a:ext uri="{FF2B5EF4-FFF2-40B4-BE49-F238E27FC236}">
                <a16:creationId xmlns:a16="http://schemas.microsoft.com/office/drawing/2014/main" id="{782A2E66-B787-4CB0-AAFC-088047C5974A}"/>
              </a:ext>
            </a:extLst>
          </p:cNvPr>
          <p:cNvSpPr>
            <a:spLocks noGrp="1"/>
          </p:cNvSpPr>
          <p:nvPr>
            <p:ph type="subTitle" idx="1"/>
          </p:nvPr>
        </p:nvSpPr>
        <p:spPr/>
        <p:txBody>
          <a:bodyPr/>
          <a:lstStyle/>
          <a:p>
            <a:r>
              <a:rPr lang="en-US" altLang="zh-CN" dirty="0"/>
              <a:t>Response to DSL-</a:t>
            </a:r>
            <a:r>
              <a:rPr lang="en-US" altLang="zh-CN" dirty="0" err="1"/>
              <a:t>ers</a:t>
            </a:r>
            <a:r>
              <a:rPr lang="en-US" altLang="zh-CN" dirty="0"/>
              <a:t> comments</a:t>
            </a:r>
            <a:endParaRPr lang="zh-CN" altLang="en-US" dirty="0"/>
          </a:p>
        </p:txBody>
      </p:sp>
    </p:spTree>
    <p:extLst>
      <p:ext uri="{BB962C8B-B14F-4D97-AF65-F5344CB8AC3E}">
        <p14:creationId xmlns:p14="http://schemas.microsoft.com/office/powerpoint/2010/main" val="3588930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A26AAD-9446-4288-B4A7-FFAA22B9C05C}"/>
              </a:ext>
            </a:extLst>
          </p:cNvPr>
          <p:cNvSpPr txBox="1"/>
          <p:nvPr/>
        </p:nvSpPr>
        <p:spPr>
          <a:xfrm>
            <a:off x="0" y="0"/>
            <a:ext cx="9144000" cy="4801314"/>
          </a:xfrm>
          <a:prstGeom prst="rect">
            <a:avLst/>
          </a:prstGeom>
          <a:noFill/>
        </p:spPr>
        <p:txBody>
          <a:bodyPr wrap="square">
            <a:spAutoFit/>
          </a:bodyPr>
          <a:lstStyle/>
          <a:p>
            <a:r>
              <a:rPr lang="en-US" altLang="zh-CN" dirty="0">
                <a:solidFill>
                  <a:srgbClr val="000000"/>
                </a:solidFill>
                <a:latin typeface="Cambria" panose="02040503050406030204" pitchFamily="18" charset="0"/>
                <a:ea typeface="Cambria" panose="02040503050406030204" pitchFamily="18" charset="0"/>
              </a:rPr>
              <a:t>Introduction Section of V6</a:t>
            </a:r>
          </a:p>
          <a:p>
            <a:r>
              <a:rPr lang="en-US" altLang="zh-CN" sz="1800" i="0" dirty="0">
                <a:solidFill>
                  <a:srgbClr val="000000"/>
                </a:solidFill>
                <a:effectLst/>
                <a:latin typeface="Cambria" panose="02040503050406030204" pitchFamily="18" charset="0"/>
                <a:ea typeface="Cambria" panose="02040503050406030204" pitchFamily="18" charset="0"/>
              </a:rPr>
              <a:t>In classical novae, the 30P(</a:t>
            </a:r>
            <a:r>
              <a:rPr lang="en-US" altLang="zh-CN" sz="1800" i="1" dirty="0">
                <a:solidFill>
                  <a:srgbClr val="000000"/>
                </a:solidFill>
                <a:effectLst/>
                <a:latin typeface="Cambria" panose="02040503050406030204" pitchFamily="18" charset="0"/>
                <a:ea typeface="Cambria" panose="02040503050406030204" pitchFamily="18" charset="0"/>
              </a:rPr>
              <a:t>p</a:t>
            </a:r>
            <a:r>
              <a:rPr lang="en-US" altLang="zh-CN" sz="1800" i="0" dirty="0">
                <a:solidFill>
                  <a:srgbClr val="000000"/>
                </a:solidFill>
                <a:effectLst/>
                <a:latin typeface="Cambria" panose="02040503050406030204" pitchFamily="18" charset="0"/>
                <a:ea typeface="Cambria" panose="02040503050406030204" pitchFamily="18" charset="0"/>
              </a:rPr>
              <a:t>, γ)31S reaction acts as a nucleosynthesis bottleneck in the flow of material to heavier masses [</a:t>
            </a:r>
            <a:r>
              <a:rPr lang="en-US" altLang="zh-CN" sz="1800" i="0" dirty="0">
                <a:solidFill>
                  <a:srgbClr val="0000FF"/>
                </a:solidFill>
                <a:effectLst/>
                <a:latin typeface="Cambria" panose="02040503050406030204" pitchFamily="18" charset="0"/>
                <a:ea typeface="Cambria" panose="02040503050406030204" pitchFamily="18" charset="0"/>
              </a:rPr>
              <a:t>3</a:t>
            </a:r>
            <a:r>
              <a:rPr lang="en-US" altLang="zh-CN" sz="1800" i="0" dirty="0">
                <a:effectLst/>
                <a:latin typeface="Cambria" panose="02040503050406030204" pitchFamily="18" charset="0"/>
                <a:ea typeface="Cambria" panose="02040503050406030204" pitchFamily="18" charset="0"/>
              </a:rPr>
              <a:t>]</a:t>
            </a:r>
            <a:r>
              <a:rPr lang="en-US" altLang="zh-CN" sz="1800" i="0" dirty="0">
                <a:solidFill>
                  <a:srgbClr val="000000"/>
                </a:solidFill>
                <a:effectLst/>
                <a:latin typeface="Cambria" panose="02040503050406030204" pitchFamily="18" charset="0"/>
                <a:ea typeface="Cambria" panose="02040503050406030204" pitchFamily="18" charset="0"/>
              </a:rPr>
              <a:t>. The large uncertainty in the 30P(</a:t>
            </a:r>
            <a:r>
              <a:rPr lang="en-US" altLang="zh-CN" sz="1800" i="1" dirty="0">
                <a:solidFill>
                  <a:srgbClr val="000000"/>
                </a:solidFill>
                <a:effectLst/>
                <a:latin typeface="Cambria" panose="02040503050406030204" pitchFamily="18" charset="0"/>
                <a:ea typeface="Cambria" panose="02040503050406030204" pitchFamily="18" charset="0"/>
              </a:rPr>
              <a:t>p</a:t>
            </a:r>
            <a:r>
              <a:rPr lang="en-US" altLang="zh-CN" sz="1800" i="0" dirty="0">
                <a:solidFill>
                  <a:srgbClr val="000000"/>
                </a:solidFill>
                <a:effectLst/>
                <a:latin typeface="Cambria" panose="02040503050406030204" pitchFamily="18" charset="0"/>
                <a:ea typeface="Cambria" panose="02040503050406030204" pitchFamily="18" charset="0"/>
              </a:rPr>
              <a:t>, γ)31S rate impacts the classification of certain </a:t>
            </a:r>
            <a:r>
              <a:rPr lang="en-US" altLang="zh-CN" sz="1800" i="0" dirty="0" err="1">
                <a:solidFill>
                  <a:srgbClr val="000000"/>
                </a:solidFill>
                <a:effectLst/>
                <a:latin typeface="Cambria" panose="02040503050406030204" pitchFamily="18" charset="0"/>
                <a:ea typeface="Cambria" panose="02040503050406030204" pitchFamily="18" charset="0"/>
              </a:rPr>
              <a:t>presolar</a:t>
            </a:r>
            <a:r>
              <a:rPr lang="en-US" altLang="zh-CN" sz="1800" i="0" dirty="0">
                <a:solidFill>
                  <a:srgbClr val="000000"/>
                </a:solidFill>
                <a:effectLst/>
                <a:latin typeface="Cambria" panose="02040503050406030204" pitchFamily="18" charset="0"/>
                <a:ea typeface="Cambria" panose="02040503050406030204" pitchFamily="18" charset="0"/>
              </a:rPr>
              <a:t> nova grains [</a:t>
            </a:r>
            <a:r>
              <a:rPr lang="en-US" altLang="zh-CN" sz="1800" i="0" dirty="0">
                <a:solidFill>
                  <a:srgbClr val="0000FF"/>
                </a:solidFill>
                <a:effectLst/>
                <a:latin typeface="Cambria" panose="02040503050406030204" pitchFamily="18" charset="0"/>
                <a:ea typeface="Cambria" panose="02040503050406030204" pitchFamily="18" charset="0"/>
              </a:rPr>
              <a:t>4</a:t>
            </a:r>
            <a:r>
              <a:rPr lang="en-US" altLang="zh-CN" sz="1800" i="0" dirty="0">
                <a:solidFill>
                  <a:srgbClr val="000000"/>
                </a:solidFill>
                <a:effectLst/>
                <a:latin typeface="Cambria" panose="02040503050406030204" pitchFamily="18" charset="0"/>
                <a:ea typeface="Cambria" panose="02040503050406030204" pitchFamily="18" charset="0"/>
              </a:rPr>
              <a:t>], the calibration of nova thermometers [</a:t>
            </a:r>
            <a:r>
              <a:rPr lang="en-US" altLang="zh-CN" sz="1800" i="0" dirty="0">
                <a:solidFill>
                  <a:srgbClr val="0000FF"/>
                </a:solidFill>
                <a:effectLst/>
                <a:latin typeface="Cambria" panose="02040503050406030204" pitchFamily="18" charset="0"/>
                <a:ea typeface="Cambria" panose="02040503050406030204" pitchFamily="18" charset="0"/>
              </a:rPr>
              <a:t>5</a:t>
            </a:r>
            <a:r>
              <a:rPr lang="en-US" altLang="zh-CN" sz="1800" i="0" dirty="0">
                <a:solidFill>
                  <a:srgbClr val="000000"/>
                </a:solidFill>
                <a:effectLst/>
                <a:latin typeface="Cambria" panose="02040503050406030204" pitchFamily="18" charset="0"/>
                <a:ea typeface="Cambria" panose="02040503050406030204" pitchFamily="18" charset="0"/>
              </a:rPr>
              <a:t>], </a:t>
            </a:r>
            <a:r>
              <a:rPr lang="en-US" altLang="zh-CN" sz="1800" i="0" dirty="0">
                <a:solidFill>
                  <a:srgbClr val="0000CC"/>
                </a:solidFill>
                <a:effectLst/>
                <a:latin typeface="Cambria" panose="02040503050406030204" pitchFamily="18" charset="0"/>
                <a:ea typeface="Cambria" panose="02040503050406030204" pitchFamily="18" charset="0"/>
              </a:rPr>
              <a:t>and the precision of nuclear mixing meters </a:t>
            </a:r>
            <a:r>
              <a:rPr lang="en-US" altLang="zh-CN" sz="1800" i="0" dirty="0">
                <a:solidFill>
                  <a:srgbClr val="000000"/>
                </a:solidFill>
                <a:effectLst/>
                <a:latin typeface="Cambria" panose="02040503050406030204" pitchFamily="18" charset="0"/>
                <a:ea typeface="Cambria" panose="02040503050406030204" pitchFamily="18" charset="0"/>
              </a:rPr>
              <a:t>[</a:t>
            </a:r>
            <a:r>
              <a:rPr lang="en-US" altLang="zh-CN" sz="1800" i="0" dirty="0">
                <a:solidFill>
                  <a:srgbClr val="0000FF"/>
                </a:solidFill>
                <a:effectLst/>
                <a:latin typeface="Cambria" panose="02040503050406030204" pitchFamily="18" charset="0"/>
                <a:ea typeface="Cambria" panose="02040503050406030204" pitchFamily="18" charset="0"/>
              </a:rPr>
              <a:t>6</a:t>
            </a:r>
            <a:r>
              <a:rPr lang="en-US" altLang="zh-CN" sz="1800" i="0" dirty="0">
                <a:solidFill>
                  <a:srgbClr val="000000"/>
                </a:solidFill>
                <a:effectLst/>
                <a:latin typeface="Cambria" panose="02040503050406030204" pitchFamily="18" charset="0"/>
                <a:ea typeface="Cambria" panose="02040503050406030204" pitchFamily="18" charset="0"/>
              </a:rPr>
              <a:t>]. </a:t>
            </a:r>
            <a:br>
              <a:rPr lang="en-US" altLang="zh-CN" sz="1800" i="0" dirty="0">
                <a:solidFill>
                  <a:srgbClr val="000000"/>
                </a:solidFill>
                <a:effectLst/>
                <a:latin typeface="Cambria" panose="02040503050406030204" pitchFamily="18" charset="0"/>
                <a:ea typeface="Cambria" panose="02040503050406030204" pitchFamily="18" charset="0"/>
              </a:rPr>
            </a:br>
            <a:endParaRPr lang="en-US" altLang="zh-CN" sz="1800" i="0" dirty="0">
              <a:solidFill>
                <a:srgbClr val="000000"/>
              </a:solidFill>
              <a:effectLst/>
              <a:latin typeface="Cambria" panose="02040503050406030204" pitchFamily="18" charset="0"/>
              <a:ea typeface="Cambria" panose="02040503050406030204" pitchFamily="18" charset="0"/>
            </a:endParaRPr>
          </a:p>
          <a:p>
            <a:r>
              <a:rPr lang="en-US" altLang="zh-CN" dirty="0">
                <a:solidFill>
                  <a:srgbClr val="339966"/>
                </a:solidFill>
                <a:latin typeface="Cambria" panose="02040503050406030204" pitchFamily="18" charset="0"/>
                <a:ea typeface="Cambria" panose="02040503050406030204" pitchFamily="18" charset="0"/>
              </a:rPr>
              <a:t>Barry thinks "nuclear mixing meters" is ill-defined. So, I changed it to</a:t>
            </a:r>
          </a:p>
          <a:p>
            <a:endParaRPr lang="en-US" altLang="zh-CN" dirty="0">
              <a:latin typeface="Cambria" panose="02040503050406030204" pitchFamily="18" charset="0"/>
              <a:ea typeface="Cambria" panose="02040503050406030204" pitchFamily="18" charset="0"/>
            </a:endParaRPr>
          </a:p>
          <a:p>
            <a:r>
              <a:rPr lang="en-US" altLang="zh-CN" dirty="0">
                <a:latin typeface="Cambria" panose="02040503050406030204" pitchFamily="18" charset="0"/>
                <a:ea typeface="Cambria" panose="02040503050406030204" pitchFamily="18" charset="0"/>
              </a:rPr>
              <a:t>Introduction </a:t>
            </a:r>
            <a:r>
              <a:rPr lang="en-US" altLang="zh-CN" dirty="0">
                <a:solidFill>
                  <a:srgbClr val="000000"/>
                </a:solidFill>
                <a:latin typeface="Cambria" panose="02040503050406030204" pitchFamily="18" charset="0"/>
                <a:ea typeface="Cambria" panose="02040503050406030204" pitchFamily="18" charset="0"/>
              </a:rPr>
              <a:t>Section </a:t>
            </a:r>
            <a:r>
              <a:rPr lang="en-US" altLang="zh-CN" dirty="0">
                <a:latin typeface="Cambria" panose="02040503050406030204" pitchFamily="18" charset="0"/>
                <a:ea typeface="Cambria" panose="02040503050406030204" pitchFamily="18" charset="0"/>
              </a:rPr>
              <a:t>of V7</a:t>
            </a:r>
          </a:p>
          <a:p>
            <a:r>
              <a:rPr lang="en-US" altLang="zh-CN" sz="1800" i="0" dirty="0">
                <a:solidFill>
                  <a:srgbClr val="000000"/>
                </a:solidFill>
                <a:effectLst/>
                <a:latin typeface="Cambria" panose="02040503050406030204" pitchFamily="18" charset="0"/>
                <a:ea typeface="Cambria" panose="02040503050406030204" pitchFamily="18" charset="0"/>
              </a:rPr>
              <a:t>In classical novae, the 30P(</a:t>
            </a:r>
            <a:r>
              <a:rPr lang="en-US" altLang="zh-CN" sz="1800" i="1" dirty="0">
                <a:solidFill>
                  <a:srgbClr val="000000"/>
                </a:solidFill>
                <a:effectLst/>
                <a:latin typeface="Cambria" panose="02040503050406030204" pitchFamily="18" charset="0"/>
                <a:ea typeface="Cambria" panose="02040503050406030204" pitchFamily="18" charset="0"/>
              </a:rPr>
              <a:t>p</a:t>
            </a:r>
            <a:r>
              <a:rPr lang="en-US" altLang="zh-CN" sz="1800" i="0" dirty="0">
                <a:solidFill>
                  <a:srgbClr val="000000"/>
                </a:solidFill>
                <a:effectLst/>
                <a:latin typeface="Cambria" panose="02040503050406030204" pitchFamily="18" charset="0"/>
                <a:ea typeface="Cambria" panose="02040503050406030204" pitchFamily="18" charset="0"/>
              </a:rPr>
              <a:t>, γ)31S reaction acts as a nucleosynthesis bottleneck in the flow of material to heavier masses [</a:t>
            </a:r>
            <a:r>
              <a:rPr lang="en-US" altLang="zh-CN" sz="1800" i="0" dirty="0">
                <a:solidFill>
                  <a:srgbClr val="0000FF"/>
                </a:solidFill>
                <a:effectLst/>
                <a:latin typeface="Cambria" panose="02040503050406030204" pitchFamily="18" charset="0"/>
                <a:ea typeface="Cambria" panose="02040503050406030204" pitchFamily="18" charset="0"/>
              </a:rPr>
              <a:t>3</a:t>
            </a:r>
            <a:r>
              <a:rPr lang="en-US" altLang="zh-CN" sz="1800" i="0" dirty="0">
                <a:effectLst/>
                <a:latin typeface="Cambria" panose="02040503050406030204" pitchFamily="18" charset="0"/>
                <a:ea typeface="Cambria" panose="02040503050406030204" pitchFamily="18" charset="0"/>
              </a:rPr>
              <a:t>]</a:t>
            </a:r>
            <a:r>
              <a:rPr lang="en-US" altLang="zh-CN" sz="1800" i="0" dirty="0">
                <a:solidFill>
                  <a:srgbClr val="000000"/>
                </a:solidFill>
                <a:effectLst/>
                <a:latin typeface="Cambria" panose="02040503050406030204" pitchFamily="18" charset="0"/>
                <a:ea typeface="Cambria" panose="02040503050406030204" pitchFamily="18" charset="0"/>
              </a:rPr>
              <a:t>. The large uncertainty in the 30P(</a:t>
            </a:r>
            <a:r>
              <a:rPr lang="en-US" altLang="zh-CN" sz="1800" i="1" dirty="0">
                <a:solidFill>
                  <a:srgbClr val="000000"/>
                </a:solidFill>
                <a:effectLst/>
                <a:latin typeface="Cambria" panose="02040503050406030204" pitchFamily="18" charset="0"/>
                <a:ea typeface="Cambria" panose="02040503050406030204" pitchFamily="18" charset="0"/>
              </a:rPr>
              <a:t>p</a:t>
            </a:r>
            <a:r>
              <a:rPr lang="en-US" altLang="zh-CN" sz="1800" i="0" dirty="0">
                <a:solidFill>
                  <a:srgbClr val="000000"/>
                </a:solidFill>
                <a:effectLst/>
                <a:latin typeface="Cambria" panose="02040503050406030204" pitchFamily="18" charset="0"/>
                <a:ea typeface="Cambria" panose="02040503050406030204" pitchFamily="18" charset="0"/>
              </a:rPr>
              <a:t>, γ)31S rate impacts the classification of certain </a:t>
            </a:r>
            <a:r>
              <a:rPr lang="en-US" altLang="zh-CN" sz="1800" i="0" dirty="0" err="1">
                <a:solidFill>
                  <a:srgbClr val="000000"/>
                </a:solidFill>
                <a:effectLst/>
                <a:latin typeface="Cambria" panose="02040503050406030204" pitchFamily="18" charset="0"/>
                <a:ea typeface="Cambria" panose="02040503050406030204" pitchFamily="18" charset="0"/>
              </a:rPr>
              <a:t>presolar</a:t>
            </a:r>
            <a:r>
              <a:rPr lang="en-US" altLang="zh-CN" sz="1800" i="0" dirty="0">
                <a:solidFill>
                  <a:srgbClr val="000000"/>
                </a:solidFill>
                <a:effectLst/>
                <a:latin typeface="Cambria" panose="02040503050406030204" pitchFamily="18" charset="0"/>
                <a:ea typeface="Cambria" panose="02040503050406030204" pitchFamily="18" charset="0"/>
              </a:rPr>
              <a:t> nova grains [</a:t>
            </a:r>
            <a:r>
              <a:rPr lang="en-US" altLang="zh-CN" sz="1800" i="0" dirty="0">
                <a:solidFill>
                  <a:srgbClr val="0000FF"/>
                </a:solidFill>
                <a:effectLst/>
                <a:latin typeface="Cambria" panose="02040503050406030204" pitchFamily="18" charset="0"/>
                <a:ea typeface="Cambria" panose="02040503050406030204" pitchFamily="18" charset="0"/>
              </a:rPr>
              <a:t>4</a:t>
            </a:r>
            <a:r>
              <a:rPr lang="en-US" altLang="zh-CN" sz="1800" i="0" dirty="0">
                <a:solidFill>
                  <a:srgbClr val="000000"/>
                </a:solidFill>
                <a:effectLst/>
                <a:latin typeface="Cambria" panose="02040503050406030204" pitchFamily="18" charset="0"/>
                <a:ea typeface="Cambria" panose="02040503050406030204" pitchFamily="18" charset="0"/>
              </a:rPr>
              <a:t>], the calibration of nova thermometers [</a:t>
            </a:r>
            <a:r>
              <a:rPr lang="en-US" altLang="zh-CN" sz="1800" i="0" dirty="0">
                <a:solidFill>
                  <a:srgbClr val="0000FF"/>
                </a:solidFill>
                <a:effectLst/>
                <a:latin typeface="Cambria" panose="02040503050406030204" pitchFamily="18" charset="0"/>
                <a:ea typeface="Cambria" panose="02040503050406030204" pitchFamily="18" charset="0"/>
              </a:rPr>
              <a:t>5</a:t>
            </a:r>
            <a:r>
              <a:rPr lang="en-US" altLang="zh-CN" sz="1800" i="0" dirty="0">
                <a:solidFill>
                  <a:srgbClr val="000000"/>
                </a:solidFill>
                <a:effectLst/>
                <a:latin typeface="Cambria" panose="02040503050406030204" pitchFamily="18" charset="0"/>
                <a:ea typeface="Cambria" panose="02040503050406030204" pitchFamily="18" charset="0"/>
              </a:rPr>
              <a:t>], </a:t>
            </a:r>
            <a:r>
              <a:rPr lang="en-US" altLang="zh-CN" dirty="0">
                <a:solidFill>
                  <a:srgbClr val="0000CC"/>
                </a:solidFill>
                <a:latin typeface="Cambria" panose="02040503050406030204" pitchFamily="18" charset="0"/>
                <a:ea typeface="Cambria" panose="02040503050406030204" pitchFamily="18" charset="0"/>
              </a:rPr>
              <a:t>and the Si/H abundance ratio, which can be used to constrain the degree of mixing between the outer white dwarf layers and the accreted envelope</a:t>
            </a:r>
            <a:r>
              <a:rPr lang="en-US" altLang="zh-CN" sz="1800" i="0" dirty="0">
                <a:solidFill>
                  <a:srgbClr val="0000CC"/>
                </a:solidFill>
                <a:effectLst/>
                <a:latin typeface="Cambria" panose="02040503050406030204" pitchFamily="18" charset="0"/>
                <a:ea typeface="Cambria" panose="02040503050406030204" pitchFamily="18" charset="0"/>
              </a:rPr>
              <a:t> </a:t>
            </a:r>
            <a:r>
              <a:rPr lang="en-US" altLang="zh-CN" sz="1800" i="0" dirty="0">
                <a:solidFill>
                  <a:srgbClr val="000000"/>
                </a:solidFill>
                <a:effectLst/>
                <a:latin typeface="Cambria" panose="02040503050406030204" pitchFamily="18" charset="0"/>
                <a:ea typeface="Cambria" panose="02040503050406030204" pitchFamily="18" charset="0"/>
              </a:rPr>
              <a:t>[</a:t>
            </a:r>
            <a:r>
              <a:rPr lang="en-US" altLang="zh-CN" sz="1800" i="0" dirty="0">
                <a:solidFill>
                  <a:srgbClr val="0000FF"/>
                </a:solidFill>
                <a:effectLst/>
                <a:latin typeface="Cambria" panose="02040503050406030204" pitchFamily="18" charset="0"/>
                <a:ea typeface="Cambria" panose="02040503050406030204" pitchFamily="18" charset="0"/>
              </a:rPr>
              <a:t>6</a:t>
            </a:r>
            <a:r>
              <a:rPr lang="en-US" altLang="zh-CN" sz="1800" i="0" dirty="0">
                <a:solidFill>
                  <a:srgbClr val="000000"/>
                </a:solidFill>
                <a:effectLst/>
                <a:latin typeface="Cambria" panose="02040503050406030204" pitchFamily="18" charset="0"/>
                <a:ea typeface="Cambria" panose="02040503050406030204" pitchFamily="18" charset="0"/>
              </a:rPr>
              <a:t>]. </a:t>
            </a:r>
            <a:endParaRPr lang="en-US" altLang="zh-CN" dirty="0">
              <a:latin typeface="Cambria" panose="02040503050406030204" pitchFamily="18" charset="0"/>
              <a:ea typeface="Cambria" panose="02040503050406030204" pitchFamily="18" charset="0"/>
            </a:endParaRPr>
          </a:p>
          <a:p>
            <a:endParaRPr lang="en-US" altLang="zh-CN" dirty="0">
              <a:latin typeface="Cambria" panose="02040503050406030204" pitchFamily="18" charset="0"/>
              <a:ea typeface="Cambria" panose="02040503050406030204" pitchFamily="18" charset="0"/>
            </a:endParaRPr>
          </a:p>
          <a:p>
            <a:r>
              <a:rPr lang="en-US" altLang="zh-CN" sz="1800" i="0" dirty="0">
                <a:solidFill>
                  <a:srgbClr val="339966"/>
                </a:solidFill>
                <a:effectLst/>
                <a:latin typeface="Cambria" panose="02040503050406030204" pitchFamily="18" charset="0"/>
                <a:ea typeface="Cambria" panose="02040503050406030204" pitchFamily="18" charset="0"/>
              </a:rPr>
              <a:t>If you have a better way to express </a:t>
            </a:r>
            <a:r>
              <a:rPr lang="en-US" altLang="zh-CN" dirty="0">
                <a:solidFill>
                  <a:srgbClr val="339966"/>
                </a:solidFill>
                <a:latin typeface="Cambria" panose="02040503050406030204" pitchFamily="18" charset="0"/>
                <a:ea typeface="Cambria" panose="02040503050406030204" pitchFamily="18" charset="0"/>
              </a:rPr>
              <a:t>"</a:t>
            </a:r>
            <a:r>
              <a:rPr lang="en-US" altLang="zh-CN" sz="1800" i="0" dirty="0">
                <a:solidFill>
                  <a:srgbClr val="339966"/>
                </a:solidFill>
                <a:effectLst/>
                <a:latin typeface="Cambria" panose="02040503050406030204" pitchFamily="18" charset="0"/>
                <a:ea typeface="Cambria" panose="02040503050406030204" pitchFamily="18" charset="0"/>
              </a:rPr>
              <a:t>nuclear mixing meters" </a:t>
            </a:r>
            <a:r>
              <a:rPr lang="en-US" altLang="zh-CN" dirty="0">
                <a:solidFill>
                  <a:srgbClr val="339966"/>
                </a:solidFill>
                <a:latin typeface="Cambria" panose="02040503050406030204" pitchFamily="18" charset="0"/>
                <a:ea typeface="Cambria" panose="02040503050406030204" pitchFamily="18" charset="0"/>
              </a:rPr>
              <a:t>accurately (and concisely) </a:t>
            </a:r>
            <a:r>
              <a:rPr lang="en-US" altLang="zh-CN" sz="1800" i="0" dirty="0">
                <a:solidFill>
                  <a:srgbClr val="339966"/>
                </a:solidFill>
                <a:effectLst/>
                <a:latin typeface="Cambria" panose="02040503050406030204" pitchFamily="18" charset="0"/>
                <a:ea typeface="Cambria" panose="02040503050406030204" pitchFamily="18" charset="0"/>
              </a:rPr>
              <a:t>, please let me know.</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3569908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515BB-917F-4852-A52B-AA23FF4E6B74}"/>
              </a:ext>
            </a:extLst>
          </p:cNvPr>
          <p:cNvSpPr txBox="1"/>
          <p:nvPr/>
        </p:nvSpPr>
        <p:spPr>
          <a:xfrm>
            <a:off x="0" y="0"/>
            <a:ext cx="9144000" cy="2031325"/>
          </a:xfrm>
          <a:prstGeom prst="rect">
            <a:avLst/>
          </a:prstGeom>
          <a:noFill/>
        </p:spPr>
        <p:txBody>
          <a:bodyPr wrap="square">
            <a:spAutoFit/>
          </a:bodyPr>
          <a:lstStyle/>
          <a:p>
            <a:r>
              <a:rPr lang="en-US" altLang="zh-CN" dirty="0">
                <a:solidFill>
                  <a:srgbClr val="000000"/>
                </a:solidFill>
                <a:latin typeface="Cambria" panose="02040503050406030204" pitchFamily="18" charset="0"/>
                <a:ea typeface="Cambria" panose="02040503050406030204" pitchFamily="18" charset="0"/>
              </a:rPr>
              <a:t>Experiment Section of V6</a:t>
            </a:r>
          </a:p>
          <a:p>
            <a:endParaRPr lang="en-US" altLang="zh-CN" i="0" dirty="0">
              <a:solidFill>
                <a:srgbClr val="000000"/>
              </a:solidFill>
              <a:effectLst/>
              <a:latin typeface="Cambria" panose="02040503050406030204" pitchFamily="18" charset="0"/>
              <a:ea typeface="Cambria" panose="02040503050406030204" pitchFamily="18" charset="0"/>
            </a:endParaRPr>
          </a:p>
          <a:p>
            <a:r>
              <a:rPr lang="en-US" altLang="zh-CN" i="0" dirty="0">
                <a:solidFill>
                  <a:srgbClr val="000000"/>
                </a:solidFill>
                <a:effectLst/>
                <a:latin typeface="Cambria" panose="02040503050406030204" pitchFamily="18" charset="0"/>
                <a:ea typeface="Cambria" panose="02040503050406030204" pitchFamily="18" charset="0"/>
              </a:rPr>
              <a:t>The target foil was produced at the </a:t>
            </a:r>
            <a:r>
              <a:rPr lang="en-US" altLang="zh-CN" i="0" dirty="0" err="1">
                <a:solidFill>
                  <a:srgbClr val="000000"/>
                </a:solidFill>
                <a:effectLst/>
                <a:latin typeface="Cambria" panose="02040503050406030204" pitchFamily="18" charset="0"/>
                <a:ea typeface="Cambria" panose="02040503050406030204" pitchFamily="18" charset="0"/>
              </a:rPr>
              <a:t>Universitéde</a:t>
            </a:r>
            <a:r>
              <a:rPr lang="en-US" altLang="zh-CN" i="0" dirty="0">
                <a:solidFill>
                  <a:srgbClr val="000000"/>
                </a:solidFill>
                <a:effectLst/>
                <a:latin typeface="Cambria" panose="02040503050406030204" pitchFamily="18" charset="0"/>
                <a:ea typeface="Cambria" panose="02040503050406030204" pitchFamily="18" charset="0"/>
              </a:rPr>
              <a:t> Montréal, Canada, by implanting </a:t>
            </a:r>
            <a:r>
              <a:rPr lang="en-US" altLang="zh-CN" i="0" dirty="0">
                <a:solidFill>
                  <a:srgbClr val="0000CC"/>
                </a:solidFill>
                <a:effectLst/>
                <a:latin typeface="Cambria" panose="02040503050406030204" pitchFamily="18" charset="0"/>
                <a:ea typeface="Cambria" panose="02040503050406030204" pitchFamily="18" charset="0"/>
              </a:rPr>
              <a:t>35-keV </a:t>
            </a:r>
            <a:r>
              <a:rPr lang="en-US" altLang="zh-CN" i="0" baseline="30000" dirty="0">
                <a:solidFill>
                  <a:srgbClr val="000000"/>
                </a:solidFill>
                <a:effectLst/>
                <a:latin typeface="Cambria" panose="02040503050406030204" pitchFamily="18" charset="0"/>
                <a:ea typeface="Cambria" panose="02040503050406030204" pitchFamily="18" charset="0"/>
              </a:rPr>
              <a:t>3</a:t>
            </a:r>
            <a:r>
              <a:rPr lang="en-US" altLang="zh-CN" i="0" dirty="0">
                <a:solidFill>
                  <a:srgbClr val="000000"/>
                </a:solidFill>
                <a:effectLst/>
                <a:latin typeface="Cambria" panose="02040503050406030204" pitchFamily="18" charset="0"/>
                <a:ea typeface="Cambria" panose="02040503050406030204" pitchFamily="18" charset="0"/>
              </a:rPr>
              <a:t>He ions into a 25 µm-thick Au foil to an areal density of 6 × 10</a:t>
            </a:r>
            <a:r>
              <a:rPr lang="en-US" altLang="zh-CN" i="0" baseline="30000" dirty="0">
                <a:solidFill>
                  <a:srgbClr val="000000"/>
                </a:solidFill>
                <a:effectLst/>
                <a:latin typeface="Cambria" panose="02040503050406030204" pitchFamily="18" charset="0"/>
                <a:ea typeface="Cambria" panose="02040503050406030204" pitchFamily="18" charset="0"/>
              </a:rPr>
              <a:t>17</a:t>
            </a:r>
            <a:r>
              <a:rPr lang="en-US" altLang="zh-CN" i="0" dirty="0">
                <a:solidFill>
                  <a:srgbClr val="000000"/>
                </a:solidFill>
                <a:effectLst/>
                <a:latin typeface="Cambria" panose="02040503050406030204" pitchFamily="18" charset="0"/>
                <a:ea typeface="Cambria" panose="02040503050406030204" pitchFamily="18" charset="0"/>
              </a:rPr>
              <a:t> ions/cm</a:t>
            </a:r>
            <a:r>
              <a:rPr lang="en-US" altLang="zh-CN" i="0" baseline="30000" dirty="0">
                <a:solidFill>
                  <a:srgbClr val="000000"/>
                </a:solidFill>
                <a:effectLst/>
                <a:latin typeface="Cambria" panose="02040503050406030204" pitchFamily="18" charset="0"/>
                <a:ea typeface="Cambria" panose="02040503050406030204" pitchFamily="18" charset="0"/>
              </a:rPr>
              <a:t>2</a:t>
            </a:r>
            <a:r>
              <a:rPr lang="en-US" altLang="zh-CN" i="0" dirty="0">
                <a:solidFill>
                  <a:srgbClr val="000000"/>
                </a:solidFill>
                <a:effectLst/>
                <a:latin typeface="Cambria" panose="02040503050406030204" pitchFamily="18" charset="0"/>
                <a:ea typeface="Cambria" panose="02040503050406030204" pitchFamily="18" charset="0"/>
              </a:rPr>
              <a:t>.</a:t>
            </a:r>
          </a:p>
          <a:p>
            <a:endParaRPr lang="en-US" altLang="zh-CN" dirty="0">
              <a:solidFill>
                <a:srgbClr val="000000"/>
              </a:solidFill>
              <a:latin typeface="Cambria" panose="02040503050406030204" pitchFamily="18" charset="0"/>
              <a:ea typeface="Cambria" panose="02040503050406030204" pitchFamily="18" charset="0"/>
            </a:endParaRPr>
          </a:p>
          <a:p>
            <a:r>
              <a:rPr lang="en-US" altLang="zh-CN" dirty="0">
                <a:solidFill>
                  <a:srgbClr val="339966"/>
                </a:solidFill>
                <a:latin typeface="Cambria" panose="02040503050406030204" pitchFamily="18" charset="0"/>
              </a:rPr>
              <a:t>The </a:t>
            </a:r>
            <a:r>
              <a:rPr lang="zh-CN" altLang="en-US" dirty="0">
                <a:solidFill>
                  <a:srgbClr val="339966"/>
                </a:solidFill>
                <a:latin typeface="Cambria" panose="02040503050406030204" pitchFamily="18" charset="0"/>
              </a:rPr>
              <a:t>“</a:t>
            </a:r>
            <a:r>
              <a:rPr lang="en-US" altLang="zh-CN" dirty="0">
                <a:solidFill>
                  <a:srgbClr val="339966"/>
                </a:solidFill>
                <a:latin typeface="Cambria" panose="02040503050406030204" pitchFamily="18" charset="0"/>
              </a:rPr>
              <a:t>35 keV</a:t>
            </a:r>
            <a:r>
              <a:rPr lang="zh-CN" altLang="en-US" dirty="0">
                <a:solidFill>
                  <a:srgbClr val="339966"/>
                </a:solidFill>
                <a:latin typeface="Cambria" panose="02040503050406030204" pitchFamily="18" charset="0"/>
              </a:rPr>
              <a:t>”</a:t>
            </a:r>
            <a:r>
              <a:rPr lang="en-US" altLang="zh-CN" dirty="0">
                <a:solidFill>
                  <a:srgbClr val="339966"/>
                </a:solidFill>
                <a:latin typeface="Cambria" panose="02040503050406030204" pitchFamily="18" charset="0"/>
              </a:rPr>
              <a:t> was mentioned in Cathleen's thesis, Barry said it could be </a:t>
            </a:r>
            <a:r>
              <a:rPr lang="zh-CN" altLang="en-US" dirty="0">
                <a:solidFill>
                  <a:srgbClr val="339966"/>
                </a:solidFill>
                <a:latin typeface="Cambria" panose="02040503050406030204" pitchFamily="18" charset="0"/>
              </a:rPr>
              <a:t>“</a:t>
            </a:r>
            <a:r>
              <a:rPr lang="en-US" altLang="zh-CN" dirty="0">
                <a:solidFill>
                  <a:srgbClr val="339966"/>
                </a:solidFill>
                <a:latin typeface="Cambria" panose="02040503050406030204" pitchFamily="18" charset="0"/>
              </a:rPr>
              <a:t>30 keV</a:t>
            </a:r>
            <a:r>
              <a:rPr lang="zh-CN" altLang="en-US" dirty="0">
                <a:solidFill>
                  <a:srgbClr val="339966"/>
                </a:solidFill>
                <a:latin typeface="Cambria" panose="02040503050406030204" pitchFamily="18" charset="0"/>
              </a:rPr>
              <a:t>”</a:t>
            </a:r>
            <a:r>
              <a:rPr lang="en-US" altLang="zh-CN" dirty="0">
                <a:solidFill>
                  <a:srgbClr val="339966"/>
                </a:solidFill>
                <a:latin typeface="Cambria" panose="02040503050406030204" pitchFamily="18" charset="0"/>
              </a:rPr>
              <a:t>. Maybe Cathleen could confirm this?</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2162173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B4C80-2E07-423B-BF48-E02CAB8BFE23}"/>
              </a:ext>
            </a:extLst>
          </p:cNvPr>
          <p:cNvSpPr txBox="1"/>
          <p:nvPr/>
        </p:nvSpPr>
        <p:spPr>
          <a:xfrm>
            <a:off x="1" y="1512396"/>
            <a:ext cx="4572000" cy="369332"/>
          </a:xfrm>
          <a:prstGeom prst="rect">
            <a:avLst/>
          </a:prstGeom>
          <a:noFill/>
        </p:spPr>
        <p:txBody>
          <a:bodyPr wrap="square">
            <a:spAutoFit/>
          </a:bodyPr>
          <a:lstStyle/>
          <a:p>
            <a:r>
              <a:rPr lang="en-US" altLang="zh-CN" dirty="0">
                <a:solidFill>
                  <a:srgbClr val="000000"/>
                </a:solidFill>
                <a:latin typeface="Cambria" panose="02040503050406030204" pitchFamily="18" charset="0"/>
                <a:ea typeface="Cambria" panose="02040503050406030204" pitchFamily="18" charset="0"/>
              </a:rPr>
              <a:t>Who uses "Bayes' theorem"?</a:t>
            </a:r>
            <a:endParaRPr lang="zh-CN" altLang="en-US" dirty="0">
              <a:solidFill>
                <a:srgbClr val="339966"/>
              </a:solidFill>
              <a:latin typeface="Cambria" panose="02040503050406030204" pitchFamily="18" charset="0"/>
            </a:endParaRPr>
          </a:p>
        </p:txBody>
      </p:sp>
      <p:sp>
        <p:nvSpPr>
          <p:cNvPr id="3" name="TextBox 2">
            <a:extLst>
              <a:ext uri="{FF2B5EF4-FFF2-40B4-BE49-F238E27FC236}">
                <a16:creationId xmlns:a16="http://schemas.microsoft.com/office/drawing/2014/main" id="{5CECB644-7FF9-43CF-92A9-ECF50BB00D3D}"/>
              </a:ext>
            </a:extLst>
          </p:cNvPr>
          <p:cNvSpPr txBox="1"/>
          <p:nvPr/>
        </p:nvSpPr>
        <p:spPr>
          <a:xfrm>
            <a:off x="4933585" y="1512396"/>
            <a:ext cx="4210415" cy="369332"/>
          </a:xfrm>
          <a:prstGeom prst="rect">
            <a:avLst/>
          </a:prstGeom>
          <a:noFill/>
        </p:spPr>
        <p:txBody>
          <a:bodyPr wrap="square">
            <a:spAutoFit/>
          </a:bodyPr>
          <a:lstStyle/>
          <a:p>
            <a:r>
              <a:rPr lang="en-US" altLang="zh-CN" dirty="0">
                <a:solidFill>
                  <a:srgbClr val="000000"/>
                </a:solidFill>
                <a:latin typeface="Cambria" panose="02040503050406030204" pitchFamily="18" charset="0"/>
                <a:ea typeface="Cambria" panose="02040503050406030204" pitchFamily="18" charset="0"/>
              </a:rPr>
              <a:t>Who uses "</a:t>
            </a:r>
            <a:r>
              <a:rPr lang="en-US" altLang="zh-CN" dirty="0" err="1">
                <a:solidFill>
                  <a:srgbClr val="000000"/>
                </a:solidFill>
                <a:latin typeface="Cambria" panose="02040503050406030204" pitchFamily="18" charset="0"/>
                <a:ea typeface="Cambria" panose="02040503050406030204" pitchFamily="18" charset="0"/>
              </a:rPr>
              <a:t>Bayes's</a:t>
            </a:r>
            <a:r>
              <a:rPr lang="en-US" altLang="zh-CN" dirty="0">
                <a:solidFill>
                  <a:srgbClr val="000000"/>
                </a:solidFill>
                <a:latin typeface="Cambria" panose="02040503050406030204" pitchFamily="18" charset="0"/>
                <a:ea typeface="Cambria" panose="02040503050406030204" pitchFamily="18" charset="0"/>
              </a:rPr>
              <a:t> theorem"?</a:t>
            </a:r>
            <a:endParaRPr lang="zh-CN" altLang="en-US" dirty="0">
              <a:solidFill>
                <a:srgbClr val="339966"/>
              </a:solidFill>
              <a:latin typeface="Cambria" panose="02040503050406030204" pitchFamily="18" charset="0"/>
            </a:endParaRPr>
          </a:p>
        </p:txBody>
      </p:sp>
      <p:sp>
        <p:nvSpPr>
          <p:cNvPr id="4" name="TextBox 3">
            <a:extLst>
              <a:ext uri="{FF2B5EF4-FFF2-40B4-BE49-F238E27FC236}">
                <a16:creationId xmlns:a16="http://schemas.microsoft.com/office/drawing/2014/main" id="{DFC5EC7F-8DFE-47DA-B553-CBE76A028FC1}"/>
              </a:ext>
            </a:extLst>
          </p:cNvPr>
          <p:cNvSpPr txBox="1"/>
          <p:nvPr/>
        </p:nvSpPr>
        <p:spPr>
          <a:xfrm>
            <a:off x="1" y="4396317"/>
            <a:ext cx="6437014" cy="338554"/>
          </a:xfrm>
          <a:prstGeom prst="rect">
            <a:avLst/>
          </a:prstGeom>
          <a:noFill/>
        </p:spPr>
        <p:txBody>
          <a:bodyPr wrap="square">
            <a:spAutoFit/>
          </a:bodyPr>
          <a:lstStyle/>
          <a:p>
            <a:r>
              <a:rPr lang="zh-CN" altLang="en-US" sz="1600" dirty="0">
                <a:latin typeface="Arial Narrow" panose="020B0606020202030204" pitchFamily="34" charset="0"/>
              </a:rPr>
              <a:t>P.A. Zyla et al. (Particle Data Group), Prog. Theor. Exp. Phys. 2020, 083C01 (2020).</a:t>
            </a:r>
          </a:p>
        </p:txBody>
      </p:sp>
      <p:sp>
        <p:nvSpPr>
          <p:cNvPr id="5" name="TextBox 4">
            <a:extLst>
              <a:ext uri="{FF2B5EF4-FFF2-40B4-BE49-F238E27FC236}">
                <a16:creationId xmlns:a16="http://schemas.microsoft.com/office/drawing/2014/main" id="{45BBE9A2-802F-4D56-9860-D2790777E401}"/>
              </a:ext>
            </a:extLst>
          </p:cNvPr>
          <p:cNvSpPr txBox="1"/>
          <p:nvPr/>
        </p:nvSpPr>
        <p:spPr>
          <a:xfrm>
            <a:off x="1" y="2026577"/>
            <a:ext cx="3831882" cy="338554"/>
          </a:xfrm>
          <a:prstGeom prst="rect">
            <a:avLst/>
          </a:prstGeom>
          <a:noFill/>
        </p:spPr>
        <p:txBody>
          <a:bodyPr wrap="square">
            <a:spAutoFit/>
          </a:bodyPr>
          <a:lstStyle/>
          <a:p>
            <a:r>
              <a:rPr lang="zh-CN" altLang="en-US" sz="1600" dirty="0">
                <a:latin typeface="Arial Narrow" panose="020B0606020202030204" pitchFamily="34" charset="0"/>
              </a:rPr>
              <a:t>J. Novak et al., Phys. Rev. C 89, 034917 (2014). </a:t>
            </a:r>
          </a:p>
        </p:txBody>
      </p:sp>
      <p:sp>
        <p:nvSpPr>
          <p:cNvPr id="6" name="TextBox 5">
            <a:extLst>
              <a:ext uri="{FF2B5EF4-FFF2-40B4-BE49-F238E27FC236}">
                <a16:creationId xmlns:a16="http://schemas.microsoft.com/office/drawing/2014/main" id="{4737A8E8-18BD-40CF-A96C-9D9E8246E3A2}"/>
              </a:ext>
            </a:extLst>
          </p:cNvPr>
          <p:cNvSpPr txBox="1"/>
          <p:nvPr/>
        </p:nvSpPr>
        <p:spPr>
          <a:xfrm>
            <a:off x="1" y="2421534"/>
            <a:ext cx="4210412" cy="338554"/>
          </a:xfrm>
          <a:prstGeom prst="rect">
            <a:avLst/>
          </a:prstGeom>
          <a:noFill/>
        </p:spPr>
        <p:txBody>
          <a:bodyPr wrap="square">
            <a:spAutoFit/>
          </a:bodyPr>
          <a:lstStyle/>
          <a:p>
            <a:r>
              <a:rPr lang="zh-CN" altLang="en-US" sz="1600" dirty="0">
                <a:latin typeface="Arial Narrow" panose="020B0606020202030204" pitchFamily="34" charset="0"/>
              </a:rPr>
              <a:t>A. E. Lovell et al., Phys. Rev. C 97, 064612 (2018)</a:t>
            </a:r>
            <a:r>
              <a:rPr lang="en-US" altLang="zh-CN" sz="1600" dirty="0">
                <a:latin typeface="Arial Narrow" panose="020B0606020202030204" pitchFamily="34" charset="0"/>
              </a:rPr>
              <a:t>.</a:t>
            </a:r>
            <a:endParaRPr lang="zh-CN" altLang="en-US" sz="1600" dirty="0">
              <a:latin typeface="Arial Narrow" panose="020B0606020202030204" pitchFamily="34" charset="0"/>
            </a:endParaRPr>
          </a:p>
        </p:txBody>
      </p:sp>
      <p:sp>
        <p:nvSpPr>
          <p:cNvPr id="7" name="TextBox 6">
            <a:extLst>
              <a:ext uri="{FF2B5EF4-FFF2-40B4-BE49-F238E27FC236}">
                <a16:creationId xmlns:a16="http://schemas.microsoft.com/office/drawing/2014/main" id="{9DE4E333-AC14-4C2A-AA1F-D4E3FC744788}"/>
              </a:ext>
            </a:extLst>
          </p:cNvPr>
          <p:cNvSpPr txBox="1"/>
          <p:nvPr/>
        </p:nvSpPr>
        <p:spPr>
          <a:xfrm>
            <a:off x="1" y="2816491"/>
            <a:ext cx="4541637" cy="338554"/>
          </a:xfrm>
          <a:prstGeom prst="rect">
            <a:avLst/>
          </a:prstGeom>
          <a:noFill/>
        </p:spPr>
        <p:txBody>
          <a:bodyPr wrap="square">
            <a:spAutoFit/>
          </a:bodyPr>
          <a:lstStyle/>
          <a:p>
            <a:r>
              <a:rPr lang="zh-CN" altLang="en-US" sz="1600" dirty="0">
                <a:latin typeface="Arial Narrow" panose="020B0606020202030204" pitchFamily="34" charset="0"/>
              </a:rPr>
              <a:t>Jonah E. Bernhard  et al., Nat. Phys. 15, 1113 (2019).</a:t>
            </a:r>
          </a:p>
        </p:txBody>
      </p:sp>
      <p:sp>
        <p:nvSpPr>
          <p:cNvPr id="8" name="TextBox 7">
            <a:extLst>
              <a:ext uri="{FF2B5EF4-FFF2-40B4-BE49-F238E27FC236}">
                <a16:creationId xmlns:a16="http://schemas.microsoft.com/office/drawing/2014/main" id="{F27246B8-28A1-4617-9286-946B8C660DDC}"/>
              </a:ext>
            </a:extLst>
          </p:cNvPr>
          <p:cNvSpPr txBox="1"/>
          <p:nvPr/>
        </p:nvSpPr>
        <p:spPr>
          <a:xfrm>
            <a:off x="1" y="3211448"/>
            <a:ext cx="4548749" cy="338554"/>
          </a:xfrm>
          <a:prstGeom prst="rect">
            <a:avLst/>
          </a:prstGeom>
          <a:noFill/>
        </p:spPr>
        <p:txBody>
          <a:bodyPr wrap="square">
            <a:spAutoFit/>
          </a:bodyPr>
          <a:lstStyle/>
          <a:p>
            <a:r>
              <a:rPr lang="zh-CN" altLang="en-US" sz="1600" dirty="0">
                <a:latin typeface="Arial Narrow" panose="020B0606020202030204" pitchFamily="34" charset="0"/>
              </a:rPr>
              <a:t>J. Scott Moreland et al., Phys. Rev. C 101, 024911 (2020).</a:t>
            </a:r>
          </a:p>
        </p:txBody>
      </p:sp>
      <p:sp>
        <p:nvSpPr>
          <p:cNvPr id="9" name="TextBox 8">
            <a:extLst>
              <a:ext uri="{FF2B5EF4-FFF2-40B4-BE49-F238E27FC236}">
                <a16:creationId xmlns:a16="http://schemas.microsoft.com/office/drawing/2014/main" id="{273170A4-451B-4E75-B584-DCECE197F290}"/>
              </a:ext>
            </a:extLst>
          </p:cNvPr>
          <p:cNvSpPr txBox="1"/>
          <p:nvPr/>
        </p:nvSpPr>
        <p:spPr>
          <a:xfrm>
            <a:off x="1" y="3606405"/>
            <a:ext cx="6264998" cy="338554"/>
          </a:xfrm>
          <a:prstGeom prst="rect">
            <a:avLst/>
          </a:prstGeom>
          <a:noFill/>
        </p:spPr>
        <p:txBody>
          <a:bodyPr wrap="square">
            <a:spAutoFit/>
          </a:bodyPr>
          <a:lstStyle/>
          <a:p>
            <a:r>
              <a:rPr lang="zh-CN" altLang="en-US" sz="1600" dirty="0">
                <a:latin typeface="Arial Narrow" panose="020B0606020202030204" pitchFamily="34" charset="0"/>
              </a:rPr>
              <a:t>Cade R. Rodgers et al., Nucl. Instrum. Methods Phys. Res. A 998, 165172 (2021). </a:t>
            </a:r>
          </a:p>
        </p:txBody>
      </p:sp>
      <p:sp>
        <p:nvSpPr>
          <p:cNvPr id="10" name="TextBox 9">
            <a:extLst>
              <a:ext uri="{FF2B5EF4-FFF2-40B4-BE49-F238E27FC236}">
                <a16:creationId xmlns:a16="http://schemas.microsoft.com/office/drawing/2014/main" id="{23A5ECB2-E2AD-406F-89D7-903DD7577F01}"/>
              </a:ext>
            </a:extLst>
          </p:cNvPr>
          <p:cNvSpPr txBox="1"/>
          <p:nvPr/>
        </p:nvSpPr>
        <p:spPr>
          <a:xfrm>
            <a:off x="4925082" y="2022523"/>
            <a:ext cx="4210413" cy="338554"/>
          </a:xfrm>
          <a:prstGeom prst="rect">
            <a:avLst/>
          </a:prstGeom>
          <a:noFill/>
        </p:spPr>
        <p:txBody>
          <a:bodyPr wrap="square">
            <a:spAutoFit/>
          </a:bodyPr>
          <a:lstStyle/>
          <a:p>
            <a:r>
              <a:rPr lang="zh-CN" altLang="en-US" sz="1600" dirty="0">
                <a:latin typeface="Arial Narrow" panose="020B0606020202030204" pitchFamily="34" charset="0"/>
              </a:rPr>
              <a:t>C. Marshall et al., Phys. Rev. C 102, 024609 (2020).</a:t>
            </a:r>
          </a:p>
        </p:txBody>
      </p:sp>
      <p:sp>
        <p:nvSpPr>
          <p:cNvPr id="11" name="TextBox 10">
            <a:extLst>
              <a:ext uri="{FF2B5EF4-FFF2-40B4-BE49-F238E27FC236}">
                <a16:creationId xmlns:a16="http://schemas.microsoft.com/office/drawing/2014/main" id="{21F6D467-86E3-4DE9-9FDC-4F84C25BDF45}"/>
              </a:ext>
            </a:extLst>
          </p:cNvPr>
          <p:cNvSpPr txBox="1"/>
          <p:nvPr/>
        </p:nvSpPr>
        <p:spPr>
          <a:xfrm>
            <a:off x="1" y="4001362"/>
            <a:ext cx="5377759" cy="338554"/>
          </a:xfrm>
          <a:prstGeom prst="rect">
            <a:avLst/>
          </a:prstGeom>
          <a:noFill/>
        </p:spPr>
        <p:txBody>
          <a:bodyPr wrap="square">
            <a:spAutoFit/>
          </a:bodyPr>
          <a:lstStyle/>
          <a:p>
            <a:r>
              <a:rPr lang="zh-CN" altLang="en-US" sz="1600" dirty="0">
                <a:latin typeface="Arial Narrow" panose="020B0606020202030204" pitchFamily="34" charset="0"/>
              </a:rPr>
              <a:t>D. R. Phillips et al., J. Phys. G Nucl. Part. Phys. 48, 072001 (2021).</a:t>
            </a:r>
          </a:p>
        </p:txBody>
      </p:sp>
      <p:sp>
        <p:nvSpPr>
          <p:cNvPr id="12" name="TextBox 11">
            <a:extLst>
              <a:ext uri="{FF2B5EF4-FFF2-40B4-BE49-F238E27FC236}">
                <a16:creationId xmlns:a16="http://schemas.microsoft.com/office/drawing/2014/main" id="{02FE53CB-3499-45C6-BC13-457912A4C736}"/>
              </a:ext>
            </a:extLst>
          </p:cNvPr>
          <p:cNvSpPr txBox="1"/>
          <p:nvPr/>
        </p:nvSpPr>
        <p:spPr>
          <a:xfrm>
            <a:off x="4925082" y="2443949"/>
            <a:ext cx="3996673" cy="338554"/>
          </a:xfrm>
          <a:prstGeom prst="rect">
            <a:avLst/>
          </a:prstGeom>
          <a:noFill/>
        </p:spPr>
        <p:txBody>
          <a:bodyPr wrap="square">
            <a:spAutoFit/>
          </a:bodyPr>
          <a:lstStyle/>
          <a:p>
            <a:r>
              <a:rPr lang="zh-CN" altLang="en-US" sz="1600" dirty="0">
                <a:latin typeface="Arial Narrow" panose="020B0606020202030204" pitchFamily="34" charset="0"/>
              </a:rPr>
              <a:t>N. Galinski et al., Phys. Rev. C 90, 035803 (2014).</a:t>
            </a:r>
          </a:p>
        </p:txBody>
      </p:sp>
      <p:sp>
        <p:nvSpPr>
          <p:cNvPr id="13" name="TextBox 12">
            <a:extLst>
              <a:ext uri="{FF2B5EF4-FFF2-40B4-BE49-F238E27FC236}">
                <a16:creationId xmlns:a16="http://schemas.microsoft.com/office/drawing/2014/main" id="{ACAB820B-EA63-4D09-A8E7-A36E75F0AA87}"/>
              </a:ext>
            </a:extLst>
          </p:cNvPr>
          <p:cNvSpPr txBox="1"/>
          <p:nvPr/>
        </p:nvSpPr>
        <p:spPr>
          <a:xfrm>
            <a:off x="-1" y="0"/>
            <a:ext cx="9135495" cy="1329082"/>
          </a:xfrm>
          <a:prstGeom prst="rect">
            <a:avLst/>
          </a:prstGeom>
          <a:noFill/>
        </p:spPr>
        <p:txBody>
          <a:bodyPr wrap="square" rtlCol="0">
            <a:spAutoFit/>
          </a:bodyPr>
          <a:lstStyle/>
          <a:p>
            <a:pPr>
              <a:lnSpc>
                <a:spcPct val="114000"/>
              </a:lnSpc>
            </a:pPr>
            <a:r>
              <a:rPr lang="en-US" altLang="zh-CN" dirty="0">
                <a:solidFill>
                  <a:srgbClr val="339966"/>
                </a:solidFill>
                <a:latin typeface="Cambria" panose="02040503050406030204" pitchFamily="18" charset="0"/>
                <a:ea typeface="Cambria" panose="02040503050406030204" pitchFamily="18" charset="0"/>
              </a:rPr>
              <a:t>Both "Bayes' theorem" and "</a:t>
            </a:r>
            <a:r>
              <a:rPr lang="en-US" altLang="zh-CN" dirty="0" err="1">
                <a:solidFill>
                  <a:srgbClr val="339966"/>
                </a:solidFill>
                <a:latin typeface="Cambria" panose="02040503050406030204" pitchFamily="18" charset="0"/>
                <a:ea typeface="Cambria" panose="02040503050406030204" pitchFamily="18" charset="0"/>
              </a:rPr>
              <a:t>Bayes's</a:t>
            </a:r>
            <a:r>
              <a:rPr lang="en-US" altLang="zh-CN" dirty="0">
                <a:solidFill>
                  <a:srgbClr val="339966"/>
                </a:solidFill>
                <a:latin typeface="Cambria" panose="02040503050406030204" pitchFamily="18" charset="0"/>
                <a:ea typeface="Cambria" panose="02040503050406030204" pitchFamily="18" charset="0"/>
              </a:rPr>
              <a:t> theorem" have been used in literature. Barry expressed a strong preference for the latter, though the former is far more common.</a:t>
            </a:r>
          </a:p>
          <a:p>
            <a:pPr>
              <a:lnSpc>
                <a:spcPct val="114000"/>
              </a:lnSpc>
            </a:pPr>
            <a:r>
              <a:rPr lang="en-US" altLang="zh-CN" dirty="0">
                <a:solidFill>
                  <a:srgbClr val="339966"/>
                </a:solidFill>
                <a:latin typeface="Cambria" panose="02040503050406030204" pitchFamily="18" charset="0"/>
                <a:ea typeface="Cambria" panose="02040503050406030204" pitchFamily="18" charset="0"/>
              </a:rPr>
              <a:t>There is no real difference,</a:t>
            </a:r>
            <a:r>
              <a:rPr lang="zh-CN" altLang="en-US" dirty="0">
                <a:solidFill>
                  <a:srgbClr val="339966"/>
                </a:solidFill>
                <a:latin typeface="Cambria" panose="02040503050406030204" pitchFamily="18" charset="0"/>
              </a:rPr>
              <a:t> </a:t>
            </a:r>
            <a:r>
              <a:rPr lang="en-US" altLang="zh-CN" dirty="0">
                <a:solidFill>
                  <a:srgbClr val="339966"/>
                </a:solidFill>
                <a:latin typeface="Cambria" panose="02040503050406030204" pitchFamily="18" charset="0"/>
                <a:ea typeface="Cambria" panose="02040503050406030204" pitchFamily="18" charset="0"/>
              </a:rPr>
              <a:t>but</a:t>
            </a:r>
            <a:r>
              <a:rPr lang="zh-CN" altLang="en-US" dirty="0">
                <a:solidFill>
                  <a:srgbClr val="339966"/>
                </a:solidFill>
                <a:latin typeface="Cambria" panose="02040503050406030204" pitchFamily="18" charset="0"/>
              </a:rPr>
              <a:t> </a:t>
            </a:r>
            <a:r>
              <a:rPr lang="en-US" altLang="zh-CN" dirty="0">
                <a:solidFill>
                  <a:srgbClr val="339966"/>
                </a:solidFill>
                <a:latin typeface="Cambria" panose="02040503050406030204" pitchFamily="18" charset="0"/>
                <a:ea typeface="Cambria" panose="02040503050406030204" pitchFamily="18" charset="0"/>
              </a:rPr>
              <a:t>in our paper we</a:t>
            </a:r>
            <a:r>
              <a:rPr lang="zh-CN" altLang="en-US" dirty="0">
                <a:solidFill>
                  <a:srgbClr val="339966"/>
                </a:solidFill>
                <a:latin typeface="Cambria" panose="02040503050406030204" pitchFamily="18" charset="0"/>
              </a:rPr>
              <a:t> </a:t>
            </a:r>
            <a:r>
              <a:rPr lang="en-US" altLang="zh-CN" dirty="0">
                <a:solidFill>
                  <a:srgbClr val="339966"/>
                </a:solidFill>
                <a:latin typeface="Cambria" panose="02040503050406030204" pitchFamily="18" charset="0"/>
                <a:ea typeface="Cambria" panose="02040503050406030204" pitchFamily="18" charset="0"/>
              </a:rPr>
              <a:t>have</a:t>
            </a:r>
            <a:r>
              <a:rPr lang="zh-CN" altLang="en-US" dirty="0">
                <a:solidFill>
                  <a:srgbClr val="339966"/>
                </a:solidFill>
                <a:latin typeface="Cambria" panose="02040503050406030204" pitchFamily="18" charset="0"/>
              </a:rPr>
              <a:t> </a:t>
            </a:r>
            <a:r>
              <a:rPr lang="en-US" altLang="zh-CN" dirty="0">
                <a:solidFill>
                  <a:srgbClr val="339966"/>
                </a:solidFill>
                <a:latin typeface="Cambria" panose="02040503050406030204" pitchFamily="18" charset="0"/>
                <a:ea typeface="Cambria" panose="02040503050406030204" pitchFamily="18" charset="0"/>
              </a:rPr>
              <a:t>to</a:t>
            </a:r>
            <a:r>
              <a:rPr lang="zh-CN" altLang="en-US" dirty="0">
                <a:solidFill>
                  <a:srgbClr val="339966"/>
                </a:solidFill>
                <a:latin typeface="Cambria" panose="02040503050406030204" pitchFamily="18" charset="0"/>
              </a:rPr>
              <a:t> </a:t>
            </a:r>
            <a:r>
              <a:rPr lang="en-US" altLang="zh-CN" dirty="0">
                <a:solidFill>
                  <a:srgbClr val="339966"/>
                </a:solidFill>
                <a:latin typeface="Cambria" panose="02040503050406030204" pitchFamily="18" charset="0"/>
                <a:ea typeface="Cambria" panose="02040503050406030204" pitchFamily="18" charset="0"/>
              </a:rPr>
              <a:t>choose</a:t>
            </a:r>
            <a:r>
              <a:rPr lang="zh-CN" altLang="en-US" dirty="0">
                <a:solidFill>
                  <a:srgbClr val="339966"/>
                </a:solidFill>
                <a:latin typeface="Cambria" panose="02040503050406030204" pitchFamily="18" charset="0"/>
              </a:rPr>
              <a:t> </a:t>
            </a:r>
            <a:r>
              <a:rPr lang="en-US" altLang="zh-CN" dirty="0">
                <a:solidFill>
                  <a:srgbClr val="339966"/>
                </a:solidFill>
                <a:latin typeface="Cambria" panose="02040503050406030204" pitchFamily="18" charset="0"/>
                <a:ea typeface="Cambria" panose="02040503050406030204" pitchFamily="18" charset="0"/>
              </a:rPr>
              <a:t>one.</a:t>
            </a:r>
            <a:r>
              <a:rPr lang="en-US" altLang="zh-CN" sz="1800" i="0" dirty="0">
                <a:solidFill>
                  <a:srgbClr val="339966"/>
                </a:solidFill>
                <a:effectLst/>
                <a:latin typeface="Cambria" panose="02040503050406030204" pitchFamily="18" charset="0"/>
                <a:ea typeface="Cambria" panose="02040503050406030204" pitchFamily="18" charset="0"/>
              </a:rPr>
              <a:t> If you have a preference, please let me know.</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711734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98EA8-BAF8-421C-8681-A116C8D65A62}"/>
              </a:ext>
            </a:extLst>
          </p:cNvPr>
          <p:cNvPicPr>
            <a:picLocks noChangeAspect="1"/>
          </p:cNvPicPr>
          <p:nvPr/>
        </p:nvPicPr>
        <p:blipFill>
          <a:blip r:embed="rId2"/>
          <a:stretch>
            <a:fillRect/>
          </a:stretch>
        </p:blipFill>
        <p:spPr>
          <a:xfrm>
            <a:off x="1" y="0"/>
            <a:ext cx="3268300" cy="901885"/>
          </a:xfrm>
          <a:prstGeom prst="rect">
            <a:avLst/>
          </a:prstGeom>
        </p:spPr>
      </p:pic>
      <p:sp>
        <p:nvSpPr>
          <p:cNvPr id="5" name="TextBox 4">
            <a:extLst>
              <a:ext uri="{FF2B5EF4-FFF2-40B4-BE49-F238E27FC236}">
                <a16:creationId xmlns:a16="http://schemas.microsoft.com/office/drawing/2014/main" id="{2BC04642-FAAB-41F1-BD25-F770DF1E66B0}"/>
              </a:ext>
            </a:extLst>
          </p:cNvPr>
          <p:cNvSpPr txBox="1"/>
          <p:nvPr/>
        </p:nvSpPr>
        <p:spPr>
          <a:xfrm>
            <a:off x="-1" y="6211669"/>
            <a:ext cx="4762123" cy="584775"/>
          </a:xfrm>
          <a:prstGeom prst="rect">
            <a:avLst/>
          </a:prstGeom>
          <a:noFill/>
        </p:spPr>
        <p:txBody>
          <a:bodyPr wrap="square">
            <a:spAutoFit/>
          </a:bodyPr>
          <a:lstStyle/>
          <a:p>
            <a:r>
              <a:rPr lang="zh-CN" altLang="en-US" sz="1600" dirty="0">
                <a:latin typeface="Arial Narrow" panose="020B0606020202030204" pitchFamily="34" charset="0"/>
              </a:rPr>
              <a:t>P.A. Zyla et al. (Particle Data Group), Prog. Theor. Exp. Phys. 2020, 083C01 (2020).</a:t>
            </a:r>
          </a:p>
        </p:txBody>
      </p:sp>
      <p:sp>
        <p:nvSpPr>
          <p:cNvPr id="7" name="TextBox 6">
            <a:extLst>
              <a:ext uri="{FF2B5EF4-FFF2-40B4-BE49-F238E27FC236}">
                <a16:creationId xmlns:a16="http://schemas.microsoft.com/office/drawing/2014/main" id="{3DC163F5-9FEB-428A-A0A9-6E9E5DF2C8D4}"/>
              </a:ext>
            </a:extLst>
          </p:cNvPr>
          <p:cNvSpPr txBox="1"/>
          <p:nvPr/>
        </p:nvSpPr>
        <p:spPr>
          <a:xfrm>
            <a:off x="0" y="911944"/>
            <a:ext cx="3883564" cy="338554"/>
          </a:xfrm>
          <a:prstGeom prst="rect">
            <a:avLst/>
          </a:prstGeom>
          <a:noFill/>
        </p:spPr>
        <p:txBody>
          <a:bodyPr wrap="square">
            <a:spAutoFit/>
          </a:bodyPr>
          <a:lstStyle/>
          <a:p>
            <a:r>
              <a:rPr lang="zh-CN" altLang="en-US" sz="1600" dirty="0">
                <a:latin typeface="Arial Narrow" panose="020B0606020202030204" pitchFamily="34" charset="0"/>
              </a:rPr>
              <a:t>J. Novak et al., Phys. Rev. C 89, 034917 (2014). </a:t>
            </a:r>
          </a:p>
        </p:txBody>
      </p:sp>
      <p:pic>
        <p:nvPicPr>
          <p:cNvPr id="9" name="Picture 8">
            <a:extLst>
              <a:ext uri="{FF2B5EF4-FFF2-40B4-BE49-F238E27FC236}">
                <a16:creationId xmlns:a16="http://schemas.microsoft.com/office/drawing/2014/main" id="{2C195EF4-6D29-4F12-9597-032905125F1C}"/>
              </a:ext>
            </a:extLst>
          </p:cNvPr>
          <p:cNvPicPr>
            <a:picLocks noChangeAspect="1"/>
          </p:cNvPicPr>
          <p:nvPr/>
        </p:nvPicPr>
        <p:blipFill>
          <a:blip r:embed="rId3"/>
          <a:stretch>
            <a:fillRect/>
          </a:stretch>
        </p:blipFill>
        <p:spPr>
          <a:xfrm>
            <a:off x="124309" y="1358819"/>
            <a:ext cx="3228492" cy="642709"/>
          </a:xfrm>
          <a:prstGeom prst="rect">
            <a:avLst/>
          </a:prstGeom>
        </p:spPr>
      </p:pic>
      <p:pic>
        <p:nvPicPr>
          <p:cNvPr id="11" name="Picture 10">
            <a:extLst>
              <a:ext uri="{FF2B5EF4-FFF2-40B4-BE49-F238E27FC236}">
                <a16:creationId xmlns:a16="http://schemas.microsoft.com/office/drawing/2014/main" id="{1F787FF2-0441-48A2-96C0-D7C260094C65}"/>
              </a:ext>
            </a:extLst>
          </p:cNvPr>
          <p:cNvPicPr>
            <a:picLocks noChangeAspect="1"/>
          </p:cNvPicPr>
          <p:nvPr/>
        </p:nvPicPr>
        <p:blipFill>
          <a:blip r:embed="rId4"/>
          <a:stretch>
            <a:fillRect/>
          </a:stretch>
        </p:blipFill>
        <p:spPr>
          <a:xfrm>
            <a:off x="0" y="2579130"/>
            <a:ext cx="3657600" cy="954524"/>
          </a:xfrm>
          <a:prstGeom prst="rect">
            <a:avLst/>
          </a:prstGeom>
        </p:spPr>
      </p:pic>
      <p:sp>
        <p:nvSpPr>
          <p:cNvPr id="13" name="TextBox 12">
            <a:extLst>
              <a:ext uri="{FF2B5EF4-FFF2-40B4-BE49-F238E27FC236}">
                <a16:creationId xmlns:a16="http://schemas.microsoft.com/office/drawing/2014/main" id="{6FB28C1B-C00E-4FAF-998D-31FF1A35AF73}"/>
              </a:ext>
            </a:extLst>
          </p:cNvPr>
          <p:cNvSpPr txBox="1"/>
          <p:nvPr/>
        </p:nvSpPr>
        <p:spPr>
          <a:xfrm>
            <a:off x="0" y="3603218"/>
            <a:ext cx="4267200" cy="338554"/>
          </a:xfrm>
          <a:prstGeom prst="rect">
            <a:avLst/>
          </a:prstGeom>
          <a:noFill/>
        </p:spPr>
        <p:txBody>
          <a:bodyPr wrap="square">
            <a:spAutoFit/>
          </a:bodyPr>
          <a:lstStyle/>
          <a:p>
            <a:r>
              <a:rPr lang="zh-CN" altLang="en-US" sz="1600" dirty="0">
                <a:latin typeface="Arial Narrow" panose="020B0606020202030204" pitchFamily="34" charset="0"/>
              </a:rPr>
              <a:t>A. E. Lovell et al., Phys. Rev. C 97, 064612 (2018)</a:t>
            </a:r>
            <a:r>
              <a:rPr lang="en-US" altLang="zh-CN" sz="1600" dirty="0">
                <a:latin typeface="Arial Narrow" panose="020B0606020202030204" pitchFamily="34" charset="0"/>
              </a:rPr>
              <a:t>.</a:t>
            </a:r>
            <a:endParaRPr lang="zh-CN" altLang="en-US" sz="1600" dirty="0">
              <a:latin typeface="Arial Narrow" panose="020B0606020202030204" pitchFamily="34" charset="0"/>
            </a:endParaRPr>
          </a:p>
        </p:txBody>
      </p:sp>
      <p:sp>
        <p:nvSpPr>
          <p:cNvPr id="15" name="TextBox 14">
            <a:extLst>
              <a:ext uri="{FF2B5EF4-FFF2-40B4-BE49-F238E27FC236}">
                <a16:creationId xmlns:a16="http://schemas.microsoft.com/office/drawing/2014/main" id="{E636537B-5005-4023-A193-F3BDF9165DCC}"/>
              </a:ext>
            </a:extLst>
          </p:cNvPr>
          <p:cNvSpPr txBox="1"/>
          <p:nvPr/>
        </p:nvSpPr>
        <p:spPr>
          <a:xfrm>
            <a:off x="0" y="2070994"/>
            <a:ext cx="4602892" cy="338554"/>
          </a:xfrm>
          <a:prstGeom prst="rect">
            <a:avLst/>
          </a:prstGeom>
          <a:noFill/>
        </p:spPr>
        <p:txBody>
          <a:bodyPr wrap="square">
            <a:spAutoFit/>
          </a:bodyPr>
          <a:lstStyle/>
          <a:p>
            <a:r>
              <a:rPr lang="zh-CN" altLang="en-US" sz="1600" dirty="0">
                <a:latin typeface="Arial Narrow" panose="020B0606020202030204" pitchFamily="34" charset="0"/>
              </a:rPr>
              <a:t>Jonah E. Bernhard  et al., Nat. Phys. 15, 1113 (2019).</a:t>
            </a:r>
          </a:p>
        </p:txBody>
      </p:sp>
      <p:pic>
        <p:nvPicPr>
          <p:cNvPr id="10" name="Picture 9">
            <a:extLst>
              <a:ext uri="{FF2B5EF4-FFF2-40B4-BE49-F238E27FC236}">
                <a16:creationId xmlns:a16="http://schemas.microsoft.com/office/drawing/2014/main" id="{D8C5FBF7-F3AE-41A6-8E29-7446F45B9FF1}"/>
              </a:ext>
            </a:extLst>
          </p:cNvPr>
          <p:cNvPicPr>
            <a:picLocks noChangeAspect="1"/>
          </p:cNvPicPr>
          <p:nvPr/>
        </p:nvPicPr>
        <p:blipFill>
          <a:blip r:embed="rId5"/>
          <a:stretch>
            <a:fillRect/>
          </a:stretch>
        </p:blipFill>
        <p:spPr>
          <a:xfrm>
            <a:off x="5147327" y="30199"/>
            <a:ext cx="3996673" cy="1377358"/>
          </a:xfrm>
          <a:prstGeom prst="rect">
            <a:avLst/>
          </a:prstGeom>
        </p:spPr>
      </p:pic>
      <p:sp>
        <p:nvSpPr>
          <p:cNvPr id="12" name="TextBox 11">
            <a:extLst>
              <a:ext uri="{FF2B5EF4-FFF2-40B4-BE49-F238E27FC236}">
                <a16:creationId xmlns:a16="http://schemas.microsoft.com/office/drawing/2014/main" id="{3306A683-0643-458E-B26A-A2CDE0EFFE1D}"/>
              </a:ext>
            </a:extLst>
          </p:cNvPr>
          <p:cNvSpPr txBox="1"/>
          <p:nvPr/>
        </p:nvSpPr>
        <p:spPr>
          <a:xfrm>
            <a:off x="5147326" y="1528743"/>
            <a:ext cx="3996673" cy="338554"/>
          </a:xfrm>
          <a:prstGeom prst="rect">
            <a:avLst/>
          </a:prstGeom>
          <a:noFill/>
        </p:spPr>
        <p:txBody>
          <a:bodyPr wrap="square">
            <a:spAutoFit/>
          </a:bodyPr>
          <a:lstStyle/>
          <a:p>
            <a:r>
              <a:rPr lang="zh-CN" altLang="en-US" sz="1600" dirty="0">
                <a:latin typeface="Arial Narrow" panose="020B0606020202030204" pitchFamily="34" charset="0"/>
              </a:rPr>
              <a:t>N. Galinski et al., Phys. Rev. C 90, 035803 (2014).</a:t>
            </a:r>
          </a:p>
        </p:txBody>
      </p:sp>
      <p:pic>
        <p:nvPicPr>
          <p:cNvPr id="6" name="Picture 5">
            <a:extLst>
              <a:ext uri="{FF2B5EF4-FFF2-40B4-BE49-F238E27FC236}">
                <a16:creationId xmlns:a16="http://schemas.microsoft.com/office/drawing/2014/main" id="{E1788943-1A99-4AFB-B4E2-6631E2598F80}"/>
              </a:ext>
            </a:extLst>
          </p:cNvPr>
          <p:cNvPicPr>
            <a:picLocks noChangeAspect="1"/>
          </p:cNvPicPr>
          <p:nvPr/>
        </p:nvPicPr>
        <p:blipFill>
          <a:blip r:embed="rId6"/>
          <a:stretch>
            <a:fillRect/>
          </a:stretch>
        </p:blipFill>
        <p:spPr>
          <a:xfrm>
            <a:off x="0" y="4158603"/>
            <a:ext cx="5078994" cy="459318"/>
          </a:xfrm>
          <a:prstGeom prst="rect">
            <a:avLst/>
          </a:prstGeom>
        </p:spPr>
      </p:pic>
      <p:pic>
        <p:nvPicPr>
          <p:cNvPr id="14" name="Picture 13">
            <a:extLst>
              <a:ext uri="{FF2B5EF4-FFF2-40B4-BE49-F238E27FC236}">
                <a16:creationId xmlns:a16="http://schemas.microsoft.com/office/drawing/2014/main" id="{7AF33FCB-2567-4B3E-9E06-D58BCAEC6108}"/>
              </a:ext>
            </a:extLst>
          </p:cNvPr>
          <p:cNvPicPr>
            <a:picLocks noChangeAspect="1"/>
          </p:cNvPicPr>
          <p:nvPr/>
        </p:nvPicPr>
        <p:blipFill>
          <a:blip r:embed="rId7"/>
          <a:stretch>
            <a:fillRect/>
          </a:stretch>
        </p:blipFill>
        <p:spPr>
          <a:xfrm>
            <a:off x="0" y="5212037"/>
            <a:ext cx="4095750" cy="971550"/>
          </a:xfrm>
          <a:prstGeom prst="rect">
            <a:avLst/>
          </a:prstGeom>
        </p:spPr>
      </p:pic>
      <p:sp>
        <p:nvSpPr>
          <p:cNvPr id="17" name="TextBox 16">
            <a:extLst>
              <a:ext uri="{FF2B5EF4-FFF2-40B4-BE49-F238E27FC236}">
                <a16:creationId xmlns:a16="http://schemas.microsoft.com/office/drawing/2014/main" id="{95DA2807-99A0-4F0A-B946-E67577613A47}"/>
              </a:ext>
            </a:extLst>
          </p:cNvPr>
          <p:cNvSpPr txBox="1"/>
          <p:nvPr/>
        </p:nvSpPr>
        <p:spPr>
          <a:xfrm>
            <a:off x="0" y="4646003"/>
            <a:ext cx="4608576" cy="338554"/>
          </a:xfrm>
          <a:prstGeom prst="rect">
            <a:avLst/>
          </a:prstGeom>
          <a:noFill/>
        </p:spPr>
        <p:txBody>
          <a:bodyPr wrap="square">
            <a:spAutoFit/>
          </a:bodyPr>
          <a:lstStyle/>
          <a:p>
            <a:r>
              <a:rPr lang="zh-CN" altLang="en-US" sz="1600" dirty="0">
                <a:latin typeface="Arial Narrow" panose="020B0606020202030204" pitchFamily="34" charset="0"/>
              </a:rPr>
              <a:t>Jonah E. Bernhard et al., Phys. Rev. C 94, 024907 (2016). </a:t>
            </a:r>
          </a:p>
        </p:txBody>
      </p:sp>
      <p:sp>
        <p:nvSpPr>
          <p:cNvPr id="18" name="TextBox 17">
            <a:extLst>
              <a:ext uri="{FF2B5EF4-FFF2-40B4-BE49-F238E27FC236}">
                <a16:creationId xmlns:a16="http://schemas.microsoft.com/office/drawing/2014/main" id="{1375F5AB-947F-4C6C-ACFB-CB5C3C8751B2}"/>
              </a:ext>
            </a:extLst>
          </p:cNvPr>
          <p:cNvSpPr txBox="1"/>
          <p:nvPr/>
        </p:nvSpPr>
        <p:spPr>
          <a:xfrm>
            <a:off x="5486400" y="2725093"/>
            <a:ext cx="3657599" cy="1754326"/>
          </a:xfrm>
          <a:prstGeom prst="rect">
            <a:avLst/>
          </a:prstGeom>
          <a:noFill/>
        </p:spPr>
        <p:txBody>
          <a:bodyPr wrap="square" rtlCol="0">
            <a:spAutoFit/>
          </a:bodyPr>
          <a:lstStyle/>
          <a:p>
            <a:r>
              <a:rPr lang="en-US" altLang="zh-CN" dirty="0">
                <a:solidFill>
                  <a:srgbClr val="339966"/>
                </a:solidFill>
                <a:latin typeface="Cambria" panose="02040503050406030204" pitchFamily="18" charset="0"/>
                <a:ea typeface="Cambria" panose="02040503050406030204" pitchFamily="18" charset="0"/>
              </a:rPr>
              <a:t>People express Bayes' theorem in different ways. They are obviously all correct.</a:t>
            </a:r>
          </a:p>
          <a:p>
            <a:r>
              <a:rPr lang="en-US" altLang="zh-CN" dirty="0">
                <a:solidFill>
                  <a:srgbClr val="339966"/>
                </a:solidFill>
                <a:latin typeface="Cambria" panose="02040503050406030204" pitchFamily="18" charset="0"/>
                <a:ea typeface="Cambria" panose="02040503050406030204" pitchFamily="18" charset="0"/>
              </a:rPr>
              <a:t>I suggest that we be consistent with the form used by the MADAI package.</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1377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C2179A-C6CA-44E3-8F03-AF455E275FAC}"/>
              </a:ext>
            </a:extLst>
          </p:cNvPr>
          <p:cNvPicPr>
            <a:picLocks noChangeAspect="1"/>
          </p:cNvPicPr>
          <p:nvPr/>
        </p:nvPicPr>
        <p:blipFill>
          <a:blip r:embed="rId2"/>
          <a:stretch>
            <a:fillRect/>
          </a:stretch>
        </p:blipFill>
        <p:spPr>
          <a:xfrm>
            <a:off x="0" y="520700"/>
            <a:ext cx="7866151" cy="3429000"/>
          </a:xfrm>
          <a:prstGeom prst="rect">
            <a:avLst/>
          </a:prstGeom>
        </p:spPr>
      </p:pic>
      <p:sp>
        <p:nvSpPr>
          <p:cNvPr id="3" name="TextBox 2">
            <a:extLst>
              <a:ext uri="{FF2B5EF4-FFF2-40B4-BE49-F238E27FC236}">
                <a16:creationId xmlns:a16="http://schemas.microsoft.com/office/drawing/2014/main" id="{1E4A6E57-A751-4D3A-8D03-6A92DB8CAF80}"/>
              </a:ext>
            </a:extLst>
          </p:cNvPr>
          <p:cNvSpPr txBox="1"/>
          <p:nvPr/>
        </p:nvSpPr>
        <p:spPr>
          <a:xfrm>
            <a:off x="948690" y="886460"/>
            <a:ext cx="1623971" cy="1200329"/>
          </a:xfrm>
          <a:prstGeom prst="rect">
            <a:avLst/>
          </a:prstGeom>
          <a:noFill/>
        </p:spPr>
        <p:txBody>
          <a:bodyPr wrap="none" rtlCol="0">
            <a:spAutoFit/>
          </a:bodyPr>
          <a:lstStyle/>
          <a:p>
            <a:r>
              <a:rPr lang="en-US" altLang="zh-CN" dirty="0">
                <a:latin typeface="Cambria" panose="02040503050406030204" pitchFamily="18" charset="0"/>
                <a:ea typeface="Cambria" panose="02040503050406030204" pitchFamily="18" charset="0"/>
              </a:rPr>
              <a:t>Diameter (</a:t>
            </a:r>
            <a:r>
              <a:rPr lang="en-US" altLang="zh-CN" i="1" dirty="0">
                <a:latin typeface="Cambria" panose="02040503050406030204" pitchFamily="18" charset="0"/>
                <a:ea typeface="Cambria" panose="02040503050406030204" pitchFamily="18" charset="0"/>
              </a:rPr>
              <a:t>Φ</a:t>
            </a:r>
            <a:r>
              <a:rPr lang="en-US" altLang="zh-CN" dirty="0">
                <a:latin typeface="Cambria" panose="02040503050406030204" pitchFamily="18" charset="0"/>
                <a:ea typeface="Cambria" panose="02040503050406030204" pitchFamily="18" charset="0"/>
              </a:rPr>
              <a:t>)</a:t>
            </a:r>
          </a:p>
          <a:p>
            <a:r>
              <a:rPr lang="en-US" altLang="zh-CN" dirty="0">
                <a:solidFill>
                  <a:srgbClr val="59D454"/>
                </a:solidFill>
                <a:latin typeface="Cambria" panose="02040503050406030204" pitchFamily="18" charset="0"/>
                <a:ea typeface="Cambria" panose="02040503050406030204" pitchFamily="18" charset="0"/>
              </a:rPr>
              <a:t>Green: 6.4 mm</a:t>
            </a:r>
          </a:p>
          <a:p>
            <a:r>
              <a:rPr lang="en-US" altLang="zh-CN" dirty="0">
                <a:solidFill>
                  <a:srgbClr val="FF0000"/>
                </a:solidFill>
                <a:latin typeface="Cambria" panose="02040503050406030204" pitchFamily="18" charset="0"/>
                <a:ea typeface="Cambria" panose="02040503050406030204" pitchFamily="18" charset="0"/>
              </a:rPr>
              <a:t>Red: 4 mm</a:t>
            </a:r>
          </a:p>
          <a:p>
            <a:r>
              <a:rPr lang="en-US" altLang="zh-CN" dirty="0">
                <a:solidFill>
                  <a:srgbClr val="0000FF"/>
                </a:solidFill>
                <a:latin typeface="Cambria" panose="02040503050406030204" pitchFamily="18" charset="0"/>
                <a:ea typeface="Cambria" panose="02040503050406030204" pitchFamily="18" charset="0"/>
              </a:rPr>
              <a:t>Blue: 2 mm</a:t>
            </a:r>
          </a:p>
        </p:txBody>
      </p:sp>
      <p:sp>
        <p:nvSpPr>
          <p:cNvPr id="5" name="TextBox 4">
            <a:extLst>
              <a:ext uri="{FF2B5EF4-FFF2-40B4-BE49-F238E27FC236}">
                <a16:creationId xmlns:a16="http://schemas.microsoft.com/office/drawing/2014/main" id="{3C81553F-0B7B-46E2-9E39-FF8716C4015C}"/>
              </a:ext>
            </a:extLst>
          </p:cNvPr>
          <p:cNvSpPr txBox="1"/>
          <p:nvPr/>
        </p:nvSpPr>
        <p:spPr>
          <a:xfrm>
            <a:off x="0" y="0"/>
            <a:ext cx="4800600" cy="369332"/>
          </a:xfrm>
          <a:prstGeom prst="rect">
            <a:avLst/>
          </a:prstGeom>
          <a:noFill/>
        </p:spPr>
        <p:txBody>
          <a:bodyPr wrap="square">
            <a:spAutoFit/>
          </a:bodyPr>
          <a:lstStyle/>
          <a:p>
            <a:r>
              <a:rPr lang="en-US" altLang="zh-CN" dirty="0"/>
              <a:t>2)</a:t>
            </a:r>
            <a:r>
              <a:rPr lang="zh-CN" altLang="en-US" dirty="0"/>
              <a:t> </a:t>
            </a:r>
            <a:r>
              <a:rPr lang="en-US" altLang="zh-CN" dirty="0"/>
              <a:t>Collimator  diameter </a:t>
            </a:r>
            <a:r>
              <a:rPr lang="zh-CN" altLang="en-US" dirty="0"/>
              <a:t>↓</a:t>
            </a:r>
            <a:r>
              <a:rPr lang="en-US" altLang="zh-CN" dirty="0"/>
              <a:t>, sharpness slightly </a:t>
            </a:r>
            <a:r>
              <a:rPr lang="zh-CN" altLang="en-US" dirty="0"/>
              <a:t>↑</a:t>
            </a:r>
            <a:endParaRPr lang="en-US" altLang="zh-CN" dirty="0"/>
          </a:p>
        </p:txBody>
      </p:sp>
    </p:spTree>
    <p:extLst>
      <p:ext uri="{BB962C8B-B14F-4D97-AF65-F5344CB8AC3E}">
        <p14:creationId xmlns:p14="http://schemas.microsoft.com/office/powerpoint/2010/main" val="1145659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4A6A1-0EB4-47C9-B6B2-FA908EF47127}"/>
              </a:ext>
            </a:extLst>
          </p:cNvPr>
          <p:cNvPicPr>
            <a:picLocks noChangeAspect="1"/>
          </p:cNvPicPr>
          <p:nvPr/>
        </p:nvPicPr>
        <p:blipFill rotWithShape="1">
          <a:blip r:embed="rId2"/>
          <a:srcRect b="12278"/>
          <a:stretch/>
        </p:blipFill>
        <p:spPr>
          <a:xfrm>
            <a:off x="0" y="0"/>
            <a:ext cx="9144000" cy="2451100"/>
          </a:xfrm>
          <a:prstGeom prst="rect">
            <a:avLst/>
          </a:prstGeom>
        </p:spPr>
      </p:pic>
      <p:cxnSp>
        <p:nvCxnSpPr>
          <p:cNvPr id="5" name="Straight Connector 4">
            <a:extLst>
              <a:ext uri="{FF2B5EF4-FFF2-40B4-BE49-F238E27FC236}">
                <a16:creationId xmlns:a16="http://schemas.microsoft.com/office/drawing/2014/main" id="{AD177533-328F-4176-B6FC-962B2DE01331}"/>
              </a:ext>
            </a:extLst>
          </p:cNvPr>
          <p:cNvCxnSpPr/>
          <p:nvPr/>
        </p:nvCxnSpPr>
        <p:spPr>
          <a:xfrm>
            <a:off x="2453489" y="1376127"/>
            <a:ext cx="3983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D0E7CD-C358-445F-8E96-663EC100D27D}"/>
              </a:ext>
            </a:extLst>
          </p:cNvPr>
          <p:cNvCxnSpPr/>
          <p:nvPr/>
        </p:nvCxnSpPr>
        <p:spPr>
          <a:xfrm>
            <a:off x="5629746" y="1582847"/>
            <a:ext cx="3983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0FAE20B-37DF-4096-A0ED-913271861A45}"/>
              </a:ext>
            </a:extLst>
          </p:cNvPr>
          <p:cNvPicPr>
            <a:picLocks noChangeAspect="1"/>
          </p:cNvPicPr>
          <p:nvPr/>
        </p:nvPicPr>
        <p:blipFill>
          <a:blip r:embed="rId3"/>
          <a:stretch>
            <a:fillRect/>
          </a:stretch>
        </p:blipFill>
        <p:spPr>
          <a:xfrm>
            <a:off x="0" y="3443073"/>
            <a:ext cx="9144000" cy="3414927"/>
          </a:xfrm>
          <a:prstGeom prst="rect">
            <a:avLst/>
          </a:prstGeom>
        </p:spPr>
      </p:pic>
      <p:sp>
        <p:nvSpPr>
          <p:cNvPr id="9" name="TextBox 8">
            <a:extLst>
              <a:ext uri="{FF2B5EF4-FFF2-40B4-BE49-F238E27FC236}">
                <a16:creationId xmlns:a16="http://schemas.microsoft.com/office/drawing/2014/main" id="{7CD018EB-2328-44B2-ADB1-4C45BABDF07D}"/>
              </a:ext>
            </a:extLst>
          </p:cNvPr>
          <p:cNvSpPr txBox="1"/>
          <p:nvPr/>
        </p:nvSpPr>
        <p:spPr>
          <a:xfrm>
            <a:off x="1" y="2451100"/>
            <a:ext cx="9144000" cy="923330"/>
          </a:xfrm>
          <a:prstGeom prst="rect">
            <a:avLst/>
          </a:prstGeom>
          <a:noFill/>
        </p:spPr>
        <p:txBody>
          <a:bodyPr wrap="square" rtlCol="0">
            <a:spAutoFit/>
          </a:bodyPr>
          <a:lstStyle/>
          <a:p>
            <a:r>
              <a:rPr lang="en-US" altLang="zh-CN" dirty="0">
                <a:solidFill>
                  <a:srgbClr val="339966"/>
                </a:solidFill>
                <a:latin typeface="Cambria" panose="02040503050406030204" pitchFamily="18" charset="0"/>
                <a:ea typeface="Cambria" panose="02040503050406030204" pitchFamily="18" charset="0"/>
              </a:rPr>
              <a:t>Nick suggested I change the "present perfect" to "simple past" in the abstract. I looked at Chris's papers, like the one below. Chris seems to prefer "present perfect". </a:t>
            </a:r>
            <a:r>
              <a:rPr lang="en-US" altLang="zh-CN" sz="1800" i="0" dirty="0">
                <a:solidFill>
                  <a:srgbClr val="339966"/>
                </a:solidFill>
                <a:effectLst/>
                <a:latin typeface="Cambria" panose="02040503050406030204" pitchFamily="18" charset="0"/>
                <a:ea typeface="Cambria" panose="02040503050406030204" pitchFamily="18" charset="0"/>
              </a:rPr>
              <a:t>I'd appreciate it if anyone could explain a little bit more.</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2487373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80BAD-A7D4-41F2-921E-5234BAB01F4D}"/>
              </a:ext>
            </a:extLst>
          </p:cNvPr>
          <p:cNvSpPr txBox="1"/>
          <p:nvPr/>
        </p:nvSpPr>
        <p:spPr>
          <a:xfrm>
            <a:off x="0" y="0"/>
            <a:ext cx="9144000" cy="1754326"/>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MCMC Section</a:t>
            </a:r>
          </a:p>
          <a:p>
            <a:r>
              <a:rPr lang="zh-CN" altLang="en-US" dirty="0">
                <a:latin typeface="Cambria" panose="02040503050406030204" pitchFamily="18" charset="0"/>
              </a:rPr>
              <a:t>We ran the full DSL simulation at these points and used the results to train the emulator. We explored a five-dimensional parameter space by discarding a 50,000-step ``burn in'' phase for the chain to converge and then sampling for another one million \mbox{MCMC} steps. We estimated the hyperparameters by numerically maximizing the likelihood but found that varying hyperparameters only weakly affects the actual emulator predictions.</a:t>
            </a:r>
          </a:p>
        </p:txBody>
      </p:sp>
      <p:pic>
        <p:nvPicPr>
          <p:cNvPr id="5" name="Picture 4">
            <a:extLst>
              <a:ext uri="{FF2B5EF4-FFF2-40B4-BE49-F238E27FC236}">
                <a16:creationId xmlns:a16="http://schemas.microsoft.com/office/drawing/2014/main" id="{C5684443-AD62-4438-B0F4-2C4ACD3D5E3A}"/>
              </a:ext>
            </a:extLst>
          </p:cNvPr>
          <p:cNvPicPr>
            <a:picLocks noChangeAspect="1"/>
          </p:cNvPicPr>
          <p:nvPr/>
        </p:nvPicPr>
        <p:blipFill>
          <a:blip r:embed="rId2"/>
          <a:stretch>
            <a:fillRect/>
          </a:stretch>
        </p:blipFill>
        <p:spPr>
          <a:xfrm>
            <a:off x="162962" y="2010561"/>
            <a:ext cx="3692845" cy="1397000"/>
          </a:xfrm>
          <a:prstGeom prst="rect">
            <a:avLst/>
          </a:prstGeom>
        </p:spPr>
      </p:pic>
      <p:pic>
        <p:nvPicPr>
          <p:cNvPr id="7" name="Picture 6">
            <a:extLst>
              <a:ext uri="{FF2B5EF4-FFF2-40B4-BE49-F238E27FC236}">
                <a16:creationId xmlns:a16="http://schemas.microsoft.com/office/drawing/2014/main" id="{D25A2980-2026-4C52-8C66-D4DB80A49631}"/>
              </a:ext>
            </a:extLst>
          </p:cNvPr>
          <p:cNvPicPr>
            <a:picLocks noChangeAspect="1"/>
          </p:cNvPicPr>
          <p:nvPr/>
        </p:nvPicPr>
        <p:blipFill>
          <a:blip r:embed="rId3"/>
          <a:stretch>
            <a:fillRect/>
          </a:stretch>
        </p:blipFill>
        <p:spPr>
          <a:xfrm>
            <a:off x="4465711" y="1912936"/>
            <a:ext cx="3814763" cy="1592249"/>
          </a:xfrm>
          <a:prstGeom prst="rect">
            <a:avLst/>
          </a:prstGeom>
        </p:spPr>
      </p:pic>
      <p:sp>
        <p:nvSpPr>
          <p:cNvPr id="8" name="TextBox 7">
            <a:extLst>
              <a:ext uri="{FF2B5EF4-FFF2-40B4-BE49-F238E27FC236}">
                <a16:creationId xmlns:a16="http://schemas.microsoft.com/office/drawing/2014/main" id="{4BF4E352-137D-4B38-A1F3-1AAA92BBDE4E}"/>
              </a:ext>
            </a:extLst>
          </p:cNvPr>
          <p:cNvSpPr txBox="1"/>
          <p:nvPr/>
        </p:nvSpPr>
        <p:spPr>
          <a:xfrm>
            <a:off x="0" y="3759200"/>
            <a:ext cx="3370923" cy="369332"/>
          </a:xfrm>
          <a:prstGeom prst="rect">
            <a:avLst/>
          </a:prstGeom>
          <a:noFill/>
        </p:spPr>
        <p:txBody>
          <a:bodyPr wrap="none" rtlCol="0">
            <a:spAutoFit/>
          </a:bodyPr>
          <a:lstStyle/>
          <a:p>
            <a:r>
              <a:rPr lang="en-US" altLang="zh-CN" dirty="0">
                <a:solidFill>
                  <a:srgbClr val="339966"/>
                </a:solidFill>
                <a:latin typeface="Cambria" panose="02040503050406030204" pitchFamily="18" charset="0"/>
                <a:ea typeface="Cambria" panose="02040503050406030204" pitchFamily="18" charset="0"/>
              </a:rPr>
              <a:t>The next four slides are for Nick.</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1470957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023BE-C64A-48E7-AB2F-B1270FD9019B}"/>
              </a:ext>
            </a:extLst>
          </p:cNvPr>
          <p:cNvSpPr txBox="1"/>
          <p:nvPr/>
        </p:nvSpPr>
        <p:spPr>
          <a:xfrm>
            <a:off x="0" y="0"/>
            <a:ext cx="2208553" cy="369332"/>
          </a:xfrm>
          <a:prstGeom prst="rect">
            <a:avLst/>
          </a:prstGeom>
          <a:noFill/>
        </p:spPr>
        <p:txBody>
          <a:bodyPr wrap="none" rtlCol="0">
            <a:spAutoFit/>
          </a:bodyPr>
          <a:lstStyle/>
          <a:p>
            <a:r>
              <a:rPr lang="en-US" altLang="zh-CN" dirty="0">
                <a:solidFill>
                  <a:srgbClr val="339966"/>
                </a:solidFill>
                <a:latin typeface="Cambria" panose="02040503050406030204" pitchFamily="18" charset="0"/>
                <a:ea typeface="Cambria" panose="02040503050406030204" pitchFamily="18" charset="0"/>
              </a:rPr>
              <a:t>This slide is for Alex.</a:t>
            </a:r>
            <a:endParaRPr lang="zh-CN" altLang="en-US" dirty="0">
              <a:solidFill>
                <a:srgbClr val="339966"/>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9D2325D-971C-49D7-B9C4-05E7F2CCCEA2}"/>
                  </a:ext>
                </a:extLst>
              </p:cNvPr>
              <p:cNvSpPr txBox="1"/>
              <p:nvPr/>
            </p:nvSpPr>
            <p:spPr>
              <a:xfrm>
                <a:off x="0" y="695236"/>
                <a:ext cx="9144000" cy="2613151"/>
              </a:xfrm>
              <a:prstGeom prst="rect">
                <a:avLst/>
              </a:prstGeom>
              <a:noFill/>
            </p:spPr>
            <p:txBody>
              <a:bodyPr wrap="square">
                <a:spAutoFit/>
              </a:bodyPr>
              <a:lstStyle/>
              <a:p>
                <a:r>
                  <a:rPr lang="en-US" altLang="zh-CN" sz="1800" dirty="0">
                    <a:solidFill>
                      <a:srgbClr val="9900FF"/>
                    </a:solidFill>
                    <a:effectLst/>
                    <a:latin typeface="+mj-lt"/>
                    <a:ea typeface="宋体" panose="02010600030101010101" pitchFamily="2" charset="-122"/>
                  </a:rPr>
                  <a:t>I think this correction is small, and I would suggest just comparing to the calculated half-life without any E_(gamma) correction.</a:t>
                </a:r>
                <a:br>
                  <a:rPr lang="en-US" altLang="zh-CN" sz="1800" dirty="0">
                    <a:solidFill>
                      <a:srgbClr val="9900FF"/>
                    </a:solidFill>
                    <a:effectLst/>
                    <a:latin typeface="+mj-lt"/>
                    <a:ea typeface="宋体" panose="02010600030101010101" pitchFamily="2" charset="-122"/>
                  </a:rPr>
                </a:br>
                <a:endParaRPr lang="zh-CN" altLang="zh-CN" sz="1800" dirty="0">
                  <a:solidFill>
                    <a:srgbClr val="9900FF"/>
                  </a:solidFill>
                  <a:effectLst/>
                  <a:latin typeface="+mj-lt"/>
                  <a:ea typeface="宋体" panose="02010600030101010101" pitchFamily="2" charset="-122"/>
                  <a:cs typeface="宋体" panose="02010600030101010101" pitchFamily="2" charset="-122"/>
                </a:endParaRPr>
              </a:p>
              <a:p>
                <a:r>
                  <a:rPr lang="en-US" altLang="zh-CN" sz="1800" dirty="0">
                    <a:solidFill>
                      <a:srgbClr val="9900FF"/>
                    </a:solidFill>
                    <a:effectLst/>
                    <a:latin typeface="+mj-lt"/>
                    <a:ea typeface="宋体" panose="02010600030101010101" pitchFamily="2" charset="-122"/>
                    <a:cs typeface="宋体" panose="02010600030101010101" pitchFamily="2" charset="-122"/>
                  </a:rPr>
                  <a:t>Alex</a:t>
                </a:r>
              </a:p>
              <a:p>
                <a:endParaRPr lang="en-US" altLang="zh-CN" dirty="0">
                  <a:solidFill>
                    <a:srgbClr val="9900FF"/>
                  </a:solidFill>
                  <a:latin typeface="+mj-lt"/>
                  <a:ea typeface="宋体" panose="02010600030101010101" pitchFamily="2" charset="-122"/>
                  <a:cs typeface="宋体" panose="02010600030101010101" pitchFamily="2" charset="-122"/>
                </a:endParaRPr>
              </a:p>
              <a:p>
                <a:r>
                  <a:rPr lang="en-US" altLang="zh-CN" sz="18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With or without the </a:t>
                </a:r>
                <a14:m>
                  <m:oMath xmlns:m="http://schemas.openxmlformats.org/officeDocument/2006/math">
                    <m:sSubSup>
                      <m:sSubSupPr>
                        <m:ctrlPr>
                          <a:rPr lang="en-US" altLang="zh-CN" sz="1800" i="1" smtClean="0">
                            <a:solidFill>
                              <a:srgbClr val="339966"/>
                            </a:solidFill>
                            <a:latin typeface="Cambria Math" panose="02040503050406030204" pitchFamily="18" charset="0"/>
                          </a:rPr>
                        </m:ctrlPr>
                      </m:sSubSupPr>
                      <m:e>
                        <m:r>
                          <a:rPr lang="en-US" altLang="zh-CN" sz="1800" i="1">
                            <a:solidFill>
                              <a:srgbClr val="339966"/>
                            </a:solidFill>
                            <a:latin typeface="Cambria Math" panose="02040503050406030204" pitchFamily="18" charset="0"/>
                          </a:rPr>
                          <m:t>𝐸</m:t>
                        </m:r>
                      </m:e>
                      <m:sub>
                        <m:r>
                          <a:rPr lang="en-US" altLang="zh-CN" sz="1800" i="1">
                            <a:solidFill>
                              <a:srgbClr val="339966"/>
                            </a:solidFill>
                            <a:latin typeface="Cambria Math" panose="02040503050406030204" pitchFamily="18" charset="0"/>
                          </a:rPr>
                          <m:t>𝛾</m:t>
                        </m:r>
                      </m:sub>
                      <m:sup>
                        <m:r>
                          <a:rPr lang="en-US" altLang="zh-CN" sz="1800" b="0" i="0" smtClean="0">
                            <a:solidFill>
                              <a:srgbClr val="339966"/>
                            </a:solidFill>
                            <a:latin typeface="Cambria Math" panose="02040503050406030204" pitchFamily="18" charset="0"/>
                          </a:rPr>
                          <m:t>2</m:t>
                        </m:r>
                        <m:r>
                          <a:rPr lang="en-US" altLang="zh-CN" sz="1800" b="0" i="1" smtClean="0">
                            <a:solidFill>
                              <a:srgbClr val="339966"/>
                            </a:solidFill>
                            <a:latin typeface="Cambria Math" panose="02040503050406030204" pitchFamily="18" charset="0"/>
                          </a:rPr>
                          <m:t>𝐿</m:t>
                        </m:r>
                        <m:r>
                          <a:rPr lang="en-US" altLang="zh-CN" sz="1800" b="0" i="0" smtClean="0">
                            <a:solidFill>
                              <a:srgbClr val="339966"/>
                            </a:solidFill>
                            <a:latin typeface="Cambria Math" panose="02040503050406030204" pitchFamily="18" charset="0"/>
                          </a:rPr>
                          <m:t>+1</m:t>
                        </m:r>
                      </m:sup>
                    </m:sSubSup>
                  </m:oMath>
                </a14:m>
                <a:r>
                  <a:rPr lang="en-US" altLang="zh-CN" sz="18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 correction, the discrepancy between the theoretical and experimental lifetimes for the first excited state is shown below. </a:t>
                </a:r>
                <a:r>
                  <a:rPr lang="en-US" altLang="zh-CN" dirty="0">
                    <a:solidFill>
                      <a:srgbClr val="339966"/>
                    </a:solidFill>
                    <a:latin typeface="Cambria" panose="02040503050406030204" pitchFamily="18" charset="0"/>
                    <a:ea typeface="Cambria" panose="02040503050406030204" pitchFamily="18" charset="0"/>
                    <a:cs typeface="宋体" panose="02010600030101010101" pitchFamily="2" charset="-122"/>
                  </a:rPr>
                  <a:t>Because the correction </a:t>
                </a:r>
                <a:r>
                  <a:rPr lang="en-US" altLang="zh-CN" sz="1800" dirty="0">
                    <a:solidFill>
                      <a:srgbClr val="339966"/>
                    </a:solidFill>
                    <a:effectLst/>
                    <a:latin typeface="Cambria" panose="02040503050406030204" pitchFamily="18" charset="0"/>
                    <a:ea typeface="Cambria" panose="02040503050406030204" pitchFamily="18" charset="0"/>
                    <a:cs typeface="宋体" panose="02010600030101010101" pitchFamily="2" charset="-122"/>
                  </a:rPr>
                  <a:t>reduces </a:t>
                </a:r>
                <a:r>
                  <a:rPr lang="en-US" altLang="zh-CN" dirty="0">
                    <a:solidFill>
                      <a:srgbClr val="339966"/>
                    </a:solidFill>
                    <a:latin typeface="Cambria" panose="02040503050406030204" pitchFamily="18" charset="0"/>
                    <a:ea typeface="Cambria" panose="02040503050406030204" pitchFamily="18" charset="0"/>
                    <a:cs typeface="宋体" panose="02010600030101010101" pitchFamily="2" charset="-122"/>
                  </a:rPr>
                  <a:t>the discrepancy and our M(M1) discussion in the paper also included this correction, I feel that I'd just keep it for consistency.</a:t>
                </a:r>
                <a:endParaRPr lang="zh-CN" altLang="zh-CN" sz="1800" dirty="0">
                  <a:solidFill>
                    <a:srgbClr val="339966"/>
                  </a:solidFill>
                  <a:effectLst/>
                  <a:latin typeface="Cambria" panose="02040503050406030204" pitchFamily="18" charset="0"/>
                  <a:ea typeface="宋体" panose="02010600030101010101" pitchFamily="2" charset="-122"/>
                  <a:cs typeface="宋体" panose="02010600030101010101" pitchFamily="2" charset="-122"/>
                </a:endParaRPr>
              </a:p>
            </p:txBody>
          </p:sp>
        </mc:Choice>
        <mc:Fallback xmlns="">
          <p:sp>
            <p:nvSpPr>
              <p:cNvPr id="4" name="TextBox 3">
                <a:extLst>
                  <a:ext uri="{FF2B5EF4-FFF2-40B4-BE49-F238E27FC236}">
                    <a16:creationId xmlns:a16="http://schemas.microsoft.com/office/drawing/2014/main" id="{99D2325D-971C-49D7-B9C4-05E7F2CCCEA2}"/>
                  </a:ext>
                </a:extLst>
              </p:cNvPr>
              <p:cNvSpPr txBox="1">
                <a:spLocks noRot="1" noChangeAspect="1" noMove="1" noResize="1" noEditPoints="1" noAdjustHandles="1" noChangeArrowheads="1" noChangeShapeType="1" noTextEdit="1"/>
              </p:cNvSpPr>
              <p:nvPr/>
            </p:nvSpPr>
            <p:spPr>
              <a:xfrm>
                <a:off x="0" y="695236"/>
                <a:ext cx="9144000" cy="2613151"/>
              </a:xfrm>
              <a:prstGeom prst="rect">
                <a:avLst/>
              </a:prstGeom>
              <a:blipFill>
                <a:blip r:embed="rId2"/>
                <a:stretch>
                  <a:fillRect l="-533" t="-1166" b="-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0E866E9-51AE-450C-8410-4F3DAE7DC228}"/>
                  </a:ext>
                </a:extLst>
              </p:cNvPr>
              <p:cNvGraphicFramePr>
                <a:graphicFrameLocks noGrp="1"/>
              </p:cNvGraphicFramePr>
              <p:nvPr>
                <p:extLst>
                  <p:ext uri="{D42A27DB-BD31-4B8C-83A1-F6EECF244321}">
                    <p14:modId xmlns:p14="http://schemas.microsoft.com/office/powerpoint/2010/main" val="3400675952"/>
                  </p:ext>
                </p:extLst>
              </p:nvPr>
            </p:nvGraphicFramePr>
            <p:xfrm>
              <a:off x="-1" y="3634291"/>
              <a:ext cx="9144001" cy="1605424"/>
            </p:xfrm>
            <a:graphic>
              <a:graphicData uri="http://schemas.openxmlformats.org/drawingml/2006/table">
                <a:tbl>
                  <a:tblPr firstRow="1" bandRow="1">
                    <a:tableStyleId>{5C22544A-7EE6-4342-B048-85BDC9FD1C3A}</a:tableStyleId>
                  </a:tblPr>
                  <a:tblGrid>
                    <a:gridCol w="758951">
                      <a:extLst>
                        <a:ext uri="{9D8B030D-6E8A-4147-A177-3AD203B41FA5}">
                          <a16:colId xmlns:a16="http://schemas.microsoft.com/office/drawing/2014/main" val="3756986254"/>
                        </a:ext>
                      </a:extLst>
                    </a:gridCol>
                    <a:gridCol w="665596">
                      <a:extLst>
                        <a:ext uri="{9D8B030D-6E8A-4147-A177-3AD203B41FA5}">
                          <a16:colId xmlns:a16="http://schemas.microsoft.com/office/drawing/2014/main" val="1256834880"/>
                        </a:ext>
                      </a:extLst>
                    </a:gridCol>
                    <a:gridCol w="501755">
                      <a:extLst>
                        <a:ext uri="{9D8B030D-6E8A-4147-A177-3AD203B41FA5}">
                          <a16:colId xmlns:a16="http://schemas.microsoft.com/office/drawing/2014/main" val="1987033889"/>
                        </a:ext>
                      </a:extLst>
                    </a:gridCol>
                    <a:gridCol w="517044">
                      <a:extLst>
                        <a:ext uri="{9D8B030D-6E8A-4147-A177-3AD203B41FA5}">
                          <a16:colId xmlns:a16="http://schemas.microsoft.com/office/drawing/2014/main" val="1589564511"/>
                        </a:ext>
                      </a:extLst>
                    </a:gridCol>
                    <a:gridCol w="665596">
                      <a:extLst>
                        <a:ext uri="{9D8B030D-6E8A-4147-A177-3AD203B41FA5}">
                          <a16:colId xmlns:a16="http://schemas.microsoft.com/office/drawing/2014/main" val="2679230337"/>
                        </a:ext>
                      </a:extLst>
                    </a:gridCol>
                    <a:gridCol w="504671">
                      <a:extLst>
                        <a:ext uri="{9D8B030D-6E8A-4147-A177-3AD203B41FA5}">
                          <a16:colId xmlns:a16="http://schemas.microsoft.com/office/drawing/2014/main" val="475752065"/>
                        </a:ext>
                      </a:extLst>
                    </a:gridCol>
                    <a:gridCol w="517044">
                      <a:extLst>
                        <a:ext uri="{9D8B030D-6E8A-4147-A177-3AD203B41FA5}">
                          <a16:colId xmlns:a16="http://schemas.microsoft.com/office/drawing/2014/main" val="3546398534"/>
                        </a:ext>
                      </a:extLst>
                    </a:gridCol>
                    <a:gridCol w="665596">
                      <a:extLst>
                        <a:ext uri="{9D8B030D-6E8A-4147-A177-3AD203B41FA5}">
                          <a16:colId xmlns:a16="http://schemas.microsoft.com/office/drawing/2014/main" val="1184129532"/>
                        </a:ext>
                      </a:extLst>
                    </a:gridCol>
                    <a:gridCol w="496572">
                      <a:extLst>
                        <a:ext uri="{9D8B030D-6E8A-4147-A177-3AD203B41FA5}">
                          <a16:colId xmlns:a16="http://schemas.microsoft.com/office/drawing/2014/main" val="4101240257"/>
                        </a:ext>
                      </a:extLst>
                    </a:gridCol>
                    <a:gridCol w="517044">
                      <a:extLst>
                        <a:ext uri="{9D8B030D-6E8A-4147-A177-3AD203B41FA5}">
                          <a16:colId xmlns:a16="http://schemas.microsoft.com/office/drawing/2014/main" val="1230230191"/>
                        </a:ext>
                      </a:extLst>
                    </a:gridCol>
                    <a:gridCol w="665596">
                      <a:extLst>
                        <a:ext uri="{9D8B030D-6E8A-4147-A177-3AD203B41FA5}">
                          <a16:colId xmlns:a16="http://schemas.microsoft.com/office/drawing/2014/main" val="2707920388"/>
                        </a:ext>
                      </a:extLst>
                    </a:gridCol>
                    <a:gridCol w="498193">
                      <a:extLst>
                        <a:ext uri="{9D8B030D-6E8A-4147-A177-3AD203B41FA5}">
                          <a16:colId xmlns:a16="http://schemas.microsoft.com/office/drawing/2014/main" val="1586466177"/>
                        </a:ext>
                      </a:extLst>
                    </a:gridCol>
                    <a:gridCol w="517044">
                      <a:extLst>
                        <a:ext uri="{9D8B030D-6E8A-4147-A177-3AD203B41FA5}">
                          <a16:colId xmlns:a16="http://schemas.microsoft.com/office/drawing/2014/main" val="734453190"/>
                        </a:ext>
                      </a:extLst>
                    </a:gridCol>
                    <a:gridCol w="665596">
                      <a:extLst>
                        <a:ext uri="{9D8B030D-6E8A-4147-A177-3AD203B41FA5}">
                          <a16:colId xmlns:a16="http://schemas.microsoft.com/office/drawing/2014/main" val="2309495879"/>
                        </a:ext>
                      </a:extLst>
                    </a:gridCol>
                    <a:gridCol w="470659">
                      <a:extLst>
                        <a:ext uri="{9D8B030D-6E8A-4147-A177-3AD203B41FA5}">
                          <a16:colId xmlns:a16="http://schemas.microsoft.com/office/drawing/2014/main" val="481598434"/>
                        </a:ext>
                      </a:extLst>
                    </a:gridCol>
                    <a:gridCol w="517044">
                      <a:extLst>
                        <a:ext uri="{9D8B030D-6E8A-4147-A177-3AD203B41FA5}">
                          <a16:colId xmlns:a16="http://schemas.microsoft.com/office/drawing/2014/main" val="3937179861"/>
                        </a:ext>
                      </a:extLst>
                    </a:gridCol>
                  </a:tblGrid>
                  <a:tr h="991840">
                    <a:tc>
                      <a:txBody>
                        <a:bodyPr/>
                        <a:lstStyle/>
                        <a:p>
                          <a:pPr algn="ctr"/>
                          <a:r>
                            <a:rPr lang="en-US" altLang="zh-CN" sz="1200" b="0" i="1" dirty="0">
                              <a:solidFill>
                                <a:srgbClr val="C00000"/>
                              </a:solidFill>
                              <a:latin typeface="Cambria" panose="02040503050406030204" pitchFamily="18" charset="0"/>
                              <a:ea typeface="Cambria" panose="02040503050406030204" pitchFamily="18" charset="0"/>
                            </a:rPr>
                            <a:t>τ</a:t>
                          </a:r>
                          <a:r>
                            <a:rPr lang="en-US" altLang="zh-CN" sz="1200" b="0" dirty="0">
                              <a:solidFill>
                                <a:srgbClr val="C00000"/>
                              </a:solidFill>
                              <a:latin typeface="Cambria" panose="02040503050406030204" pitchFamily="18" charset="0"/>
                              <a:ea typeface="Cambria" panose="02040503050406030204" pitchFamily="18" charset="0"/>
                            </a:rPr>
                            <a:t> (fs)</a:t>
                          </a:r>
                        </a:p>
                        <a:p>
                          <a:pPr algn="ctr"/>
                          <a:r>
                            <a:rPr lang="en-US" altLang="zh-CN" sz="1200" b="0" dirty="0">
                              <a:solidFill>
                                <a:srgbClr val="C00000"/>
                              </a:solidFill>
                              <a:latin typeface="Cambria" panose="02040503050406030204" pitchFamily="18" charset="0"/>
                              <a:ea typeface="Cambria" panose="02040503050406030204" pitchFamily="18" charset="0"/>
                            </a:rPr>
                            <a:t>DSL1</a:t>
                          </a:r>
                          <a:endParaRPr lang="zh-CN" altLang="en-US" sz="1200" b="0" dirty="0">
                            <a:solidFill>
                              <a:srgbClr val="C00000"/>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algn="ctr"/>
                          <a:r>
                            <a:rPr lang="en-US" altLang="zh-CN" sz="1200" b="0" dirty="0">
                              <a:solidFill>
                                <a:schemeClr val="tx1"/>
                              </a:solidFill>
                              <a:latin typeface="Cambria" panose="02040503050406030204" pitchFamily="18" charset="0"/>
                              <a:ea typeface="Cambria" panose="02040503050406030204" pitchFamily="18" charset="0"/>
                            </a:rPr>
                            <a:t>USDA</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USDA</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USDA</a:t>
                          </a:r>
                        </a:p>
                        <a:p>
                          <a:pPr algn="ctr"/>
                          <a14:m>
                            <m:oMathPara xmlns:m="http://schemas.openxmlformats.org/officeDocument/2006/math">
                              <m:oMathParaPr>
                                <m:jc m:val="centerGroup"/>
                              </m:oMathParaPr>
                              <m:oMath xmlns:m="http://schemas.openxmlformats.org/officeDocument/2006/math">
                                <m:sSubSup>
                                  <m:sSubSupPr>
                                    <m:ctrlPr>
                                      <a:rPr lang="en-US" altLang="zh-CN" sz="1200" b="0" i="1" smtClean="0">
                                        <a:solidFill>
                                          <a:schemeClr val="tx1"/>
                                        </a:solidFill>
                                        <a:latin typeface="Cambria Math" panose="02040503050406030204" pitchFamily="18" charset="0"/>
                                      </a:rPr>
                                    </m:ctrlPr>
                                  </m:sSubSupPr>
                                  <m:e>
                                    <m:r>
                                      <a:rPr lang="en-US" altLang="zh-CN" sz="1200" b="0" i="1" smtClean="0">
                                        <a:solidFill>
                                          <a:schemeClr val="tx1"/>
                                        </a:solidFill>
                                        <a:latin typeface="Cambria Math" panose="02040503050406030204" pitchFamily="18" charset="0"/>
                                      </a:rPr>
                                      <m:t>𝐸</m:t>
                                    </m:r>
                                  </m:e>
                                  <m:sub>
                                    <m:r>
                                      <a:rPr lang="zh-CN" altLang="en-US" sz="1200" b="0" i="1" smtClean="0">
                                        <a:solidFill>
                                          <a:schemeClr val="tx1"/>
                                        </a:solidFill>
                                        <a:latin typeface="Cambria Math" panose="02040503050406030204" pitchFamily="18" charset="0"/>
                                      </a:rPr>
                                      <m:t>𝛾</m:t>
                                    </m:r>
                                  </m:sub>
                                  <m:sup>
                                    <m:r>
                                      <a:rPr lang="en-US" altLang="zh-CN" sz="1200" b="0" i="1" smtClean="0">
                                        <a:solidFill>
                                          <a:schemeClr val="tx1"/>
                                        </a:solidFill>
                                        <a:latin typeface="Cambria Math" panose="02040503050406030204" pitchFamily="18" charset="0"/>
                                      </a:rPr>
                                      <m:t>2</m:t>
                                    </m:r>
                                    <m:r>
                                      <a:rPr lang="en-US" altLang="zh-CN" sz="1200" b="0" i="1" smtClean="0">
                                        <a:solidFill>
                                          <a:schemeClr val="tx1"/>
                                        </a:solidFill>
                                        <a:latin typeface="Cambria Math" panose="02040503050406030204" pitchFamily="18" charset="0"/>
                                      </a:rPr>
                                      <m:t>𝐿</m:t>
                                    </m:r>
                                    <m:r>
                                      <a:rPr lang="en-US" altLang="zh-CN" sz="1200" b="0" i="1" smtClean="0">
                                        <a:solidFill>
                                          <a:schemeClr val="tx1"/>
                                        </a:solidFill>
                                        <a:latin typeface="Cambria Math" panose="02040503050406030204" pitchFamily="18" charset="0"/>
                                      </a:rPr>
                                      <m:t>+1</m:t>
                                    </m:r>
                                  </m:sup>
                                </m:sSubSup>
                              </m:oMath>
                            </m:oMathPara>
                          </a14:m>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algn="ctr"/>
                          <a:r>
                            <a:rPr lang="en-US" altLang="zh-CN" sz="1200" b="0" dirty="0">
                              <a:solidFill>
                                <a:schemeClr val="tx1"/>
                              </a:solidFill>
                              <a:latin typeface="Cambria" panose="02040503050406030204" pitchFamily="18" charset="0"/>
                              <a:ea typeface="Cambria" panose="02040503050406030204" pitchFamily="18" charset="0"/>
                            </a:rPr>
                            <a:t>USDB</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USDB</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USDB</a:t>
                          </a:r>
                        </a:p>
                        <a:p>
                          <a:pPr algn="ctr"/>
                          <a14:m>
                            <m:oMathPara xmlns:m="http://schemas.openxmlformats.org/officeDocument/2006/math">
                              <m:oMathParaPr>
                                <m:jc m:val="centerGroup"/>
                              </m:oMathParaPr>
                              <m:oMath xmlns:m="http://schemas.openxmlformats.org/officeDocument/2006/math">
                                <m:sSubSup>
                                  <m:sSubSupPr>
                                    <m:ctrlPr>
                                      <a:rPr lang="en-US" altLang="zh-CN" sz="1200" b="0" i="1" smtClean="0">
                                        <a:solidFill>
                                          <a:schemeClr val="tx1"/>
                                        </a:solidFill>
                                        <a:latin typeface="Cambria Math" panose="02040503050406030204" pitchFamily="18" charset="0"/>
                                      </a:rPr>
                                    </m:ctrlPr>
                                  </m:sSubSupPr>
                                  <m:e>
                                    <m:r>
                                      <a:rPr lang="en-US" altLang="zh-CN" sz="1200" b="0" i="1" smtClean="0">
                                        <a:solidFill>
                                          <a:schemeClr val="tx1"/>
                                        </a:solidFill>
                                        <a:latin typeface="Cambria Math" panose="02040503050406030204" pitchFamily="18" charset="0"/>
                                      </a:rPr>
                                      <m:t>𝐸</m:t>
                                    </m:r>
                                  </m:e>
                                  <m:sub>
                                    <m:r>
                                      <a:rPr lang="zh-CN" altLang="en-US" sz="1200" b="0" i="1" smtClean="0">
                                        <a:solidFill>
                                          <a:schemeClr val="tx1"/>
                                        </a:solidFill>
                                        <a:latin typeface="Cambria Math" panose="02040503050406030204" pitchFamily="18" charset="0"/>
                                      </a:rPr>
                                      <m:t>𝛾</m:t>
                                    </m:r>
                                  </m:sub>
                                  <m:sup>
                                    <m:r>
                                      <a:rPr lang="en-US" altLang="zh-CN" sz="1200" b="0" i="1" smtClean="0">
                                        <a:solidFill>
                                          <a:schemeClr val="tx1"/>
                                        </a:solidFill>
                                        <a:latin typeface="Cambria Math" panose="02040503050406030204" pitchFamily="18" charset="0"/>
                                      </a:rPr>
                                      <m:t>2</m:t>
                                    </m:r>
                                    <m:r>
                                      <a:rPr lang="en-US" altLang="zh-CN" sz="1200" b="0" i="1" smtClean="0">
                                        <a:solidFill>
                                          <a:schemeClr val="tx1"/>
                                        </a:solidFill>
                                        <a:latin typeface="Cambria Math" panose="02040503050406030204" pitchFamily="18" charset="0"/>
                                      </a:rPr>
                                      <m:t>𝐿</m:t>
                                    </m:r>
                                    <m:r>
                                      <a:rPr lang="en-US" altLang="zh-CN" sz="1200" b="0" i="1" smtClean="0">
                                        <a:solidFill>
                                          <a:schemeClr val="tx1"/>
                                        </a:solidFill>
                                        <a:latin typeface="Cambria Math" panose="02040503050406030204" pitchFamily="18" charset="0"/>
                                      </a:rPr>
                                      <m:t>+1</m:t>
                                    </m:r>
                                  </m:sup>
                                </m:sSubSup>
                              </m:oMath>
                            </m:oMathPara>
                          </a14:m>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USDC</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USDC</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USDC</a:t>
                          </a:r>
                        </a:p>
                        <a:p>
                          <a:pPr algn="ctr"/>
                          <a14:m>
                            <m:oMathPara xmlns:m="http://schemas.openxmlformats.org/officeDocument/2006/math">
                              <m:oMathParaPr>
                                <m:jc m:val="centerGroup"/>
                              </m:oMathParaPr>
                              <m:oMath xmlns:m="http://schemas.openxmlformats.org/officeDocument/2006/math">
                                <m:sSubSup>
                                  <m:sSubSupPr>
                                    <m:ctrlPr>
                                      <a:rPr lang="en-US" altLang="zh-CN" sz="1200" b="0" i="1" smtClean="0">
                                        <a:solidFill>
                                          <a:schemeClr val="tx1"/>
                                        </a:solidFill>
                                        <a:latin typeface="Cambria Math" panose="02040503050406030204" pitchFamily="18" charset="0"/>
                                      </a:rPr>
                                    </m:ctrlPr>
                                  </m:sSubSupPr>
                                  <m:e>
                                    <m:r>
                                      <a:rPr lang="en-US" altLang="zh-CN" sz="1200" b="0" i="1" smtClean="0">
                                        <a:solidFill>
                                          <a:schemeClr val="tx1"/>
                                        </a:solidFill>
                                        <a:latin typeface="Cambria Math" panose="02040503050406030204" pitchFamily="18" charset="0"/>
                                      </a:rPr>
                                      <m:t>𝐸</m:t>
                                    </m:r>
                                  </m:e>
                                  <m:sub>
                                    <m:r>
                                      <a:rPr lang="zh-CN" altLang="en-US" sz="1200" b="0" i="1" smtClean="0">
                                        <a:solidFill>
                                          <a:schemeClr val="tx1"/>
                                        </a:solidFill>
                                        <a:latin typeface="Cambria Math" panose="02040503050406030204" pitchFamily="18" charset="0"/>
                                      </a:rPr>
                                      <m:t>𝛾</m:t>
                                    </m:r>
                                  </m:sub>
                                  <m:sup>
                                    <m:r>
                                      <a:rPr lang="en-US" altLang="zh-CN" sz="1200" b="0" i="1" smtClean="0">
                                        <a:solidFill>
                                          <a:schemeClr val="tx1"/>
                                        </a:solidFill>
                                        <a:latin typeface="Cambria Math" panose="02040503050406030204" pitchFamily="18" charset="0"/>
                                      </a:rPr>
                                      <m:t>2</m:t>
                                    </m:r>
                                    <m:r>
                                      <a:rPr lang="en-US" altLang="zh-CN" sz="1200" b="0" i="1" smtClean="0">
                                        <a:solidFill>
                                          <a:schemeClr val="tx1"/>
                                        </a:solidFill>
                                        <a:latin typeface="Cambria Math" panose="02040503050406030204" pitchFamily="18" charset="0"/>
                                      </a:rPr>
                                      <m:t>𝐿</m:t>
                                    </m:r>
                                    <m:r>
                                      <a:rPr lang="en-US" altLang="zh-CN" sz="1200" b="0" i="1" smtClean="0">
                                        <a:solidFill>
                                          <a:schemeClr val="tx1"/>
                                        </a:solidFill>
                                        <a:latin typeface="Cambria Math" panose="02040503050406030204" pitchFamily="18" charset="0"/>
                                      </a:rPr>
                                      <m:t>+1</m:t>
                                    </m:r>
                                  </m:sup>
                                </m:sSubSup>
                              </m:oMath>
                            </m:oMathPara>
                          </a14:m>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algn="ctr"/>
                          <a:r>
                            <a:rPr lang="en-US" altLang="zh-CN" sz="1200" b="0" dirty="0">
                              <a:solidFill>
                                <a:schemeClr val="tx1"/>
                              </a:solidFill>
                              <a:latin typeface="Cambria" panose="02040503050406030204" pitchFamily="18" charset="0"/>
                              <a:ea typeface="Cambria" panose="02040503050406030204" pitchFamily="18" charset="0"/>
                            </a:rPr>
                            <a:t>USDE</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USDE</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USDE</a:t>
                          </a:r>
                        </a:p>
                        <a:p>
                          <a:pPr algn="ctr"/>
                          <a14:m>
                            <m:oMathPara xmlns:m="http://schemas.openxmlformats.org/officeDocument/2006/math">
                              <m:oMathParaPr>
                                <m:jc m:val="centerGroup"/>
                              </m:oMathParaPr>
                              <m:oMath xmlns:m="http://schemas.openxmlformats.org/officeDocument/2006/math">
                                <m:sSubSup>
                                  <m:sSubSupPr>
                                    <m:ctrlPr>
                                      <a:rPr lang="en-US" altLang="zh-CN" sz="1200" b="0" i="1" smtClean="0">
                                        <a:solidFill>
                                          <a:schemeClr val="tx1"/>
                                        </a:solidFill>
                                        <a:latin typeface="Cambria Math" panose="02040503050406030204" pitchFamily="18" charset="0"/>
                                      </a:rPr>
                                    </m:ctrlPr>
                                  </m:sSubSupPr>
                                  <m:e>
                                    <m:r>
                                      <a:rPr lang="en-US" altLang="zh-CN" sz="1200" b="0" i="1" smtClean="0">
                                        <a:solidFill>
                                          <a:schemeClr val="tx1"/>
                                        </a:solidFill>
                                        <a:latin typeface="Cambria Math" panose="02040503050406030204" pitchFamily="18" charset="0"/>
                                      </a:rPr>
                                      <m:t>𝐸</m:t>
                                    </m:r>
                                  </m:e>
                                  <m:sub>
                                    <m:r>
                                      <a:rPr lang="zh-CN" altLang="en-US" sz="1200" b="0" i="1" smtClean="0">
                                        <a:solidFill>
                                          <a:schemeClr val="tx1"/>
                                        </a:solidFill>
                                        <a:latin typeface="Cambria Math" panose="02040503050406030204" pitchFamily="18" charset="0"/>
                                      </a:rPr>
                                      <m:t>𝛾</m:t>
                                    </m:r>
                                  </m:sub>
                                  <m:sup>
                                    <m:r>
                                      <a:rPr lang="en-US" altLang="zh-CN" sz="1200" b="0" i="1" smtClean="0">
                                        <a:solidFill>
                                          <a:schemeClr val="tx1"/>
                                        </a:solidFill>
                                        <a:latin typeface="Cambria Math" panose="02040503050406030204" pitchFamily="18" charset="0"/>
                                      </a:rPr>
                                      <m:t>2</m:t>
                                    </m:r>
                                    <m:r>
                                      <a:rPr lang="en-US" altLang="zh-CN" sz="1200" b="0" i="1" smtClean="0">
                                        <a:solidFill>
                                          <a:schemeClr val="tx1"/>
                                        </a:solidFill>
                                        <a:latin typeface="Cambria Math" panose="02040503050406030204" pitchFamily="18" charset="0"/>
                                      </a:rPr>
                                      <m:t>𝐿</m:t>
                                    </m:r>
                                    <m:r>
                                      <a:rPr lang="en-US" altLang="zh-CN" sz="1200" b="0" i="1" smtClean="0">
                                        <a:solidFill>
                                          <a:schemeClr val="tx1"/>
                                        </a:solidFill>
                                        <a:latin typeface="Cambria Math" panose="02040503050406030204" pitchFamily="18" charset="0"/>
                                      </a:rPr>
                                      <m:t>+1</m:t>
                                    </m:r>
                                  </m:sup>
                                </m:sSubSup>
                              </m:oMath>
                            </m:oMathPara>
                          </a14:m>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USDI</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USDI</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USDI</a:t>
                          </a:r>
                        </a:p>
                        <a:p>
                          <a:pPr algn="ctr"/>
                          <a14:m>
                            <m:oMathPara xmlns:m="http://schemas.openxmlformats.org/officeDocument/2006/math">
                              <m:oMathParaPr>
                                <m:jc m:val="centerGroup"/>
                              </m:oMathParaPr>
                              <m:oMath xmlns:m="http://schemas.openxmlformats.org/officeDocument/2006/math">
                                <m:sSubSup>
                                  <m:sSubSupPr>
                                    <m:ctrlPr>
                                      <a:rPr lang="en-US" altLang="zh-CN" sz="1200" b="0" i="1" smtClean="0">
                                        <a:solidFill>
                                          <a:schemeClr val="tx1"/>
                                        </a:solidFill>
                                        <a:latin typeface="Cambria Math" panose="02040503050406030204" pitchFamily="18" charset="0"/>
                                      </a:rPr>
                                    </m:ctrlPr>
                                  </m:sSubSupPr>
                                  <m:e>
                                    <m:r>
                                      <a:rPr lang="en-US" altLang="zh-CN" sz="1200" b="0" i="1" smtClean="0">
                                        <a:solidFill>
                                          <a:schemeClr val="tx1"/>
                                        </a:solidFill>
                                        <a:latin typeface="Cambria Math" panose="02040503050406030204" pitchFamily="18" charset="0"/>
                                      </a:rPr>
                                      <m:t>𝐸</m:t>
                                    </m:r>
                                  </m:e>
                                  <m:sub>
                                    <m:r>
                                      <a:rPr lang="zh-CN" altLang="en-US" sz="1200" b="0" i="1" smtClean="0">
                                        <a:solidFill>
                                          <a:schemeClr val="tx1"/>
                                        </a:solidFill>
                                        <a:latin typeface="Cambria Math" panose="02040503050406030204" pitchFamily="18" charset="0"/>
                                      </a:rPr>
                                      <m:t>𝛾</m:t>
                                    </m:r>
                                  </m:sub>
                                  <m:sup>
                                    <m:r>
                                      <a:rPr lang="en-US" altLang="zh-CN" sz="1200" b="0" i="1" smtClean="0">
                                        <a:solidFill>
                                          <a:schemeClr val="tx1"/>
                                        </a:solidFill>
                                        <a:latin typeface="Cambria Math" panose="02040503050406030204" pitchFamily="18" charset="0"/>
                                      </a:rPr>
                                      <m:t>2</m:t>
                                    </m:r>
                                    <m:r>
                                      <a:rPr lang="en-US" altLang="zh-CN" sz="1200" b="0" i="1" smtClean="0">
                                        <a:solidFill>
                                          <a:schemeClr val="tx1"/>
                                        </a:solidFill>
                                        <a:latin typeface="Cambria Math" panose="02040503050406030204" pitchFamily="18" charset="0"/>
                                      </a:rPr>
                                      <m:t>𝐿</m:t>
                                    </m:r>
                                    <m:r>
                                      <a:rPr lang="en-US" altLang="zh-CN" sz="1200" b="0" i="1" smtClean="0">
                                        <a:solidFill>
                                          <a:schemeClr val="tx1"/>
                                        </a:solidFill>
                                        <a:latin typeface="Cambria Math" panose="02040503050406030204" pitchFamily="18" charset="0"/>
                                      </a:rPr>
                                      <m:t>+1</m:t>
                                    </m:r>
                                  </m:sup>
                                </m:sSubSup>
                              </m:oMath>
                            </m:oMathPara>
                          </a14:m>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82213428"/>
                      </a:ext>
                    </a:extLst>
                  </a:tr>
                  <a:tr h="6135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1200" b="0" i="1" u="none" strike="noStrike" smtClean="0">
                                        <a:solidFill>
                                          <a:srgbClr val="C00000"/>
                                        </a:solidFill>
                                        <a:effectLst/>
                                        <a:latin typeface="Cambria Math" panose="02040503050406030204" pitchFamily="18" charset="0"/>
                                        <a:ea typeface="+mn-ea"/>
                                      </a:rPr>
                                    </m:ctrlPr>
                                  </m:sSubSupPr>
                                  <m:e>
                                    <m:r>
                                      <a:rPr lang="en-US" altLang="zh-CN" sz="1200" b="0" i="1" u="none" strike="noStrike" smtClean="0">
                                        <a:solidFill>
                                          <a:srgbClr val="C00000"/>
                                        </a:solidFill>
                                        <a:effectLst/>
                                        <a:latin typeface="Cambria Math" panose="02040503050406030204" pitchFamily="18" charset="0"/>
                                        <a:ea typeface="+mn-ea"/>
                                      </a:rPr>
                                      <m:t>1116</m:t>
                                    </m:r>
                                  </m:e>
                                  <m:sub>
                                    <m:r>
                                      <a:rPr lang="en-US" altLang="zh-CN" sz="1200" b="0" i="1" u="none" strike="noStrike" smtClean="0">
                                        <a:solidFill>
                                          <a:srgbClr val="C00000"/>
                                        </a:solidFill>
                                        <a:effectLst/>
                                        <a:latin typeface="Cambria Math" panose="02040503050406030204" pitchFamily="18" charset="0"/>
                                        <a:ea typeface="+mn-ea"/>
                                      </a:rPr>
                                      <m:t>−177</m:t>
                                    </m:r>
                                  </m:sub>
                                  <m:sup>
                                    <m:r>
                                      <a:rPr lang="en-US" altLang="zh-CN" sz="1200" b="0" i="1" u="none" strike="noStrike" smtClean="0">
                                        <a:solidFill>
                                          <a:srgbClr val="C00000"/>
                                        </a:solidFill>
                                        <a:effectLst/>
                                        <a:latin typeface="Cambria Math" panose="02040503050406030204" pitchFamily="18" charset="0"/>
                                        <a:ea typeface="+mn-ea"/>
                                      </a:rPr>
                                      <m:t>+</m:t>
                                    </m:r>
                                    <m:r>
                                      <a:rPr lang="en-US" altLang="zh-CN" sz="1200" i="1">
                                        <a:solidFill>
                                          <a:srgbClr val="C00000"/>
                                        </a:solidFill>
                                        <a:latin typeface="Cambria Math" panose="02040503050406030204" pitchFamily="18" charset="0"/>
                                        <a:ea typeface="+mn-ea"/>
                                      </a:rPr>
                                      <m:t>1</m:t>
                                    </m:r>
                                    <m:r>
                                      <a:rPr lang="en-US" altLang="zh-CN" sz="1200" i="1" smtClean="0">
                                        <a:solidFill>
                                          <a:srgbClr val="C00000"/>
                                        </a:solidFill>
                                        <a:latin typeface="Cambria Math" panose="02040503050406030204" pitchFamily="18" charset="0"/>
                                        <a:ea typeface="+mn-ea"/>
                                      </a:rPr>
                                      <m:t>83</m:t>
                                    </m:r>
                                  </m:sup>
                                </m:sSubSup>
                              </m:oMath>
                            </m:oMathPara>
                          </a14:m>
                          <a:endParaRPr lang="zh-CN" altLang="en-US" sz="1200" b="0" i="0" u="none" strike="noStrike" dirty="0">
                            <a:solidFill>
                              <a:srgbClr val="C00000"/>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200" b="0" dirty="0">
                              <a:solidFill>
                                <a:schemeClr val="tx1"/>
                              </a:solidFill>
                              <a:latin typeface="Cambria" panose="02040503050406030204" pitchFamily="18" charset="0"/>
                              <a:ea typeface="Cambria" panose="02040503050406030204" pitchFamily="18" charset="0"/>
                            </a:rPr>
                            <a:t>1125</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Cambria" panose="02040503050406030204" pitchFamily="18" charset="0"/>
                            </a:rPr>
                            <a:t>2598</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1794</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0" dirty="0">
                              <a:solidFill>
                                <a:schemeClr val="tx1"/>
                              </a:solidFill>
                              <a:latin typeface="Cambria" panose="02040503050406030204" pitchFamily="18" charset="0"/>
                              <a:ea typeface="Cambria" panose="02040503050406030204" pitchFamily="18" charset="0"/>
                            </a:rPr>
                            <a:t>1193</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Cambria" panose="02040503050406030204" pitchFamily="18" charset="0"/>
                            </a:rPr>
                            <a:t>3133</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2633</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1200" b="0" dirty="0">
                              <a:solidFill>
                                <a:schemeClr val="tx1"/>
                              </a:solidFill>
                              <a:latin typeface="Cambria" panose="02040503050406030204" pitchFamily="18" charset="0"/>
                            </a:rPr>
                            <a:t>1186</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dirty="0">
                              <a:solidFill>
                                <a:schemeClr val="tx1"/>
                              </a:solidFill>
                              <a:latin typeface="Cambria" panose="02040503050406030204" pitchFamily="18" charset="0"/>
                            </a:rPr>
                            <a:t>2942</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dirty="0">
                              <a:solidFill>
                                <a:schemeClr val="tx1"/>
                              </a:solidFill>
                              <a:latin typeface="Cambria" panose="02040503050406030204" pitchFamily="18" charset="0"/>
                            </a:rPr>
                            <a:t>2428</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dirty="0">
                              <a:solidFill>
                                <a:schemeClr val="tx1"/>
                              </a:solidFill>
                              <a:latin typeface="Cambria" panose="02040503050406030204" pitchFamily="18" charset="0"/>
                              <a:ea typeface="Cambria" panose="02040503050406030204" pitchFamily="18" charset="0"/>
                            </a:rPr>
                            <a:t>1212</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Cambria" panose="02040503050406030204" pitchFamily="18" charset="0"/>
                            </a:rPr>
                            <a:t>3071</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2735</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Cambria" panose="02040503050406030204" pitchFamily="18" charset="0"/>
                            </a:rPr>
                            <a:t>1204</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3142</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2734</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93852839"/>
                      </a:ext>
                    </a:extLst>
                  </a:tr>
                </a:tbl>
              </a:graphicData>
            </a:graphic>
          </p:graphicFrame>
        </mc:Choice>
        <mc:Fallback xmlns="">
          <p:graphicFrame>
            <p:nvGraphicFramePr>
              <p:cNvPr id="5" name="Table 4">
                <a:extLst>
                  <a:ext uri="{FF2B5EF4-FFF2-40B4-BE49-F238E27FC236}">
                    <a16:creationId xmlns:a16="http://schemas.microsoft.com/office/drawing/2014/main" id="{60E866E9-51AE-450C-8410-4F3DAE7DC228}"/>
                  </a:ext>
                </a:extLst>
              </p:cNvPr>
              <p:cNvGraphicFramePr>
                <a:graphicFrameLocks noGrp="1"/>
              </p:cNvGraphicFramePr>
              <p:nvPr>
                <p:extLst>
                  <p:ext uri="{D42A27DB-BD31-4B8C-83A1-F6EECF244321}">
                    <p14:modId xmlns:p14="http://schemas.microsoft.com/office/powerpoint/2010/main" val="3400675952"/>
                  </p:ext>
                </p:extLst>
              </p:nvPr>
            </p:nvGraphicFramePr>
            <p:xfrm>
              <a:off x="-1" y="3634291"/>
              <a:ext cx="9144001" cy="1605424"/>
            </p:xfrm>
            <a:graphic>
              <a:graphicData uri="http://schemas.openxmlformats.org/drawingml/2006/table">
                <a:tbl>
                  <a:tblPr firstRow="1" bandRow="1">
                    <a:tableStyleId>{5C22544A-7EE6-4342-B048-85BDC9FD1C3A}</a:tableStyleId>
                  </a:tblPr>
                  <a:tblGrid>
                    <a:gridCol w="758951">
                      <a:extLst>
                        <a:ext uri="{9D8B030D-6E8A-4147-A177-3AD203B41FA5}">
                          <a16:colId xmlns:a16="http://schemas.microsoft.com/office/drawing/2014/main" val="3756986254"/>
                        </a:ext>
                      </a:extLst>
                    </a:gridCol>
                    <a:gridCol w="665596">
                      <a:extLst>
                        <a:ext uri="{9D8B030D-6E8A-4147-A177-3AD203B41FA5}">
                          <a16:colId xmlns:a16="http://schemas.microsoft.com/office/drawing/2014/main" val="1256834880"/>
                        </a:ext>
                      </a:extLst>
                    </a:gridCol>
                    <a:gridCol w="501755">
                      <a:extLst>
                        <a:ext uri="{9D8B030D-6E8A-4147-A177-3AD203B41FA5}">
                          <a16:colId xmlns:a16="http://schemas.microsoft.com/office/drawing/2014/main" val="1987033889"/>
                        </a:ext>
                      </a:extLst>
                    </a:gridCol>
                    <a:gridCol w="517044">
                      <a:extLst>
                        <a:ext uri="{9D8B030D-6E8A-4147-A177-3AD203B41FA5}">
                          <a16:colId xmlns:a16="http://schemas.microsoft.com/office/drawing/2014/main" val="1589564511"/>
                        </a:ext>
                      </a:extLst>
                    </a:gridCol>
                    <a:gridCol w="665596">
                      <a:extLst>
                        <a:ext uri="{9D8B030D-6E8A-4147-A177-3AD203B41FA5}">
                          <a16:colId xmlns:a16="http://schemas.microsoft.com/office/drawing/2014/main" val="2679230337"/>
                        </a:ext>
                      </a:extLst>
                    </a:gridCol>
                    <a:gridCol w="504671">
                      <a:extLst>
                        <a:ext uri="{9D8B030D-6E8A-4147-A177-3AD203B41FA5}">
                          <a16:colId xmlns:a16="http://schemas.microsoft.com/office/drawing/2014/main" val="475752065"/>
                        </a:ext>
                      </a:extLst>
                    </a:gridCol>
                    <a:gridCol w="517044">
                      <a:extLst>
                        <a:ext uri="{9D8B030D-6E8A-4147-A177-3AD203B41FA5}">
                          <a16:colId xmlns:a16="http://schemas.microsoft.com/office/drawing/2014/main" val="3546398534"/>
                        </a:ext>
                      </a:extLst>
                    </a:gridCol>
                    <a:gridCol w="665596">
                      <a:extLst>
                        <a:ext uri="{9D8B030D-6E8A-4147-A177-3AD203B41FA5}">
                          <a16:colId xmlns:a16="http://schemas.microsoft.com/office/drawing/2014/main" val="1184129532"/>
                        </a:ext>
                      </a:extLst>
                    </a:gridCol>
                    <a:gridCol w="496572">
                      <a:extLst>
                        <a:ext uri="{9D8B030D-6E8A-4147-A177-3AD203B41FA5}">
                          <a16:colId xmlns:a16="http://schemas.microsoft.com/office/drawing/2014/main" val="4101240257"/>
                        </a:ext>
                      </a:extLst>
                    </a:gridCol>
                    <a:gridCol w="517044">
                      <a:extLst>
                        <a:ext uri="{9D8B030D-6E8A-4147-A177-3AD203B41FA5}">
                          <a16:colId xmlns:a16="http://schemas.microsoft.com/office/drawing/2014/main" val="1230230191"/>
                        </a:ext>
                      </a:extLst>
                    </a:gridCol>
                    <a:gridCol w="665596">
                      <a:extLst>
                        <a:ext uri="{9D8B030D-6E8A-4147-A177-3AD203B41FA5}">
                          <a16:colId xmlns:a16="http://schemas.microsoft.com/office/drawing/2014/main" val="2707920388"/>
                        </a:ext>
                      </a:extLst>
                    </a:gridCol>
                    <a:gridCol w="498193">
                      <a:extLst>
                        <a:ext uri="{9D8B030D-6E8A-4147-A177-3AD203B41FA5}">
                          <a16:colId xmlns:a16="http://schemas.microsoft.com/office/drawing/2014/main" val="1586466177"/>
                        </a:ext>
                      </a:extLst>
                    </a:gridCol>
                    <a:gridCol w="517044">
                      <a:extLst>
                        <a:ext uri="{9D8B030D-6E8A-4147-A177-3AD203B41FA5}">
                          <a16:colId xmlns:a16="http://schemas.microsoft.com/office/drawing/2014/main" val="734453190"/>
                        </a:ext>
                      </a:extLst>
                    </a:gridCol>
                    <a:gridCol w="665596">
                      <a:extLst>
                        <a:ext uri="{9D8B030D-6E8A-4147-A177-3AD203B41FA5}">
                          <a16:colId xmlns:a16="http://schemas.microsoft.com/office/drawing/2014/main" val="2309495879"/>
                        </a:ext>
                      </a:extLst>
                    </a:gridCol>
                    <a:gridCol w="470659">
                      <a:extLst>
                        <a:ext uri="{9D8B030D-6E8A-4147-A177-3AD203B41FA5}">
                          <a16:colId xmlns:a16="http://schemas.microsoft.com/office/drawing/2014/main" val="481598434"/>
                        </a:ext>
                      </a:extLst>
                    </a:gridCol>
                    <a:gridCol w="517044">
                      <a:extLst>
                        <a:ext uri="{9D8B030D-6E8A-4147-A177-3AD203B41FA5}">
                          <a16:colId xmlns:a16="http://schemas.microsoft.com/office/drawing/2014/main" val="3937179861"/>
                        </a:ext>
                      </a:extLst>
                    </a:gridCol>
                  </a:tblGrid>
                  <a:tr h="991840">
                    <a:tc>
                      <a:txBody>
                        <a:bodyPr/>
                        <a:lstStyle/>
                        <a:p>
                          <a:pPr algn="ctr"/>
                          <a:r>
                            <a:rPr lang="en-US" altLang="zh-CN" sz="1200" b="0" i="1" dirty="0">
                              <a:solidFill>
                                <a:srgbClr val="C00000"/>
                              </a:solidFill>
                              <a:latin typeface="Cambria" panose="02040503050406030204" pitchFamily="18" charset="0"/>
                              <a:ea typeface="Cambria" panose="02040503050406030204" pitchFamily="18" charset="0"/>
                            </a:rPr>
                            <a:t>τ</a:t>
                          </a:r>
                          <a:r>
                            <a:rPr lang="en-US" altLang="zh-CN" sz="1200" b="0" dirty="0">
                              <a:solidFill>
                                <a:srgbClr val="C00000"/>
                              </a:solidFill>
                              <a:latin typeface="Cambria" panose="02040503050406030204" pitchFamily="18" charset="0"/>
                              <a:ea typeface="Cambria" panose="02040503050406030204" pitchFamily="18" charset="0"/>
                            </a:rPr>
                            <a:t> (fs)</a:t>
                          </a:r>
                        </a:p>
                        <a:p>
                          <a:pPr algn="ctr"/>
                          <a:r>
                            <a:rPr lang="en-US" altLang="zh-CN" sz="1200" b="0" dirty="0">
                              <a:solidFill>
                                <a:srgbClr val="C00000"/>
                              </a:solidFill>
                              <a:latin typeface="Cambria" panose="02040503050406030204" pitchFamily="18" charset="0"/>
                              <a:ea typeface="Cambria" panose="02040503050406030204" pitchFamily="18" charset="0"/>
                            </a:rPr>
                            <a:t>DSL1</a:t>
                          </a:r>
                          <a:endParaRPr lang="zh-CN" altLang="en-US" sz="1200" b="0" dirty="0">
                            <a:solidFill>
                              <a:srgbClr val="C00000"/>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algn="ctr"/>
                          <a:r>
                            <a:rPr lang="en-US" altLang="zh-CN" sz="1200" b="0" dirty="0">
                              <a:solidFill>
                                <a:schemeClr val="tx1"/>
                              </a:solidFill>
                              <a:latin typeface="Cambria" panose="02040503050406030204" pitchFamily="18" charset="0"/>
                              <a:ea typeface="Cambria" panose="02040503050406030204" pitchFamily="18" charset="0"/>
                            </a:rPr>
                            <a:t>USDA</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USDA</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72941" t="-613" r="-1297647" b="-63190"/>
                          </a:stretch>
                        </a:blip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algn="ctr"/>
                          <a:r>
                            <a:rPr lang="en-US" altLang="zh-CN" sz="1200" b="0" dirty="0">
                              <a:solidFill>
                                <a:schemeClr val="tx1"/>
                              </a:solidFill>
                              <a:latin typeface="Cambria" panose="02040503050406030204" pitchFamily="18" charset="0"/>
                              <a:ea typeface="Cambria" panose="02040503050406030204" pitchFamily="18" charset="0"/>
                            </a:rPr>
                            <a:t>USDB</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USDB</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zh-CN"/>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824" t="-613" r="-971765" b="-63190"/>
                          </a:stretch>
                        </a:blip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USDC</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USDC</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3529" t="-613" r="-647059" b="-63190"/>
                          </a:stretch>
                        </a:blip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algn="ctr"/>
                          <a:r>
                            <a:rPr lang="en-US" altLang="zh-CN" sz="1200" b="0" dirty="0">
                              <a:solidFill>
                                <a:schemeClr val="tx1"/>
                              </a:solidFill>
                              <a:latin typeface="Cambria" panose="02040503050406030204" pitchFamily="18" charset="0"/>
                              <a:ea typeface="Cambria" panose="02040503050406030204" pitchFamily="18" charset="0"/>
                            </a:rPr>
                            <a:t>USDE</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USDE</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endParaRPr lang="zh-CN"/>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48235" t="-613" r="-322353" b="-63190"/>
                          </a:stretch>
                        </a:blip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E</a:t>
                          </a:r>
                          <a:r>
                            <a:rPr lang="en-US" altLang="zh-CN" sz="1200" b="0" i="1" baseline="-25000" dirty="0">
                              <a:solidFill>
                                <a:schemeClr val="tx1"/>
                              </a:solidFill>
                              <a:latin typeface="Cambria" panose="02040503050406030204" pitchFamily="18" charset="0"/>
                              <a:ea typeface="Cambria" panose="02040503050406030204" pitchFamily="18" charset="0"/>
                            </a:rPr>
                            <a:t>x</a:t>
                          </a:r>
                          <a:r>
                            <a:rPr lang="en-US" altLang="zh-CN" sz="1200" b="0" dirty="0">
                              <a:solidFill>
                                <a:schemeClr val="tx1"/>
                              </a:solidFill>
                              <a:latin typeface="Cambria" panose="02040503050406030204" pitchFamily="18" charset="0"/>
                              <a:ea typeface="Cambria" panose="02040503050406030204" pitchFamily="18" charset="0"/>
                            </a:rPr>
                            <a:t> (keV)</a:t>
                          </a:r>
                        </a:p>
                        <a:p>
                          <a:pPr algn="ctr"/>
                          <a:r>
                            <a:rPr lang="en-US" altLang="zh-CN" sz="1200" b="0" baseline="30000" dirty="0">
                              <a:solidFill>
                                <a:schemeClr val="tx1"/>
                              </a:solidFill>
                              <a:latin typeface="Cambria" panose="02040503050406030204" pitchFamily="18" charset="0"/>
                              <a:ea typeface="Cambria" panose="02040503050406030204" pitchFamily="18" charset="0"/>
                            </a:rPr>
                            <a:t>31</a:t>
                          </a:r>
                          <a:r>
                            <a:rPr lang="en-US" altLang="zh-CN" sz="1200" b="0" dirty="0">
                              <a:solidFill>
                                <a:schemeClr val="tx1"/>
                              </a:solidFill>
                              <a:latin typeface="Cambria" panose="02040503050406030204" pitchFamily="18" charset="0"/>
                              <a:ea typeface="Cambria" panose="02040503050406030204"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USDI</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CN" sz="1200" b="0" i="1" dirty="0">
                              <a:solidFill>
                                <a:schemeClr val="tx1"/>
                              </a:solidFill>
                              <a:latin typeface="Cambria" panose="02040503050406030204" pitchFamily="18" charset="0"/>
                              <a:ea typeface="Cambria" panose="02040503050406030204" pitchFamily="18" charset="0"/>
                            </a:rPr>
                            <a:t>τ</a:t>
                          </a:r>
                          <a:r>
                            <a:rPr lang="en-US" altLang="zh-CN" sz="1200" b="0" dirty="0">
                              <a:solidFill>
                                <a:schemeClr val="tx1"/>
                              </a:solidFill>
                              <a:latin typeface="Cambria" panose="02040503050406030204" pitchFamily="18" charset="0"/>
                              <a:ea typeface="Cambria" panose="02040503050406030204" pitchFamily="18" charset="0"/>
                            </a:rPr>
                            <a:t> (fs)</a:t>
                          </a:r>
                        </a:p>
                        <a:p>
                          <a:pPr algn="ctr"/>
                          <a:r>
                            <a:rPr lang="en-US" altLang="zh-CN" sz="1200" b="0" dirty="0">
                              <a:solidFill>
                                <a:schemeClr val="tx1"/>
                              </a:solidFill>
                              <a:latin typeface="Cambria" panose="02040503050406030204" pitchFamily="18" charset="0"/>
                              <a:ea typeface="Cambria" panose="02040503050406030204" pitchFamily="18" charset="0"/>
                            </a:rPr>
                            <a:t>USDI</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zh-CN"/>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67059" t="-613" r="-3529" b="-63190"/>
                          </a:stretch>
                        </a:blipFill>
                      </a:tcPr>
                    </a:tc>
                    <a:extLst>
                      <a:ext uri="{0D108BD9-81ED-4DB2-BD59-A6C34878D82A}">
                        <a16:rowId xmlns:a16="http://schemas.microsoft.com/office/drawing/2014/main" val="2282213428"/>
                      </a:ext>
                    </a:extLst>
                  </a:tr>
                  <a:tr h="613584">
                    <a:tc>
                      <a:txBody>
                        <a:bodyPr/>
                        <a:lstStyle/>
                        <a:p>
                          <a:endParaRPr lang="zh-CN"/>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00" t="-162376" r="-1103200" b="-1980"/>
                          </a:stretch>
                        </a:blipFill>
                      </a:tcPr>
                    </a:tc>
                    <a:tc>
                      <a:txBody>
                        <a:bodyPr/>
                        <a:lstStyle/>
                        <a:p>
                          <a:pPr algn="ctr"/>
                          <a:r>
                            <a:rPr lang="en-US" altLang="zh-CN" sz="1200" b="0" dirty="0">
                              <a:solidFill>
                                <a:schemeClr val="tx1"/>
                              </a:solidFill>
                              <a:latin typeface="Cambria" panose="02040503050406030204" pitchFamily="18" charset="0"/>
                              <a:ea typeface="Cambria" panose="02040503050406030204" pitchFamily="18" charset="0"/>
                            </a:rPr>
                            <a:t>1125</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Cambria" panose="02040503050406030204" pitchFamily="18" charset="0"/>
                            </a:rPr>
                            <a:t>2598</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1794</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0" dirty="0">
                              <a:solidFill>
                                <a:schemeClr val="tx1"/>
                              </a:solidFill>
                              <a:latin typeface="Cambria" panose="02040503050406030204" pitchFamily="18" charset="0"/>
                              <a:ea typeface="Cambria" panose="02040503050406030204" pitchFamily="18" charset="0"/>
                            </a:rPr>
                            <a:t>1193</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Cambria" panose="02040503050406030204" pitchFamily="18" charset="0"/>
                            </a:rPr>
                            <a:t>3133</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2633</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1200" b="0" dirty="0">
                              <a:solidFill>
                                <a:schemeClr val="tx1"/>
                              </a:solidFill>
                              <a:latin typeface="Cambria" panose="02040503050406030204" pitchFamily="18" charset="0"/>
                            </a:rPr>
                            <a:t>1186</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dirty="0">
                              <a:solidFill>
                                <a:schemeClr val="tx1"/>
                              </a:solidFill>
                              <a:latin typeface="Cambria" panose="02040503050406030204" pitchFamily="18" charset="0"/>
                            </a:rPr>
                            <a:t>2942</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dirty="0">
                              <a:solidFill>
                                <a:schemeClr val="tx1"/>
                              </a:solidFill>
                              <a:latin typeface="Cambria" panose="02040503050406030204" pitchFamily="18" charset="0"/>
                            </a:rPr>
                            <a:t>2428</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0" dirty="0">
                              <a:solidFill>
                                <a:schemeClr val="tx1"/>
                              </a:solidFill>
                              <a:latin typeface="Cambria" panose="02040503050406030204" pitchFamily="18" charset="0"/>
                              <a:ea typeface="Cambria" panose="02040503050406030204" pitchFamily="18" charset="0"/>
                            </a:rPr>
                            <a:t>1212</a:t>
                          </a:r>
                          <a:endParaRPr lang="zh-CN" altLang="en-US" sz="1200" b="0" dirty="0">
                            <a:solidFill>
                              <a:schemeClr val="tx1"/>
                            </a:solidFill>
                            <a:latin typeface="Cambria" panose="02040503050406030204" pitchFamily="18"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Cambria" panose="02040503050406030204" pitchFamily="18" charset="0"/>
                            </a:rPr>
                            <a:t>3071</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2735</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Cambria" panose="02040503050406030204" pitchFamily="18" charset="0"/>
                            </a:rPr>
                            <a:t>1204</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3142</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Cambria" panose="02040503050406030204" pitchFamily="18" charset="0"/>
                              <a:ea typeface="等线" panose="02010600030101010101" pitchFamily="2" charset="-122"/>
                            </a:rPr>
                            <a:t>2734</a:t>
                          </a:r>
                          <a:endParaRPr lang="zh-CN" altLang="en-US" sz="1200" b="0" i="0" u="none" strike="noStrike" dirty="0">
                            <a:solidFill>
                              <a:schemeClr val="tx1"/>
                            </a:solidFill>
                            <a:effectLst/>
                            <a:latin typeface="Cambria" panose="02040503050406030204" pitchFamily="18" charset="0"/>
                            <a:ea typeface="等线" panose="02010600030101010101" pitchFamily="2" charset="-122"/>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93852839"/>
                      </a:ext>
                    </a:extLst>
                  </a:tr>
                </a:tbl>
              </a:graphicData>
            </a:graphic>
          </p:graphicFrame>
        </mc:Fallback>
      </mc:AlternateContent>
    </p:spTree>
    <p:extLst>
      <p:ext uri="{BB962C8B-B14F-4D97-AF65-F5344CB8AC3E}">
        <p14:creationId xmlns:p14="http://schemas.microsoft.com/office/powerpoint/2010/main" val="3056425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694419-B210-438C-8DE9-84B0883495F8}"/>
              </a:ext>
            </a:extLst>
          </p:cNvPr>
          <p:cNvSpPr>
            <a:spLocks noGrp="1"/>
          </p:cNvSpPr>
          <p:nvPr>
            <p:ph type="subTitle" idx="1"/>
          </p:nvPr>
        </p:nvSpPr>
        <p:spPr>
          <a:xfrm>
            <a:off x="1143000" y="3094038"/>
            <a:ext cx="6858000" cy="1655762"/>
          </a:xfrm>
        </p:spPr>
        <p:txBody>
          <a:bodyPr>
            <a:normAutofit/>
          </a:bodyPr>
          <a:lstStyle/>
          <a:p>
            <a:r>
              <a:rPr lang="en-US" altLang="zh-CN" sz="2800" dirty="0"/>
              <a:t>Response to Cathleen's comments on V7</a:t>
            </a:r>
            <a:endParaRPr lang="zh-CN" altLang="en-US" sz="2800" dirty="0"/>
          </a:p>
        </p:txBody>
      </p:sp>
    </p:spTree>
    <p:extLst>
      <p:ext uri="{BB962C8B-B14F-4D97-AF65-F5344CB8AC3E}">
        <p14:creationId xmlns:p14="http://schemas.microsoft.com/office/powerpoint/2010/main" val="3055934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E8FEFB-C53F-4165-B9BC-18B56385FA3B}"/>
              </a:ext>
            </a:extLst>
          </p:cNvPr>
          <p:cNvSpPr txBox="1"/>
          <p:nvPr/>
        </p:nvSpPr>
        <p:spPr>
          <a:xfrm>
            <a:off x="0" y="0"/>
            <a:ext cx="9144000" cy="6463308"/>
          </a:xfrm>
          <a:prstGeom prst="rect">
            <a:avLst/>
          </a:prstGeom>
          <a:noFill/>
        </p:spPr>
        <p:txBody>
          <a:bodyPr wrap="square">
            <a:spAutoFit/>
          </a:bodyPr>
          <a:lstStyle/>
          <a:p>
            <a:r>
              <a:rPr lang="en-US" altLang="zh-CN" dirty="0">
                <a:solidFill>
                  <a:srgbClr val="C00000"/>
                </a:solidFill>
                <a:effectLst/>
                <a:latin typeface="Calibri" panose="020F0502020204030204" pitchFamily="34" charset="0"/>
                <a:ea typeface="宋体" panose="02010600030101010101" pitchFamily="2" charset="-122"/>
              </a:rPr>
              <a:t>Hi all,</a:t>
            </a:r>
            <a:endParaRPr lang="zh-CN" altLang="zh-CN" dirty="0">
              <a:solidFill>
                <a:srgbClr val="C00000"/>
              </a:solidFill>
              <a:effectLst/>
              <a:latin typeface="Calibri" panose="020F0502020204030204" pitchFamily="34" charset="0"/>
              <a:ea typeface="宋体" panose="02010600030101010101" pitchFamily="2" charset="-122"/>
            </a:endParaRPr>
          </a:p>
          <a:p>
            <a:r>
              <a:rPr lang="en-US" altLang="zh-CN" dirty="0">
                <a:solidFill>
                  <a:srgbClr val="C00000"/>
                </a:solidFill>
                <a:effectLst/>
                <a:latin typeface="Calibri" panose="020F0502020204030204" pitchFamily="34" charset="0"/>
                <a:ea typeface="宋体" panose="02010600030101010101" pitchFamily="2" charset="-122"/>
              </a:rPr>
              <a:t> </a:t>
            </a:r>
            <a:endParaRPr lang="zh-CN" altLang="zh-CN" dirty="0">
              <a:solidFill>
                <a:srgbClr val="C00000"/>
              </a:solidFill>
              <a:effectLst/>
              <a:latin typeface="Calibri" panose="020F0502020204030204" pitchFamily="34" charset="0"/>
              <a:ea typeface="宋体" panose="02010600030101010101" pitchFamily="2" charset="-122"/>
            </a:endParaRPr>
          </a:p>
          <a:p>
            <a:r>
              <a:rPr lang="en-US" altLang="zh-CN" dirty="0">
                <a:solidFill>
                  <a:srgbClr val="C00000"/>
                </a:solidFill>
                <a:effectLst/>
                <a:latin typeface="Calibri" panose="020F0502020204030204" pitchFamily="34" charset="0"/>
                <a:ea typeface="宋体" panose="02010600030101010101" pitchFamily="2" charset="-122"/>
              </a:rPr>
              <a:t>Sorry I've been a bit slower than expected to respond, I've had a couple interviews get scheduled fairly last minute, so I'm running behind on other things.</a:t>
            </a:r>
            <a:endParaRPr lang="zh-CN" altLang="zh-CN" dirty="0">
              <a:solidFill>
                <a:srgbClr val="C00000"/>
              </a:solidFill>
              <a:effectLst/>
              <a:latin typeface="Calibri" panose="020F0502020204030204" pitchFamily="34" charset="0"/>
              <a:ea typeface="宋体" panose="02010600030101010101" pitchFamily="2" charset="-122"/>
            </a:endParaRPr>
          </a:p>
          <a:p>
            <a:r>
              <a:rPr lang="en-US" altLang="zh-CN" dirty="0">
                <a:solidFill>
                  <a:srgbClr val="C00000"/>
                </a:solidFill>
                <a:effectLst/>
                <a:latin typeface="Calibri" panose="020F0502020204030204" pitchFamily="34" charset="0"/>
                <a:ea typeface="宋体" panose="02010600030101010101" pitchFamily="2" charset="-122"/>
              </a:rPr>
              <a:t> </a:t>
            </a:r>
            <a:endParaRPr lang="zh-CN" altLang="zh-CN" dirty="0">
              <a:solidFill>
                <a:srgbClr val="C00000"/>
              </a:solidFill>
              <a:effectLst/>
              <a:latin typeface="Calibri" panose="020F0502020204030204" pitchFamily="34" charset="0"/>
              <a:ea typeface="宋体" panose="02010600030101010101" pitchFamily="2" charset="-122"/>
            </a:endParaRPr>
          </a:p>
          <a:p>
            <a:r>
              <a:rPr lang="en-US" altLang="zh-CN" dirty="0">
                <a:solidFill>
                  <a:srgbClr val="C00000"/>
                </a:solidFill>
                <a:effectLst/>
                <a:latin typeface="Calibri" panose="020F0502020204030204" pitchFamily="34" charset="0"/>
                <a:ea typeface="宋体" panose="02010600030101010101" pitchFamily="2" charset="-122"/>
              </a:rPr>
              <a:t>A few more points:</a:t>
            </a:r>
            <a:endParaRPr lang="zh-CN" altLang="zh-CN" dirty="0">
              <a:solidFill>
                <a:srgbClr val="C00000"/>
              </a:solidFill>
              <a:effectLst/>
              <a:latin typeface="Calibri" panose="020F0502020204030204" pitchFamily="34" charset="0"/>
              <a:ea typeface="宋体" panose="02010600030101010101" pitchFamily="2" charset="-122"/>
            </a:endParaRPr>
          </a:p>
          <a:p>
            <a:r>
              <a:rPr lang="en-US" altLang="zh-CN" dirty="0">
                <a:solidFill>
                  <a:srgbClr val="C00000"/>
                </a:solidFill>
                <a:effectLst/>
                <a:latin typeface="Calibri" panose="020F0502020204030204" pitchFamily="34" charset="0"/>
                <a:ea typeface="宋体" panose="02010600030101010101" pitchFamily="2" charset="-122"/>
              </a:rPr>
              <a:t>-I don't have strong feelings about which possessive of Bayes we use.</a:t>
            </a:r>
          </a:p>
          <a:p>
            <a:r>
              <a:rPr lang="en-US" altLang="zh-CN" dirty="0">
                <a:solidFill>
                  <a:srgbClr val="339966"/>
                </a:solidFill>
                <a:latin typeface="Cambria" panose="02040503050406030204" pitchFamily="18" charset="0"/>
                <a:ea typeface="Cambria" panose="02040503050406030204" pitchFamily="18" charset="0"/>
              </a:rPr>
              <a:t>Okay. I'll just follow Barry's advice.</a:t>
            </a:r>
          </a:p>
          <a:p>
            <a:endParaRPr lang="zh-CN" altLang="zh-CN" dirty="0">
              <a:solidFill>
                <a:srgbClr val="339966"/>
              </a:solidFill>
              <a:effectLst/>
              <a:latin typeface="Cambria" panose="02040503050406030204" pitchFamily="18" charset="0"/>
              <a:ea typeface="宋体" panose="02010600030101010101" pitchFamily="2" charset="-122"/>
            </a:endParaRPr>
          </a:p>
          <a:p>
            <a:r>
              <a:rPr lang="en-US" altLang="zh-CN" dirty="0">
                <a:solidFill>
                  <a:srgbClr val="C00000"/>
                </a:solidFill>
                <a:effectLst/>
                <a:latin typeface="Calibri" panose="020F0502020204030204" pitchFamily="34" charset="0"/>
                <a:ea typeface="宋体" panose="02010600030101010101" pitchFamily="2" charset="-122"/>
              </a:rPr>
              <a:t>-I would only trust my thesis for the implant we did for run 1 unless I explicitly quote separate numbers for the second implant. The first target was definitely 35 keV, but the second could be 30 keV implant. I'd check the log book.</a:t>
            </a:r>
          </a:p>
          <a:p>
            <a:r>
              <a:rPr lang="en-US" altLang="zh-CN" dirty="0">
                <a:solidFill>
                  <a:srgbClr val="339966"/>
                </a:solidFill>
                <a:latin typeface="Cambria" panose="02040503050406030204" pitchFamily="18" charset="0"/>
                <a:ea typeface="Cambria" panose="02040503050406030204" pitchFamily="18" charset="0"/>
              </a:rPr>
              <a:t>I didn't see the implantation energy mentioned in the log book. </a:t>
            </a:r>
            <a:r>
              <a:rPr lang="en-US" altLang="zh-CN" kern="100" dirty="0">
                <a:solidFill>
                  <a:srgbClr val="339966"/>
                </a:solidFill>
                <a:effectLst/>
                <a:latin typeface="Cambria" panose="02040503050406030204" pitchFamily="18" charset="0"/>
                <a:ea typeface="Cambria" panose="02040503050406030204" pitchFamily="18" charset="0"/>
              </a:rPr>
              <a:t>I had a hard time reading a lot of handwriting in it, so I could miss something.</a:t>
            </a:r>
          </a:p>
          <a:p>
            <a:endParaRPr lang="zh-CN" altLang="zh-CN" dirty="0">
              <a:solidFill>
                <a:srgbClr val="339966"/>
              </a:solidFill>
              <a:effectLst/>
              <a:latin typeface="Cambria" panose="02040503050406030204" pitchFamily="18" charset="0"/>
              <a:ea typeface="宋体" panose="02010600030101010101" pitchFamily="2" charset="-122"/>
            </a:endParaRPr>
          </a:p>
          <a:p>
            <a:r>
              <a:rPr lang="en-US" altLang="zh-CN" dirty="0">
                <a:solidFill>
                  <a:srgbClr val="C00000"/>
                </a:solidFill>
                <a:effectLst/>
                <a:latin typeface="Calibri" panose="020F0502020204030204" pitchFamily="34" charset="0"/>
                <a:ea typeface="宋体" panose="02010600030101010101" pitchFamily="2" charset="-122"/>
              </a:rPr>
              <a:t>-The point I was trying to make about focusing on the 260 keV resonance in the intro isn't concern about what we see in our data, more about how much the other resonances potentially matter to the reaction rate at relevant temperatures</a:t>
            </a:r>
          </a:p>
          <a:p>
            <a:r>
              <a:rPr lang="en-US" altLang="zh-CN" dirty="0">
                <a:solidFill>
                  <a:srgbClr val="339966"/>
                </a:solidFill>
                <a:latin typeface="Cambria" panose="02040503050406030204" pitchFamily="18" charset="0"/>
                <a:ea typeface="Cambria" panose="02040503050406030204" pitchFamily="18" charset="0"/>
              </a:rPr>
              <a:t>Thank, Chris, for explaining this. The understanding of the 30P(p,γ)31S reaction has been rapidly evolving, mostly because of Chris's (and collaborators) work in the past two decades.</a:t>
            </a:r>
            <a:endParaRPr lang="zh-CN" altLang="zh-CN" dirty="0">
              <a:solidFill>
                <a:srgbClr val="339966"/>
              </a:solidFill>
              <a:effectLst/>
              <a:latin typeface="Cambria" panose="02040503050406030204" pitchFamily="18" charset="0"/>
              <a:ea typeface="宋体" panose="02010600030101010101" pitchFamily="2" charset="-122"/>
            </a:endParaRPr>
          </a:p>
          <a:p>
            <a:r>
              <a:rPr lang="en-US" altLang="zh-CN" sz="1800" dirty="0">
                <a:solidFill>
                  <a:srgbClr val="0000FF"/>
                </a:solidFill>
                <a:effectLst/>
                <a:latin typeface="Calibri" panose="020F0502020204030204" pitchFamily="34" charset="0"/>
                <a:ea typeface="宋体" panose="02010600030101010101" pitchFamily="2" charset="-122"/>
              </a:rPr>
              <a:t>Briefly, about the 260-keV resonance contribution, Tamas’ GADGET experiment has shown that it dominates by an order of magnitude or more at peak nova temperatures. </a:t>
            </a:r>
            <a:endParaRPr lang="zh-CN" altLang="zh-CN" sz="1800" dirty="0">
              <a:solidFill>
                <a:srgbClr val="0000FF"/>
              </a:solidFill>
              <a:effectLst/>
              <a:latin typeface="Times New Roman" panose="02020603050405020304" pitchFamily="18" charset="0"/>
              <a:ea typeface="宋体" panose="02010600030101010101" pitchFamily="2" charset="-122"/>
            </a:endParaRPr>
          </a:p>
          <a:p>
            <a:r>
              <a:rPr lang="en-US" altLang="zh-CN" sz="1800" dirty="0">
                <a:solidFill>
                  <a:srgbClr val="0000FF"/>
                </a:solidFill>
                <a:effectLst/>
                <a:latin typeface="Calibri" panose="020F0502020204030204" pitchFamily="34" charset="0"/>
                <a:ea typeface="宋体" panose="02010600030101010101" pitchFamily="2" charset="-122"/>
              </a:rPr>
              <a:t>Chris</a:t>
            </a:r>
            <a:endParaRPr lang="zh-CN" altLang="zh-CN" sz="1800" dirty="0">
              <a:solidFill>
                <a:srgbClr val="0000FF"/>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186151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ADEFF-C2B1-4F9E-B942-CDA267951018}"/>
              </a:ext>
            </a:extLst>
          </p:cNvPr>
          <p:cNvSpPr txBox="1"/>
          <p:nvPr/>
        </p:nvSpPr>
        <p:spPr>
          <a:xfrm>
            <a:off x="0" y="0"/>
            <a:ext cx="9144000" cy="5909310"/>
          </a:xfrm>
          <a:prstGeom prst="rect">
            <a:avLst/>
          </a:prstGeom>
          <a:noFill/>
        </p:spPr>
        <p:txBody>
          <a:bodyPr wrap="square">
            <a:spAutoFit/>
          </a:bodyPr>
          <a:lstStyle/>
          <a:p>
            <a:r>
              <a:rPr lang="en-US" altLang="zh-CN" sz="1800" dirty="0">
                <a:solidFill>
                  <a:srgbClr val="C00000"/>
                </a:solidFill>
                <a:effectLst/>
                <a:latin typeface="Calibri" panose="020F0502020204030204" pitchFamily="34" charset="0"/>
                <a:ea typeface="宋体" panose="02010600030101010101" pitchFamily="2" charset="-122"/>
              </a:rPr>
              <a:t>-BN was selected because the thermal conductivity is OK but not great. You do want to maintain a temperature differential so something that's not the target is the coldest thing around, so any junk in the chamber will preferentially condense on that rather than the target.</a:t>
            </a:r>
          </a:p>
          <a:p>
            <a:r>
              <a:rPr lang="en-US" altLang="zh-CN" sz="1800" dirty="0">
                <a:solidFill>
                  <a:srgbClr val="339966"/>
                </a:solidFill>
                <a:latin typeface="Cambria" panose="02040503050406030204" pitchFamily="18" charset="0"/>
                <a:ea typeface="Cambria" panose="02040503050406030204" pitchFamily="18" charset="0"/>
              </a:rPr>
              <a:t>I</a:t>
            </a:r>
            <a:r>
              <a:rPr lang="en-US" altLang="zh-CN" dirty="0">
                <a:solidFill>
                  <a:srgbClr val="339966"/>
                </a:solidFill>
                <a:latin typeface="Cambria" panose="02040503050406030204" pitchFamily="18" charset="0"/>
                <a:ea typeface="Cambria" panose="02040503050406030204" pitchFamily="18" charset="0"/>
              </a:rPr>
              <a:t> tried to keep it simple as the experimental method has been detailed in multiple previous DSL papers. I've rephrased this part:</a:t>
            </a:r>
            <a:endParaRPr lang="zh-CN" altLang="en-US" sz="1800" dirty="0">
              <a:solidFill>
                <a:srgbClr val="339966"/>
              </a:solidFill>
              <a:latin typeface="Cambria" panose="02040503050406030204" pitchFamily="18" charset="0"/>
            </a:endParaRPr>
          </a:p>
          <a:p>
            <a:r>
              <a:rPr lang="en-US" altLang="zh-CN" sz="1800" dirty="0">
                <a:solidFill>
                  <a:srgbClr val="339966"/>
                </a:solidFill>
                <a:latin typeface="Cambria" panose="02040503050406030204" pitchFamily="18" charset="0"/>
                <a:ea typeface="Cambria" panose="02040503050406030204" pitchFamily="18" charset="0"/>
              </a:rPr>
              <a:t>"</a:t>
            </a:r>
            <a:r>
              <a:rPr lang="en-US" altLang="zh-CN" sz="1800" dirty="0">
                <a:effectLst/>
                <a:latin typeface="Cambria" panose="02040503050406030204" pitchFamily="18" charset="0"/>
                <a:ea typeface="Cambria" panose="02040503050406030204" pitchFamily="18" charset="0"/>
              </a:rPr>
              <a:t>During the experiment, the target was kept cryogenically cool via </a:t>
            </a:r>
            <a:r>
              <a:rPr lang="en-US" altLang="zh-CN" sz="1800" dirty="0" err="1">
                <a:effectLst/>
                <a:latin typeface="Cambria" panose="02040503050406030204" pitchFamily="18" charset="0"/>
                <a:ea typeface="Cambria" panose="02040503050406030204" pitchFamily="18" charset="0"/>
              </a:rPr>
              <a:t>BeCu</a:t>
            </a:r>
            <a:r>
              <a:rPr lang="en-US" altLang="zh-CN" sz="1800" dirty="0">
                <a:effectLst/>
                <a:latin typeface="Cambria" panose="02040503050406030204" pitchFamily="18" charset="0"/>
                <a:ea typeface="Cambria" panose="02040503050406030204" pitchFamily="18" charset="0"/>
              </a:rPr>
              <a:t> fingers in contact with a BN plate attached to a Cu shroud. The thermal gradient between the target ladder and the Cu shroud prevents losses of the implanted 3He through heating while mitigating the condensation of contaminants on the surface of the target.</a:t>
            </a:r>
            <a:r>
              <a:rPr lang="en-US" altLang="zh-CN" sz="1800" dirty="0">
                <a:solidFill>
                  <a:srgbClr val="339966"/>
                </a:solidFill>
                <a:effectLst/>
                <a:latin typeface="Cambria" panose="02040503050406030204" pitchFamily="18" charset="0"/>
                <a:ea typeface="Cambria" panose="02040503050406030204" pitchFamily="18" charset="0"/>
              </a:rPr>
              <a:t>"</a:t>
            </a:r>
          </a:p>
          <a:p>
            <a:r>
              <a:rPr lang="en-US" altLang="zh-CN" dirty="0">
                <a:solidFill>
                  <a:srgbClr val="339966"/>
                </a:solidFill>
                <a:latin typeface="Cambria" panose="02040503050406030204" pitchFamily="18" charset="0"/>
                <a:ea typeface="Cambria" panose="02040503050406030204" pitchFamily="18" charset="0"/>
              </a:rPr>
              <a:t>Hope this one sounds better.</a:t>
            </a:r>
            <a:endParaRPr lang="en-US" altLang="zh-CN" sz="1800" dirty="0">
              <a:solidFill>
                <a:srgbClr val="339966"/>
              </a:solidFill>
              <a:effectLst/>
              <a:latin typeface="Cambria" panose="02040503050406030204" pitchFamily="18" charset="0"/>
              <a:ea typeface="Cambria" panose="02040503050406030204" pitchFamily="18" charset="0"/>
            </a:endParaRPr>
          </a:p>
          <a:p>
            <a:r>
              <a:rPr lang="en-US" altLang="zh-CN" sz="1800" dirty="0">
                <a:solidFill>
                  <a:srgbClr val="C00000"/>
                </a:solidFill>
                <a:effectLst/>
                <a:latin typeface="Calibri" panose="020F0502020204030204" pitchFamily="34" charset="0"/>
                <a:ea typeface="宋体" panose="02010600030101010101" pitchFamily="2" charset="-122"/>
              </a:rPr>
              <a:t> </a:t>
            </a:r>
            <a:endParaRPr lang="zh-CN" altLang="zh-CN" sz="1800" dirty="0">
              <a:solidFill>
                <a:srgbClr val="C00000"/>
              </a:solidFill>
              <a:effectLst/>
              <a:latin typeface="Calibri" panose="020F0502020204030204" pitchFamily="34" charset="0"/>
              <a:ea typeface="宋体" panose="02010600030101010101" pitchFamily="2" charset="-122"/>
            </a:endParaRPr>
          </a:p>
          <a:p>
            <a:r>
              <a:rPr lang="en-US" altLang="zh-CN" sz="1800" dirty="0">
                <a:solidFill>
                  <a:srgbClr val="C00000"/>
                </a:solidFill>
                <a:effectLst/>
                <a:latin typeface="Calibri" panose="020F0502020204030204" pitchFamily="34" charset="0"/>
                <a:ea typeface="宋体" panose="02010600030101010101" pitchFamily="2" charset="-122"/>
              </a:rPr>
              <a:t>-The recent GRIFFIN papers use "addback" rather than "add-back".</a:t>
            </a:r>
          </a:p>
          <a:p>
            <a:r>
              <a:rPr lang="en-US" altLang="zh-CN" sz="1800" dirty="0">
                <a:solidFill>
                  <a:srgbClr val="339966"/>
                </a:solidFill>
                <a:latin typeface="Cambria" panose="02040503050406030204" pitchFamily="18" charset="0"/>
                <a:ea typeface="Cambria" panose="02040503050406030204" pitchFamily="18" charset="0"/>
              </a:rPr>
              <a:t>I've changed accordingly.</a:t>
            </a:r>
          </a:p>
          <a:p>
            <a:endParaRPr lang="zh-CN" altLang="zh-CN" sz="1800" dirty="0">
              <a:solidFill>
                <a:srgbClr val="C00000"/>
              </a:solidFill>
              <a:effectLst/>
              <a:latin typeface="Calibri" panose="020F0502020204030204" pitchFamily="34" charset="0"/>
              <a:ea typeface="宋体" panose="02010600030101010101" pitchFamily="2" charset="-122"/>
            </a:endParaRPr>
          </a:p>
          <a:p>
            <a:r>
              <a:rPr lang="en-US" altLang="zh-CN" sz="1800" dirty="0">
                <a:solidFill>
                  <a:srgbClr val="C00000"/>
                </a:solidFill>
                <a:effectLst/>
                <a:latin typeface="Calibri" panose="020F0502020204030204" pitchFamily="34" charset="0"/>
                <a:ea typeface="宋体" panose="02010600030101010101" pitchFamily="2" charset="-122"/>
              </a:rPr>
              <a:t>-Do we really need three citations to justify an EMG? I checked and Bennett and </a:t>
            </a:r>
            <a:r>
              <a:rPr lang="en-US" altLang="zh-CN" sz="1800" dirty="0" err="1">
                <a:solidFill>
                  <a:srgbClr val="C00000"/>
                </a:solidFill>
                <a:effectLst/>
                <a:latin typeface="Calibri" panose="020F0502020204030204" pitchFamily="34" charset="0"/>
                <a:ea typeface="宋体" panose="02010600030101010101" pitchFamily="2" charset="-122"/>
              </a:rPr>
              <a:t>Galinski</a:t>
            </a:r>
            <a:r>
              <a:rPr lang="en-US" altLang="zh-CN" sz="1800" dirty="0">
                <a:solidFill>
                  <a:srgbClr val="C00000"/>
                </a:solidFill>
                <a:effectLst/>
                <a:latin typeface="Calibri" panose="020F0502020204030204" pitchFamily="34" charset="0"/>
                <a:ea typeface="宋体" panose="02010600030101010101" pitchFamily="2" charset="-122"/>
              </a:rPr>
              <a:t> don't cite anyone, </a:t>
            </a:r>
            <a:r>
              <a:rPr lang="en-US" altLang="zh-CN" sz="1800" dirty="0" err="1">
                <a:solidFill>
                  <a:srgbClr val="C00000"/>
                </a:solidFill>
                <a:effectLst/>
                <a:latin typeface="Calibri" panose="020F0502020204030204" pitchFamily="34" charset="0"/>
                <a:ea typeface="宋体" panose="02010600030101010101" pitchFamily="2" charset="-122"/>
              </a:rPr>
              <a:t>Kirsebom</a:t>
            </a:r>
            <a:r>
              <a:rPr lang="en-US" altLang="zh-CN" sz="1800" dirty="0">
                <a:solidFill>
                  <a:srgbClr val="C00000"/>
                </a:solidFill>
                <a:effectLst/>
                <a:latin typeface="Calibri" panose="020F0502020204030204" pitchFamily="34" charset="0"/>
                <a:ea typeface="宋体" panose="02010600030101010101" pitchFamily="2" charset="-122"/>
              </a:rPr>
              <a:t> cites </a:t>
            </a:r>
            <a:r>
              <a:rPr lang="en-US" altLang="zh-CN" sz="1800" dirty="0" err="1">
                <a:solidFill>
                  <a:srgbClr val="C00000"/>
                </a:solidFill>
                <a:effectLst/>
                <a:latin typeface="Calibri" panose="020F0502020204030204" pitchFamily="34" charset="0"/>
                <a:ea typeface="宋体" panose="02010600030101010101" pitchFamily="2" charset="-122"/>
              </a:rPr>
              <a:t>Galinski</a:t>
            </a:r>
            <a:r>
              <a:rPr lang="en-US" altLang="zh-CN" sz="1800" dirty="0">
                <a:solidFill>
                  <a:srgbClr val="C00000"/>
                </a:solidFill>
                <a:effectLst/>
                <a:latin typeface="Calibri" panose="020F0502020204030204" pitchFamily="34" charset="0"/>
                <a:ea typeface="宋体" panose="02010600030101010101" pitchFamily="2" charset="-122"/>
              </a:rPr>
              <a:t>, and </a:t>
            </a:r>
            <a:r>
              <a:rPr lang="en-US" altLang="zh-CN" sz="1800" dirty="0" err="1">
                <a:solidFill>
                  <a:srgbClr val="C00000"/>
                </a:solidFill>
                <a:effectLst/>
                <a:latin typeface="Calibri" panose="020F0502020204030204" pitchFamily="34" charset="0"/>
                <a:ea typeface="宋体" panose="02010600030101010101" pitchFamily="2" charset="-122"/>
              </a:rPr>
              <a:t>Mythili</a:t>
            </a:r>
            <a:r>
              <a:rPr lang="en-US" altLang="zh-CN" sz="1800" dirty="0">
                <a:solidFill>
                  <a:srgbClr val="C00000"/>
                </a:solidFill>
                <a:effectLst/>
                <a:latin typeface="Calibri" panose="020F0502020204030204" pitchFamily="34" charset="0"/>
                <a:ea typeface="宋体" panose="02010600030101010101" pitchFamily="2" charset="-122"/>
              </a:rPr>
              <a:t> cites RADWARE. Three feels a bit like a self-citation grab to me.</a:t>
            </a:r>
          </a:p>
          <a:p>
            <a:r>
              <a:rPr lang="en-US" altLang="zh-CN" sz="1800" dirty="0">
                <a:solidFill>
                  <a:srgbClr val="339966"/>
                </a:solidFill>
                <a:latin typeface="Cambria" panose="02040503050406030204" pitchFamily="18" charset="0"/>
                <a:ea typeface="Cambria" panose="02040503050406030204" pitchFamily="18" charset="0"/>
              </a:rPr>
              <a:t>There were several EMG scripts circulating in our group. I used the one shown in my PRC2021 paper, which was different from what Mike and David used. I derived that EMG from Brent's scrip with small changes. So I guess I'll only keep two citations (Brent's and mine) here.</a:t>
            </a:r>
          </a:p>
        </p:txBody>
      </p:sp>
    </p:spTree>
    <p:extLst>
      <p:ext uri="{BB962C8B-B14F-4D97-AF65-F5344CB8AC3E}">
        <p14:creationId xmlns:p14="http://schemas.microsoft.com/office/powerpoint/2010/main" val="594060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73CCA5-0B6B-496F-9C6D-3AC58C4D9EF0}"/>
              </a:ext>
            </a:extLst>
          </p:cNvPr>
          <p:cNvSpPr txBox="1"/>
          <p:nvPr/>
        </p:nvSpPr>
        <p:spPr>
          <a:xfrm>
            <a:off x="0" y="0"/>
            <a:ext cx="9144000" cy="6186309"/>
          </a:xfrm>
          <a:prstGeom prst="rect">
            <a:avLst/>
          </a:prstGeom>
          <a:noFill/>
        </p:spPr>
        <p:txBody>
          <a:bodyPr wrap="square">
            <a:spAutoFit/>
          </a:bodyPr>
          <a:lstStyle/>
          <a:p>
            <a:r>
              <a:rPr lang="en-US" altLang="zh-CN" sz="1800" dirty="0">
                <a:solidFill>
                  <a:srgbClr val="C00000"/>
                </a:solidFill>
                <a:effectLst/>
                <a:latin typeface="Calibri" panose="020F0502020204030204" pitchFamily="34" charset="0"/>
                <a:ea typeface="宋体" panose="02010600030101010101" pitchFamily="2" charset="-122"/>
              </a:rPr>
              <a:t>-I would cut the bit about fitting the 4156 with an EMG, since it's not actually at 4156 and we know it's shifted. I got myself confused for a minute and I don't think it adds to the story enough to keep.</a:t>
            </a:r>
            <a:endParaRPr lang="zh-CN" altLang="zh-CN" sz="1800" dirty="0">
              <a:solidFill>
                <a:srgbClr val="C00000"/>
              </a:solidFill>
              <a:effectLst/>
              <a:latin typeface="Calibri" panose="020F0502020204030204" pitchFamily="34" charset="0"/>
              <a:ea typeface="宋体" panose="02010600030101010101" pitchFamily="2" charset="-122"/>
            </a:endParaRPr>
          </a:p>
          <a:p>
            <a:r>
              <a:rPr lang="en-US" altLang="zh-CN" sz="1800" dirty="0">
                <a:solidFill>
                  <a:srgbClr val="C00000"/>
                </a:solidFill>
                <a:effectLst/>
                <a:latin typeface="Calibri" panose="020F0502020204030204" pitchFamily="34" charset="0"/>
                <a:ea typeface="宋体" panose="02010600030101010101" pitchFamily="2" charset="-122"/>
              </a:rPr>
              <a:t>-Technically shifting the alpha gate doesn't strictly rule out 40Ca or 44Ti (12C or 16O+32S evaporating only one alpha). We have plenty of other evidence that it's the 6390, so I'm not actually worried, just pedantic.</a:t>
            </a:r>
          </a:p>
          <a:p>
            <a:r>
              <a:rPr lang="en-US" altLang="zh-CN" kern="100" dirty="0">
                <a:solidFill>
                  <a:srgbClr val="339966"/>
                </a:solidFill>
                <a:latin typeface="Cambria" panose="02040503050406030204" pitchFamily="18" charset="0"/>
                <a:ea typeface="Cambria" panose="02040503050406030204" pitchFamily="18" charset="0"/>
              </a:rPr>
              <a:t>Could you please </a:t>
            </a:r>
            <a:r>
              <a:rPr lang="en-US" altLang="zh-CN" b="1" kern="100" dirty="0">
                <a:solidFill>
                  <a:srgbClr val="339966"/>
                </a:solidFill>
                <a:latin typeface="Cambria" panose="02040503050406030204" pitchFamily="18" charset="0"/>
                <a:ea typeface="Cambria" panose="02040503050406030204" pitchFamily="18" charset="0"/>
              </a:rPr>
              <a:t>advise</a:t>
            </a:r>
            <a:r>
              <a:rPr lang="en-US" altLang="zh-CN" kern="100" dirty="0">
                <a:solidFill>
                  <a:srgbClr val="339966"/>
                </a:solidFill>
                <a:latin typeface="Cambria" panose="02040503050406030204" pitchFamily="18" charset="0"/>
                <a:ea typeface="Cambria" panose="02040503050406030204" pitchFamily="18" charset="0"/>
              </a:rPr>
              <a:t> </a:t>
            </a:r>
            <a:r>
              <a:rPr lang="en-US" altLang="zh-CN" b="1" kern="100" dirty="0">
                <a:solidFill>
                  <a:srgbClr val="339966"/>
                </a:solidFill>
                <a:latin typeface="Cambria" panose="02040503050406030204" pitchFamily="18" charset="0"/>
                <a:ea typeface="Cambria" panose="02040503050406030204" pitchFamily="18" charset="0"/>
              </a:rPr>
              <a:t>on</a:t>
            </a:r>
            <a:r>
              <a:rPr lang="en-US" altLang="zh-CN" kern="100" dirty="0">
                <a:solidFill>
                  <a:srgbClr val="339966"/>
                </a:solidFill>
                <a:latin typeface="Cambria" panose="02040503050406030204" pitchFamily="18" charset="0"/>
                <a:ea typeface="Cambria" panose="02040503050406030204" pitchFamily="18" charset="0"/>
              </a:rPr>
              <a:t> what evidence we should write in the paper?</a:t>
            </a:r>
          </a:p>
          <a:p>
            <a:r>
              <a:rPr lang="en-US" altLang="zh-CN" dirty="0">
                <a:solidFill>
                  <a:srgbClr val="339966"/>
                </a:solidFill>
                <a:latin typeface="Cambria" panose="02040503050406030204" pitchFamily="18" charset="0"/>
                <a:ea typeface="Cambria" panose="02040503050406030204" pitchFamily="18" charset="0"/>
              </a:rPr>
              <a:t>What I could think of is to rule out the possibilities of the 4470-keV peak from other sources. 1) not a sum/escape peak; 2)</a:t>
            </a:r>
            <a:r>
              <a:rPr lang="zh-CN" altLang="en-US" dirty="0">
                <a:solidFill>
                  <a:srgbClr val="339966"/>
                </a:solidFill>
                <a:latin typeface="Cambria" panose="02040503050406030204" pitchFamily="18" charset="0"/>
                <a:ea typeface="宋体" panose="02010600030101010101" pitchFamily="2" charset="-122"/>
              </a:rPr>
              <a:t> </a:t>
            </a:r>
            <a:r>
              <a:rPr lang="en-US" altLang="zh-CN" dirty="0">
                <a:solidFill>
                  <a:srgbClr val="339966"/>
                </a:solidFill>
                <a:latin typeface="Cambria" panose="02040503050406030204" pitchFamily="18" charset="0"/>
                <a:ea typeface="Cambria" panose="02040503050406030204" pitchFamily="18" charset="0"/>
              </a:rPr>
              <a:t>not</a:t>
            </a:r>
            <a:r>
              <a:rPr lang="zh-CN" altLang="en-US" dirty="0">
                <a:solidFill>
                  <a:srgbClr val="339966"/>
                </a:solidFill>
                <a:latin typeface="Cambria" panose="02040503050406030204" pitchFamily="18" charset="0"/>
                <a:ea typeface="宋体" panose="02010600030101010101" pitchFamily="2" charset="-122"/>
              </a:rPr>
              <a:t> </a:t>
            </a:r>
            <a:r>
              <a:rPr lang="en-US" altLang="zh-CN" dirty="0">
                <a:solidFill>
                  <a:srgbClr val="339966"/>
                </a:solidFill>
                <a:latin typeface="Cambria" panose="02040503050406030204" pitchFamily="18" charset="0"/>
                <a:ea typeface="Cambria" panose="02040503050406030204" pitchFamily="18" charset="0"/>
              </a:rPr>
              <a:t>a stopped line </a:t>
            </a:r>
            <a:r>
              <a:rPr lang="en-US" altLang="zh-CN" dirty="0" err="1">
                <a:solidFill>
                  <a:srgbClr val="339966"/>
                </a:solidFill>
                <a:latin typeface="Cambria" panose="02040503050406030204" pitchFamily="18" charset="0"/>
                <a:ea typeface="Cambria" panose="02040503050406030204" pitchFamily="18" charset="0"/>
              </a:rPr>
              <a:t>cuz</a:t>
            </a:r>
            <a:r>
              <a:rPr lang="en-US" altLang="zh-CN" dirty="0">
                <a:solidFill>
                  <a:srgbClr val="339966"/>
                </a:solidFill>
                <a:latin typeface="Cambria" panose="02040503050406030204" pitchFamily="18" charset="0"/>
                <a:ea typeface="Cambria" panose="02040503050406030204" pitchFamily="18" charset="0"/>
              </a:rPr>
              <a:t> it's much broader; 3) the 4156/5141 branching ratios seem plausible; 4) not from fusion evaporation residuals. This one is difficult; 5) not from the closely lying 6392 or 6394-keV states.</a:t>
            </a:r>
          </a:p>
          <a:p>
            <a:endParaRPr lang="en-US" altLang="zh-CN" kern="100" dirty="0">
              <a:solidFill>
                <a:srgbClr val="C00000"/>
              </a:solidFill>
              <a:latin typeface="Times New Roman" panose="02020603050405020304" pitchFamily="18" charset="0"/>
              <a:ea typeface="宋体" panose="02010600030101010101" pitchFamily="2" charset="-122"/>
            </a:endParaRPr>
          </a:p>
          <a:p>
            <a:r>
              <a:rPr lang="en-US" altLang="zh-CN" sz="1800" dirty="0">
                <a:solidFill>
                  <a:srgbClr val="C00000"/>
                </a:solidFill>
                <a:effectLst/>
                <a:latin typeface="Calibri" panose="020F0502020204030204" pitchFamily="34" charset="0"/>
                <a:ea typeface="宋体" panose="02010600030101010101" pitchFamily="2" charset="-122"/>
              </a:rPr>
              <a:t>-It may be worth pointing out that the position granularity in DSL2 buys us excitation energy resolution (through angular resolution).</a:t>
            </a:r>
          </a:p>
          <a:p>
            <a:r>
              <a:rPr lang="en-US" altLang="zh-CN" dirty="0">
                <a:solidFill>
                  <a:srgbClr val="339966"/>
                </a:solidFill>
                <a:latin typeface="Cambria" panose="02040503050406030204" pitchFamily="18" charset="0"/>
                <a:ea typeface="Cambria" panose="02040503050406030204" pitchFamily="18" charset="0"/>
              </a:rPr>
              <a:t>Thanks for point it out. I try to rephrase this part in the Conclusion &amp; Outlook paragraph:</a:t>
            </a:r>
            <a:endParaRPr lang="zh-CN" altLang="zh-CN" sz="1800" dirty="0">
              <a:solidFill>
                <a:srgbClr val="339966"/>
              </a:solidFill>
              <a:effectLst/>
              <a:latin typeface="Cambria" panose="02040503050406030204" pitchFamily="18" charset="0"/>
              <a:ea typeface="宋体" panose="02010600030101010101" pitchFamily="2" charset="-122"/>
            </a:endParaRPr>
          </a:p>
          <a:p>
            <a:r>
              <a:rPr lang="en-US" altLang="zh-CN" sz="1800" dirty="0">
                <a:effectLst/>
                <a:latin typeface="Cambria" panose="02040503050406030204" pitchFamily="18" charset="0"/>
                <a:ea typeface="Cambria" panose="02040503050406030204" pitchFamily="18" charset="0"/>
              </a:rPr>
              <a:t>"Complimenting this work will be the DSL2 facility, consisting of a segmented Si detector telescope with higher solid angle coverage and reduced γ-ray attenuation. The granularity of the new telescope provides the position resolution necessary to maintain the angular/kinematic resolution that enables gating on excitation energies. The lifetime sensitivity will benefit greatly from the higher statistics and position resolution of the new telescope."</a:t>
            </a:r>
            <a:endParaRPr lang="en-US" altLang="zh-CN" dirty="0">
              <a:latin typeface="Cambria" panose="02040503050406030204" pitchFamily="18" charset="0"/>
              <a:ea typeface="Cambria" panose="02040503050406030204" pitchFamily="18" charset="0"/>
            </a:endParaRPr>
          </a:p>
          <a:p>
            <a:r>
              <a:rPr lang="en-US" altLang="zh-CN" dirty="0">
                <a:solidFill>
                  <a:srgbClr val="339966"/>
                </a:solidFill>
                <a:latin typeface="Cambria" panose="02040503050406030204" pitchFamily="18" charset="0"/>
                <a:ea typeface="Cambria" panose="02040503050406030204" pitchFamily="18" charset="0"/>
              </a:rPr>
              <a:t>Please feel free to change anything sounds awkward.</a:t>
            </a:r>
            <a:endParaRPr lang="zh-CN" altLang="en-US" dirty="0">
              <a:solidFill>
                <a:srgbClr val="339966"/>
              </a:solidFill>
              <a:latin typeface="Cambria" panose="02040503050406030204" pitchFamily="18" charset="0"/>
            </a:endParaRPr>
          </a:p>
        </p:txBody>
      </p:sp>
    </p:spTree>
    <p:extLst>
      <p:ext uri="{BB962C8B-B14F-4D97-AF65-F5344CB8AC3E}">
        <p14:creationId xmlns:p14="http://schemas.microsoft.com/office/powerpoint/2010/main" val="4284412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CF142F-41A8-410A-A14F-3AF973E6A775}"/>
              </a:ext>
            </a:extLst>
          </p:cNvPr>
          <p:cNvSpPr txBox="1"/>
          <p:nvPr/>
        </p:nvSpPr>
        <p:spPr>
          <a:xfrm>
            <a:off x="0" y="0"/>
            <a:ext cx="9144000" cy="5216813"/>
          </a:xfrm>
          <a:prstGeom prst="rect">
            <a:avLst/>
          </a:prstGeom>
          <a:noFill/>
        </p:spPr>
        <p:txBody>
          <a:bodyPr wrap="square">
            <a:spAutoFit/>
          </a:bodyPr>
          <a:lstStyle/>
          <a:p>
            <a:r>
              <a:rPr lang="en-US" altLang="zh-CN" sz="1800"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I'll do a bit of word smithing later. You could estimate what sort of excitation energy you expect for the 40Ca and 44Ti, and it's unlikely those states could give you similar gamma branches. The shape of the alphas might be different as well. This doesn't have to be super robust, if it's simple the way the sim is written, replacing the 3He in the target with 12C for a quick simulation should tell you plenty. I think I might have done this too, and that might be why I'm not worried. But it's implausible that all of those signatures, the alpha energy and different gamma branches coming together are from something else. If I remember correctly, the single alpha emission cross sections are a fair bit smaller than the multiple particle evaporation at these energies. Not only would you need the branches to come out right, but also a similar lifetime to get the right shifts.</a:t>
            </a:r>
            <a:endParaRPr lang="zh-CN" altLang="zh-CN" sz="1800" dirty="0">
              <a:solidFill>
                <a:srgbClr val="C00000"/>
              </a:solidFill>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 </a:t>
            </a:r>
            <a:endParaRPr lang="zh-CN" altLang="zh-CN" sz="1800" dirty="0">
              <a:solidFill>
                <a:srgbClr val="C00000"/>
              </a:solidFill>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I know that's a bit of an info dump and there's no reason we need to put it all in there.  We could probably cut down the justification.</a:t>
            </a:r>
          </a:p>
          <a:p>
            <a:endPar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endParaRPr>
          </a:p>
          <a:p>
            <a:pPr>
              <a:lnSpc>
                <a:spcPct val="150000"/>
              </a:lnSpc>
            </a:pPr>
            <a:r>
              <a:rPr lang="en-US" altLang="zh-CN" sz="1800" dirty="0">
                <a:solidFill>
                  <a:srgbClr val="1F497D"/>
                </a:solidFill>
                <a:effectLst/>
                <a:latin typeface="Calibri" panose="020F0502020204030204" pitchFamily="34" charset="0"/>
                <a:ea typeface="宋体" panose="02010600030101010101" pitchFamily="2" charset="-122"/>
              </a:rPr>
              <a:t>Hi all,</a:t>
            </a:r>
            <a:endParaRPr lang="zh-CN" altLang="zh-CN" sz="1800" dirty="0">
              <a:effectLst/>
              <a:latin typeface="Calibri" panose="020F0502020204030204" pitchFamily="34" charset="0"/>
              <a:ea typeface="宋体" panose="02010600030101010101" pitchFamily="2" charset="-122"/>
            </a:endParaRPr>
          </a:p>
          <a:p>
            <a:pPr>
              <a:lnSpc>
                <a:spcPct val="150000"/>
              </a:lnSpc>
            </a:pPr>
            <a:r>
              <a:rPr lang="en-US" altLang="zh-CN" sz="1800" dirty="0">
                <a:solidFill>
                  <a:srgbClr val="1F497D"/>
                </a:solidFill>
                <a:effectLst/>
                <a:latin typeface="Calibri" panose="020F0502020204030204" pitchFamily="34" charset="0"/>
                <a:ea typeface="宋体" panose="02010600030101010101" pitchFamily="2" charset="-122"/>
              </a:rPr>
              <a:t>I don’t feel strongly about Bayes’ vs. </a:t>
            </a:r>
            <a:r>
              <a:rPr lang="en-US" altLang="zh-CN" sz="1800" dirty="0" err="1">
                <a:solidFill>
                  <a:srgbClr val="1F497D"/>
                </a:solidFill>
                <a:effectLst/>
                <a:latin typeface="Calibri" panose="020F0502020204030204" pitchFamily="34" charset="0"/>
                <a:ea typeface="宋体" panose="02010600030101010101" pitchFamily="2" charset="-122"/>
              </a:rPr>
              <a:t>Bayes’s</a:t>
            </a:r>
            <a:r>
              <a:rPr lang="en-US" altLang="zh-CN" sz="1800" dirty="0">
                <a:solidFill>
                  <a:srgbClr val="1F497D"/>
                </a:solidFill>
                <a:effectLst/>
                <a:latin typeface="Calibri" panose="020F0502020204030204" pitchFamily="34" charset="0"/>
                <a:ea typeface="宋体" panose="02010600030101010101" pitchFamily="2" charset="-122"/>
              </a:rPr>
              <a:t>. </a:t>
            </a:r>
            <a:endParaRPr lang="zh-CN" altLang="zh-CN" sz="1800" dirty="0">
              <a:effectLst/>
              <a:latin typeface="Calibri" panose="020F0502020204030204" pitchFamily="34" charset="0"/>
              <a:ea typeface="宋体" panose="02010600030101010101" pitchFamily="2" charset="-122"/>
            </a:endParaRPr>
          </a:p>
          <a:p>
            <a:pPr>
              <a:lnSpc>
                <a:spcPct val="150000"/>
              </a:lnSpc>
            </a:pPr>
            <a:r>
              <a:rPr lang="en-US" altLang="zh-CN" sz="1800" dirty="0">
                <a:solidFill>
                  <a:srgbClr val="1F497D"/>
                </a:solidFill>
                <a:effectLst/>
                <a:latin typeface="Calibri" panose="020F0502020204030204" pitchFamily="34" charset="0"/>
                <a:ea typeface="宋体" panose="02010600030101010101" pitchFamily="2" charset="-122"/>
              </a:rPr>
              <a:t>Chris</a:t>
            </a:r>
            <a:endParaRPr lang="zh-CN" altLang="zh-CN" sz="1800" dirty="0">
              <a:effectLst/>
              <a:latin typeface="Calibri" panose="020F0502020204030204" pitchFamily="34" charset="0"/>
              <a:ea typeface="宋体" panose="02010600030101010101" pitchFamily="2" charset="-122"/>
            </a:endParaRPr>
          </a:p>
          <a:p>
            <a:endParaRPr lang="zh-CN" altLang="zh-CN" sz="1800" dirty="0">
              <a:solidFill>
                <a:srgbClr val="C00000"/>
              </a:solidFill>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173354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EE1D8F-6186-4EF8-83C2-F85C2BB81152}"/>
              </a:ext>
            </a:extLst>
          </p:cNvPr>
          <p:cNvSpPr txBox="1"/>
          <p:nvPr/>
        </p:nvSpPr>
        <p:spPr>
          <a:xfrm>
            <a:off x="0" y="0"/>
            <a:ext cx="9144000" cy="923330"/>
          </a:xfrm>
          <a:prstGeom prst="rect">
            <a:avLst/>
          </a:prstGeom>
          <a:noFill/>
        </p:spPr>
        <p:txBody>
          <a:bodyPr wrap="square">
            <a:spAutoFit/>
          </a:bodyPr>
          <a:lstStyle/>
          <a:p>
            <a:r>
              <a:rPr lang="en-US" altLang="zh-CN" dirty="0">
                <a:solidFill>
                  <a:srgbClr val="339966"/>
                </a:solidFill>
                <a:latin typeface="Cambria" panose="02040503050406030204" pitchFamily="18" charset="0"/>
                <a:ea typeface="Cambria" panose="02040503050406030204" pitchFamily="18" charset="0"/>
              </a:rPr>
              <a:t>For the choice of the </a:t>
            </a:r>
            <a:r>
              <a:rPr lang="en-US" altLang="zh-CN" i="1" dirty="0" err="1">
                <a:solidFill>
                  <a:srgbClr val="339966"/>
                </a:solidFill>
                <a:latin typeface="Cambria" panose="02040503050406030204" pitchFamily="18" charset="0"/>
                <a:ea typeface="Cambria" panose="02040503050406030204" pitchFamily="18" charset="0"/>
              </a:rPr>
              <a:t>E</a:t>
            </a:r>
            <a:r>
              <a:rPr lang="en-US" altLang="zh-CN" i="1" baseline="-25000" dirty="0" err="1">
                <a:solidFill>
                  <a:srgbClr val="339966"/>
                </a:solidFill>
                <a:latin typeface="Cambria" panose="02040503050406030204" pitchFamily="18" charset="0"/>
                <a:ea typeface="Cambria" panose="02040503050406030204" pitchFamily="18" charset="0"/>
              </a:rPr>
              <a:t>γ</a:t>
            </a:r>
            <a:r>
              <a:rPr lang="en-US" altLang="zh-CN" dirty="0">
                <a:solidFill>
                  <a:srgbClr val="339966"/>
                </a:solidFill>
                <a:latin typeface="Cambria" panose="02040503050406030204" pitchFamily="18" charset="0"/>
                <a:ea typeface="Cambria" panose="02040503050406030204" pitchFamily="18" charset="0"/>
              </a:rPr>
              <a:t> prior, I tried replacing Mike's 1248.40(20) keV with </a:t>
            </a:r>
            <a:r>
              <a:rPr lang="en-US" altLang="zh-CN" dirty="0" err="1">
                <a:solidFill>
                  <a:srgbClr val="339966"/>
                </a:solidFill>
                <a:latin typeface="Cambria" panose="02040503050406030204" pitchFamily="18" charset="0"/>
                <a:ea typeface="Cambria" panose="02040503050406030204" pitchFamily="18" charset="0"/>
              </a:rPr>
              <a:t>NuDat's</a:t>
            </a:r>
            <a:r>
              <a:rPr lang="en-US" altLang="zh-CN" dirty="0">
                <a:solidFill>
                  <a:srgbClr val="339966"/>
                </a:solidFill>
                <a:latin typeface="Cambria" panose="02040503050406030204" pitchFamily="18" charset="0"/>
                <a:ea typeface="Cambria" panose="02040503050406030204" pitchFamily="18" charset="0"/>
              </a:rPr>
              <a:t> 1248.86(10) keV and reran the MCMC analysis. I got a very similar posterior. I think </a:t>
            </a:r>
            <a:r>
              <a:rPr lang="en-US" altLang="zh-CN" kern="100" dirty="0">
                <a:solidFill>
                  <a:srgbClr val="339966"/>
                </a:solidFill>
                <a:effectLst/>
                <a:latin typeface="Cambria" panose="02040503050406030204" pitchFamily="18" charset="0"/>
                <a:ea typeface="Cambria" panose="02040503050406030204" pitchFamily="18" charset="0"/>
              </a:rPr>
              <a:t>to keep things simple, </a:t>
            </a:r>
            <a:r>
              <a:rPr lang="en-US" altLang="zh-CN" dirty="0">
                <a:solidFill>
                  <a:srgbClr val="339966"/>
                </a:solidFill>
                <a:latin typeface="Cambria" panose="02040503050406030204" pitchFamily="18" charset="0"/>
                <a:ea typeface="Cambria" panose="02040503050406030204" pitchFamily="18" charset="0"/>
              </a:rPr>
              <a:t>I'd refer to </a:t>
            </a:r>
            <a:r>
              <a:rPr lang="en-US" altLang="zh-CN" i="1" dirty="0" err="1">
                <a:solidFill>
                  <a:srgbClr val="339966"/>
                </a:solidFill>
                <a:latin typeface="Cambria" panose="02040503050406030204" pitchFamily="18" charset="0"/>
                <a:ea typeface="Cambria" panose="02040503050406030204" pitchFamily="18" charset="0"/>
              </a:rPr>
              <a:t>E</a:t>
            </a:r>
            <a:r>
              <a:rPr lang="en-US" altLang="zh-CN" i="1" baseline="-25000" dirty="0" err="1">
                <a:solidFill>
                  <a:srgbClr val="339966"/>
                </a:solidFill>
                <a:latin typeface="Cambria" panose="02040503050406030204" pitchFamily="18" charset="0"/>
                <a:ea typeface="Cambria" panose="02040503050406030204" pitchFamily="18" charset="0"/>
              </a:rPr>
              <a:t>γ</a:t>
            </a:r>
            <a:r>
              <a:rPr lang="en-US" altLang="zh-CN" i="1" baseline="-25000" dirty="0">
                <a:solidFill>
                  <a:srgbClr val="339966"/>
                </a:solidFill>
                <a:latin typeface="Cambria" panose="02040503050406030204" pitchFamily="18" charset="0"/>
                <a:ea typeface="Cambria" panose="02040503050406030204" pitchFamily="18" charset="0"/>
              </a:rPr>
              <a:t> </a:t>
            </a:r>
            <a:r>
              <a:rPr lang="en-US" altLang="zh-CN" dirty="0">
                <a:solidFill>
                  <a:srgbClr val="339966"/>
                </a:solidFill>
                <a:latin typeface="Cambria" panose="02040503050406030204" pitchFamily="18" charset="0"/>
                <a:ea typeface="Cambria" panose="02040503050406030204" pitchFamily="18" charset="0"/>
              </a:rPr>
              <a:t> by</a:t>
            </a:r>
            <a:r>
              <a:rPr lang="zh-CN" altLang="en-US" dirty="0">
                <a:solidFill>
                  <a:srgbClr val="339966"/>
                </a:solidFill>
                <a:latin typeface="Cambria" panose="02040503050406030204" pitchFamily="18" charset="0"/>
              </a:rPr>
              <a:t> the</a:t>
            </a:r>
            <a:r>
              <a:rPr lang="en-US" altLang="zh-CN" dirty="0" err="1">
                <a:solidFill>
                  <a:srgbClr val="339966"/>
                </a:solidFill>
                <a:latin typeface="Cambria" panose="02040503050406030204" pitchFamily="18" charset="0"/>
                <a:ea typeface="Cambria" panose="02040503050406030204" pitchFamily="18" charset="0"/>
              </a:rPr>
              <a:t>ir</a:t>
            </a:r>
            <a:r>
              <a:rPr lang="zh-CN" altLang="en-US" dirty="0">
                <a:solidFill>
                  <a:srgbClr val="339966"/>
                </a:solidFill>
                <a:latin typeface="Cambria" panose="02040503050406030204" pitchFamily="18" charset="0"/>
              </a:rPr>
              <a:t> nominal values and cite Mike's paper appropriately.</a:t>
            </a:r>
            <a:r>
              <a:rPr lang="en-US" altLang="zh-CN" b="0" u="none" strike="noStrike" dirty="0">
                <a:solidFill>
                  <a:srgbClr val="339966"/>
                </a:solidFill>
                <a:effectLst/>
                <a:latin typeface="Cambria" panose="02040503050406030204" pitchFamily="18" charset="0"/>
                <a:ea typeface="Cambria" panose="02040503050406030204" pitchFamily="18" charset="0"/>
              </a:rPr>
              <a:t> </a:t>
            </a:r>
            <a:endParaRPr lang="zh-CN" altLang="en-US" dirty="0">
              <a:solidFill>
                <a:srgbClr val="339966"/>
              </a:solidFill>
              <a:latin typeface="Cambria" panose="02040503050406030204" pitchFamily="18" charset="0"/>
            </a:endParaRPr>
          </a:p>
        </p:txBody>
      </p:sp>
      <p:pic>
        <p:nvPicPr>
          <p:cNvPr id="5" name="Picture 4">
            <a:extLst>
              <a:ext uri="{FF2B5EF4-FFF2-40B4-BE49-F238E27FC236}">
                <a16:creationId xmlns:a16="http://schemas.microsoft.com/office/drawing/2014/main" id="{DA18FC85-203E-4D13-9607-466FFF006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7314"/>
            <a:ext cx="6791445" cy="577068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058A2B2-96FE-498E-A7C7-2CA2FA3B43CE}"/>
                  </a:ext>
                </a:extLst>
              </p:cNvPr>
              <p:cNvSpPr txBox="1"/>
              <p:nvPr/>
            </p:nvSpPr>
            <p:spPr>
              <a:xfrm>
                <a:off x="1730468" y="1219417"/>
                <a:ext cx="5419632" cy="1036181"/>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sSubSup>
                        <m:sSubSupPr>
                          <m:ctrlPr>
                            <a:rPr lang="en-US" altLang="zh-CN" sz="2000" b="0" i="1" u="none" strike="noStrike" smtClean="0">
                              <a:solidFill>
                                <a:schemeClr val="tx1"/>
                              </a:solidFill>
                              <a:effectLst/>
                              <a:latin typeface="Cambria Math" panose="02040503050406030204" pitchFamily="18" charset="0"/>
                            </a:rPr>
                          </m:ctrlPr>
                        </m:sSubSupPr>
                        <m:e>
                          <m:r>
                            <a:rPr lang="en-US" altLang="zh-CN" sz="2000" i="1" smtClean="0">
                              <a:solidFill>
                                <a:schemeClr val="tx1"/>
                              </a:solidFill>
                              <a:latin typeface="Cambria Math" panose="02040503050406030204" pitchFamily="18" charset="0"/>
                            </a:rPr>
                            <m:t>𝜏</m:t>
                          </m:r>
                          <m:r>
                            <a:rPr lang="en-US" altLang="zh-CN" sz="2000" i="1">
                              <a:solidFill>
                                <a:schemeClr val="tx1"/>
                              </a:solidFill>
                              <a:latin typeface="Cambria Math" panose="02040503050406030204" pitchFamily="18" charset="0"/>
                            </a:rPr>
                            <m:t>=</m:t>
                          </m:r>
                          <m:r>
                            <a:rPr lang="en-US" altLang="zh-CN" sz="2000" b="0" i="1" u="none" strike="noStrike" smtClean="0">
                              <a:solidFill>
                                <a:schemeClr val="tx1"/>
                              </a:solidFill>
                              <a:effectLst/>
                              <a:latin typeface="Cambria Math" panose="02040503050406030204" pitchFamily="18" charset="0"/>
                            </a:rPr>
                            <m:t>1116</m:t>
                          </m:r>
                        </m:e>
                        <m:sub>
                          <m:r>
                            <a:rPr lang="en-US" altLang="zh-CN" sz="2000" b="0" i="1" u="none" strike="noStrike" smtClean="0">
                              <a:solidFill>
                                <a:schemeClr val="tx1"/>
                              </a:solidFill>
                              <a:effectLst/>
                              <a:latin typeface="Cambria Math" panose="02040503050406030204" pitchFamily="18" charset="0"/>
                            </a:rPr>
                            <m:t>−177</m:t>
                          </m:r>
                        </m:sub>
                        <m:sup>
                          <m:r>
                            <a:rPr lang="en-US" altLang="zh-CN" sz="2000" b="0" i="1" u="none" strike="noStrike" smtClean="0">
                              <a:solidFill>
                                <a:schemeClr val="tx1"/>
                              </a:solidFill>
                              <a:effectLst/>
                              <a:latin typeface="Cambria Math" panose="02040503050406030204" pitchFamily="18" charset="0"/>
                            </a:rPr>
                            <m:t>+</m:t>
                          </m:r>
                          <m:r>
                            <a:rPr lang="en-US" altLang="zh-CN" sz="2000" i="1">
                              <a:solidFill>
                                <a:schemeClr val="tx1"/>
                              </a:solidFill>
                              <a:latin typeface="Cambria Math" panose="02040503050406030204" pitchFamily="18" charset="0"/>
                            </a:rPr>
                            <m:t>1</m:t>
                          </m:r>
                          <m:r>
                            <a:rPr lang="en-US" altLang="zh-CN" sz="2000" i="1" smtClean="0">
                              <a:solidFill>
                                <a:schemeClr val="tx1"/>
                              </a:solidFill>
                              <a:latin typeface="Cambria Math" panose="02040503050406030204" pitchFamily="18" charset="0"/>
                            </a:rPr>
                            <m:t>83</m:t>
                          </m:r>
                        </m:sup>
                      </m:sSubSup>
                      <m:r>
                        <a:rPr lang="en-US" altLang="zh-CN" sz="2000" b="0" i="1" smtClean="0">
                          <a:solidFill>
                            <a:schemeClr val="tx1"/>
                          </a:solidFill>
                          <a:latin typeface="Cambria Math" panose="02040503050406030204" pitchFamily="18" charset="0"/>
                        </a:rPr>
                        <m:t> </m:t>
                      </m:r>
                      <m:r>
                        <m:rPr>
                          <m:sty m:val="p"/>
                        </m:rPr>
                        <a:rPr lang="en-US" altLang="zh-CN" sz="2000" i="1">
                          <a:latin typeface="Cambria Math" panose="02040503050406030204" pitchFamily="18" charset="0"/>
                        </a:rPr>
                        <m:t>fs</m:t>
                      </m:r>
                      <m:r>
                        <a:rPr lang="en-US" altLang="zh-CN" sz="2000" b="0" i="1" smtClean="0">
                          <a:latin typeface="Cambria Math" panose="02040503050406030204" pitchFamily="18" charset="0"/>
                        </a:rPr>
                        <m:t> </m:t>
                      </m:r>
                      <m:r>
                        <m:rPr>
                          <m:sty m:val="p"/>
                        </m:rPr>
                        <a:rPr lang="en-US" altLang="zh-CN" sz="2000" i="1">
                          <a:solidFill>
                            <a:schemeClr val="tx1"/>
                          </a:solidFill>
                          <a:latin typeface="Cambria Math" panose="02040503050406030204" pitchFamily="18" charset="0"/>
                        </a:rPr>
                        <m:t>using</m:t>
                      </m:r>
                      <m:r>
                        <m:rPr>
                          <m:nor/>
                        </m:rPr>
                        <a:rPr lang="en-US" altLang="zh-CN" sz="2000" b="0" i="0" smtClean="0">
                          <a:solidFill>
                            <a:schemeClr val="tx1"/>
                          </a:solidFill>
                          <a:latin typeface="Cambria" panose="02040503050406030204" pitchFamily="18" charset="0"/>
                          <a:ea typeface="Cambria" panose="02040503050406030204" pitchFamily="18" charset="0"/>
                        </a:rPr>
                        <m:t> </m:t>
                      </m:r>
                      <m:r>
                        <m:rPr>
                          <m:nor/>
                        </m:rPr>
                        <a:rPr lang="en-US" altLang="zh-CN" sz="2000" dirty="0">
                          <a:solidFill>
                            <a:schemeClr val="tx1"/>
                          </a:solidFill>
                          <a:latin typeface="Cambria" panose="02040503050406030204" pitchFamily="18" charset="0"/>
                          <a:ea typeface="Cambria" panose="02040503050406030204" pitchFamily="18" charset="0"/>
                        </a:rPr>
                        <m:t>Mike</m:t>
                      </m:r>
                      <m:r>
                        <m:rPr>
                          <m:nor/>
                        </m:rPr>
                        <a:rPr lang="en-US" altLang="zh-CN" sz="2000" dirty="0">
                          <a:solidFill>
                            <a:schemeClr val="tx1"/>
                          </a:solidFill>
                          <a:latin typeface="Cambria" panose="02040503050406030204" pitchFamily="18" charset="0"/>
                          <a:ea typeface="Cambria" panose="02040503050406030204" pitchFamily="18" charset="0"/>
                        </a:rPr>
                        <m:t>′</m:t>
                      </m:r>
                      <m:r>
                        <m:rPr>
                          <m:nor/>
                        </m:rPr>
                        <a:rPr lang="en-US" altLang="zh-CN" sz="2000" dirty="0">
                          <a:solidFill>
                            <a:schemeClr val="tx1"/>
                          </a:solidFill>
                          <a:latin typeface="Cambria" panose="02040503050406030204" pitchFamily="18" charset="0"/>
                          <a:ea typeface="Cambria" panose="02040503050406030204" pitchFamily="18" charset="0"/>
                        </a:rPr>
                        <m:t>s</m:t>
                      </m:r>
                      <m:r>
                        <m:rPr>
                          <m:nor/>
                        </m:rPr>
                        <a:rPr lang="en-US" altLang="zh-CN" sz="2000" dirty="0">
                          <a:solidFill>
                            <a:schemeClr val="tx1"/>
                          </a:solidFill>
                          <a:latin typeface="Cambria" panose="02040503050406030204" pitchFamily="18" charset="0"/>
                          <a:ea typeface="Cambria" panose="02040503050406030204" pitchFamily="18" charset="0"/>
                        </a:rPr>
                        <m:t> 1248.40(20) </m:t>
                      </m:r>
                      <m:r>
                        <m:rPr>
                          <m:nor/>
                        </m:rPr>
                        <a:rPr lang="en-US" altLang="zh-CN" sz="2000" dirty="0">
                          <a:solidFill>
                            <a:schemeClr val="tx1"/>
                          </a:solidFill>
                          <a:latin typeface="Cambria" panose="02040503050406030204" pitchFamily="18" charset="0"/>
                          <a:ea typeface="Cambria" panose="02040503050406030204" pitchFamily="18" charset="0"/>
                        </a:rPr>
                        <m:t>keV</m:t>
                      </m:r>
                    </m:oMath>
                  </m:oMathPara>
                </a14:m>
                <a:endParaRPr lang="en-US" altLang="zh-CN" sz="2000" dirty="0">
                  <a:solidFill>
                    <a:schemeClr val="tx1"/>
                  </a:solidFill>
                  <a:latin typeface="Cambria" panose="02040503050406030204" pitchFamily="18" charset="0"/>
                  <a:ea typeface="Cambria"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sSubSup>
                        <m:sSubSupPr>
                          <m:ctrlPr>
                            <a:rPr lang="en-US" altLang="zh-CN" sz="2000" b="0" i="1" u="none" strike="noStrike" smtClean="0">
                              <a:solidFill>
                                <a:schemeClr val="tx1"/>
                              </a:solidFill>
                              <a:effectLst/>
                              <a:latin typeface="Cambria Math" panose="02040503050406030204" pitchFamily="18" charset="0"/>
                            </a:rPr>
                          </m:ctrlPr>
                        </m:sSubSupPr>
                        <m:e>
                          <m:r>
                            <a:rPr lang="en-US" altLang="zh-CN" sz="2000" i="1" smtClean="0">
                              <a:solidFill>
                                <a:schemeClr val="tx1"/>
                              </a:solidFill>
                              <a:latin typeface="Cambria Math" panose="02040503050406030204" pitchFamily="18" charset="0"/>
                            </a:rPr>
                            <m:t>𝜏</m:t>
                          </m:r>
                          <m:r>
                            <a:rPr lang="en-US" altLang="zh-CN" sz="2000" i="1">
                              <a:solidFill>
                                <a:schemeClr val="tx1"/>
                              </a:solidFill>
                              <a:latin typeface="Cambria Math" panose="02040503050406030204" pitchFamily="18" charset="0"/>
                            </a:rPr>
                            <m:t>=</m:t>
                          </m:r>
                          <m:r>
                            <a:rPr lang="en-US" altLang="zh-CN" sz="2000" b="0" i="1" u="none" strike="noStrike" smtClean="0">
                              <a:solidFill>
                                <a:schemeClr val="tx1"/>
                              </a:solidFill>
                              <a:effectLst/>
                              <a:latin typeface="Cambria Math" panose="02040503050406030204" pitchFamily="18" charset="0"/>
                            </a:rPr>
                            <m:t>1133</m:t>
                          </m:r>
                        </m:e>
                        <m:sub>
                          <m:r>
                            <a:rPr lang="en-US" altLang="zh-CN" sz="2000" b="0" i="1" u="none" strike="noStrike" smtClean="0">
                              <a:solidFill>
                                <a:schemeClr val="tx1"/>
                              </a:solidFill>
                              <a:effectLst/>
                              <a:latin typeface="Cambria Math" panose="02040503050406030204" pitchFamily="18" charset="0"/>
                            </a:rPr>
                            <m:t>−170</m:t>
                          </m:r>
                        </m:sub>
                        <m:sup>
                          <m:r>
                            <a:rPr lang="en-US" altLang="zh-CN" sz="2000" b="0" i="1" u="none" strike="noStrike" smtClean="0">
                              <a:solidFill>
                                <a:schemeClr val="tx1"/>
                              </a:solidFill>
                              <a:effectLst/>
                              <a:latin typeface="Cambria Math" panose="02040503050406030204" pitchFamily="18" charset="0"/>
                            </a:rPr>
                            <m:t>+</m:t>
                          </m:r>
                          <m:r>
                            <a:rPr lang="en-US" altLang="zh-CN" sz="2000" i="1">
                              <a:solidFill>
                                <a:schemeClr val="tx1"/>
                              </a:solidFill>
                              <a:latin typeface="Cambria Math" panose="02040503050406030204" pitchFamily="18" charset="0"/>
                            </a:rPr>
                            <m:t>1</m:t>
                          </m:r>
                          <m:r>
                            <a:rPr lang="en-US" altLang="zh-CN" sz="2000" b="0" i="1" smtClean="0">
                              <a:solidFill>
                                <a:schemeClr val="tx1"/>
                              </a:solidFill>
                              <a:latin typeface="Cambria Math" panose="02040503050406030204" pitchFamily="18" charset="0"/>
                            </a:rPr>
                            <m:t>7</m:t>
                          </m:r>
                          <m:r>
                            <a:rPr lang="en-US" altLang="zh-CN" sz="2000" i="1" smtClean="0">
                              <a:solidFill>
                                <a:schemeClr val="tx1"/>
                              </a:solidFill>
                              <a:latin typeface="Cambria Math" panose="02040503050406030204" pitchFamily="18" charset="0"/>
                            </a:rPr>
                            <m:t>3</m:t>
                          </m:r>
                        </m:sup>
                      </m:sSubSup>
                      <m:r>
                        <a:rPr lang="en-US" altLang="zh-CN" sz="2000" b="0" i="1" smtClean="0">
                          <a:solidFill>
                            <a:schemeClr val="tx1"/>
                          </a:solidFill>
                          <a:latin typeface="Cambria Math" panose="02040503050406030204" pitchFamily="18" charset="0"/>
                        </a:rPr>
                        <m:t> </m:t>
                      </m:r>
                      <m:r>
                        <m:rPr>
                          <m:sty m:val="p"/>
                        </m:rPr>
                        <a:rPr lang="en-US" altLang="zh-CN" sz="2000" i="1">
                          <a:latin typeface="Cambria Math" panose="02040503050406030204" pitchFamily="18" charset="0"/>
                        </a:rPr>
                        <m:t>fs</m:t>
                      </m:r>
                      <m:r>
                        <a:rPr lang="en-US" altLang="zh-CN" sz="2000" b="0" i="1" smtClean="0">
                          <a:latin typeface="Cambria Math" panose="02040503050406030204" pitchFamily="18" charset="0"/>
                        </a:rPr>
                        <m:t> </m:t>
                      </m:r>
                      <m:r>
                        <m:rPr>
                          <m:sty m:val="p"/>
                        </m:rPr>
                        <a:rPr lang="en-US" altLang="zh-CN" sz="2000" i="1">
                          <a:solidFill>
                            <a:schemeClr val="tx1"/>
                          </a:solidFill>
                          <a:latin typeface="Cambria Math" panose="02040503050406030204" pitchFamily="18" charset="0"/>
                        </a:rPr>
                        <m:t>using</m:t>
                      </m:r>
                      <m:r>
                        <m:rPr>
                          <m:nor/>
                        </m:rPr>
                        <a:rPr lang="en-US" altLang="zh-CN" sz="2000" b="0" i="0" smtClean="0">
                          <a:solidFill>
                            <a:schemeClr val="tx1"/>
                          </a:solidFill>
                          <a:latin typeface="Cambria" panose="02040503050406030204" pitchFamily="18" charset="0"/>
                          <a:ea typeface="Cambria" panose="02040503050406030204" pitchFamily="18" charset="0"/>
                        </a:rPr>
                        <m:t> </m:t>
                      </m:r>
                      <m:r>
                        <m:rPr>
                          <m:nor/>
                        </m:rPr>
                        <a:rPr lang="en-US" altLang="zh-CN" sz="2000" dirty="0">
                          <a:solidFill>
                            <a:schemeClr val="tx1"/>
                          </a:solidFill>
                          <a:latin typeface="Cambria" panose="02040503050406030204" pitchFamily="18" charset="0"/>
                          <a:ea typeface="Cambria" panose="02040503050406030204" pitchFamily="18" charset="0"/>
                        </a:rPr>
                        <m:t>NuDat</m:t>
                      </m:r>
                      <m:r>
                        <m:rPr>
                          <m:nor/>
                        </m:rPr>
                        <a:rPr lang="en-US" altLang="zh-CN" sz="2000" dirty="0">
                          <a:solidFill>
                            <a:schemeClr val="tx1"/>
                          </a:solidFill>
                          <a:latin typeface="Cambria" panose="02040503050406030204" pitchFamily="18" charset="0"/>
                          <a:ea typeface="Cambria" panose="02040503050406030204" pitchFamily="18" charset="0"/>
                        </a:rPr>
                        <m:t>′</m:t>
                      </m:r>
                      <m:r>
                        <m:rPr>
                          <m:nor/>
                        </m:rPr>
                        <a:rPr lang="en-US" altLang="zh-CN" sz="2000" dirty="0">
                          <a:solidFill>
                            <a:schemeClr val="tx1"/>
                          </a:solidFill>
                          <a:latin typeface="Cambria" panose="02040503050406030204" pitchFamily="18" charset="0"/>
                          <a:ea typeface="Cambria" panose="02040503050406030204" pitchFamily="18" charset="0"/>
                        </a:rPr>
                        <m:t>s</m:t>
                      </m:r>
                      <m:r>
                        <m:rPr>
                          <m:nor/>
                        </m:rPr>
                        <a:rPr lang="en-US" altLang="zh-CN" sz="2000" dirty="0">
                          <a:solidFill>
                            <a:schemeClr val="tx1"/>
                          </a:solidFill>
                          <a:latin typeface="Cambria" panose="02040503050406030204" pitchFamily="18" charset="0"/>
                          <a:ea typeface="Cambria" panose="02040503050406030204" pitchFamily="18" charset="0"/>
                        </a:rPr>
                        <m:t> 1248.86(10) </m:t>
                      </m:r>
                      <m:r>
                        <m:rPr>
                          <m:nor/>
                        </m:rPr>
                        <a:rPr lang="en-US" altLang="zh-CN" sz="2000" dirty="0">
                          <a:solidFill>
                            <a:schemeClr val="tx1"/>
                          </a:solidFill>
                          <a:latin typeface="Cambria" panose="02040503050406030204" pitchFamily="18" charset="0"/>
                          <a:ea typeface="Cambria" panose="02040503050406030204" pitchFamily="18" charset="0"/>
                        </a:rPr>
                        <m:t>keV</m:t>
                      </m:r>
                    </m:oMath>
                  </m:oMathPara>
                </a14:m>
                <a:endParaRPr lang="en-US" altLang="zh-CN" sz="2000" dirty="0">
                  <a:solidFill>
                    <a:schemeClr val="tx1"/>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C058A2B2-96FE-498E-A7C7-2CA2FA3B43CE}"/>
                  </a:ext>
                </a:extLst>
              </p:cNvPr>
              <p:cNvSpPr txBox="1">
                <a:spLocks noRot="1" noChangeAspect="1" noMove="1" noResize="1" noEditPoints="1" noAdjustHandles="1" noChangeArrowheads="1" noChangeShapeType="1" noTextEdit="1"/>
              </p:cNvSpPr>
              <p:nvPr/>
            </p:nvSpPr>
            <p:spPr>
              <a:xfrm>
                <a:off x="1730468" y="1219417"/>
                <a:ext cx="5419632" cy="1036181"/>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15499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76A910-772C-4FFC-8A37-54579CE174F7}"/>
              </a:ext>
            </a:extLst>
          </p:cNvPr>
          <p:cNvPicPr>
            <a:picLocks noChangeAspect="1"/>
          </p:cNvPicPr>
          <p:nvPr/>
        </p:nvPicPr>
        <p:blipFill rotWithShape="1">
          <a:blip r:embed="rId2"/>
          <a:srcRect b="21322"/>
          <a:stretch/>
        </p:blipFill>
        <p:spPr>
          <a:xfrm>
            <a:off x="0" y="1"/>
            <a:ext cx="9144000" cy="2768599"/>
          </a:xfrm>
          <a:prstGeom prst="rect">
            <a:avLst/>
          </a:prstGeom>
        </p:spPr>
      </p:pic>
      <p:pic>
        <p:nvPicPr>
          <p:cNvPr id="7" name="Picture 6">
            <a:extLst>
              <a:ext uri="{FF2B5EF4-FFF2-40B4-BE49-F238E27FC236}">
                <a16:creationId xmlns:a16="http://schemas.microsoft.com/office/drawing/2014/main" id="{D5DC32C0-05D1-4A81-B37E-952940F758FA}"/>
              </a:ext>
            </a:extLst>
          </p:cNvPr>
          <p:cNvPicPr>
            <a:picLocks noChangeAspect="1"/>
          </p:cNvPicPr>
          <p:nvPr/>
        </p:nvPicPr>
        <p:blipFill rotWithShape="1">
          <a:blip r:embed="rId3"/>
          <a:srcRect b="11837"/>
          <a:stretch/>
        </p:blipFill>
        <p:spPr>
          <a:xfrm>
            <a:off x="0" y="3641841"/>
            <a:ext cx="9144000" cy="3216159"/>
          </a:xfrm>
          <a:prstGeom prst="rect">
            <a:avLst/>
          </a:prstGeom>
        </p:spPr>
      </p:pic>
      <p:sp>
        <p:nvSpPr>
          <p:cNvPr id="8" name="TextBox 7">
            <a:extLst>
              <a:ext uri="{FF2B5EF4-FFF2-40B4-BE49-F238E27FC236}">
                <a16:creationId xmlns:a16="http://schemas.microsoft.com/office/drawing/2014/main" id="{EE9B175B-1D0A-4F08-979F-EE95E9B72012}"/>
              </a:ext>
            </a:extLst>
          </p:cNvPr>
          <p:cNvSpPr txBox="1"/>
          <p:nvPr/>
        </p:nvSpPr>
        <p:spPr>
          <a:xfrm>
            <a:off x="0" y="2854893"/>
            <a:ext cx="9144000" cy="877163"/>
          </a:xfrm>
          <a:prstGeom prst="rect">
            <a:avLst/>
          </a:prstGeom>
          <a:noFill/>
        </p:spPr>
        <p:txBody>
          <a:bodyPr wrap="square" rtlCol="0">
            <a:spAutoFit/>
          </a:bodyPr>
          <a:lstStyle/>
          <a:p>
            <a:r>
              <a:rPr lang="en-US" altLang="zh-CN" sz="1700" dirty="0">
                <a:solidFill>
                  <a:srgbClr val="339966"/>
                </a:solidFill>
                <a:latin typeface="Cambria" panose="02040503050406030204" pitchFamily="18" charset="0"/>
                <a:ea typeface="Cambria" panose="02040503050406030204" pitchFamily="18" charset="0"/>
              </a:rPr>
              <a:t>I tried to include all the values in one table, but found that the wide table didn't look nice. As all the literature values are mentioned in the text. I suggest we focus on reporting our results in the table.</a:t>
            </a:r>
            <a:endParaRPr lang="zh-CN" altLang="en-US" sz="1700" dirty="0">
              <a:solidFill>
                <a:srgbClr val="339966"/>
              </a:solidFill>
              <a:latin typeface="Cambria" panose="02040503050406030204" pitchFamily="18" charset="0"/>
            </a:endParaRPr>
          </a:p>
        </p:txBody>
      </p:sp>
    </p:spTree>
    <p:extLst>
      <p:ext uri="{BB962C8B-B14F-4D97-AF65-F5344CB8AC3E}">
        <p14:creationId xmlns:p14="http://schemas.microsoft.com/office/powerpoint/2010/main" val="41568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3A9F4-3F8B-4CC3-9F9D-0505431CDD8C}"/>
              </a:ext>
            </a:extLst>
          </p:cNvPr>
          <p:cNvPicPr>
            <a:picLocks noChangeAspect="1"/>
          </p:cNvPicPr>
          <p:nvPr/>
        </p:nvPicPr>
        <p:blipFill>
          <a:blip r:embed="rId3"/>
          <a:stretch>
            <a:fillRect/>
          </a:stretch>
        </p:blipFill>
        <p:spPr>
          <a:xfrm>
            <a:off x="0" y="558800"/>
            <a:ext cx="9144000" cy="4453061"/>
          </a:xfrm>
          <a:prstGeom prst="rect">
            <a:avLst/>
          </a:prstGeom>
        </p:spPr>
      </p:pic>
      <p:sp>
        <p:nvSpPr>
          <p:cNvPr id="4" name="TextBox 3">
            <a:extLst>
              <a:ext uri="{FF2B5EF4-FFF2-40B4-BE49-F238E27FC236}">
                <a16:creationId xmlns:a16="http://schemas.microsoft.com/office/drawing/2014/main" id="{E75B3F17-78A8-4DAD-915A-1CB884D67F59}"/>
              </a:ext>
            </a:extLst>
          </p:cNvPr>
          <p:cNvSpPr txBox="1"/>
          <p:nvPr/>
        </p:nvSpPr>
        <p:spPr>
          <a:xfrm>
            <a:off x="1124465" y="1263136"/>
            <a:ext cx="3726935" cy="2585323"/>
          </a:xfrm>
          <a:prstGeom prst="rect">
            <a:avLst/>
          </a:prstGeom>
          <a:noFill/>
        </p:spPr>
        <p:txBody>
          <a:bodyPr wrap="square" rtlCol="0">
            <a:spAutoFit/>
          </a:bodyPr>
          <a:lstStyle/>
          <a:p>
            <a:r>
              <a:rPr lang="en-US" altLang="zh-CN" dirty="0">
                <a:solidFill>
                  <a:srgbClr val="0000FF"/>
                </a:solidFill>
                <a:latin typeface="Cambria" panose="02040503050406030204" pitchFamily="18" charset="0"/>
                <a:ea typeface="Cambria" panose="02040503050406030204" pitchFamily="18" charset="0"/>
              </a:rPr>
              <a:t>Normal beam spread = 0.2% FWHM</a:t>
            </a:r>
          </a:p>
          <a:p>
            <a:r>
              <a:rPr lang="en-US" altLang="zh-CN" dirty="0" err="1">
                <a:solidFill>
                  <a:srgbClr val="0000FF"/>
                </a:solidFill>
                <a:latin typeface="Cambria" panose="02040503050406030204" pitchFamily="18" charset="0"/>
                <a:ea typeface="Cambria" panose="02040503050406030204" pitchFamily="18" charset="0"/>
              </a:rPr>
              <a:t>cos</a:t>
            </a:r>
            <a:r>
              <a:rPr lang="en-US" altLang="zh-CN" i="1" dirty="0" err="1">
                <a:solidFill>
                  <a:srgbClr val="0000FF"/>
                </a:solidFill>
                <a:latin typeface="Cambria" panose="02040503050406030204" pitchFamily="18" charset="0"/>
                <a:ea typeface="Cambria" panose="02040503050406030204" pitchFamily="18" charset="0"/>
              </a:rPr>
              <a:t>θ</a:t>
            </a:r>
            <a:r>
              <a:rPr lang="en-US" altLang="zh-CN" i="1" baseline="-25000" dirty="0">
                <a:solidFill>
                  <a:srgbClr val="0000FF"/>
                </a:solidFill>
                <a:latin typeface="Cambria" panose="02040503050406030204" pitchFamily="18" charset="0"/>
                <a:ea typeface="Cambria" panose="02040503050406030204" pitchFamily="18" charset="0"/>
              </a:rPr>
              <a:t>α</a:t>
            </a:r>
            <a:r>
              <a:rPr lang="en-US" altLang="zh-CN" dirty="0">
                <a:solidFill>
                  <a:srgbClr val="0000FF"/>
                </a:solidFill>
                <a:latin typeface="Cambria" panose="02040503050406030204" pitchFamily="18" charset="0"/>
                <a:ea typeface="Cambria" panose="02040503050406030204" pitchFamily="18" charset="0"/>
              </a:rPr>
              <a:t> &gt; 0.97 (collimator)</a:t>
            </a:r>
          </a:p>
          <a:p>
            <a:endParaRPr lang="en-US" altLang="zh-CN" dirty="0">
              <a:latin typeface="Cambria" panose="02040503050406030204" pitchFamily="18" charset="0"/>
              <a:ea typeface="Cambria" panose="02040503050406030204" pitchFamily="18" charset="0"/>
            </a:endParaRPr>
          </a:p>
          <a:p>
            <a:r>
              <a:rPr lang="en-US" altLang="zh-CN" dirty="0">
                <a:solidFill>
                  <a:srgbClr val="FF0000"/>
                </a:solidFill>
                <a:latin typeface="Cambria" panose="02040503050406030204" pitchFamily="18" charset="0"/>
                <a:ea typeface="Cambria" panose="02040503050406030204" pitchFamily="18" charset="0"/>
              </a:rPr>
              <a:t>Beam spread = 0</a:t>
            </a:r>
          </a:p>
          <a:p>
            <a:r>
              <a:rPr lang="en-US" altLang="zh-CN" dirty="0" err="1">
                <a:solidFill>
                  <a:srgbClr val="FF0000"/>
                </a:solidFill>
                <a:latin typeface="Cambria" panose="02040503050406030204" pitchFamily="18" charset="0"/>
                <a:ea typeface="Cambria" panose="02040503050406030204" pitchFamily="18" charset="0"/>
              </a:rPr>
              <a:t>cos</a:t>
            </a:r>
            <a:r>
              <a:rPr lang="en-US" altLang="zh-CN" i="1" dirty="0" err="1">
                <a:solidFill>
                  <a:srgbClr val="FF0000"/>
                </a:solidFill>
                <a:latin typeface="Cambria" panose="02040503050406030204" pitchFamily="18" charset="0"/>
                <a:ea typeface="Cambria" panose="02040503050406030204" pitchFamily="18" charset="0"/>
              </a:rPr>
              <a:t>θ</a:t>
            </a:r>
            <a:r>
              <a:rPr lang="en-US" altLang="zh-CN" i="1" baseline="-25000" dirty="0">
                <a:solidFill>
                  <a:srgbClr val="FF0000"/>
                </a:solidFill>
                <a:latin typeface="Cambria" panose="02040503050406030204" pitchFamily="18" charset="0"/>
                <a:ea typeface="Cambria" panose="02040503050406030204" pitchFamily="18" charset="0"/>
              </a:rPr>
              <a:t>α</a:t>
            </a:r>
            <a:r>
              <a:rPr lang="en-US" altLang="zh-CN" dirty="0">
                <a:solidFill>
                  <a:srgbClr val="FF0000"/>
                </a:solidFill>
                <a:latin typeface="Cambria" panose="02040503050406030204" pitchFamily="18" charset="0"/>
                <a:ea typeface="Cambria" panose="02040503050406030204" pitchFamily="18" charset="0"/>
              </a:rPr>
              <a:t> &gt; 0.97 (collimator)</a:t>
            </a:r>
          </a:p>
          <a:p>
            <a:endParaRPr lang="en-US" altLang="zh-CN" dirty="0">
              <a:latin typeface="Cambria" panose="02040503050406030204" pitchFamily="18" charset="0"/>
              <a:ea typeface="Cambria" panose="02040503050406030204" pitchFamily="18" charset="0"/>
            </a:endParaRPr>
          </a:p>
          <a:p>
            <a:r>
              <a:rPr lang="en-US" altLang="zh-CN" dirty="0">
                <a:solidFill>
                  <a:schemeClr val="accent6"/>
                </a:solidFill>
                <a:latin typeface="Cambria" panose="02040503050406030204" pitchFamily="18" charset="0"/>
                <a:ea typeface="Cambria" panose="02040503050406030204" pitchFamily="18" charset="0"/>
              </a:rPr>
              <a:t>Beam spread = 0.2%</a:t>
            </a:r>
          </a:p>
          <a:p>
            <a:r>
              <a:rPr lang="en-US" altLang="zh-CN" dirty="0" err="1">
                <a:solidFill>
                  <a:schemeClr val="accent6"/>
                </a:solidFill>
                <a:latin typeface="Cambria" panose="02040503050406030204" pitchFamily="18" charset="0"/>
                <a:ea typeface="Cambria" panose="02040503050406030204" pitchFamily="18" charset="0"/>
              </a:rPr>
              <a:t>cos</a:t>
            </a:r>
            <a:r>
              <a:rPr lang="en-US" altLang="zh-CN" i="1" dirty="0" err="1">
                <a:solidFill>
                  <a:schemeClr val="accent6"/>
                </a:solidFill>
                <a:latin typeface="Cambria" panose="02040503050406030204" pitchFamily="18" charset="0"/>
                <a:ea typeface="Cambria" panose="02040503050406030204" pitchFamily="18" charset="0"/>
              </a:rPr>
              <a:t>θ</a:t>
            </a:r>
            <a:r>
              <a:rPr lang="en-US" altLang="zh-CN" i="1" baseline="-25000" dirty="0">
                <a:solidFill>
                  <a:schemeClr val="accent6"/>
                </a:solidFill>
                <a:latin typeface="Cambria" panose="02040503050406030204" pitchFamily="18" charset="0"/>
                <a:ea typeface="Cambria" panose="02040503050406030204" pitchFamily="18" charset="0"/>
              </a:rPr>
              <a:t>α</a:t>
            </a:r>
            <a:r>
              <a:rPr lang="en-US" altLang="zh-CN" dirty="0">
                <a:solidFill>
                  <a:schemeClr val="accent6"/>
                </a:solidFill>
                <a:latin typeface="Cambria" panose="02040503050406030204" pitchFamily="18" charset="0"/>
                <a:ea typeface="Cambria" panose="02040503050406030204" pitchFamily="18" charset="0"/>
              </a:rPr>
              <a:t> &gt; 0.999 (unrealistic small collimator)</a:t>
            </a:r>
            <a:endParaRPr lang="zh-CN" altLang="en-US" dirty="0">
              <a:solidFill>
                <a:schemeClr val="accent6"/>
              </a:solidFill>
              <a:latin typeface="Cambria" panose="02040503050406030204" pitchFamily="18" charset="0"/>
            </a:endParaRPr>
          </a:p>
        </p:txBody>
      </p:sp>
      <p:sp>
        <p:nvSpPr>
          <p:cNvPr id="8" name="TextBox 7">
            <a:extLst>
              <a:ext uri="{FF2B5EF4-FFF2-40B4-BE49-F238E27FC236}">
                <a16:creationId xmlns:a16="http://schemas.microsoft.com/office/drawing/2014/main" id="{2D2E8B65-938F-479D-8C55-51A0C9E37350}"/>
              </a:ext>
            </a:extLst>
          </p:cNvPr>
          <p:cNvSpPr txBox="1"/>
          <p:nvPr/>
        </p:nvSpPr>
        <p:spPr>
          <a:xfrm>
            <a:off x="0" y="0"/>
            <a:ext cx="8051800" cy="646331"/>
          </a:xfrm>
          <a:prstGeom prst="rect">
            <a:avLst/>
          </a:prstGeom>
          <a:noFill/>
        </p:spPr>
        <p:txBody>
          <a:bodyPr wrap="square">
            <a:spAutoFit/>
          </a:bodyPr>
          <a:lstStyle/>
          <a:p>
            <a:r>
              <a:rPr lang="en-US" altLang="zh-CN" dirty="0"/>
              <a:t>2)</a:t>
            </a:r>
            <a:r>
              <a:rPr lang="zh-CN" altLang="en-US" dirty="0"/>
              <a:t> </a:t>
            </a:r>
            <a:r>
              <a:rPr lang="en-US" altLang="zh-CN" dirty="0"/>
              <a:t>Collimator  diameter </a:t>
            </a:r>
            <a:r>
              <a:rPr lang="zh-CN" altLang="en-US" dirty="0"/>
              <a:t>↓</a:t>
            </a:r>
            <a:r>
              <a:rPr lang="en-US" altLang="zh-CN" dirty="0"/>
              <a:t>, sharpness slightly </a:t>
            </a:r>
            <a:r>
              <a:rPr lang="zh-CN" altLang="en-US" dirty="0"/>
              <a:t>↑</a:t>
            </a:r>
            <a:endParaRPr lang="en-US" altLang="zh-CN" dirty="0"/>
          </a:p>
          <a:p>
            <a:r>
              <a:rPr lang="en-US" altLang="zh-CN" dirty="0"/>
              <a:t>3) Beam energy spread </a:t>
            </a:r>
            <a:r>
              <a:rPr lang="zh-CN" altLang="en-US" dirty="0"/>
              <a:t>↓</a:t>
            </a:r>
            <a:r>
              <a:rPr lang="en-US" altLang="zh-CN" dirty="0"/>
              <a:t>, sharpness doesn't seem to change, or maybe slightly </a:t>
            </a:r>
            <a:r>
              <a:rPr lang="zh-CN" altLang="en-US" dirty="0"/>
              <a:t>↑</a:t>
            </a:r>
            <a:endParaRPr lang="en-US" altLang="zh-CN" dirty="0"/>
          </a:p>
        </p:txBody>
      </p:sp>
    </p:spTree>
    <p:extLst>
      <p:ext uri="{BB962C8B-B14F-4D97-AF65-F5344CB8AC3E}">
        <p14:creationId xmlns:p14="http://schemas.microsoft.com/office/powerpoint/2010/main" val="2735993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8B2AA-EB10-495F-A451-4DABEC05C02C}"/>
              </a:ext>
            </a:extLst>
          </p:cNvPr>
          <p:cNvSpPr txBox="1"/>
          <p:nvPr/>
        </p:nvSpPr>
        <p:spPr>
          <a:xfrm>
            <a:off x="0" y="0"/>
            <a:ext cx="9144000" cy="5909310"/>
          </a:xfrm>
          <a:prstGeom prst="rect">
            <a:avLst/>
          </a:prstGeom>
          <a:noFill/>
        </p:spPr>
        <p:txBody>
          <a:bodyPr wrap="square">
            <a:spAutoFit/>
          </a:bodyPr>
          <a:lstStyle/>
          <a:p>
            <a:r>
              <a:rPr lang="en-US" altLang="zh-CN" sz="1800" dirty="0">
                <a:solidFill>
                  <a:srgbClr val="1F497D"/>
                </a:solidFill>
                <a:effectLst/>
                <a:latin typeface="Calibri" panose="020F0502020204030204" pitchFamily="34" charset="0"/>
                <a:ea typeface="宋体" panose="02010600030101010101" pitchFamily="2" charset="-122"/>
              </a:rPr>
              <a:t>Thanks for sending this example. I’ll try to read it in a day or so, so I apologize if my response is easily answered in the paper.</a:t>
            </a:r>
            <a:endParaRPr lang="zh-CN" altLang="zh-CN" sz="1800" dirty="0">
              <a:effectLst/>
              <a:latin typeface="Calibri" panose="020F0502020204030204" pitchFamily="34" charset="0"/>
              <a:ea typeface="宋体" panose="02010600030101010101" pitchFamily="2" charset="-122"/>
            </a:endParaRPr>
          </a:p>
          <a:p>
            <a:r>
              <a:rPr lang="en-US" altLang="zh-CN" sz="1800" dirty="0">
                <a:solidFill>
                  <a:srgbClr val="1F497D"/>
                </a:solidFill>
                <a:effectLst/>
                <a:latin typeface="Calibri" panose="020F0502020204030204" pitchFamily="34" charset="0"/>
                <a:ea typeface="宋体" panose="02010600030101010101" pitchFamily="2" charset="-122"/>
              </a:rPr>
              <a:t> </a:t>
            </a:r>
            <a:endParaRPr lang="zh-CN" altLang="zh-CN" sz="1800" dirty="0">
              <a:effectLst/>
              <a:latin typeface="Calibri" panose="020F0502020204030204" pitchFamily="34" charset="0"/>
              <a:ea typeface="宋体" panose="02010600030101010101" pitchFamily="2" charset="-122"/>
            </a:endParaRPr>
          </a:p>
          <a:p>
            <a:r>
              <a:rPr lang="en-US" altLang="zh-CN" sz="1800" b="1" dirty="0">
                <a:solidFill>
                  <a:srgbClr val="1F497D"/>
                </a:solidFill>
                <a:effectLst/>
                <a:latin typeface="Calibri" panose="020F0502020204030204" pitchFamily="34" charset="0"/>
                <a:ea typeface="宋体" panose="02010600030101010101" pitchFamily="2" charset="-122"/>
              </a:rPr>
              <a:t>Multiplying independent pdfs is the way to make a joint pdf. </a:t>
            </a:r>
            <a:r>
              <a:rPr lang="en-US" altLang="zh-CN" sz="1800" dirty="0">
                <a:solidFill>
                  <a:srgbClr val="1F497D"/>
                </a:solidFill>
                <a:effectLst/>
                <a:latin typeface="Calibri" panose="020F0502020204030204" pitchFamily="34" charset="0"/>
                <a:ea typeface="宋体" panose="02010600030101010101" pitchFamily="2" charset="-122"/>
              </a:rPr>
              <a:t>However, the question I raised in group meeting is about extracting some measure of the agreement between the individual pdfs. In a chi-squared analysis of four values with error bars against the average value, I can extract a p-value and have some sort of understanding the internal agreement if I were to find that p=0.5 (average overlap of pdf, average amounts of agreement across measurements), p=0.001 (small overlap, large disagreement), and p=0.999 (lots of overlap, suspiciously too much agreement). By multiplying the individual pdfs to form a joint pdf, I could consider the integral of the joint pdf. Qualitatively, I understand that a larger integral indicates a greater overlap and agreement of the individual pdfs than a smaller integral. What I don’t understand is how to generate a quantitative measure of agreeableness, like a p-value, from a joint pdf. Do you know if such a metric makes sense here and what it would be?</a:t>
            </a:r>
            <a:endParaRPr lang="zh-CN" altLang="zh-CN" sz="1800" dirty="0">
              <a:effectLst/>
              <a:latin typeface="Calibri" panose="020F0502020204030204" pitchFamily="34" charset="0"/>
              <a:ea typeface="宋体" panose="02010600030101010101" pitchFamily="2" charset="-122"/>
            </a:endParaRPr>
          </a:p>
          <a:p>
            <a:r>
              <a:rPr lang="en-US" altLang="zh-CN" sz="1800" dirty="0">
                <a:solidFill>
                  <a:srgbClr val="1F497D"/>
                </a:solidFill>
                <a:effectLst/>
                <a:latin typeface="Calibri" panose="020F0502020204030204" pitchFamily="34" charset="0"/>
                <a:ea typeface="宋体" panose="02010600030101010101" pitchFamily="2" charset="-122"/>
              </a:rPr>
              <a:t> </a:t>
            </a:r>
            <a:endParaRPr lang="zh-CN" altLang="zh-CN" sz="1800" dirty="0">
              <a:effectLst/>
              <a:latin typeface="Calibri" panose="020F0502020204030204" pitchFamily="34" charset="0"/>
              <a:ea typeface="宋体" panose="02010600030101010101" pitchFamily="2" charset="-122"/>
            </a:endParaRPr>
          </a:p>
          <a:p>
            <a:r>
              <a:rPr lang="en-US" altLang="zh-CN" sz="1800" dirty="0">
                <a:solidFill>
                  <a:srgbClr val="1F497D"/>
                </a:solidFill>
                <a:effectLst/>
                <a:latin typeface="Calibri" panose="020F0502020204030204" pitchFamily="34" charset="0"/>
                <a:ea typeface="宋体" panose="02010600030101010101" pitchFamily="2" charset="-122"/>
              </a:rPr>
              <a:t>I wrote my own code. I use the Metropolis-Hastings algorithm, which is fairly straightforward. The whole of the analysis is simpler in my case than yours as I don’t have to perform any sort of simulations or emulations of simulations.</a:t>
            </a:r>
            <a:endParaRPr lang="zh-CN" altLang="zh-CN" sz="1800" dirty="0">
              <a:effectLst/>
              <a:latin typeface="Calibri" panose="020F0502020204030204" pitchFamily="34" charset="0"/>
              <a:ea typeface="宋体" panose="02010600030101010101" pitchFamily="2" charset="-122"/>
            </a:endParaRPr>
          </a:p>
          <a:p>
            <a:r>
              <a:rPr lang="en-US" altLang="zh-CN" sz="1800" dirty="0">
                <a:solidFill>
                  <a:srgbClr val="1F497D"/>
                </a:solidFill>
                <a:effectLst/>
                <a:latin typeface="Calibri" panose="020F0502020204030204" pitchFamily="34" charset="0"/>
                <a:ea typeface="宋体" panose="02010600030101010101" pitchFamily="2" charset="-122"/>
              </a:rPr>
              <a:t> </a:t>
            </a:r>
            <a:endParaRPr lang="zh-CN" altLang="zh-CN" sz="1800" dirty="0">
              <a:effectLst/>
              <a:latin typeface="Calibri" panose="020F0502020204030204" pitchFamily="34" charset="0"/>
              <a:ea typeface="宋体" panose="02010600030101010101" pitchFamily="2" charset="-122"/>
            </a:endParaRPr>
          </a:p>
          <a:p>
            <a:r>
              <a:rPr lang="en-US" altLang="zh-CN" sz="1800" dirty="0">
                <a:solidFill>
                  <a:srgbClr val="1F497D"/>
                </a:solidFill>
                <a:effectLst/>
                <a:latin typeface="Calibri" panose="020F0502020204030204" pitchFamily="34" charset="0"/>
                <a:ea typeface="宋体" panose="02010600030101010101" pitchFamily="2" charset="-122"/>
              </a:rPr>
              <a:t>Best,</a:t>
            </a:r>
            <a:endParaRPr lang="zh-CN" altLang="zh-CN" sz="1800" dirty="0">
              <a:effectLst/>
              <a:latin typeface="Calibri" panose="020F0502020204030204" pitchFamily="34" charset="0"/>
              <a:ea typeface="宋体" panose="02010600030101010101" pitchFamily="2" charset="-122"/>
            </a:endParaRPr>
          </a:p>
          <a:p>
            <a:r>
              <a:rPr lang="en-US" altLang="zh-CN" sz="1800" dirty="0">
                <a:solidFill>
                  <a:srgbClr val="1F497D"/>
                </a:solidFill>
                <a:effectLst/>
                <a:latin typeface="Calibri" panose="020F0502020204030204" pitchFamily="34" charset="0"/>
                <a:ea typeface="宋体" panose="02010600030101010101" pitchFamily="2" charset="-122"/>
              </a:rPr>
              <a:t>Jason</a:t>
            </a:r>
            <a:endParaRPr lang="zh-CN" altLang="zh-CN" sz="1800" dirty="0">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6090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65345D-1327-4CD5-942B-12BAF8B73497}"/>
              </a:ext>
            </a:extLst>
          </p:cNvPr>
          <p:cNvSpPr txBox="1"/>
          <p:nvPr/>
        </p:nvSpPr>
        <p:spPr>
          <a:xfrm>
            <a:off x="0" y="0"/>
            <a:ext cx="9144000" cy="6986528"/>
          </a:xfrm>
          <a:prstGeom prst="rect">
            <a:avLst/>
          </a:prstGeom>
          <a:noFill/>
        </p:spPr>
        <p:txBody>
          <a:bodyPr wrap="square">
            <a:spAutoFit/>
          </a:bodyPr>
          <a:lstStyle/>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Hi Lijie,</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The draft you uploaded to the </a:t>
            </a:r>
            <a:r>
              <a:rPr lang="en-US" altLang="zh-CN" sz="1600" dirty="0" err="1">
                <a:effectLst/>
                <a:latin typeface="Times New Roman" panose="02020603050405020304" pitchFamily="18" charset="0"/>
                <a:ea typeface="宋体" panose="02010600030101010101" pitchFamily="2" charset="-122"/>
                <a:cs typeface="Times New Roman" panose="02020603050405020304" pitchFamily="18" charset="0"/>
              </a:rPr>
              <a:t>arXiv</a:t>
            </a:r>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is excellent. Nevertheless, as every paper can be improved, I offer a few more suggestions below.</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p. 1</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abstract: delete “the” before “shell-model calculations</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last paragraph of 2nd column: change “femtoseconds" and “picoseconds" to fs and </a:t>
            </a:r>
            <a:r>
              <a:rPr lang="en-US" altLang="zh-CN" sz="1600" dirty="0" err="1">
                <a:effectLst/>
                <a:latin typeface="Times New Roman" panose="02020603050405020304" pitchFamily="18" charset="0"/>
                <a:ea typeface="宋体" panose="02010600030101010101" pitchFamily="2" charset="-122"/>
                <a:cs typeface="Times New Roman" panose="02020603050405020304" pitchFamily="18" charset="0"/>
              </a:rPr>
              <a:t>ps</a:t>
            </a:r>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respectively</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p. 2</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1st paragraph of Section II: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change “ions/cm^2” to “cm^-2”</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change "4 MeV/u" to 128 MeV</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eliminate “cryogenically” and in the same sentence add “LN_2-cooled” directly in front of “Cu shroud”</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last paragraph of 2nd column: eliminate “DSL”</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p. 5</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Replace the beginning of the sentence at the very top of the 2nd column with the following:</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“The prior on the coefficient of the Legendre polynomial P_2(</a:t>
            </a:r>
            <a:r>
              <a:rPr lang="en-US" altLang="zh-CN" sz="1600" dirty="0" err="1">
                <a:effectLst/>
                <a:latin typeface="Times New Roman" panose="02020603050405020304" pitchFamily="18" charset="0"/>
                <a:ea typeface="宋体" panose="02010600030101010101" pitchFamily="2" charset="-122"/>
                <a:cs typeface="Times New Roman" panose="02020603050405020304" pitchFamily="18" charset="0"/>
              </a:rPr>
              <a:t>costheta</a:t>
            </a:r>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of the alpha-gamma angular correlation function  . . .”     The rest of the sentence was fine</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In the next sentence, change “longer” to “long” and “when” to “after”</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41249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6A157-8435-4B09-AD99-438A73FB9250}"/>
              </a:ext>
            </a:extLst>
          </p:cNvPr>
          <p:cNvSpPr txBox="1"/>
          <p:nvPr/>
        </p:nvSpPr>
        <p:spPr>
          <a:xfrm>
            <a:off x="0" y="0"/>
            <a:ext cx="9144000" cy="7232749"/>
          </a:xfrm>
          <a:prstGeom prst="rect">
            <a:avLst/>
          </a:prstGeom>
          <a:noFill/>
        </p:spPr>
        <p:txBody>
          <a:bodyPr wrap="square">
            <a:spAutoFit/>
          </a:bodyPr>
          <a:lstStyle/>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Replace the next sentence with the slight variation:</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“Hence, the gamma-ray </a:t>
            </a:r>
            <a:r>
              <a:rPr lang="en-US" altLang="zh-CN" sz="1600" dirty="0" err="1">
                <a:effectLst/>
                <a:latin typeface="Times New Roman" panose="02020603050405020304" pitchFamily="18" charset="0"/>
                <a:ea typeface="宋体" panose="02010600030101010101" pitchFamily="2" charset="-122"/>
                <a:cs typeface="Times New Roman" panose="02020603050405020304" pitchFamily="18" charset="0"/>
              </a:rPr>
              <a:t>lineshape</a:t>
            </a:r>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is quite insensitive to variations of the angular correlation function.”</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last sentence of the 2nd column: replace “through” with “in”</a:t>
            </a: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p. 6</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Fig. 11 caption: reword the description of A2 as above, “. . . the coefficient of the Legendre polynomial P_2(</a:t>
            </a:r>
            <a:r>
              <a:rPr lang="en-US" altLang="zh-CN" sz="1600" dirty="0" err="1">
                <a:effectLst/>
                <a:latin typeface="Times New Roman" panose="02020603050405020304" pitchFamily="18" charset="0"/>
                <a:ea typeface="宋体" panose="02010600030101010101" pitchFamily="2" charset="-122"/>
                <a:cs typeface="Times New Roman" panose="02020603050405020304" pitchFamily="18" charset="0"/>
              </a:rPr>
              <a:t>costheta</a:t>
            </a:r>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 of the alpha-gamma angular correlation function, A2.”</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last paragraph, 1st sentence: add “-lying” after “lowest”</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p. 8</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1st column, 3rd sentence: add an “s” at the end of “M1 transition”</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2nd column, 1st sentence: change the ending from “do the simulation-to-data comparison” to “compare simulations with data”</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2nd to last sentence: change “higher statistics” to “large solid angle” since statistics are not a property of the telescope</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Consider eliminating the last sentence.</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Excellent work!</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Cheers,</a:t>
            </a:r>
          </a:p>
          <a:p>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Barry</a:t>
            </a:r>
          </a:p>
        </p:txBody>
      </p:sp>
    </p:spTree>
    <p:extLst>
      <p:ext uri="{BB962C8B-B14F-4D97-AF65-F5344CB8AC3E}">
        <p14:creationId xmlns:p14="http://schemas.microsoft.com/office/powerpoint/2010/main" val="4134419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4C580-0E07-4702-B837-E6287BDFDD3A}"/>
              </a:ext>
            </a:extLst>
          </p:cNvPr>
          <p:cNvPicPr>
            <a:picLocks noChangeAspect="1"/>
          </p:cNvPicPr>
          <p:nvPr/>
        </p:nvPicPr>
        <p:blipFill>
          <a:blip r:embed="rId2"/>
          <a:stretch>
            <a:fillRect/>
          </a:stretch>
        </p:blipFill>
        <p:spPr>
          <a:xfrm>
            <a:off x="0" y="668421"/>
            <a:ext cx="9144000" cy="5521158"/>
          </a:xfrm>
          <a:prstGeom prst="rect">
            <a:avLst/>
          </a:prstGeom>
        </p:spPr>
      </p:pic>
      <p:sp>
        <p:nvSpPr>
          <p:cNvPr id="4" name="TextBox 3">
            <a:extLst>
              <a:ext uri="{FF2B5EF4-FFF2-40B4-BE49-F238E27FC236}">
                <a16:creationId xmlns:a16="http://schemas.microsoft.com/office/drawing/2014/main" id="{04537C06-68EC-4668-959B-C397801CB18A}"/>
              </a:ext>
            </a:extLst>
          </p:cNvPr>
          <p:cNvSpPr txBox="1"/>
          <p:nvPr/>
        </p:nvSpPr>
        <p:spPr>
          <a:xfrm rot="21333319">
            <a:off x="5206346" y="2012686"/>
            <a:ext cx="1029449" cy="523220"/>
          </a:xfrm>
          <a:prstGeom prst="rect">
            <a:avLst/>
          </a:prstGeom>
          <a:solidFill>
            <a:srgbClr val="8F9DAF">
              <a:alpha val="50196"/>
            </a:srgbClr>
          </a:solidFill>
        </p:spPr>
        <p:txBody>
          <a:bodyPr wrap="none" rtlCol="0">
            <a:spAutoFit/>
          </a:bodyPr>
          <a:lstStyle/>
          <a:p>
            <a:r>
              <a:rPr lang="en-US" altLang="zh-CN" sz="2800" dirty="0">
                <a:solidFill>
                  <a:srgbClr val="C00000"/>
                </a:solidFill>
                <a:latin typeface="Cambria" panose="02040503050406030204" pitchFamily="18" charset="0"/>
                <a:ea typeface="Cambria" panose="02040503050406030204" pitchFamily="18" charset="0"/>
              </a:rPr>
              <a:t>beam</a:t>
            </a:r>
            <a:endParaRPr lang="zh-CN" altLang="en-US" sz="2800" dirty="0">
              <a:solidFill>
                <a:srgbClr val="C00000"/>
              </a:solidFill>
              <a:latin typeface="Cambria" panose="02040503050406030204" pitchFamily="18" charset="0"/>
            </a:endParaRPr>
          </a:p>
        </p:txBody>
      </p:sp>
      <p:cxnSp>
        <p:nvCxnSpPr>
          <p:cNvPr id="5" name="Straight Arrow Connector 4">
            <a:extLst>
              <a:ext uri="{FF2B5EF4-FFF2-40B4-BE49-F238E27FC236}">
                <a16:creationId xmlns:a16="http://schemas.microsoft.com/office/drawing/2014/main" id="{4917279A-2C6C-4BE3-8A8D-4B5C0F731995}"/>
              </a:ext>
            </a:extLst>
          </p:cNvPr>
          <p:cNvCxnSpPr>
            <a:cxnSpLocks/>
          </p:cNvCxnSpPr>
          <p:nvPr/>
        </p:nvCxnSpPr>
        <p:spPr>
          <a:xfrm flipH="1">
            <a:off x="4656841" y="2262433"/>
            <a:ext cx="4440025" cy="348792"/>
          </a:xfrm>
          <a:prstGeom prst="straightConnector1">
            <a:avLst/>
          </a:prstGeom>
          <a:ln w="3175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33682CC-DBBA-430C-AF1D-7ED051FD0CB6}"/>
              </a:ext>
            </a:extLst>
          </p:cNvPr>
          <p:cNvSpPr txBox="1"/>
          <p:nvPr/>
        </p:nvSpPr>
        <p:spPr>
          <a:xfrm rot="21322960">
            <a:off x="1552706" y="2585286"/>
            <a:ext cx="1941685" cy="523220"/>
          </a:xfrm>
          <a:prstGeom prst="rect">
            <a:avLst/>
          </a:prstGeom>
          <a:noFill/>
        </p:spPr>
        <p:txBody>
          <a:bodyPr wrap="none" rtlCol="0">
            <a:spAutoFit/>
          </a:bodyPr>
          <a:lstStyle/>
          <a:p>
            <a:r>
              <a:rPr lang="en-US" altLang="zh-CN" sz="2800" dirty="0">
                <a:solidFill>
                  <a:srgbClr val="0000FF"/>
                </a:solidFill>
                <a:latin typeface="Cambria" panose="02040503050406030204" pitchFamily="18" charset="0"/>
                <a:ea typeface="Cambria" panose="02040503050406030204" pitchFamily="18" charset="0"/>
              </a:rPr>
              <a:t>Ge detector</a:t>
            </a:r>
            <a:endParaRPr lang="zh-CN" altLang="en-US" sz="2800" dirty="0">
              <a:solidFill>
                <a:srgbClr val="0000FF"/>
              </a:solidFill>
              <a:latin typeface="Cambria" panose="02040503050406030204" pitchFamily="18" charset="0"/>
            </a:endParaRPr>
          </a:p>
        </p:txBody>
      </p:sp>
      <p:sp>
        <p:nvSpPr>
          <p:cNvPr id="9" name="TextBox 8">
            <a:extLst>
              <a:ext uri="{FF2B5EF4-FFF2-40B4-BE49-F238E27FC236}">
                <a16:creationId xmlns:a16="http://schemas.microsoft.com/office/drawing/2014/main" id="{F691B2BC-B9D9-4830-AE20-358370365F12}"/>
              </a:ext>
            </a:extLst>
          </p:cNvPr>
          <p:cNvSpPr txBox="1"/>
          <p:nvPr/>
        </p:nvSpPr>
        <p:spPr>
          <a:xfrm rot="21362725">
            <a:off x="1063486" y="5234217"/>
            <a:ext cx="2109424" cy="523220"/>
          </a:xfrm>
          <a:prstGeom prst="rect">
            <a:avLst/>
          </a:prstGeom>
          <a:noFill/>
        </p:spPr>
        <p:txBody>
          <a:bodyPr wrap="none" rtlCol="0">
            <a:spAutoFit/>
          </a:bodyPr>
          <a:lstStyle/>
          <a:p>
            <a:r>
              <a:rPr lang="en-US" altLang="zh-CN" sz="2800" dirty="0">
                <a:solidFill>
                  <a:srgbClr val="FFFF00"/>
                </a:solidFill>
                <a:latin typeface="Cambria" panose="02040503050406030204" pitchFamily="18" charset="0"/>
                <a:ea typeface="Cambria" panose="02040503050406030204" pitchFamily="18" charset="0"/>
              </a:rPr>
              <a:t>preamplifier</a:t>
            </a:r>
            <a:endParaRPr lang="zh-CN" altLang="en-US" sz="2800" dirty="0">
              <a:solidFill>
                <a:srgbClr val="FFFF00"/>
              </a:solidFill>
              <a:latin typeface="Cambria" panose="02040503050406030204" pitchFamily="18" charset="0"/>
            </a:endParaRPr>
          </a:p>
        </p:txBody>
      </p:sp>
      <p:sp>
        <p:nvSpPr>
          <p:cNvPr id="10" name="TextBox 9">
            <a:extLst>
              <a:ext uri="{FF2B5EF4-FFF2-40B4-BE49-F238E27FC236}">
                <a16:creationId xmlns:a16="http://schemas.microsoft.com/office/drawing/2014/main" id="{79D33842-419B-4AA2-BCAC-31D90BFA77C1}"/>
              </a:ext>
            </a:extLst>
          </p:cNvPr>
          <p:cNvSpPr txBox="1"/>
          <p:nvPr/>
        </p:nvSpPr>
        <p:spPr>
          <a:xfrm rot="21322960">
            <a:off x="2940396" y="1121954"/>
            <a:ext cx="1824667" cy="954107"/>
          </a:xfrm>
          <a:prstGeom prst="rect">
            <a:avLst/>
          </a:prstGeom>
          <a:solidFill>
            <a:srgbClr val="8F9DAF">
              <a:alpha val="50196"/>
            </a:srgbClr>
          </a:solidFill>
        </p:spPr>
        <p:txBody>
          <a:bodyPr wrap="none" rtlCol="0">
            <a:spAutoFit/>
          </a:bodyPr>
          <a:lstStyle/>
          <a:p>
            <a:pPr algn="ctr"/>
            <a:r>
              <a:rPr lang="en-US" altLang="zh-CN" sz="2800" dirty="0">
                <a:solidFill>
                  <a:srgbClr val="00FF00"/>
                </a:solidFill>
                <a:latin typeface="Cambria" panose="02040503050406030204" pitchFamily="18" charset="0"/>
                <a:ea typeface="Cambria" panose="02040503050406030204" pitchFamily="18" charset="0"/>
              </a:rPr>
              <a:t>Si detector</a:t>
            </a:r>
          </a:p>
          <a:p>
            <a:pPr algn="ctr"/>
            <a:r>
              <a:rPr lang="en-US" altLang="zh-CN" sz="2800" dirty="0">
                <a:solidFill>
                  <a:srgbClr val="00FF00"/>
                </a:solidFill>
                <a:latin typeface="Cambria" panose="02040503050406030204" pitchFamily="18" charset="0"/>
                <a:ea typeface="Cambria" panose="02040503050406030204" pitchFamily="18" charset="0"/>
              </a:rPr>
              <a:t>telescope</a:t>
            </a:r>
            <a:endParaRPr lang="zh-CN" altLang="en-US" sz="2800" dirty="0">
              <a:solidFill>
                <a:srgbClr val="00FF00"/>
              </a:solidFill>
              <a:latin typeface="Cambria" panose="02040503050406030204" pitchFamily="18" charset="0"/>
            </a:endParaRPr>
          </a:p>
        </p:txBody>
      </p:sp>
      <p:sp>
        <p:nvSpPr>
          <p:cNvPr id="11" name="TextBox 10">
            <a:extLst>
              <a:ext uri="{FF2B5EF4-FFF2-40B4-BE49-F238E27FC236}">
                <a16:creationId xmlns:a16="http://schemas.microsoft.com/office/drawing/2014/main" id="{CD3AFD59-0718-42CD-BAED-547CFAFE0430}"/>
              </a:ext>
            </a:extLst>
          </p:cNvPr>
          <p:cNvSpPr txBox="1"/>
          <p:nvPr/>
        </p:nvSpPr>
        <p:spPr>
          <a:xfrm rot="21322960">
            <a:off x="3710364" y="3573130"/>
            <a:ext cx="1892954" cy="461665"/>
          </a:xfrm>
          <a:prstGeom prst="rect">
            <a:avLst/>
          </a:prstGeom>
          <a:solidFill>
            <a:srgbClr val="8F9DAF">
              <a:alpha val="50196"/>
            </a:srgbClr>
          </a:solidFill>
        </p:spPr>
        <p:txBody>
          <a:bodyPr wrap="none" rtlCol="0">
            <a:spAutoFit/>
          </a:bodyPr>
          <a:lstStyle/>
          <a:p>
            <a:pPr algn="ctr"/>
            <a:r>
              <a:rPr lang="en-US" altLang="zh-CN" sz="2400" dirty="0">
                <a:solidFill>
                  <a:srgbClr val="FFFF00"/>
                </a:solidFill>
                <a:latin typeface="Cambria" panose="02040503050406030204" pitchFamily="18" charset="0"/>
                <a:ea typeface="Cambria" panose="02040503050406030204" pitchFamily="18" charset="0"/>
              </a:rPr>
              <a:t>target ladder</a:t>
            </a:r>
            <a:endParaRPr lang="zh-CN" altLang="en-US" sz="2400" dirty="0">
              <a:solidFill>
                <a:srgbClr val="FFFF00"/>
              </a:solidFill>
              <a:latin typeface="Cambria" panose="02040503050406030204" pitchFamily="18" charset="0"/>
            </a:endParaRPr>
          </a:p>
        </p:txBody>
      </p:sp>
    </p:spTree>
    <p:extLst>
      <p:ext uri="{BB962C8B-B14F-4D97-AF65-F5344CB8AC3E}">
        <p14:creationId xmlns:p14="http://schemas.microsoft.com/office/powerpoint/2010/main" val="184905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7277F-8472-4B0E-9EA7-23B959FC3687}"/>
              </a:ext>
            </a:extLst>
          </p:cNvPr>
          <p:cNvSpPr txBox="1"/>
          <p:nvPr/>
        </p:nvSpPr>
        <p:spPr>
          <a:xfrm>
            <a:off x="0" y="0"/>
            <a:ext cx="9144000" cy="3693319"/>
          </a:xfrm>
          <a:prstGeom prst="rect">
            <a:avLst/>
          </a:prstGeom>
          <a:noFill/>
        </p:spPr>
        <p:txBody>
          <a:bodyPr wrap="square">
            <a:spAutoFit/>
          </a:bodyPr>
          <a:lstStyle/>
          <a:p>
            <a:r>
              <a:rPr lang="zh-CN" altLang="en-US" dirty="0">
                <a:solidFill>
                  <a:srgbClr val="C00000"/>
                </a:solidFill>
              </a:rPr>
              <a:t>We got away with a linear calibration from the 2.point run by run calibration, and this is actually sufficient for the griffin detector we used, including a cross check up at 7 MeV (I can dig up details if you're interested) in addition to the 6.1 from O16</a:t>
            </a:r>
            <a:r>
              <a:rPr lang="en-US" altLang="zh-CN" dirty="0">
                <a:solidFill>
                  <a:srgbClr val="C00000"/>
                </a:solidFill>
              </a:rPr>
              <a:t>.</a:t>
            </a:r>
          </a:p>
          <a:p>
            <a:r>
              <a:rPr lang="en-US" altLang="zh-CN" sz="1800"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So, I made a vague comment about a 7 MeV cross check in my comments last night, and curiosity got the better of me this morning, so I worked out what it was that I used for that. There's background from 56Fe(</a:t>
            </a:r>
            <a:r>
              <a:rPr lang="en-US" altLang="zh-CN" sz="1800" dirty="0" err="1">
                <a:solidFill>
                  <a:srgbClr val="C00000"/>
                </a:solidFill>
                <a:effectLst/>
                <a:latin typeface="Calibri" panose="020F0502020204030204" pitchFamily="34" charset="0"/>
                <a:ea typeface="宋体" panose="02010600030101010101" pitchFamily="2" charset="-122"/>
                <a:cs typeface="宋体" panose="02010600030101010101" pitchFamily="2" charset="-122"/>
              </a:rPr>
              <a:t>n,g</a:t>
            </a:r>
            <a:r>
              <a:rPr lang="en-US" altLang="zh-CN" sz="1800"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 Where is it coming from and/or why? No idea (and it seems to be a lot of them, somewhere, which maybe should be concerning, but not the point here). But, 57Fe has a low lying state at 14.4 keV, and we see the 7646 keV first resonance to both ground and first excited state with the right proportions with the right spacing. Our linear extrapolation out that far holds to about a keV.</a:t>
            </a:r>
            <a:endParaRPr lang="zh-CN" altLang="zh-CN" sz="1800" dirty="0">
              <a:solidFill>
                <a:srgbClr val="C00000"/>
              </a:solidFill>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solidFill>
                  <a:srgbClr val="00B050"/>
                </a:solidFill>
                <a:effectLst/>
                <a:latin typeface="Cambria" panose="02040503050406030204" pitchFamily="18" charset="0"/>
                <a:ea typeface="Cambria" panose="02040503050406030204" pitchFamily="18" charset="0"/>
              </a:rPr>
              <a:t>Thanks, Cathleen! It's good to know.</a:t>
            </a:r>
            <a:endParaRPr lang="zh-CN" altLang="zh-CN" sz="1800" dirty="0">
              <a:solidFill>
                <a:srgbClr val="00B050"/>
              </a:solidFill>
              <a:effectLst/>
              <a:latin typeface="Cambria" panose="02040503050406030204" pitchFamily="18" charset="0"/>
              <a:ea typeface="宋体" panose="02010600030101010101" pitchFamily="2" charset="-122"/>
            </a:endParaRPr>
          </a:p>
          <a:p>
            <a:r>
              <a:rPr lang="en-US" altLang="zh-CN" sz="1800" dirty="0">
                <a:solidFill>
                  <a:srgbClr val="00B050"/>
                </a:solidFill>
                <a:effectLst/>
                <a:latin typeface="Cambria" panose="02040503050406030204" pitchFamily="18" charset="0"/>
                <a:ea typeface="Cambria" panose="02040503050406030204" pitchFamily="18" charset="0"/>
              </a:rPr>
              <a:t>The 57Fe lines may be a more useful test for the 23Mg DSL2 experiment as the γ-ray peak of interest will be at 7.8 MeV.</a:t>
            </a:r>
            <a:endParaRPr lang="zh-CN" altLang="zh-CN" sz="1800" dirty="0">
              <a:solidFill>
                <a:srgbClr val="00B050"/>
              </a:solidFill>
              <a:effectLst/>
              <a:latin typeface="Cambria" panose="02040503050406030204" pitchFamily="18" charset="0"/>
              <a:ea typeface="宋体" panose="02010600030101010101" pitchFamily="2" charset="-122"/>
            </a:endParaRPr>
          </a:p>
        </p:txBody>
      </p:sp>
      <p:sp>
        <p:nvSpPr>
          <p:cNvPr id="4" name="TextBox 3">
            <a:extLst>
              <a:ext uri="{FF2B5EF4-FFF2-40B4-BE49-F238E27FC236}">
                <a16:creationId xmlns:a16="http://schemas.microsoft.com/office/drawing/2014/main" id="{58D9D390-A657-47A4-9CED-67E04A87F829}"/>
              </a:ext>
            </a:extLst>
          </p:cNvPr>
          <p:cNvSpPr txBox="1"/>
          <p:nvPr/>
        </p:nvSpPr>
        <p:spPr>
          <a:xfrm>
            <a:off x="0" y="4049486"/>
            <a:ext cx="9144000" cy="2308324"/>
          </a:xfrm>
          <a:prstGeom prst="rect">
            <a:avLst/>
          </a:prstGeom>
          <a:noFill/>
        </p:spPr>
        <p:txBody>
          <a:bodyPr wrap="square">
            <a:spAutoFit/>
          </a:bodyPr>
          <a:lstStyle/>
          <a:p>
            <a:r>
              <a:rPr lang="zh-CN" altLang="en-US" dirty="0">
                <a:solidFill>
                  <a:srgbClr val="C00000"/>
                </a:solidFill>
              </a:rPr>
              <a:t>Are you using two different codes? How does the transition region work? I know the old code had issues for complete stopping, so I'm not surprised a supplement was needed, but I'm concerned about the details</a:t>
            </a:r>
            <a:r>
              <a:rPr lang="en-US" altLang="zh-CN" dirty="0">
                <a:solidFill>
                  <a:srgbClr val="C00000"/>
                </a:solidFill>
              </a:rPr>
              <a:t>.</a:t>
            </a:r>
          </a:p>
          <a:p>
            <a:r>
              <a:rPr lang="en-US" altLang="zh-CN" dirty="0">
                <a:solidFill>
                  <a:srgbClr val="00B050"/>
                </a:solidFill>
                <a:latin typeface="Cambria" panose="02040503050406030204" pitchFamily="18" charset="0"/>
                <a:ea typeface="Cambria" panose="02040503050406030204" pitchFamily="18" charset="0"/>
              </a:rPr>
              <a:t>Yes, I noticed that but didn't figure out which part in Oliver's code caused the problem, so I wrote a new one using Geant4. I compared the new simulation with Oliver's and found the line shapes for short-lived states are consistent. I used the new simulation for the two long-lived states. Also, the new simulation includes the DSL2 setup, which may be useful for DSL2 data analyses, as well.</a:t>
            </a:r>
            <a:endParaRPr lang="zh-CN" altLang="en-US" dirty="0">
              <a:solidFill>
                <a:srgbClr val="00B050"/>
              </a:solidFill>
              <a:latin typeface="Cambria" panose="02040503050406030204" pitchFamily="18" charset="0"/>
            </a:endParaRPr>
          </a:p>
        </p:txBody>
      </p:sp>
    </p:spTree>
    <p:extLst>
      <p:ext uri="{BB962C8B-B14F-4D97-AF65-F5344CB8AC3E}">
        <p14:creationId xmlns:p14="http://schemas.microsoft.com/office/powerpoint/2010/main" val="516584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9F6A66-A361-4C52-80BC-8BF79592C065}"/>
              </a:ext>
            </a:extLst>
          </p:cNvPr>
          <p:cNvPicPr>
            <a:picLocks noChangeAspect="1"/>
          </p:cNvPicPr>
          <p:nvPr/>
        </p:nvPicPr>
        <p:blipFill>
          <a:blip r:embed="rId2"/>
          <a:stretch>
            <a:fillRect/>
          </a:stretch>
        </p:blipFill>
        <p:spPr>
          <a:xfrm>
            <a:off x="65314" y="4437969"/>
            <a:ext cx="2333625" cy="1476375"/>
          </a:xfrm>
          <a:prstGeom prst="rect">
            <a:avLst/>
          </a:prstGeom>
        </p:spPr>
      </p:pic>
      <p:sp>
        <p:nvSpPr>
          <p:cNvPr id="6" name="TextBox 5">
            <a:extLst>
              <a:ext uri="{FF2B5EF4-FFF2-40B4-BE49-F238E27FC236}">
                <a16:creationId xmlns:a16="http://schemas.microsoft.com/office/drawing/2014/main" id="{3064E862-A875-4699-9020-F8F372711D44}"/>
              </a:ext>
            </a:extLst>
          </p:cNvPr>
          <p:cNvSpPr txBox="1"/>
          <p:nvPr/>
        </p:nvSpPr>
        <p:spPr>
          <a:xfrm>
            <a:off x="0" y="5914344"/>
            <a:ext cx="9144000" cy="369332"/>
          </a:xfrm>
          <a:prstGeom prst="rect">
            <a:avLst/>
          </a:prstGeom>
          <a:noFill/>
        </p:spPr>
        <p:txBody>
          <a:bodyPr wrap="square">
            <a:spAutoFit/>
          </a:bodyPr>
          <a:lstStyle/>
          <a:p>
            <a:r>
              <a:rPr lang="en-US" altLang="zh-CN" dirty="0">
                <a:solidFill>
                  <a:srgbClr val="00B050"/>
                </a:solidFill>
              </a:rPr>
              <a:t>His name in that paper was "</a:t>
            </a:r>
            <a:r>
              <a:rPr lang="en-US" altLang="zh-CN" dirty="0" err="1">
                <a:solidFill>
                  <a:srgbClr val="00B050"/>
                </a:solidFill>
              </a:rPr>
              <a:t>Fotiades</a:t>
            </a:r>
            <a:r>
              <a:rPr lang="en-US" altLang="zh-CN" dirty="0">
                <a:solidFill>
                  <a:srgbClr val="00B050"/>
                </a:solidFill>
              </a:rPr>
              <a:t>", so I have no choice.</a:t>
            </a:r>
            <a:endParaRPr lang="zh-CN" altLang="en-US" dirty="0">
              <a:solidFill>
                <a:srgbClr val="00B050"/>
              </a:solidFill>
            </a:endParaRPr>
          </a:p>
        </p:txBody>
      </p:sp>
    </p:spTree>
    <p:extLst>
      <p:ext uri="{BB962C8B-B14F-4D97-AF65-F5344CB8AC3E}">
        <p14:creationId xmlns:p14="http://schemas.microsoft.com/office/powerpoint/2010/main" val="2235856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234DA9-D4D4-4D04-BD6B-38BBCA4C3805}"/>
              </a:ext>
            </a:extLst>
          </p:cNvPr>
          <p:cNvSpPr/>
          <p:nvPr/>
        </p:nvSpPr>
        <p:spPr>
          <a:xfrm>
            <a:off x="0" y="0"/>
            <a:ext cx="9144000" cy="6186309"/>
          </a:xfrm>
          <a:prstGeom prst="rect">
            <a:avLst/>
          </a:prstGeom>
        </p:spPr>
        <p:txBody>
          <a:bodyPr wrap="square">
            <a:spAutoFit/>
          </a:bodyPr>
          <a:lstStyle/>
          <a:p>
            <a:pPr>
              <a:spcAft>
                <a:spcPts val="0"/>
              </a:spcAft>
            </a:pPr>
            <a:r>
              <a:rPr lang="en-US" altLang="zh-CN" dirty="0">
                <a:solidFill>
                  <a:srgbClr val="C00000"/>
                </a:solidFill>
                <a:latin typeface="Calibri" panose="020F0502020204030204" pitchFamily="34" charset="0"/>
                <a:ea typeface="宋体" panose="02010600030101010101" pitchFamily="2" charset="-122"/>
              </a:rPr>
              <a:t>This is a pretty quick pass at the comments, if there's anything in particular that I need to respond to, let me know. I'll likely be flaky for the next few weeks.</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 </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Alpha particle energy gates were set using the extension I wrote to Oliver's simulation, it does the reaction kinematics then propagates the outgoing alpha through the rest of the foil and both silicon detectors.</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 </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Realistically, the new </a:t>
            </a:r>
            <a:r>
              <a:rPr lang="en-US" altLang="zh-CN" dirty="0" err="1">
                <a:solidFill>
                  <a:srgbClr val="C00000"/>
                </a:solidFill>
                <a:latin typeface="Calibri" panose="020F0502020204030204" pitchFamily="34" charset="0"/>
                <a:ea typeface="宋体" panose="02010600030101010101" pitchFamily="2" charset="-122"/>
              </a:rPr>
              <a:t>ps</a:t>
            </a:r>
            <a:r>
              <a:rPr lang="en-US" altLang="zh-CN" dirty="0">
                <a:solidFill>
                  <a:srgbClr val="C00000"/>
                </a:solidFill>
                <a:latin typeface="Calibri" panose="020F0502020204030204" pitchFamily="34" charset="0"/>
                <a:ea typeface="宋体" panose="02010600030101010101" pitchFamily="2" charset="-122"/>
              </a:rPr>
              <a:t> code was developed because we knew the old one didn't work right. There's probably an argument to be made about the new code being more adaptable. Changing some things in the old code were pretty hacky and required pretty good knowledge of what was going on in all the source code.</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 </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1 fs lifetimes were always going to be tricky with DSAM generally, </a:t>
            </a:r>
            <a:r>
              <a:rPr lang="en-US" altLang="zh-CN" dirty="0" err="1">
                <a:solidFill>
                  <a:srgbClr val="C00000"/>
                </a:solidFill>
                <a:latin typeface="Calibri" panose="020F0502020204030204" pitchFamily="34" charset="0"/>
                <a:ea typeface="宋体" panose="02010600030101010101" pitchFamily="2" charset="-122"/>
              </a:rPr>
              <a:t>moreso</a:t>
            </a:r>
            <a:r>
              <a:rPr lang="en-US" altLang="zh-CN" dirty="0">
                <a:solidFill>
                  <a:srgbClr val="C00000"/>
                </a:solidFill>
                <a:latin typeface="Calibri" panose="020F0502020204030204" pitchFamily="34" charset="0"/>
                <a:ea typeface="宋体" panose="02010600030101010101" pitchFamily="2" charset="-122"/>
              </a:rPr>
              <a:t> with this setup in particular because of the lack of information on the angular distributions. But even with DSL2, 1 fs is going to be tricky.</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 </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For high energy gamma calibration, we have the cross check of 6129 keV from O16, and that's good to about a keV. However, we just do not have the statistics to distinguish the 6390 at a slightly shorter lifetime to 6393 at slightly longer. You would need a very good width determination, and we just don't. The argument will have to come from somewhere else.</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 </a:t>
            </a:r>
            <a:endParaRPr lang="zh-CN" altLang="zh-CN" sz="1600" dirty="0">
              <a:solidFill>
                <a:srgbClr val="C00000"/>
              </a:solidFill>
              <a:latin typeface="Calibri" panose="020F0502020204030204" pitchFamily="34" charset="0"/>
              <a:ea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rPr>
              <a:t>Cathleen</a:t>
            </a:r>
            <a:endParaRPr lang="zh-CN" altLang="zh-CN" sz="1600" dirty="0">
              <a:solidFill>
                <a:srgbClr val="C00000"/>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65704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FF2989-BD30-433F-9196-F77F5FFBFBCF}"/>
              </a:ext>
            </a:extLst>
          </p:cNvPr>
          <p:cNvSpPr/>
          <p:nvPr/>
        </p:nvSpPr>
        <p:spPr>
          <a:xfrm>
            <a:off x="0" y="0"/>
            <a:ext cx="9144000" cy="6186309"/>
          </a:xfrm>
          <a:prstGeom prst="rect">
            <a:avLst/>
          </a:prstGeom>
        </p:spPr>
        <p:txBody>
          <a:bodyPr wrap="square">
            <a:spAutoFit/>
          </a:bodyPr>
          <a:lstStyle/>
          <a:p>
            <a:pPr>
              <a:spcAft>
                <a:spcPts val="0"/>
              </a:spcAft>
            </a:pPr>
            <a:r>
              <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rPr>
              <a:t>Yes, it is run 1 data. I thought I'd left it in the analysis code to create the gamma gated alpha spectra for the second run, but maybe not.</a:t>
            </a:r>
            <a:endParaRPr lang="zh-CN" altLang="zh-CN"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rPr>
              <a:t> </a:t>
            </a:r>
            <a:endParaRPr lang="zh-CN" altLang="zh-CN"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rPr>
              <a:t>And given we know the kinematics and energy loss, there are two potential problem points I can see someone suggesting, that our gold thickness is wrong or our silicon energy calibration is bad. Here are ways to refute both:</a:t>
            </a:r>
            <a:endParaRPr lang="zh-CN" altLang="zh-CN"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rPr>
              <a:t> </a:t>
            </a:r>
            <a:endParaRPr lang="zh-CN" altLang="zh-CN"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rPr>
              <a:t>For foil thickness, we can also reproduce energy loss for the 3He inelastic to the first excited state in 32S, so any variation in foil thickness is not at a level that's impactful.</a:t>
            </a:r>
            <a:endParaRPr lang="zh-CN" altLang="zh-CN"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rPr>
              <a:t> </a:t>
            </a:r>
            <a:endParaRPr lang="zh-CN" altLang="zh-CN"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rPr>
              <a:t>Sure, we calibrated our silicon with a triple alpha source, so we're extrapolating a good bit in energy, but we can reproduce the location on the delta E-E plot of the punch through/incomplete energy deposition for both alphas and protons to better than an MeV, which is all we need here.</a:t>
            </a:r>
          </a:p>
          <a:p>
            <a:pPr>
              <a:spcAft>
                <a:spcPts val="0"/>
              </a:spcAft>
            </a:pPr>
            <a:endPar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endParaRPr>
          </a:p>
          <a:p>
            <a:pPr>
              <a:spcAft>
                <a:spcPts val="0"/>
              </a:spcAft>
            </a:pPr>
            <a:r>
              <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rPr>
              <a:t>Cathleen</a:t>
            </a:r>
          </a:p>
          <a:p>
            <a:pPr>
              <a:spcAft>
                <a:spcPts val="0"/>
              </a:spcAft>
            </a:pPr>
            <a:endPar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endParaRPr>
          </a:p>
          <a:p>
            <a:pPr>
              <a:spcAft>
                <a:spcPts val="0"/>
              </a:spcAft>
            </a:pPr>
            <a:r>
              <a:rPr lang="en-US" altLang="zh-CN" dirty="0">
                <a:solidFill>
                  <a:srgbClr val="C00000"/>
                </a:solidFill>
              </a:rPr>
              <a:t>Basically 3He inelastic is a very clean channel because fusion evaporation doesn't add background. I did a fit with run 1 data and was within one sigma of the lit value, which is promising validation.</a:t>
            </a:r>
          </a:p>
          <a:p>
            <a:r>
              <a:rPr lang="en-US" altLang="zh-CN" dirty="0">
                <a:solidFill>
                  <a:srgbClr val="C00000"/>
                </a:solidFill>
                <a:latin typeface="Calibri" panose="020F0502020204030204" pitchFamily="34" charset="0"/>
                <a:ea typeface="宋体" panose="02010600030101010101" pitchFamily="2" charset="-122"/>
                <a:cs typeface="宋体" panose="02010600030101010101" pitchFamily="2" charset="-122"/>
              </a:rPr>
              <a:t>Cathleen</a:t>
            </a:r>
          </a:p>
          <a:p>
            <a:pPr>
              <a:spcAft>
                <a:spcPts val="0"/>
              </a:spcAft>
            </a:pPr>
            <a:endParaRPr lang="zh-CN" altLang="zh-CN" dirty="0">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83945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84D03D1-9B5D-4D83-9671-40DBBEEFAB87}"/>
              </a:ext>
            </a:extLst>
          </p:cNvPr>
          <p:cNvGrpSpPr/>
          <p:nvPr/>
        </p:nvGrpSpPr>
        <p:grpSpPr>
          <a:xfrm>
            <a:off x="0" y="0"/>
            <a:ext cx="9144000" cy="4346686"/>
            <a:chOff x="0" y="0"/>
            <a:chExt cx="9144000" cy="4346686"/>
          </a:xfrm>
        </p:grpSpPr>
        <p:pic>
          <p:nvPicPr>
            <p:cNvPr id="2" name="Picture 1">
              <a:extLst>
                <a:ext uri="{FF2B5EF4-FFF2-40B4-BE49-F238E27FC236}">
                  <a16:creationId xmlns:a16="http://schemas.microsoft.com/office/drawing/2014/main" id="{7565D9EF-3CCC-4984-8603-4273EDC7B54B}"/>
                </a:ext>
              </a:extLst>
            </p:cNvPr>
            <p:cNvPicPr>
              <a:picLocks noChangeAspect="1"/>
            </p:cNvPicPr>
            <p:nvPr/>
          </p:nvPicPr>
          <p:blipFill>
            <a:blip r:embed="rId2"/>
            <a:stretch>
              <a:fillRect/>
            </a:stretch>
          </p:blipFill>
          <p:spPr>
            <a:xfrm>
              <a:off x="0" y="0"/>
              <a:ext cx="9144000" cy="4346686"/>
            </a:xfrm>
            <a:prstGeom prst="rect">
              <a:avLst/>
            </a:prstGeom>
          </p:spPr>
        </p:pic>
        <p:sp>
          <p:nvSpPr>
            <p:cNvPr id="3" name="TextBox 2">
              <a:extLst>
                <a:ext uri="{FF2B5EF4-FFF2-40B4-BE49-F238E27FC236}">
                  <a16:creationId xmlns:a16="http://schemas.microsoft.com/office/drawing/2014/main" id="{A2FB1E62-2B6B-4227-8208-BD1BB093EAAC}"/>
                </a:ext>
              </a:extLst>
            </p:cNvPr>
            <p:cNvSpPr txBox="1"/>
            <p:nvPr/>
          </p:nvSpPr>
          <p:spPr>
            <a:xfrm>
              <a:off x="3239588" y="169818"/>
              <a:ext cx="1899879" cy="369332"/>
            </a:xfrm>
            <a:prstGeom prst="rect">
              <a:avLst/>
            </a:prstGeom>
            <a:noFill/>
          </p:spPr>
          <p:txBody>
            <a:bodyPr wrap="none" rtlCol="0">
              <a:spAutoFit/>
            </a:bodyPr>
            <a:lstStyle/>
            <a:p>
              <a:r>
                <a:rPr lang="en-US" altLang="zh-CN" i="1" dirty="0">
                  <a:latin typeface="Cambria" panose="02040503050406030204" pitchFamily="18" charset="0"/>
                  <a:ea typeface="Cambria" panose="02040503050406030204" pitchFamily="18" charset="0"/>
                </a:rPr>
                <a:t>E</a:t>
              </a:r>
              <a:r>
                <a:rPr lang="en-US" altLang="zh-CN" i="1" baseline="-25000" dirty="0">
                  <a:latin typeface="Cambria" panose="02040503050406030204" pitchFamily="18" charset="0"/>
                  <a:ea typeface="Cambria" panose="02040503050406030204" pitchFamily="18" charset="0"/>
                </a:rPr>
                <a:t>x</a:t>
              </a:r>
              <a:r>
                <a:rPr lang="en-US" altLang="zh-CN" dirty="0">
                  <a:latin typeface="Cambria" panose="02040503050406030204" pitchFamily="18" charset="0"/>
                  <a:ea typeface="Cambria" panose="02040503050406030204" pitchFamily="18" charset="0"/>
                </a:rPr>
                <a:t>(</a:t>
              </a:r>
              <a:r>
                <a:rPr lang="en-US" altLang="zh-CN" baseline="30000" dirty="0">
                  <a:latin typeface="Cambria" panose="02040503050406030204" pitchFamily="18" charset="0"/>
                  <a:ea typeface="Cambria" panose="02040503050406030204" pitchFamily="18" charset="0"/>
                </a:rPr>
                <a:t>31</a:t>
              </a:r>
              <a:r>
                <a:rPr lang="en-US" altLang="zh-CN" dirty="0">
                  <a:latin typeface="Cambria" panose="02040503050406030204" pitchFamily="18" charset="0"/>
                  <a:ea typeface="Cambria" panose="02040503050406030204" pitchFamily="18" charset="0"/>
                </a:rPr>
                <a:t>S) = 5-7 MeV</a:t>
              </a:r>
              <a:endParaRPr lang="zh-CN" altLang="en-US" dirty="0">
                <a:latin typeface="Cambria" panose="02040503050406030204" pitchFamily="18" charset="0"/>
              </a:endParaRPr>
            </a:p>
          </p:txBody>
        </p:sp>
        <p:cxnSp>
          <p:nvCxnSpPr>
            <p:cNvPr id="5" name="Straight Arrow Connector 4">
              <a:extLst>
                <a:ext uri="{FF2B5EF4-FFF2-40B4-BE49-F238E27FC236}">
                  <a16:creationId xmlns:a16="http://schemas.microsoft.com/office/drawing/2014/main" id="{87399E9E-1E8B-442F-8B66-7B02BA9B7AAD}"/>
                </a:ext>
              </a:extLst>
            </p:cNvPr>
            <p:cNvCxnSpPr/>
            <p:nvPr/>
          </p:nvCxnSpPr>
          <p:spPr>
            <a:xfrm>
              <a:off x="5107576" y="365760"/>
              <a:ext cx="352697" cy="1306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6070094-1FEC-44F6-911D-15731B926308}"/>
                </a:ext>
              </a:extLst>
            </p:cNvPr>
            <p:cNvSpPr txBox="1"/>
            <p:nvPr/>
          </p:nvSpPr>
          <p:spPr>
            <a:xfrm>
              <a:off x="6487886" y="1001487"/>
              <a:ext cx="2320828" cy="646331"/>
            </a:xfrm>
            <a:prstGeom prst="rect">
              <a:avLst/>
            </a:prstGeom>
            <a:noFill/>
          </p:spPr>
          <p:txBody>
            <a:bodyPr wrap="none" rtlCol="0">
              <a:spAutoFit/>
            </a:bodyPr>
            <a:lstStyle/>
            <a:p>
              <a:r>
                <a:rPr lang="en-US" altLang="zh-CN" dirty="0">
                  <a:latin typeface="Cambria" panose="02040503050406030204" pitchFamily="18" charset="0"/>
                  <a:ea typeface="Cambria" panose="02040503050406030204" pitchFamily="18" charset="0"/>
                </a:rPr>
                <a:t>Direct population of</a:t>
              </a:r>
            </a:p>
            <a:p>
              <a:r>
                <a:rPr lang="en-US" altLang="zh-CN" dirty="0">
                  <a:latin typeface="Cambria" panose="02040503050406030204" pitchFamily="18" charset="0"/>
                  <a:ea typeface="Cambria" panose="02040503050406030204" pitchFamily="18" charset="0"/>
                </a:rPr>
                <a:t>the first excited state</a:t>
              </a:r>
              <a:endParaRPr lang="zh-CN" altLang="en-US" dirty="0">
                <a:latin typeface="Cambria" panose="02040503050406030204" pitchFamily="18" charset="0"/>
              </a:endParaRPr>
            </a:p>
          </p:txBody>
        </p:sp>
        <p:cxnSp>
          <p:nvCxnSpPr>
            <p:cNvPr id="8" name="Straight Arrow Connector 7">
              <a:extLst>
                <a:ext uri="{FF2B5EF4-FFF2-40B4-BE49-F238E27FC236}">
                  <a16:creationId xmlns:a16="http://schemas.microsoft.com/office/drawing/2014/main" id="{DD62BCFE-D453-4B9B-8C68-ED78A1896D8D}"/>
                </a:ext>
              </a:extLst>
            </p:cNvPr>
            <p:cNvCxnSpPr/>
            <p:nvPr/>
          </p:nvCxnSpPr>
          <p:spPr>
            <a:xfrm>
              <a:off x="7184571" y="1658983"/>
              <a:ext cx="0"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06106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5D2B107-ED22-46FC-AC87-B624700D73FA}"/>
              </a:ext>
            </a:extLst>
          </p:cNvPr>
          <p:cNvGrpSpPr/>
          <p:nvPr/>
        </p:nvGrpSpPr>
        <p:grpSpPr>
          <a:xfrm>
            <a:off x="0" y="341296"/>
            <a:ext cx="9144000" cy="6175407"/>
            <a:chOff x="0" y="341296"/>
            <a:chExt cx="9144000" cy="6175407"/>
          </a:xfrm>
        </p:grpSpPr>
        <p:pic>
          <p:nvPicPr>
            <p:cNvPr id="5" name="Picture 4">
              <a:extLst>
                <a:ext uri="{FF2B5EF4-FFF2-40B4-BE49-F238E27FC236}">
                  <a16:creationId xmlns:a16="http://schemas.microsoft.com/office/drawing/2014/main" id="{C4312B1D-620E-4E56-8325-F6949FF38E79}"/>
                </a:ext>
              </a:extLst>
            </p:cNvPr>
            <p:cNvPicPr>
              <a:picLocks noChangeAspect="1"/>
            </p:cNvPicPr>
            <p:nvPr/>
          </p:nvPicPr>
          <p:blipFill>
            <a:blip r:embed="rId2"/>
            <a:stretch>
              <a:fillRect/>
            </a:stretch>
          </p:blipFill>
          <p:spPr>
            <a:xfrm>
              <a:off x="0" y="341296"/>
              <a:ext cx="9144000" cy="6175407"/>
            </a:xfrm>
            <a:prstGeom prst="rect">
              <a:avLst/>
            </a:prstGeom>
          </p:spPr>
        </p:pic>
        <p:sp>
          <p:nvSpPr>
            <p:cNvPr id="3" name="TextBox 2">
              <a:extLst>
                <a:ext uri="{FF2B5EF4-FFF2-40B4-BE49-F238E27FC236}">
                  <a16:creationId xmlns:a16="http://schemas.microsoft.com/office/drawing/2014/main" id="{31D1DE94-9845-4766-83D6-C189008E30D1}"/>
                </a:ext>
              </a:extLst>
            </p:cNvPr>
            <p:cNvSpPr txBox="1"/>
            <p:nvPr/>
          </p:nvSpPr>
          <p:spPr>
            <a:xfrm>
              <a:off x="1267097" y="365759"/>
              <a:ext cx="2002023" cy="1200329"/>
            </a:xfrm>
            <a:prstGeom prst="rect">
              <a:avLst/>
            </a:prstGeom>
            <a:noFill/>
          </p:spPr>
          <p:txBody>
            <a:bodyPr wrap="none" rtlCol="0">
              <a:spAutoFit/>
            </a:bodyPr>
            <a:lstStyle/>
            <a:p>
              <a:r>
                <a:rPr lang="en-US" altLang="zh-CN" sz="2400" i="1" dirty="0">
                  <a:solidFill>
                    <a:srgbClr val="FF0000"/>
                  </a:solidFill>
                  <a:latin typeface="Cambria" panose="02040503050406030204" pitchFamily="18" charset="0"/>
                  <a:ea typeface="Cambria" panose="02040503050406030204" pitchFamily="18" charset="0"/>
                </a:rPr>
                <a:t>τ</a:t>
              </a:r>
              <a:r>
                <a:rPr lang="en-US" altLang="zh-CN" sz="2400" dirty="0">
                  <a:solidFill>
                    <a:srgbClr val="FF0000"/>
                  </a:solidFill>
                  <a:latin typeface="Cambria" panose="02040503050406030204" pitchFamily="18" charset="0"/>
                  <a:ea typeface="Cambria" panose="02040503050406030204" pitchFamily="18" charset="0"/>
                </a:rPr>
                <a:t> = 5 fs</a:t>
              </a:r>
            </a:p>
            <a:p>
              <a:r>
                <a:rPr lang="en-US" altLang="zh-CN" sz="2400" i="1" dirty="0">
                  <a:solidFill>
                    <a:srgbClr val="FF0000"/>
                  </a:solidFill>
                  <a:latin typeface="Cambria" panose="02040503050406030204" pitchFamily="18" charset="0"/>
                  <a:ea typeface="Cambria" panose="02040503050406030204" pitchFamily="18" charset="0"/>
                </a:rPr>
                <a:t>E</a:t>
              </a:r>
              <a:r>
                <a:rPr lang="en-US" altLang="zh-CN" sz="2400" i="1" baseline="-25000" dirty="0">
                  <a:solidFill>
                    <a:srgbClr val="FF0000"/>
                  </a:solidFill>
                  <a:latin typeface="Cambria" panose="02040503050406030204" pitchFamily="18" charset="0"/>
                  <a:ea typeface="Cambria" panose="02040503050406030204" pitchFamily="18" charset="0"/>
                </a:rPr>
                <a:t>γ</a:t>
              </a:r>
              <a:r>
                <a:rPr lang="en-US" altLang="zh-CN" sz="2400" dirty="0">
                  <a:solidFill>
                    <a:srgbClr val="FF0000"/>
                  </a:solidFill>
                  <a:latin typeface="Cambria" panose="02040503050406030204" pitchFamily="18" charset="0"/>
                  <a:ea typeface="Cambria" panose="02040503050406030204" pitchFamily="18" charset="0"/>
                </a:rPr>
                <a:t> = 5142 keV</a:t>
              </a:r>
            </a:p>
            <a:p>
              <a:r>
                <a:rPr lang="en-US" altLang="zh-CN" sz="2400" i="1" dirty="0">
                  <a:solidFill>
                    <a:srgbClr val="FF0000"/>
                  </a:solidFill>
                  <a:latin typeface="Cambria" panose="02040503050406030204" pitchFamily="18" charset="0"/>
                  <a:ea typeface="Cambria" panose="02040503050406030204" pitchFamily="18" charset="0"/>
                </a:rPr>
                <a:t>N</a:t>
              </a:r>
              <a:r>
                <a:rPr lang="en-US" altLang="zh-CN" sz="2400" dirty="0">
                  <a:solidFill>
                    <a:srgbClr val="FF0000"/>
                  </a:solidFill>
                  <a:latin typeface="Cambria" panose="02040503050406030204" pitchFamily="18" charset="0"/>
                  <a:ea typeface="Cambria" panose="02040503050406030204" pitchFamily="18" charset="0"/>
                </a:rPr>
                <a:t> = 33±10</a:t>
              </a:r>
              <a:endParaRPr lang="zh-CN" altLang="en-US" sz="2400" dirty="0">
                <a:solidFill>
                  <a:srgbClr val="FF0000"/>
                </a:solidFill>
                <a:latin typeface="Cambria" panose="02040503050406030204" pitchFamily="18" charset="0"/>
              </a:endParaRPr>
            </a:p>
          </p:txBody>
        </p:sp>
      </p:grpSp>
    </p:spTree>
    <p:extLst>
      <p:ext uri="{BB962C8B-B14F-4D97-AF65-F5344CB8AC3E}">
        <p14:creationId xmlns:p14="http://schemas.microsoft.com/office/powerpoint/2010/main" val="64729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F3772-ACBE-4962-B6C9-C6E2D517EAA3}"/>
              </a:ext>
            </a:extLst>
          </p:cNvPr>
          <p:cNvPicPr>
            <a:picLocks noChangeAspect="1"/>
          </p:cNvPicPr>
          <p:nvPr/>
        </p:nvPicPr>
        <p:blipFill>
          <a:blip r:embed="rId2"/>
          <a:stretch>
            <a:fillRect/>
          </a:stretch>
        </p:blipFill>
        <p:spPr>
          <a:xfrm>
            <a:off x="0" y="369332"/>
            <a:ext cx="4748861" cy="2844000"/>
          </a:xfrm>
          <a:prstGeom prst="rect">
            <a:avLst/>
          </a:prstGeom>
        </p:spPr>
      </p:pic>
      <p:pic>
        <p:nvPicPr>
          <p:cNvPr id="4" name="Picture 3">
            <a:extLst>
              <a:ext uri="{FF2B5EF4-FFF2-40B4-BE49-F238E27FC236}">
                <a16:creationId xmlns:a16="http://schemas.microsoft.com/office/drawing/2014/main" id="{3B5F609D-7498-4942-983E-42646C4C0BEC}"/>
              </a:ext>
            </a:extLst>
          </p:cNvPr>
          <p:cNvPicPr>
            <a:picLocks noChangeAspect="1"/>
          </p:cNvPicPr>
          <p:nvPr/>
        </p:nvPicPr>
        <p:blipFill>
          <a:blip r:embed="rId3"/>
          <a:stretch>
            <a:fillRect/>
          </a:stretch>
        </p:blipFill>
        <p:spPr>
          <a:xfrm>
            <a:off x="0" y="4342110"/>
            <a:ext cx="3632833" cy="2515889"/>
          </a:xfrm>
          <a:prstGeom prst="rect">
            <a:avLst/>
          </a:prstGeom>
        </p:spPr>
      </p:pic>
      <p:sp>
        <p:nvSpPr>
          <p:cNvPr id="5" name="TextBox 4">
            <a:extLst>
              <a:ext uri="{FF2B5EF4-FFF2-40B4-BE49-F238E27FC236}">
                <a16:creationId xmlns:a16="http://schemas.microsoft.com/office/drawing/2014/main" id="{AE6E5753-3A8E-479D-8544-B1D3D993DEAB}"/>
              </a:ext>
            </a:extLst>
          </p:cNvPr>
          <p:cNvSpPr txBox="1"/>
          <p:nvPr/>
        </p:nvSpPr>
        <p:spPr>
          <a:xfrm>
            <a:off x="234519" y="3705917"/>
            <a:ext cx="1825949" cy="2308324"/>
          </a:xfrm>
          <a:prstGeom prst="rect">
            <a:avLst/>
          </a:prstGeom>
          <a:noFill/>
        </p:spPr>
        <p:txBody>
          <a:bodyPr wrap="none" rtlCol="0">
            <a:spAutoFit/>
          </a:bodyPr>
          <a:lstStyle/>
          <a:p>
            <a:r>
              <a:rPr lang="en-US" altLang="zh-CN" dirty="0">
                <a:solidFill>
                  <a:srgbClr val="0000FF"/>
                </a:solidFill>
                <a:latin typeface="Cambria" panose="02040503050406030204" pitchFamily="18" charset="0"/>
                <a:ea typeface="Cambria" panose="02040503050406030204" pitchFamily="18" charset="0"/>
              </a:rPr>
              <a:t>Beam spread = 0</a:t>
            </a:r>
          </a:p>
          <a:p>
            <a:r>
              <a:rPr lang="en-US" altLang="zh-CN" i="1" dirty="0">
                <a:solidFill>
                  <a:srgbClr val="0000FF"/>
                </a:solidFill>
                <a:latin typeface="Cambria" panose="02040503050406030204" pitchFamily="18" charset="0"/>
                <a:ea typeface="Cambria" panose="02040503050406030204" pitchFamily="18" charset="0"/>
              </a:rPr>
              <a:t>E</a:t>
            </a:r>
            <a:r>
              <a:rPr lang="en-US" altLang="zh-CN" i="1" baseline="-25000" dirty="0">
                <a:solidFill>
                  <a:srgbClr val="0000FF"/>
                </a:solidFill>
                <a:latin typeface="Cambria" panose="02040503050406030204" pitchFamily="18" charset="0"/>
                <a:ea typeface="Cambria" panose="02040503050406030204" pitchFamily="18" charset="0"/>
              </a:rPr>
              <a:t>α</a:t>
            </a:r>
            <a:r>
              <a:rPr lang="en-US" altLang="zh-CN" dirty="0">
                <a:solidFill>
                  <a:srgbClr val="0000FF"/>
                </a:solidFill>
                <a:latin typeface="Cambria" panose="02040503050406030204" pitchFamily="18" charset="0"/>
                <a:ea typeface="Cambria" panose="02040503050406030204" pitchFamily="18" charset="0"/>
              </a:rPr>
              <a:t> &gt; 38 MeV</a:t>
            </a:r>
          </a:p>
          <a:p>
            <a:endParaRPr lang="en-US" altLang="zh-CN" dirty="0">
              <a:latin typeface="Cambria" panose="02040503050406030204" pitchFamily="18" charset="0"/>
              <a:ea typeface="Cambria" panose="02040503050406030204" pitchFamily="18" charset="0"/>
            </a:endParaRPr>
          </a:p>
          <a:p>
            <a:r>
              <a:rPr lang="en-US" altLang="zh-CN" dirty="0">
                <a:solidFill>
                  <a:schemeClr val="accent6"/>
                </a:solidFill>
                <a:latin typeface="Cambria" panose="02040503050406030204" pitchFamily="18" charset="0"/>
                <a:ea typeface="Cambria" panose="02040503050406030204" pitchFamily="18" charset="0"/>
              </a:rPr>
              <a:t>Beam spread = 0</a:t>
            </a:r>
          </a:p>
          <a:p>
            <a:r>
              <a:rPr lang="en-US" altLang="zh-CN" i="1" dirty="0">
                <a:solidFill>
                  <a:schemeClr val="accent6"/>
                </a:solidFill>
                <a:latin typeface="Cambria" panose="02040503050406030204" pitchFamily="18" charset="0"/>
                <a:ea typeface="Cambria" panose="02040503050406030204" pitchFamily="18" charset="0"/>
              </a:rPr>
              <a:t>E</a:t>
            </a:r>
            <a:r>
              <a:rPr lang="en-US" altLang="zh-CN" i="1" baseline="-25000" dirty="0">
                <a:solidFill>
                  <a:schemeClr val="accent6"/>
                </a:solidFill>
                <a:latin typeface="Cambria" panose="02040503050406030204" pitchFamily="18" charset="0"/>
                <a:ea typeface="Cambria" panose="02040503050406030204" pitchFamily="18" charset="0"/>
              </a:rPr>
              <a:t>α</a:t>
            </a:r>
            <a:r>
              <a:rPr lang="en-US" altLang="zh-CN" dirty="0">
                <a:solidFill>
                  <a:schemeClr val="accent6"/>
                </a:solidFill>
                <a:latin typeface="Cambria" panose="02040503050406030204" pitchFamily="18" charset="0"/>
                <a:ea typeface="Cambria" panose="02040503050406030204" pitchFamily="18" charset="0"/>
              </a:rPr>
              <a:t> &gt; 30 MeV</a:t>
            </a:r>
          </a:p>
          <a:p>
            <a:endParaRPr lang="en-US" altLang="zh-CN" dirty="0">
              <a:solidFill>
                <a:schemeClr val="accent6"/>
              </a:solidFill>
              <a:latin typeface="Cambria" panose="02040503050406030204" pitchFamily="18" charset="0"/>
              <a:ea typeface="Cambria" panose="02040503050406030204" pitchFamily="18" charset="0"/>
            </a:endParaRPr>
          </a:p>
          <a:p>
            <a:r>
              <a:rPr lang="en-US" altLang="zh-CN" dirty="0">
                <a:solidFill>
                  <a:srgbClr val="FF0000"/>
                </a:solidFill>
                <a:latin typeface="Cambria" panose="02040503050406030204" pitchFamily="18" charset="0"/>
                <a:ea typeface="Cambria" panose="02040503050406030204" pitchFamily="18" charset="0"/>
              </a:rPr>
              <a:t>Beam spread = 0</a:t>
            </a:r>
          </a:p>
          <a:p>
            <a:r>
              <a:rPr lang="en-US" altLang="zh-CN" i="1" dirty="0">
                <a:solidFill>
                  <a:srgbClr val="FF0000"/>
                </a:solidFill>
                <a:latin typeface="Cambria" panose="02040503050406030204" pitchFamily="18" charset="0"/>
                <a:ea typeface="Cambria" panose="02040503050406030204" pitchFamily="18" charset="0"/>
              </a:rPr>
              <a:t>E</a:t>
            </a:r>
            <a:r>
              <a:rPr lang="en-US" altLang="zh-CN" i="1" baseline="-25000" dirty="0">
                <a:solidFill>
                  <a:srgbClr val="FF0000"/>
                </a:solidFill>
                <a:latin typeface="Cambria" panose="02040503050406030204" pitchFamily="18" charset="0"/>
                <a:ea typeface="Cambria" panose="02040503050406030204" pitchFamily="18" charset="0"/>
              </a:rPr>
              <a:t>α</a:t>
            </a:r>
            <a:r>
              <a:rPr lang="en-US" altLang="zh-CN" dirty="0">
                <a:solidFill>
                  <a:srgbClr val="FF0000"/>
                </a:solidFill>
                <a:latin typeface="Cambria" panose="02040503050406030204" pitchFamily="18" charset="0"/>
                <a:ea typeface="Cambria" panose="02040503050406030204" pitchFamily="18" charset="0"/>
              </a:rPr>
              <a:t> &gt; 10 MeV</a:t>
            </a:r>
          </a:p>
        </p:txBody>
      </p:sp>
      <p:sp>
        <p:nvSpPr>
          <p:cNvPr id="7" name="TextBox 6">
            <a:extLst>
              <a:ext uri="{FF2B5EF4-FFF2-40B4-BE49-F238E27FC236}">
                <a16:creationId xmlns:a16="http://schemas.microsoft.com/office/drawing/2014/main" id="{D53536D6-4028-4412-AD3D-13EF31ED0130}"/>
              </a:ext>
            </a:extLst>
          </p:cNvPr>
          <p:cNvSpPr txBox="1"/>
          <p:nvPr/>
        </p:nvSpPr>
        <p:spPr>
          <a:xfrm>
            <a:off x="0" y="0"/>
            <a:ext cx="6273800" cy="369332"/>
          </a:xfrm>
          <a:prstGeom prst="rect">
            <a:avLst/>
          </a:prstGeom>
          <a:noFill/>
        </p:spPr>
        <p:txBody>
          <a:bodyPr wrap="square">
            <a:spAutoFit/>
          </a:bodyPr>
          <a:lstStyle/>
          <a:p>
            <a:r>
              <a:rPr lang="en-US" altLang="zh-CN" dirty="0"/>
              <a:t>4)</a:t>
            </a:r>
            <a:r>
              <a:rPr lang="zh-CN" altLang="en-US" dirty="0"/>
              <a:t> </a:t>
            </a:r>
            <a:r>
              <a:rPr lang="en-US" altLang="zh-CN" dirty="0"/>
              <a:t>Make the α gate narrower, sharpness doesn't seem to change</a:t>
            </a:r>
          </a:p>
        </p:txBody>
      </p:sp>
      <p:pic>
        <p:nvPicPr>
          <p:cNvPr id="2" name="Picture 1">
            <a:extLst>
              <a:ext uri="{FF2B5EF4-FFF2-40B4-BE49-F238E27FC236}">
                <a16:creationId xmlns:a16="http://schemas.microsoft.com/office/drawing/2014/main" id="{E91679DB-50A2-4F2D-AF6B-CABA318111D4}"/>
              </a:ext>
            </a:extLst>
          </p:cNvPr>
          <p:cNvPicPr>
            <a:picLocks noChangeAspect="1"/>
          </p:cNvPicPr>
          <p:nvPr/>
        </p:nvPicPr>
        <p:blipFill>
          <a:blip r:embed="rId4"/>
          <a:stretch>
            <a:fillRect/>
          </a:stretch>
        </p:blipFill>
        <p:spPr>
          <a:xfrm>
            <a:off x="4395139" y="369332"/>
            <a:ext cx="4748861" cy="2844000"/>
          </a:xfrm>
          <a:prstGeom prst="rect">
            <a:avLst/>
          </a:prstGeom>
        </p:spPr>
      </p:pic>
      <p:sp>
        <p:nvSpPr>
          <p:cNvPr id="8" name="Arrow: Right 7">
            <a:extLst>
              <a:ext uri="{FF2B5EF4-FFF2-40B4-BE49-F238E27FC236}">
                <a16:creationId xmlns:a16="http://schemas.microsoft.com/office/drawing/2014/main" id="{6A0B3BCB-3349-48F0-B04E-2772BC56B4F6}"/>
              </a:ext>
            </a:extLst>
          </p:cNvPr>
          <p:cNvSpPr/>
          <p:nvPr/>
        </p:nvSpPr>
        <p:spPr>
          <a:xfrm>
            <a:off x="3962400" y="1409700"/>
            <a:ext cx="1473200" cy="3693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a:extLst>
              <a:ext uri="{FF2B5EF4-FFF2-40B4-BE49-F238E27FC236}">
                <a16:creationId xmlns:a16="http://schemas.microsoft.com/office/drawing/2014/main" id="{031F689F-563C-4A77-B6BE-CA115B43B35F}"/>
              </a:ext>
            </a:extLst>
          </p:cNvPr>
          <p:cNvPicPr>
            <a:picLocks noChangeAspect="1"/>
          </p:cNvPicPr>
          <p:nvPr/>
        </p:nvPicPr>
        <p:blipFill>
          <a:blip r:embed="rId5"/>
          <a:stretch>
            <a:fillRect/>
          </a:stretch>
        </p:blipFill>
        <p:spPr>
          <a:xfrm>
            <a:off x="5435600" y="4425426"/>
            <a:ext cx="3708400" cy="2432574"/>
          </a:xfrm>
          <a:prstGeom prst="rect">
            <a:avLst/>
          </a:prstGeom>
        </p:spPr>
      </p:pic>
      <p:sp>
        <p:nvSpPr>
          <p:cNvPr id="11" name="TextBox 10">
            <a:extLst>
              <a:ext uri="{FF2B5EF4-FFF2-40B4-BE49-F238E27FC236}">
                <a16:creationId xmlns:a16="http://schemas.microsoft.com/office/drawing/2014/main" id="{2235FE17-4564-4F67-A507-67E9C9251849}"/>
              </a:ext>
            </a:extLst>
          </p:cNvPr>
          <p:cNvSpPr txBox="1"/>
          <p:nvPr/>
        </p:nvSpPr>
        <p:spPr>
          <a:xfrm>
            <a:off x="5174819" y="3858317"/>
            <a:ext cx="2358338" cy="1754326"/>
          </a:xfrm>
          <a:prstGeom prst="rect">
            <a:avLst/>
          </a:prstGeom>
          <a:noFill/>
        </p:spPr>
        <p:txBody>
          <a:bodyPr wrap="none" rtlCol="0">
            <a:spAutoFit/>
          </a:bodyPr>
          <a:lstStyle/>
          <a:p>
            <a:r>
              <a:rPr lang="en-US" altLang="zh-CN" dirty="0">
                <a:solidFill>
                  <a:srgbClr val="0000FF"/>
                </a:solidFill>
                <a:latin typeface="Cambria" panose="02040503050406030204" pitchFamily="18" charset="0"/>
                <a:ea typeface="Cambria" panose="02040503050406030204" pitchFamily="18" charset="0"/>
              </a:rPr>
              <a:t>Beam spread = 0</a:t>
            </a:r>
          </a:p>
          <a:p>
            <a:r>
              <a:rPr lang="en-US" altLang="zh-CN" dirty="0">
                <a:solidFill>
                  <a:srgbClr val="0000FF"/>
                </a:solidFill>
                <a:latin typeface="Cambria" panose="02040503050406030204" pitchFamily="18" charset="0"/>
                <a:ea typeface="Cambria" panose="02040503050406030204" pitchFamily="18" charset="0"/>
              </a:rPr>
              <a:t>39 MeV &lt; </a:t>
            </a:r>
            <a:r>
              <a:rPr lang="en-US" altLang="zh-CN" i="1" dirty="0">
                <a:solidFill>
                  <a:srgbClr val="0000FF"/>
                </a:solidFill>
                <a:latin typeface="Cambria" panose="02040503050406030204" pitchFamily="18" charset="0"/>
                <a:ea typeface="Cambria" panose="02040503050406030204" pitchFamily="18" charset="0"/>
              </a:rPr>
              <a:t>E</a:t>
            </a:r>
            <a:r>
              <a:rPr lang="en-US" altLang="zh-CN" i="1" baseline="-25000" dirty="0">
                <a:solidFill>
                  <a:srgbClr val="0000FF"/>
                </a:solidFill>
                <a:latin typeface="Cambria" panose="02040503050406030204" pitchFamily="18" charset="0"/>
                <a:ea typeface="Cambria" panose="02040503050406030204" pitchFamily="18" charset="0"/>
              </a:rPr>
              <a:t>α</a:t>
            </a:r>
            <a:r>
              <a:rPr lang="en-US" altLang="zh-CN" dirty="0">
                <a:solidFill>
                  <a:srgbClr val="0000FF"/>
                </a:solidFill>
                <a:latin typeface="Cambria" panose="02040503050406030204" pitchFamily="18" charset="0"/>
                <a:ea typeface="Cambria" panose="02040503050406030204" pitchFamily="18" charset="0"/>
              </a:rPr>
              <a:t> &lt; 40 MeV</a:t>
            </a:r>
          </a:p>
          <a:p>
            <a:r>
              <a:rPr lang="en-US" altLang="zh-CN" dirty="0">
                <a:solidFill>
                  <a:srgbClr val="0000FF"/>
                </a:solidFill>
                <a:latin typeface="Cambria" panose="02040503050406030204" pitchFamily="18" charset="0"/>
                <a:ea typeface="Cambria" panose="02040503050406030204" pitchFamily="18" charset="0"/>
              </a:rPr>
              <a:t>normalized</a:t>
            </a:r>
          </a:p>
          <a:p>
            <a:endParaRPr lang="en-US" altLang="zh-CN" dirty="0">
              <a:solidFill>
                <a:srgbClr val="FF0000"/>
              </a:solidFill>
              <a:latin typeface="Cambria" panose="02040503050406030204" pitchFamily="18" charset="0"/>
              <a:ea typeface="Cambria" panose="02040503050406030204" pitchFamily="18" charset="0"/>
            </a:endParaRPr>
          </a:p>
          <a:p>
            <a:r>
              <a:rPr lang="en-US" altLang="zh-CN" dirty="0">
                <a:solidFill>
                  <a:srgbClr val="FF0000"/>
                </a:solidFill>
                <a:latin typeface="Cambria" panose="02040503050406030204" pitchFamily="18" charset="0"/>
                <a:ea typeface="Cambria" panose="02040503050406030204" pitchFamily="18" charset="0"/>
              </a:rPr>
              <a:t>Beam spread = 0</a:t>
            </a:r>
          </a:p>
          <a:p>
            <a:r>
              <a:rPr lang="en-US" altLang="zh-CN" dirty="0">
                <a:solidFill>
                  <a:srgbClr val="FF0000"/>
                </a:solidFill>
                <a:latin typeface="Cambria" panose="02040503050406030204" pitchFamily="18" charset="0"/>
                <a:ea typeface="Cambria" panose="02040503050406030204" pitchFamily="18" charset="0"/>
              </a:rPr>
              <a:t>20 MeV &lt; </a:t>
            </a:r>
            <a:r>
              <a:rPr lang="en-US" altLang="zh-CN" i="1" dirty="0">
                <a:solidFill>
                  <a:srgbClr val="FF0000"/>
                </a:solidFill>
                <a:latin typeface="Cambria" panose="02040503050406030204" pitchFamily="18" charset="0"/>
                <a:ea typeface="Cambria" panose="02040503050406030204" pitchFamily="18" charset="0"/>
              </a:rPr>
              <a:t>E</a:t>
            </a:r>
            <a:r>
              <a:rPr lang="en-US" altLang="zh-CN" i="1" baseline="-25000" dirty="0">
                <a:solidFill>
                  <a:srgbClr val="FF0000"/>
                </a:solidFill>
                <a:latin typeface="Cambria" panose="02040503050406030204" pitchFamily="18" charset="0"/>
                <a:ea typeface="Cambria" panose="02040503050406030204" pitchFamily="18" charset="0"/>
              </a:rPr>
              <a:t>α</a:t>
            </a:r>
            <a:r>
              <a:rPr lang="en-US" altLang="zh-CN" dirty="0">
                <a:solidFill>
                  <a:srgbClr val="FF0000"/>
                </a:solidFill>
                <a:latin typeface="Cambria" panose="02040503050406030204" pitchFamily="18" charset="0"/>
                <a:ea typeface="Cambria" panose="02040503050406030204" pitchFamily="18" charset="0"/>
              </a:rPr>
              <a:t> &lt; 50 MeV</a:t>
            </a:r>
          </a:p>
        </p:txBody>
      </p:sp>
    </p:spTree>
    <p:extLst>
      <p:ext uri="{BB962C8B-B14F-4D97-AF65-F5344CB8AC3E}">
        <p14:creationId xmlns:p14="http://schemas.microsoft.com/office/powerpoint/2010/main" val="2924286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9D0939-7FC4-4513-A905-526C7DBA4423}"/>
              </a:ext>
            </a:extLst>
          </p:cNvPr>
          <p:cNvSpPr/>
          <p:nvPr/>
        </p:nvSpPr>
        <p:spPr>
          <a:xfrm>
            <a:off x="0" y="0"/>
            <a:ext cx="9144000" cy="5847755"/>
          </a:xfrm>
          <a:prstGeom prst="rect">
            <a:avLst/>
          </a:prstGeom>
        </p:spPr>
        <p:txBody>
          <a:bodyPr wrap="square">
            <a:spAutoFit/>
          </a:bodyPr>
          <a:lstStyle/>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Hi All,</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Sorry for the late response, I've been swamped this week.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While I agree with Barry that it's likely just a boilerplate email from Blank, I think we still have a strong case to keep it a Letter to PLB.  Maybe I'm not reading in-between the lines enough, but the actual criticism from Reviewer 1 don't seem insurmountable to me.  If expand our explanation of DSAM just a tad bit more, that would go a long way to addressing their concern.  Yes, that does seem a bit silly considering how widely used DSAM is a technique, but a short paragraph to address their concerns about general introduction &amp; alpha gating could help (either in the letter itself or in a supplemental section, as you suggested Lijie).</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I also think shifting / removing some of the figures would help Refview1 see it more as a "letter".  I'm also not sure if PLB would count this towards our page number, but we could shift some of the figures / discussion of the figures to an Appendix / Supplemental Materials?  For example, if we only report 1 </a:t>
            </a:r>
            <a:r>
              <a:rPr lang="en-US" altLang="zh-CN" sz="1600" dirty="0" err="1">
                <a:latin typeface="Arial" panose="020B0604020202020204" pitchFamily="34" charset="0"/>
                <a:ea typeface="宋体" panose="02010600030101010101" pitchFamily="2" charset="-122"/>
                <a:cs typeface="宋体" panose="02010600030101010101" pitchFamily="2" charset="-122"/>
              </a:rPr>
              <a:t>lineshape</a:t>
            </a:r>
            <a:r>
              <a:rPr lang="en-US" altLang="zh-CN" sz="1600" dirty="0">
                <a:latin typeface="Arial" panose="020B0604020202020204" pitchFamily="34" charset="0"/>
                <a:ea typeface="宋体" panose="02010600030101010101" pitchFamily="2" charset="-122"/>
                <a:cs typeface="宋体" panose="02010600030101010101" pitchFamily="2" charset="-122"/>
              </a:rPr>
              <a:t> and 1 of the posterior distribution after the MCMC as a representative, then just report all the results via Table 1 and gesture to the appendix, that would help sharpen the document and make it more of a "Letter".  Just my two cents!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I'm happy to wait for Chris to get back from vacation.  Good luck writing the response, Lijie!</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Cheers,</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latin typeface="Arial" panose="020B0604020202020204" pitchFamily="34" charset="0"/>
                <a:ea typeface="宋体" panose="02010600030101010101" pitchFamily="2" charset="-122"/>
                <a:cs typeface="宋体" panose="02010600030101010101" pitchFamily="2" charset="-122"/>
              </a:rPr>
              <a:t>Nick</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037514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93019D-B656-481E-983D-A8CEE3BFF48E}"/>
              </a:ext>
            </a:extLst>
          </p:cNvPr>
          <p:cNvSpPr/>
          <p:nvPr/>
        </p:nvSpPr>
        <p:spPr>
          <a:xfrm>
            <a:off x="0" y="0"/>
            <a:ext cx="9144000" cy="6550511"/>
          </a:xfrm>
          <a:prstGeom prst="rect">
            <a:avLst/>
          </a:prstGeom>
        </p:spPr>
        <p:txBody>
          <a:bodyPr wrap="square">
            <a:spAutoFit/>
          </a:bodyPr>
          <a:lstStyle/>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The revised letter looks good. Thanks for highlighting the new parts of that and the response letter. I am in agreement with Chris’s comments. Here are my suggestions re: the response.</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p.4: Change “less sophisticated” to easier</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p. 8: Eliminate the sentence “In short, </a:t>
            </a:r>
            <a:r>
              <a:rPr lang="en-US" altLang="zh-CN" dirty="0" err="1">
                <a:solidFill>
                  <a:srgbClr val="000000"/>
                </a:solidFill>
                <a:latin typeface="Arial" panose="020B0604020202020204" pitchFamily="34" charset="0"/>
                <a:ea typeface="宋体" panose="02010600030101010101" pitchFamily="2" charset="-122"/>
                <a:cs typeface="Arial" panose="020B0604020202020204" pitchFamily="34" charset="0"/>
              </a:rPr>
              <a:t>lineshape</a:t>
            </a: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analysis . . .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and, lower down, the phrase “of the confidence interval”</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p. 10: add a comma after “new shell-model calculations”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and, lower on the page, replace “determines” with implies</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p. 11: Replace the ~ with a - so it says 3-4 MeV</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p. 15: The lab in the Netherlands is in the city of Utrecht, not </a:t>
            </a:r>
            <a:r>
              <a:rPr lang="en-US" altLang="zh-CN" dirty="0" err="1">
                <a:solidFill>
                  <a:srgbClr val="000000"/>
                </a:solidFill>
                <a:latin typeface="Arial" panose="020B0604020202020204" pitchFamily="34" charset="0"/>
                <a:ea typeface="宋体" panose="02010600030101010101" pitchFamily="2" charset="-122"/>
                <a:cs typeface="Arial" panose="020B0604020202020204" pitchFamily="34" charset="0"/>
              </a:rPr>
              <a:t>Ufrecht</a:t>
            </a: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It’s a lovely city.</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Cheers,</a:t>
            </a:r>
            <a:endParaRPr lang="zh-CN" altLang="zh-CN" dirty="0">
              <a:solidFill>
                <a:srgbClr val="000000"/>
              </a:solidFill>
              <a:latin typeface="Arial" panose="020B0604020202020204" pitchFamily="34" charset="0"/>
              <a:ea typeface="宋体" panose="02010600030101010101" pitchFamily="2" charset="-122"/>
              <a:cs typeface="Arial" panose="020B0604020202020204" pitchFamily="34" charset="0"/>
            </a:endParaRPr>
          </a:p>
          <a:p>
            <a:pPr>
              <a:lnSpc>
                <a:spcPct val="150000"/>
              </a:lnSpc>
              <a:spcAft>
                <a:spcPts val="0"/>
              </a:spcAft>
            </a:pPr>
            <a:r>
              <a:rPr lang="en-US" altLang="zh-CN" dirty="0">
                <a:latin typeface="Arial" panose="020B0604020202020204" pitchFamily="34" charset="0"/>
                <a:ea typeface="宋体" panose="02010600030101010101" pitchFamily="2" charset="-122"/>
                <a:cs typeface="Arial" panose="020B0604020202020204" pitchFamily="34" charset="0"/>
              </a:rPr>
              <a:t>Barry</a:t>
            </a:r>
            <a:r>
              <a:rPr lang="zh-CN" altLang="zh-CN" dirty="0">
                <a:latin typeface="Arial" panose="020B0604020202020204" pitchFamily="34" charset="0"/>
                <a:cs typeface="Arial" panose="020B0604020202020204" pitchFamily="34" charset="0"/>
              </a:rPr>
              <a:t> </a:t>
            </a:r>
            <a:r>
              <a:rPr lang="en-US" altLang="zh-CN" dirty="0">
                <a:latin typeface="Arial" panose="020B0604020202020204" pitchFamily="34" charset="0"/>
                <a:ea typeface="宋体" panose="02010600030101010101" pitchFamily="2" charset="-122"/>
                <a:cs typeface="Arial" panose="020B0604020202020204" pitchFamily="34" charset="0"/>
              </a:rPr>
              <a:t> </a:t>
            </a:r>
            <a:endParaRPr lang="zh-CN" altLang="zh-CN" dirty="0">
              <a:effectLst/>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106707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E52F9A-D104-4802-B22F-C4687DE8A76B}"/>
              </a:ext>
            </a:extLst>
          </p:cNvPr>
          <p:cNvSpPr/>
          <p:nvPr/>
        </p:nvSpPr>
        <p:spPr>
          <a:xfrm>
            <a:off x="0" y="0"/>
            <a:ext cx="9144000" cy="6332759"/>
          </a:xfrm>
          <a:prstGeom prst="rect">
            <a:avLst/>
          </a:prstGeom>
        </p:spPr>
        <p:txBody>
          <a:bodyPr wrap="square">
            <a:spAutoFit/>
          </a:bodyPr>
          <a:lstStyle/>
          <a:p>
            <a:pPr>
              <a:lnSpc>
                <a:spcPct val="150000"/>
              </a:lnSpc>
              <a:spcAft>
                <a:spcPts val="0"/>
              </a:spcAft>
            </a:pPr>
            <a:r>
              <a:rPr lang="en-US" altLang="zh-CN" sz="1600" dirty="0">
                <a:solidFill>
                  <a:srgbClr val="1F497D"/>
                </a:solidFill>
                <a:latin typeface="+mj-lt"/>
                <a:ea typeface="宋体" panose="02010600030101010101" pitchFamily="2" charset="-122"/>
              </a:rPr>
              <a:t>Hi Lijie,</a:t>
            </a:r>
            <a:endParaRPr lang="zh-CN" altLang="zh-CN" sz="1600" dirty="0">
              <a:latin typeface="+mj-lt"/>
              <a:ea typeface="宋体" panose="02010600030101010101" pitchFamily="2" charset="-122"/>
            </a:endParaRPr>
          </a:p>
          <a:p>
            <a:pPr>
              <a:lnSpc>
                <a:spcPct val="150000"/>
              </a:lnSpc>
              <a:spcAft>
                <a:spcPts val="0"/>
              </a:spcAft>
            </a:pPr>
            <a:r>
              <a:rPr lang="en-US" altLang="zh-CN" sz="1600" dirty="0">
                <a:solidFill>
                  <a:srgbClr val="1F497D"/>
                </a:solidFill>
                <a:latin typeface="+mj-lt"/>
                <a:ea typeface="宋体" panose="02010600030101010101" pitchFamily="2" charset="-122"/>
              </a:rPr>
              <a:t>The astrophysical impact of adjusting the lower limit on the resonance strength would be limited. In terms of the </a:t>
            </a:r>
            <a:r>
              <a:rPr lang="en-US" altLang="zh-CN" sz="1600" dirty="0" err="1">
                <a:solidFill>
                  <a:srgbClr val="1F497D"/>
                </a:solidFill>
                <a:latin typeface="+mj-lt"/>
                <a:ea typeface="宋体" panose="02010600030101010101" pitchFamily="2" charset="-122"/>
              </a:rPr>
              <a:t>presolar</a:t>
            </a:r>
            <a:r>
              <a:rPr lang="en-US" altLang="zh-CN" sz="1600" dirty="0">
                <a:solidFill>
                  <a:srgbClr val="1F497D"/>
                </a:solidFill>
                <a:latin typeface="+mj-lt"/>
                <a:ea typeface="宋体" panose="02010600030101010101" pitchFamily="2" charset="-122"/>
              </a:rPr>
              <a:t> grains, we currently overpredict the amount of 30Si we should expect in </a:t>
            </a:r>
            <a:r>
              <a:rPr lang="en-US" altLang="zh-CN" sz="1600" dirty="0" err="1">
                <a:solidFill>
                  <a:srgbClr val="1F497D"/>
                </a:solidFill>
                <a:latin typeface="+mj-lt"/>
                <a:ea typeface="宋体" panose="02010600030101010101" pitchFamily="2" charset="-122"/>
              </a:rPr>
              <a:t>ONe</a:t>
            </a:r>
            <a:r>
              <a:rPr lang="en-US" altLang="zh-CN" sz="1600" dirty="0">
                <a:solidFill>
                  <a:srgbClr val="1F497D"/>
                </a:solidFill>
                <a:latin typeface="+mj-lt"/>
                <a:ea typeface="宋体" panose="02010600030101010101" pitchFamily="2" charset="-122"/>
              </a:rPr>
              <a:t> nova ejecta quite substantially if the candidate </a:t>
            </a:r>
            <a:r>
              <a:rPr lang="en-US" altLang="zh-CN" sz="1600" dirty="0" err="1">
                <a:solidFill>
                  <a:srgbClr val="1F497D"/>
                </a:solidFill>
                <a:latin typeface="+mj-lt"/>
                <a:ea typeface="宋体" panose="02010600030101010101" pitchFamily="2" charset="-122"/>
              </a:rPr>
              <a:t>SiC</a:t>
            </a:r>
            <a:r>
              <a:rPr lang="en-US" altLang="zh-CN" sz="1600" dirty="0">
                <a:solidFill>
                  <a:srgbClr val="1F497D"/>
                </a:solidFill>
                <a:latin typeface="+mj-lt"/>
                <a:ea typeface="宋体" panose="02010600030101010101" pitchFamily="2" charset="-122"/>
              </a:rPr>
              <a:t> grains originate in novae. </a:t>
            </a:r>
            <a:r>
              <a:rPr lang="en-US" altLang="zh-CN" sz="1600" b="1" dirty="0">
                <a:solidFill>
                  <a:srgbClr val="1F497D"/>
                </a:solidFill>
                <a:latin typeface="+mj-lt"/>
                <a:ea typeface="宋体" panose="02010600030101010101" pitchFamily="2" charset="-122"/>
              </a:rPr>
              <a:t>This change to the lifetime would only shrink the upper limit on the 30Si/28Si ratio.</a:t>
            </a:r>
            <a:endParaRPr lang="zh-CN" altLang="zh-CN" sz="1600" b="1" dirty="0">
              <a:latin typeface="+mj-lt"/>
              <a:ea typeface="宋体" panose="02010600030101010101" pitchFamily="2" charset="-122"/>
            </a:endParaRPr>
          </a:p>
          <a:p>
            <a:pPr>
              <a:lnSpc>
                <a:spcPct val="150000"/>
              </a:lnSpc>
              <a:spcAft>
                <a:spcPts val="0"/>
              </a:spcAft>
            </a:pPr>
            <a:r>
              <a:rPr lang="en-US" altLang="zh-CN" sz="1600" dirty="0">
                <a:solidFill>
                  <a:srgbClr val="1F497D"/>
                </a:solidFill>
                <a:latin typeface="+mj-lt"/>
                <a:ea typeface="宋体" panose="02010600030101010101" pitchFamily="2" charset="-122"/>
              </a:rPr>
              <a:t>With regards to the thermometer stuff, we are currently in agreement with S/Al and O/S observations for the V838 </a:t>
            </a:r>
            <a:r>
              <a:rPr lang="en-US" altLang="zh-CN" sz="1600" dirty="0" err="1">
                <a:solidFill>
                  <a:srgbClr val="1F497D"/>
                </a:solidFill>
                <a:latin typeface="+mj-lt"/>
                <a:ea typeface="宋体" panose="02010600030101010101" pitchFamily="2" charset="-122"/>
              </a:rPr>
              <a:t>Herculis</a:t>
            </a:r>
            <a:r>
              <a:rPr lang="en-US" altLang="zh-CN" sz="1600" dirty="0">
                <a:solidFill>
                  <a:srgbClr val="1F497D"/>
                </a:solidFill>
                <a:latin typeface="+mj-lt"/>
                <a:ea typeface="宋体" panose="02010600030101010101" pitchFamily="2" charset="-122"/>
              </a:rPr>
              <a:t> nova, but it looks like simulations overpredict the observed range of possible N/O and N/Al ratios for V838 Her. I doubt any changes to the 30(</a:t>
            </a:r>
            <a:r>
              <a:rPr lang="en-US" altLang="zh-CN" sz="1600" dirty="0" err="1">
                <a:solidFill>
                  <a:srgbClr val="1F497D"/>
                </a:solidFill>
                <a:latin typeface="+mj-lt"/>
                <a:ea typeface="宋体" panose="02010600030101010101" pitchFamily="2" charset="-122"/>
              </a:rPr>
              <a:t>p,gamma</a:t>
            </a:r>
            <a:r>
              <a:rPr lang="en-US" altLang="zh-CN" sz="1600" dirty="0">
                <a:solidFill>
                  <a:srgbClr val="1F497D"/>
                </a:solidFill>
                <a:latin typeface="+mj-lt"/>
                <a:ea typeface="宋体" panose="02010600030101010101" pitchFamily="2" charset="-122"/>
              </a:rPr>
              <a:t>)31S reaction rate would have any real effect on the abundance of oxygen, nitrogen, or aluminum in nova ejecta, but a reduced uncertainty on the </a:t>
            </a:r>
            <a:r>
              <a:rPr lang="en-US" altLang="zh-CN" sz="1600" b="1" dirty="0">
                <a:solidFill>
                  <a:srgbClr val="1F497D"/>
                </a:solidFill>
                <a:latin typeface="+mj-lt"/>
                <a:ea typeface="宋体" panose="02010600030101010101" pitchFamily="2" charset="-122"/>
              </a:rPr>
              <a:t>lower limit of the resonance strength might bring us out of 1-sigma agreement with the observed S/Al ratio for V838 Her</a:t>
            </a:r>
            <a:r>
              <a:rPr lang="en-US" altLang="zh-CN" sz="1600" dirty="0">
                <a:solidFill>
                  <a:srgbClr val="1F497D"/>
                </a:solidFill>
                <a:latin typeface="+mj-lt"/>
                <a:ea typeface="宋体" panose="02010600030101010101" pitchFamily="2" charset="-122"/>
              </a:rPr>
              <a:t>. This is the only obvious astrophysical impact (albeit still limited) that I can think of at the moment without diving into all of Jordi’s predicted abundances or doing more simulations.</a:t>
            </a:r>
            <a:endParaRPr lang="zh-CN" altLang="zh-CN" sz="1600" dirty="0">
              <a:latin typeface="+mj-lt"/>
              <a:ea typeface="宋体" panose="02010600030101010101" pitchFamily="2" charset="-122"/>
            </a:endParaRPr>
          </a:p>
          <a:p>
            <a:pPr>
              <a:lnSpc>
                <a:spcPct val="150000"/>
              </a:lnSpc>
              <a:spcAft>
                <a:spcPts val="0"/>
              </a:spcAft>
            </a:pPr>
            <a:r>
              <a:rPr lang="en-US" altLang="zh-CN" sz="1600" dirty="0">
                <a:solidFill>
                  <a:srgbClr val="1F497D"/>
                </a:solidFill>
                <a:latin typeface="+mj-lt"/>
                <a:ea typeface="宋体" panose="02010600030101010101" pitchFamily="2" charset="-122"/>
              </a:rPr>
              <a:t>Still, I think your analysis methods are worth publication, and experimental constraints/verification of theoretical shell model predictions are still a valuable contribution to the literature. Not sure I can advise you on how to proceed other than these comments.</a:t>
            </a:r>
            <a:endParaRPr lang="zh-CN" altLang="zh-CN" sz="1600" dirty="0">
              <a:latin typeface="+mj-lt"/>
              <a:ea typeface="宋体" panose="02010600030101010101" pitchFamily="2" charset="-122"/>
            </a:endParaRPr>
          </a:p>
          <a:p>
            <a:pPr>
              <a:lnSpc>
                <a:spcPct val="150000"/>
              </a:lnSpc>
              <a:spcAft>
                <a:spcPts val="0"/>
              </a:spcAft>
            </a:pPr>
            <a:r>
              <a:rPr lang="en-US" altLang="zh-CN" sz="1600" dirty="0">
                <a:solidFill>
                  <a:srgbClr val="1F497D"/>
                </a:solidFill>
                <a:latin typeface="+mj-lt"/>
                <a:ea typeface="宋体" panose="02010600030101010101" pitchFamily="2" charset="-122"/>
              </a:rPr>
              <a:t>Good luck,</a:t>
            </a:r>
            <a:endParaRPr lang="zh-CN" altLang="zh-CN" sz="1600" dirty="0">
              <a:latin typeface="+mj-lt"/>
              <a:ea typeface="宋体" panose="02010600030101010101" pitchFamily="2" charset="-122"/>
            </a:endParaRPr>
          </a:p>
          <a:p>
            <a:pPr>
              <a:lnSpc>
                <a:spcPct val="150000"/>
              </a:lnSpc>
              <a:spcAft>
                <a:spcPts val="0"/>
              </a:spcAft>
            </a:pPr>
            <a:r>
              <a:rPr lang="en-US" altLang="zh-CN" sz="1600" dirty="0">
                <a:solidFill>
                  <a:srgbClr val="1F497D"/>
                </a:solidFill>
                <a:latin typeface="+mj-lt"/>
                <a:ea typeface="宋体" panose="02010600030101010101" pitchFamily="2" charset="-122"/>
              </a:rPr>
              <a:t>Tamas</a:t>
            </a:r>
            <a:endParaRPr lang="zh-CN" altLang="zh-CN" sz="1600" dirty="0">
              <a:effectLst/>
              <a:latin typeface="+mj-lt"/>
              <a:ea typeface="宋体" panose="02010600030101010101" pitchFamily="2" charset="-122"/>
            </a:endParaRPr>
          </a:p>
        </p:txBody>
      </p:sp>
    </p:spTree>
    <p:extLst>
      <p:ext uri="{BB962C8B-B14F-4D97-AF65-F5344CB8AC3E}">
        <p14:creationId xmlns:p14="http://schemas.microsoft.com/office/powerpoint/2010/main" val="3111097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91EA1-065B-48AA-9C62-5F5118A88E70}"/>
              </a:ext>
            </a:extLst>
          </p:cNvPr>
          <p:cNvSpPr/>
          <p:nvPr/>
        </p:nvSpPr>
        <p:spPr>
          <a:xfrm>
            <a:off x="0" y="0"/>
            <a:ext cx="9144000" cy="4801314"/>
          </a:xfrm>
          <a:prstGeom prst="rect">
            <a:avLst/>
          </a:prstGeom>
        </p:spPr>
        <p:txBody>
          <a:bodyPr wrap="square">
            <a:spAutoFit/>
          </a:bodyPr>
          <a:lstStyle/>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The plot you made with the decay constants is nice because it demonstrates that the upper limit on the lifetime, hence the lower limit on the resonance strength, yields an upper limit on the temperature at which the decay constants cross. I think this </a:t>
            </a:r>
            <a:r>
              <a:rPr lang="en-US" altLang="zh-CN" b="1" dirty="0">
                <a:solidFill>
                  <a:srgbClr val="1F497D"/>
                </a:solidFill>
                <a:latin typeface="Calibri" panose="020F0502020204030204" pitchFamily="34" charset="0"/>
                <a:ea typeface="宋体" panose="02010600030101010101" pitchFamily="2" charset="-122"/>
                <a:cs typeface="宋体" panose="02010600030101010101" pitchFamily="2" charset="-122"/>
              </a:rPr>
              <a:t>crossing point </a:t>
            </a: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affects all of the interesting nova observables that are normally associated with the 30P(</a:t>
            </a:r>
            <a:r>
              <a:rPr lang="en-US" altLang="zh-CN" dirty="0" err="1">
                <a:solidFill>
                  <a:srgbClr val="1F497D"/>
                </a:solidFill>
                <a:latin typeface="Calibri" panose="020F0502020204030204" pitchFamily="34" charset="0"/>
                <a:ea typeface="宋体" panose="02010600030101010101" pitchFamily="2" charset="-122"/>
                <a:cs typeface="宋体" panose="02010600030101010101" pitchFamily="2" charset="-122"/>
              </a:rPr>
              <a:t>p,gamma</a:t>
            </a: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)31S reaction. Therefore, it might be worth showing this figure in the paper to demonstrate the astrophysical impact, although I know we are short on space. </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 </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By the way, I also worry a little bit about your statement in the response, “We confirm that the net abundance flow always prefers to follow the 30P(</a:t>
            </a:r>
            <a:r>
              <a:rPr lang="en-US" altLang="zh-CN" dirty="0" err="1">
                <a:solidFill>
                  <a:srgbClr val="1F497D"/>
                </a:solidFill>
                <a:latin typeface="Calibri" panose="020F0502020204030204" pitchFamily="34" charset="0"/>
                <a:ea typeface="宋体" panose="02010600030101010101" pitchFamily="2" charset="-122"/>
                <a:cs typeface="宋体" panose="02010600030101010101" pitchFamily="2" charset="-122"/>
              </a:rPr>
              <a:t>p,gamma</a:t>
            </a: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)31S path instead of the competing 30P(beta+)30Si over most of the peak </a:t>
            </a:r>
            <a:r>
              <a:rPr lang="en-US" altLang="zh-CN" dirty="0" err="1">
                <a:solidFill>
                  <a:srgbClr val="1F497D"/>
                </a:solidFill>
                <a:latin typeface="Calibri" panose="020F0502020204030204" pitchFamily="34" charset="0"/>
                <a:ea typeface="宋体" panose="02010600030101010101" pitchFamily="2" charset="-122"/>
                <a:cs typeface="宋体" panose="02010600030101010101" pitchFamily="2" charset="-122"/>
              </a:rPr>
              <a:t>ONe</a:t>
            </a: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 nova temperature range”. On the surface, it makes it sound like there will be no 30Si excesses, but this contradicts the conclusions of Tamas’ paper (that there will always be 30Si excesses for any peak nova temp), which were derived using a full nova simulation. I think this is because the conditions of a realistic nova simulation are </a:t>
            </a:r>
            <a:r>
              <a:rPr lang="en-US" altLang="zh-CN" b="1" dirty="0">
                <a:solidFill>
                  <a:srgbClr val="1F497D"/>
                </a:solidFill>
                <a:latin typeface="Calibri" panose="020F0502020204030204" pitchFamily="34" charset="0"/>
                <a:ea typeface="宋体" panose="02010600030101010101" pitchFamily="2" charset="-122"/>
                <a:cs typeface="宋体" panose="02010600030101010101" pitchFamily="2" charset="-122"/>
              </a:rPr>
              <a:t>dynamic</a:t>
            </a: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 unlike the graph. So I think it may be better to simply state qualitatively that the value of the crossing point affects the observables as long as the limit on the lifetime is strong enough to place the crossing point below 0.4 GK.</a:t>
            </a:r>
          </a:p>
          <a:p>
            <a:pPr>
              <a:spcAft>
                <a:spcPts val="0"/>
              </a:spcAft>
            </a:pPr>
            <a:r>
              <a:rPr lang="en-US" altLang="zh-CN" dirty="0">
                <a:solidFill>
                  <a:srgbClr val="1F497D"/>
                </a:solidFill>
                <a:effectLst/>
                <a:latin typeface="Calibri" panose="020F0502020204030204" pitchFamily="34" charset="0"/>
                <a:ea typeface="宋体" panose="02010600030101010101" pitchFamily="2" charset="-122"/>
                <a:cs typeface="宋体" panose="02010600030101010101" pitchFamily="2" charset="-122"/>
              </a:rPr>
              <a:t>Chris</a:t>
            </a:r>
            <a:endParaRPr lang="zh-CN" altLang="zh-CN"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833647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7DE1716A-0C95-40AA-92EE-0FD5C3A73993}"/>
                  </a:ext>
                </a:extLst>
              </p:cNvPr>
              <p:cNvGraphicFramePr>
                <a:graphicFrameLocks noGrp="1"/>
              </p:cNvGraphicFramePr>
              <p:nvPr>
                <p:extLst>
                  <p:ext uri="{D42A27DB-BD31-4B8C-83A1-F6EECF244321}">
                    <p14:modId xmlns:p14="http://schemas.microsoft.com/office/powerpoint/2010/main" val="1837052031"/>
                  </p:ext>
                </p:extLst>
              </p:nvPr>
            </p:nvGraphicFramePr>
            <p:xfrm>
              <a:off x="0" y="234405"/>
              <a:ext cx="9117874" cy="2926805"/>
            </p:xfrm>
            <a:graphic>
              <a:graphicData uri="http://schemas.openxmlformats.org/drawingml/2006/table">
                <a:tbl>
                  <a:tblPr firstRow="1" bandRow="1">
                    <a:tableStyleId>{2D5ABB26-0587-4C30-8999-92F81FD0307C}</a:tableStyleId>
                  </a:tblPr>
                  <a:tblGrid>
                    <a:gridCol w="1998617">
                      <a:extLst>
                        <a:ext uri="{9D8B030D-6E8A-4147-A177-3AD203B41FA5}">
                          <a16:colId xmlns:a16="http://schemas.microsoft.com/office/drawing/2014/main" val="3728943254"/>
                        </a:ext>
                      </a:extLst>
                    </a:gridCol>
                    <a:gridCol w="2495006">
                      <a:extLst>
                        <a:ext uri="{9D8B030D-6E8A-4147-A177-3AD203B41FA5}">
                          <a16:colId xmlns:a16="http://schemas.microsoft.com/office/drawing/2014/main" val="1666971313"/>
                        </a:ext>
                      </a:extLst>
                    </a:gridCol>
                    <a:gridCol w="1567543">
                      <a:extLst>
                        <a:ext uri="{9D8B030D-6E8A-4147-A177-3AD203B41FA5}">
                          <a16:colId xmlns:a16="http://schemas.microsoft.com/office/drawing/2014/main" val="740891595"/>
                        </a:ext>
                      </a:extLst>
                    </a:gridCol>
                    <a:gridCol w="1489165">
                      <a:extLst>
                        <a:ext uri="{9D8B030D-6E8A-4147-A177-3AD203B41FA5}">
                          <a16:colId xmlns:a16="http://schemas.microsoft.com/office/drawing/2014/main" val="3901137672"/>
                        </a:ext>
                      </a:extLst>
                    </a:gridCol>
                    <a:gridCol w="1567543">
                      <a:extLst>
                        <a:ext uri="{9D8B030D-6E8A-4147-A177-3AD203B41FA5}">
                          <a16:colId xmlns:a16="http://schemas.microsoft.com/office/drawing/2014/main" val="2056418736"/>
                        </a:ext>
                      </a:extLst>
                    </a:gridCol>
                  </a:tblGrid>
                  <a:tr h="720501">
                    <a:tc>
                      <a:txBody>
                        <a:bodyPr/>
                        <a:lstStyle/>
                        <a:p>
                          <a:pPr algn="ctr"/>
                          <a:r>
                            <a:rPr lang="en-US" altLang="zh-CN" sz="1800" dirty="0">
                              <a:latin typeface="Cambria" panose="02040503050406030204" pitchFamily="18" charset="0"/>
                            </a:rPr>
                            <a:t>6390-keV 3/2</a:t>
                          </a:r>
                          <a:r>
                            <a:rPr lang="en-US" altLang="zh-CN" sz="1800" baseline="30000" dirty="0">
                              <a:latin typeface="Cambria" panose="02040503050406030204" pitchFamily="18" charset="0"/>
                            </a:rPr>
                            <a:t>+</a:t>
                          </a:r>
                          <a:r>
                            <a:rPr lang="en-US" altLang="zh-CN" sz="1800" dirty="0">
                              <a:latin typeface="Cambria" panose="02040503050406030204" pitchFamily="18" charset="0"/>
                            </a:rPr>
                            <a:t> </a:t>
                          </a:r>
                          <a:r>
                            <a:rPr lang="en-US" altLang="zh-CN" sz="1800" baseline="30000" dirty="0">
                              <a:latin typeface="Cambria" panose="02040503050406030204" pitchFamily="18" charset="0"/>
                            </a:rPr>
                            <a:t>31</a:t>
                          </a:r>
                          <a:r>
                            <a:rPr lang="en-US" altLang="zh-CN" sz="1800" dirty="0">
                              <a:latin typeface="Cambria" panose="02040503050406030204" pitchFamily="18" charset="0"/>
                            </a:rPr>
                            <a:t>S state</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latin typeface="Cambria" panose="02040503050406030204" pitchFamily="18" charset="0"/>
                              <a:ea typeface="Cambria" panose="02040503050406030204" pitchFamily="18" charset="0"/>
                            </a:rPr>
                            <a:t>GADGET I + Theory</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latin typeface="Cambria" panose="02040503050406030204" pitchFamily="18" charset="0"/>
                              <a:ea typeface="Cambria" panose="02040503050406030204" pitchFamily="18" charset="0"/>
                            </a:rPr>
                            <a:t>DSL1</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panose="02040503050406030204" pitchFamily="18" charset="0"/>
                              <a:ea typeface="Cambria" panose="02040503050406030204" pitchFamily="18" charset="0"/>
                            </a:rPr>
                            <a:t>10×DSL1</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panose="02040503050406030204" pitchFamily="18" charset="0"/>
                              <a:ea typeface="Cambria" panose="02040503050406030204" pitchFamily="18" charset="0"/>
                            </a:rPr>
                            <a:t>DSL2</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056893"/>
                      </a:ext>
                    </a:extLst>
                  </a:tr>
                  <a:tr h="765302">
                    <a:tc>
                      <a:txBody>
                        <a:bodyPr/>
                        <a:lstStyle/>
                        <a:p>
                          <a:pPr algn="ctr"/>
                          <a:r>
                            <a:rPr lang="en-US" altLang="zh-CN" sz="1800" i="1" dirty="0">
                              <a:latin typeface="Cambria" panose="02040503050406030204" pitchFamily="18" charset="0"/>
                              <a:ea typeface="Cambria" panose="02040503050406030204" pitchFamily="18" charset="0"/>
                            </a:rPr>
                            <a:t>γ</a:t>
                          </a:r>
                          <a:r>
                            <a:rPr lang="en-US" altLang="zh-CN" sz="1800" dirty="0">
                              <a:latin typeface="Cambria" panose="02040503050406030204" pitchFamily="18" charset="0"/>
                              <a:ea typeface="Cambria" panose="02040503050406030204" pitchFamily="18" charset="0"/>
                            </a:rPr>
                            <a:t>-decay width</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zh-CN" sz="1800" i="1" kern="1200" smtClean="0">
                                        <a:effectLst/>
                                        <a:latin typeface="Cambria Math" panose="02040503050406030204" pitchFamily="18" charset="0"/>
                                      </a:rPr>
                                    </m:ctrlPr>
                                  </m:sSubPr>
                                  <m:e>
                                    <m:r>
                                      <a:rPr lang="en-US" altLang="zh-CN" sz="1800" kern="1200">
                                        <a:effectLst/>
                                        <a:latin typeface="Cambria Math" panose="02040503050406030204" pitchFamily="18" charset="0"/>
                                      </a:rPr>
                                      <m:t>210&lt;</m:t>
                                    </m:r>
                                    <m:r>
                                      <a:rPr lang="en-US" altLang="zh-CN" sz="1800" kern="1200">
                                        <a:effectLst/>
                                        <a:latin typeface="Cambria Math" panose="02040503050406030204" pitchFamily="18" charset="0"/>
                                      </a:rPr>
                                      <m:t>𝛤</m:t>
                                    </m:r>
                                  </m:e>
                                  <m:sub>
                                    <m:r>
                                      <a:rPr lang="en-US" altLang="zh-CN" sz="1800" kern="1200">
                                        <a:effectLst/>
                                        <a:latin typeface="Cambria Math" panose="02040503050406030204" pitchFamily="18" charset="0"/>
                                      </a:rPr>
                                      <m:t>𝛾</m:t>
                                    </m:r>
                                  </m:sub>
                                </m:sSub>
                                <m:r>
                                  <a:rPr lang="en-US" altLang="zh-CN" sz="1800" kern="1200">
                                    <a:effectLst/>
                                    <a:latin typeface="Cambria Math" panose="02040503050406030204" pitchFamily="18" charset="0"/>
                                  </a:rPr>
                                  <m:t>&lt;770 </m:t>
                                </m:r>
                                <m:r>
                                  <m:rPr>
                                    <m:sty m:val="p"/>
                                  </m:rPr>
                                  <a:rPr lang="en-US" altLang="zh-CN" sz="1800" kern="1200">
                                    <a:effectLst/>
                                    <a:latin typeface="Cambria Math" panose="02040503050406030204" pitchFamily="18" charset="0"/>
                                  </a:rPr>
                                  <m:t>meV</m:t>
                                </m:r>
                              </m:oMath>
                            </m:oMathPara>
                          </a14:m>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512192"/>
                      </a:ext>
                    </a:extLst>
                  </a:tr>
                  <a:tr h="720501">
                    <a:tc>
                      <a:txBody>
                        <a:bodyPr/>
                        <a:lstStyle/>
                        <a:p>
                          <a:pPr algn="ctr"/>
                          <a:r>
                            <a:rPr lang="en-US" altLang="zh-CN" sz="1800" dirty="0">
                              <a:latin typeface="Cambria" panose="02040503050406030204" pitchFamily="18" charset="0"/>
                              <a:ea typeface="Cambria" panose="02040503050406030204" pitchFamily="18" charset="0"/>
                            </a:rPr>
                            <a:t>Lifetime</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800" kern="1200" smtClean="0">
                                    <a:effectLst/>
                                    <a:latin typeface="Cambria Math" panose="02040503050406030204" pitchFamily="18" charset="0"/>
                                  </a:rPr>
                                  <m:t>0.9&lt;</m:t>
                                </m:r>
                                <m:r>
                                  <a:rPr lang="en-US" altLang="zh-CN" sz="1800" kern="1200">
                                    <a:effectLst/>
                                    <a:latin typeface="Cambria Math" panose="02040503050406030204" pitchFamily="18" charset="0"/>
                                  </a:rPr>
                                  <m:t>𝜏</m:t>
                                </m:r>
                                <m:r>
                                  <a:rPr lang="en-US" altLang="zh-CN" sz="1800" kern="1200">
                                    <a:effectLst/>
                                    <a:latin typeface="Cambria Math" panose="02040503050406030204" pitchFamily="18" charset="0"/>
                                  </a:rPr>
                                  <m:t>&lt;3.1 </m:t>
                                </m:r>
                                <m:r>
                                  <m:rPr>
                                    <m:sty m:val="p"/>
                                  </m:rPr>
                                  <a:rPr lang="en-US" altLang="zh-CN" sz="1800" kern="1200">
                                    <a:effectLst/>
                                    <a:latin typeface="Cambria Math" panose="02040503050406030204" pitchFamily="18" charset="0"/>
                                  </a:rPr>
                                  <m:t>fs</m:t>
                                </m:r>
                              </m:oMath>
                            </m:oMathPara>
                          </a14:m>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800" kern="1200">
                                    <a:effectLst/>
                                    <a:latin typeface="Cambria Math" panose="02040503050406030204" pitchFamily="18" charset="0"/>
                                  </a:rPr>
                                  <m:t>𝜏</m:t>
                                </m:r>
                                <m:r>
                                  <a:rPr lang="en-US" altLang="zh-CN" sz="1800" kern="1200">
                                    <a:effectLst/>
                                    <a:latin typeface="Cambria Math" panose="02040503050406030204" pitchFamily="18" charset="0"/>
                                  </a:rPr>
                                  <m:t>&lt;20 </m:t>
                                </m:r>
                                <m:r>
                                  <m:rPr>
                                    <m:sty m:val="p"/>
                                  </m:rPr>
                                  <a:rPr lang="en-US" altLang="zh-CN" sz="1800" kern="1200">
                                    <a:effectLst/>
                                    <a:latin typeface="Cambria Math" panose="02040503050406030204" pitchFamily="18" charset="0"/>
                                  </a:rPr>
                                  <m:t>fs</m:t>
                                </m:r>
                              </m:oMath>
                            </m:oMathPara>
                          </a14:m>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800" kern="1200" smtClean="0">
                                    <a:effectLst/>
                                    <a:latin typeface="Cambria Math" panose="02040503050406030204" pitchFamily="18" charset="0"/>
                                  </a:rPr>
                                  <m:t>𝜏</m:t>
                                </m:r>
                                <m:r>
                                  <a:rPr lang="en-US" altLang="zh-CN" sz="1800" kern="1200" smtClean="0">
                                    <a:effectLst/>
                                    <a:latin typeface="Cambria Math" panose="02040503050406030204" pitchFamily="18" charset="0"/>
                                  </a:rPr>
                                  <m:t>&lt;7.2 </m:t>
                                </m:r>
                                <m:r>
                                  <m:rPr>
                                    <m:sty m:val="p"/>
                                  </m:rPr>
                                  <a:rPr lang="en-US" altLang="zh-CN" sz="1800" kern="1200">
                                    <a:effectLst/>
                                    <a:latin typeface="Cambria Math" panose="02040503050406030204" pitchFamily="18" charset="0"/>
                                  </a:rPr>
                                  <m:t>fs</m:t>
                                </m:r>
                              </m:oMath>
                            </m:oMathPara>
                          </a14:m>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800" kern="1200">
                                    <a:effectLst/>
                                    <a:latin typeface="Cambria Math" panose="02040503050406030204" pitchFamily="18" charset="0"/>
                                  </a:rPr>
                                  <m:t>𝜏</m:t>
                                </m:r>
                                <m:r>
                                  <a:rPr lang="en-US" altLang="zh-CN" sz="1800" kern="1200">
                                    <a:effectLst/>
                                    <a:latin typeface="Cambria Math" panose="02040503050406030204" pitchFamily="18" charset="0"/>
                                  </a:rPr>
                                  <m:t>&lt;1.8 </m:t>
                                </m:r>
                                <m:r>
                                  <m:rPr>
                                    <m:sty m:val="p"/>
                                  </m:rPr>
                                  <a:rPr lang="en-US" altLang="zh-CN" sz="1800" kern="1200">
                                    <a:effectLst/>
                                    <a:latin typeface="Cambria Math" panose="02040503050406030204" pitchFamily="18" charset="0"/>
                                  </a:rPr>
                                  <m:t>fs</m:t>
                                </m:r>
                              </m:oMath>
                            </m:oMathPara>
                          </a14:m>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1874446"/>
                      </a:ext>
                    </a:extLst>
                  </a:tr>
                  <a:tr h="720501">
                    <a:tc>
                      <a:txBody>
                        <a:bodyPr/>
                        <a:lstStyle/>
                        <a:p>
                          <a:pPr algn="ctr"/>
                          <a:r>
                            <a:rPr lang="en-US" altLang="zh-CN" sz="1800" dirty="0">
                              <a:latin typeface="Cambria" panose="02040503050406030204" pitchFamily="18" charset="0"/>
                              <a:ea typeface="Cambria" panose="02040503050406030204" pitchFamily="18" charset="0"/>
                            </a:rPr>
                            <a:t>Resonance strength</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800" kern="1200" smtClean="0">
                                    <a:effectLst/>
                                    <a:latin typeface="Cambria Math" panose="02040503050406030204" pitchFamily="18" charset="0"/>
                                  </a:rPr>
                                  <m:t>32&lt;</m:t>
                                </m:r>
                                <m:r>
                                  <a:rPr lang="en-US" altLang="zh-CN" sz="1800" kern="1200">
                                    <a:effectLst/>
                                    <a:latin typeface="Cambria Math" panose="02040503050406030204" pitchFamily="18" charset="0"/>
                                  </a:rPr>
                                  <m:t>𝜔𝛾</m:t>
                                </m:r>
                                <m:r>
                                  <a:rPr lang="en-US" altLang="zh-CN" sz="1800" kern="1200">
                                    <a:effectLst/>
                                    <a:latin typeface="Cambria Math" panose="02040503050406030204" pitchFamily="18" charset="0"/>
                                  </a:rPr>
                                  <m:t>&lt;128 </m:t>
                                </m:r>
                                <m:r>
                                  <m:rPr>
                                    <m:sty m:val="p"/>
                                  </m:rPr>
                                  <a:rPr lang="en-US" altLang="zh-CN" sz="1800" kern="1200">
                                    <a:effectLst/>
                                    <a:latin typeface="Cambria Math" panose="02040503050406030204" pitchFamily="18" charset="0"/>
                                  </a:rPr>
                                  <m:t>μeV</m:t>
                                </m:r>
                              </m:oMath>
                            </m:oMathPara>
                          </a14:m>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800" kern="1200">
                                    <a:effectLst/>
                                    <a:latin typeface="Cambria Math" panose="02040503050406030204" pitchFamily="18" charset="0"/>
                                  </a:rPr>
                                  <m:t>𝜔𝛾</m:t>
                                </m:r>
                                <m:r>
                                  <a:rPr lang="en-US" altLang="zh-CN" sz="1800" kern="1200" smtClean="0">
                                    <a:effectLst/>
                                    <a:latin typeface="Cambria Math" panose="02040503050406030204" pitchFamily="18" charset="0"/>
                                  </a:rPr>
                                  <m:t>&gt;5.5</m:t>
                                </m:r>
                                <m:r>
                                  <a:rPr lang="en-US" altLang="zh-CN" sz="1800" kern="1200">
                                    <a:effectLst/>
                                    <a:latin typeface="Cambria Math" panose="02040503050406030204" pitchFamily="18" charset="0"/>
                                  </a:rPr>
                                  <m:t> </m:t>
                                </m:r>
                                <m:r>
                                  <m:rPr>
                                    <m:sty m:val="p"/>
                                  </m:rPr>
                                  <a:rPr lang="en-US" altLang="zh-CN" sz="1800" kern="1200">
                                    <a:effectLst/>
                                    <a:latin typeface="Cambria Math" panose="02040503050406030204" pitchFamily="18" charset="0"/>
                                  </a:rPr>
                                  <m:t>μeV</m:t>
                                </m:r>
                              </m:oMath>
                            </m:oMathPara>
                          </a14:m>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800" kern="1200" smtClean="0">
                                    <a:effectLst/>
                                    <a:latin typeface="Cambria Math" panose="02040503050406030204" pitchFamily="18" charset="0"/>
                                  </a:rPr>
                                  <m:t>𝜔𝛾</m:t>
                                </m:r>
                                <m:r>
                                  <a:rPr lang="en-US" altLang="zh-CN" sz="1800" kern="1200" smtClean="0">
                                    <a:effectLst/>
                                    <a:latin typeface="Cambria Math" panose="02040503050406030204" pitchFamily="18" charset="0"/>
                                  </a:rPr>
                                  <m:t>&gt;15 </m:t>
                                </m:r>
                                <m:r>
                                  <m:rPr>
                                    <m:sty m:val="p"/>
                                  </m:rPr>
                                  <a:rPr lang="en-US" altLang="zh-CN" sz="1800" kern="1200">
                                    <a:effectLst/>
                                    <a:latin typeface="Cambria Math" panose="02040503050406030204" pitchFamily="18" charset="0"/>
                                  </a:rPr>
                                  <m:t>μeV</m:t>
                                </m:r>
                              </m:oMath>
                            </m:oMathPara>
                          </a14:m>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800" kern="1200" smtClean="0">
                                    <a:effectLst/>
                                    <a:latin typeface="Cambria Math" panose="02040503050406030204" pitchFamily="18" charset="0"/>
                                  </a:rPr>
                                  <m:t>𝜔𝛾</m:t>
                                </m:r>
                                <m:r>
                                  <a:rPr lang="en-US" altLang="zh-CN" sz="1800" kern="1200" smtClean="0">
                                    <a:effectLst/>
                                    <a:latin typeface="Cambria Math" panose="02040503050406030204" pitchFamily="18" charset="0"/>
                                  </a:rPr>
                                  <m:t>&gt;61 </m:t>
                                </m:r>
                                <m:r>
                                  <m:rPr>
                                    <m:sty m:val="p"/>
                                  </m:rPr>
                                  <a:rPr lang="en-US" altLang="zh-CN" sz="1800" kern="1200">
                                    <a:effectLst/>
                                    <a:latin typeface="Cambria Math" panose="02040503050406030204" pitchFamily="18" charset="0"/>
                                  </a:rPr>
                                  <m:t>μeV</m:t>
                                </m:r>
                              </m:oMath>
                            </m:oMathPara>
                          </a14:m>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03617"/>
                      </a:ext>
                    </a:extLst>
                  </a:tr>
                </a:tbl>
              </a:graphicData>
            </a:graphic>
          </p:graphicFrame>
        </mc:Choice>
        <mc:Fallback xmlns="">
          <p:graphicFrame>
            <p:nvGraphicFramePr>
              <p:cNvPr id="2" name="Table 1">
                <a:extLst>
                  <a:ext uri="{FF2B5EF4-FFF2-40B4-BE49-F238E27FC236}">
                    <a16:creationId xmlns:a16="http://schemas.microsoft.com/office/drawing/2014/main" id="{7DE1716A-0C95-40AA-92EE-0FD5C3A73993}"/>
                  </a:ext>
                </a:extLst>
              </p:cNvPr>
              <p:cNvGraphicFramePr>
                <a:graphicFrameLocks noGrp="1"/>
              </p:cNvGraphicFramePr>
              <p:nvPr>
                <p:extLst>
                  <p:ext uri="{D42A27DB-BD31-4B8C-83A1-F6EECF244321}">
                    <p14:modId xmlns:p14="http://schemas.microsoft.com/office/powerpoint/2010/main" val="1837052031"/>
                  </p:ext>
                </p:extLst>
              </p:nvPr>
            </p:nvGraphicFramePr>
            <p:xfrm>
              <a:off x="0" y="234405"/>
              <a:ext cx="9117874" cy="2926805"/>
            </p:xfrm>
            <a:graphic>
              <a:graphicData uri="http://schemas.openxmlformats.org/drawingml/2006/table">
                <a:tbl>
                  <a:tblPr firstRow="1" bandRow="1">
                    <a:tableStyleId>{2D5ABB26-0587-4C30-8999-92F81FD0307C}</a:tableStyleId>
                  </a:tblPr>
                  <a:tblGrid>
                    <a:gridCol w="1998617">
                      <a:extLst>
                        <a:ext uri="{9D8B030D-6E8A-4147-A177-3AD203B41FA5}">
                          <a16:colId xmlns:a16="http://schemas.microsoft.com/office/drawing/2014/main" val="3728943254"/>
                        </a:ext>
                      </a:extLst>
                    </a:gridCol>
                    <a:gridCol w="2495006">
                      <a:extLst>
                        <a:ext uri="{9D8B030D-6E8A-4147-A177-3AD203B41FA5}">
                          <a16:colId xmlns:a16="http://schemas.microsoft.com/office/drawing/2014/main" val="1666971313"/>
                        </a:ext>
                      </a:extLst>
                    </a:gridCol>
                    <a:gridCol w="1567543">
                      <a:extLst>
                        <a:ext uri="{9D8B030D-6E8A-4147-A177-3AD203B41FA5}">
                          <a16:colId xmlns:a16="http://schemas.microsoft.com/office/drawing/2014/main" val="740891595"/>
                        </a:ext>
                      </a:extLst>
                    </a:gridCol>
                    <a:gridCol w="1489165">
                      <a:extLst>
                        <a:ext uri="{9D8B030D-6E8A-4147-A177-3AD203B41FA5}">
                          <a16:colId xmlns:a16="http://schemas.microsoft.com/office/drawing/2014/main" val="3901137672"/>
                        </a:ext>
                      </a:extLst>
                    </a:gridCol>
                    <a:gridCol w="1567543">
                      <a:extLst>
                        <a:ext uri="{9D8B030D-6E8A-4147-A177-3AD203B41FA5}">
                          <a16:colId xmlns:a16="http://schemas.microsoft.com/office/drawing/2014/main" val="2056418736"/>
                        </a:ext>
                      </a:extLst>
                    </a:gridCol>
                  </a:tblGrid>
                  <a:tr h="720501">
                    <a:tc>
                      <a:txBody>
                        <a:bodyPr/>
                        <a:lstStyle/>
                        <a:p>
                          <a:pPr algn="ctr"/>
                          <a:r>
                            <a:rPr lang="en-US" altLang="zh-CN" sz="1800" dirty="0">
                              <a:latin typeface="Cambria" panose="02040503050406030204" pitchFamily="18" charset="0"/>
                            </a:rPr>
                            <a:t>6390-keV 3/2</a:t>
                          </a:r>
                          <a:r>
                            <a:rPr lang="en-US" altLang="zh-CN" sz="1800" baseline="30000" dirty="0">
                              <a:latin typeface="Cambria" panose="02040503050406030204" pitchFamily="18" charset="0"/>
                            </a:rPr>
                            <a:t>+</a:t>
                          </a:r>
                          <a:r>
                            <a:rPr lang="en-US" altLang="zh-CN" sz="1800" dirty="0">
                              <a:latin typeface="Cambria" panose="02040503050406030204" pitchFamily="18" charset="0"/>
                            </a:rPr>
                            <a:t> </a:t>
                          </a:r>
                          <a:r>
                            <a:rPr lang="en-US" altLang="zh-CN" sz="1800" baseline="30000" dirty="0">
                              <a:latin typeface="Cambria" panose="02040503050406030204" pitchFamily="18" charset="0"/>
                            </a:rPr>
                            <a:t>31</a:t>
                          </a:r>
                          <a:r>
                            <a:rPr lang="en-US" altLang="zh-CN" sz="1800" dirty="0">
                              <a:latin typeface="Cambria" panose="02040503050406030204" pitchFamily="18" charset="0"/>
                            </a:rPr>
                            <a:t>S state</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latin typeface="Cambria" panose="02040503050406030204" pitchFamily="18" charset="0"/>
                              <a:ea typeface="Cambria" panose="02040503050406030204" pitchFamily="18" charset="0"/>
                            </a:rPr>
                            <a:t>GADGET I + Theory</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latin typeface="Cambria" panose="02040503050406030204" pitchFamily="18" charset="0"/>
                              <a:ea typeface="Cambria" panose="02040503050406030204" pitchFamily="18" charset="0"/>
                            </a:rPr>
                            <a:t>DSL1</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panose="02040503050406030204" pitchFamily="18" charset="0"/>
                              <a:ea typeface="Cambria" panose="02040503050406030204" pitchFamily="18" charset="0"/>
                            </a:rPr>
                            <a:t>10×DSL1</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panose="02040503050406030204" pitchFamily="18" charset="0"/>
                              <a:ea typeface="Cambria" panose="02040503050406030204" pitchFamily="18" charset="0"/>
                            </a:rPr>
                            <a:t>DSL2</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056893"/>
                      </a:ext>
                    </a:extLst>
                  </a:tr>
                  <a:tr h="765302">
                    <a:tc>
                      <a:txBody>
                        <a:bodyPr/>
                        <a:lstStyle/>
                        <a:p>
                          <a:pPr algn="ctr"/>
                          <a:r>
                            <a:rPr lang="en-US" altLang="zh-CN" sz="1800" i="1" dirty="0">
                              <a:latin typeface="Cambria" panose="02040503050406030204" pitchFamily="18" charset="0"/>
                              <a:ea typeface="Cambria" panose="02040503050406030204" pitchFamily="18" charset="0"/>
                            </a:rPr>
                            <a:t>γ</a:t>
                          </a:r>
                          <a:r>
                            <a:rPr lang="en-US" altLang="zh-CN" sz="1800" dirty="0">
                              <a:latin typeface="Cambria" panose="02040503050406030204" pitchFamily="18" charset="0"/>
                              <a:ea typeface="Cambria" panose="02040503050406030204" pitchFamily="18" charset="0"/>
                            </a:rPr>
                            <a:t>-decay width</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0685" t="-94444" r="-186064" b="-194444"/>
                          </a:stretch>
                        </a:blipFill>
                      </a:tcPr>
                    </a:tc>
                    <a:tc>
                      <a:txBody>
                        <a:bodyPr/>
                        <a:lstStyle/>
                        <a:p>
                          <a:pPr algn="ct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512192"/>
                      </a:ext>
                    </a:extLst>
                  </a:tr>
                  <a:tr h="720501">
                    <a:tc>
                      <a:txBody>
                        <a:bodyPr/>
                        <a:lstStyle/>
                        <a:p>
                          <a:pPr algn="ctr"/>
                          <a:r>
                            <a:rPr lang="en-US" altLang="zh-CN" sz="1800" dirty="0">
                              <a:latin typeface="Cambria" panose="02040503050406030204" pitchFamily="18" charset="0"/>
                              <a:ea typeface="Cambria" panose="02040503050406030204" pitchFamily="18" charset="0"/>
                            </a:rPr>
                            <a:t>Lifetime</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0685" t="-205882" r="-186064" b="-105882"/>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87549" t="-205882" r="-196109" b="-105882"/>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6531" t="-205882" r="-105714" b="-105882"/>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82879" t="-205882" r="-778" b="-105882"/>
                          </a:stretch>
                        </a:blipFill>
                      </a:tcPr>
                    </a:tc>
                    <a:extLst>
                      <a:ext uri="{0D108BD9-81ED-4DB2-BD59-A6C34878D82A}">
                        <a16:rowId xmlns:a16="http://schemas.microsoft.com/office/drawing/2014/main" val="3231874446"/>
                      </a:ext>
                    </a:extLst>
                  </a:tr>
                  <a:tr h="720501">
                    <a:tc>
                      <a:txBody>
                        <a:bodyPr/>
                        <a:lstStyle/>
                        <a:p>
                          <a:pPr algn="ctr"/>
                          <a:r>
                            <a:rPr lang="en-US" altLang="zh-CN" sz="1800" dirty="0">
                              <a:latin typeface="Cambria" panose="02040503050406030204" pitchFamily="18" charset="0"/>
                              <a:ea typeface="Cambria" panose="02040503050406030204" pitchFamily="18" charset="0"/>
                            </a:rPr>
                            <a:t>Resonance strength</a:t>
                          </a:r>
                          <a:endParaRPr lang="zh-CN" altLang="en-US" sz="18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0685" t="-308475" r="-186064" b="-678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87549" t="-308475" r="-196109" b="-678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6531" t="-308475" r="-105714" b="-678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82879" t="-308475" r="-778" b="-6780"/>
                          </a:stretch>
                        </a:blipFill>
                      </a:tcPr>
                    </a:tc>
                    <a:extLst>
                      <a:ext uri="{0D108BD9-81ED-4DB2-BD59-A6C34878D82A}">
                        <a16:rowId xmlns:a16="http://schemas.microsoft.com/office/drawing/2014/main" val="303203617"/>
                      </a:ext>
                    </a:extLst>
                  </a:tr>
                </a:tbl>
              </a:graphicData>
            </a:graphic>
          </p:graphicFrame>
        </mc:Fallback>
      </mc:AlternateContent>
    </p:spTree>
    <p:extLst>
      <p:ext uri="{BB962C8B-B14F-4D97-AF65-F5344CB8AC3E}">
        <p14:creationId xmlns:p14="http://schemas.microsoft.com/office/powerpoint/2010/main" val="25336800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11EBBE-CAEE-42B2-9D9C-A35FCF880A26}"/>
              </a:ext>
            </a:extLst>
          </p:cNvPr>
          <p:cNvPicPr>
            <a:picLocks noChangeAspect="1"/>
          </p:cNvPicPr>
          <p:nvPr/>
        </p:nvPicPr>
        <p:blipFill>
          <a:blip r:embed="rId2"/>
          <a:stretch>
            <a:fillRect/>
          </a:stretch>
        </p:blipFill>
        <p:spPr>
          <a:xfrm>
            <a:off x="0" y="575478"/>
            <a:ext cx="9144000" cy="5707044"/>
          </a:xfrm>
          <a:prstGeom prst="rect">
            <a:avLst/>
          </a:prstGeom>
        </p:spPr>
      </p:pic>
    </p:spTree>
    <p:extLst>
      <p:ext uri="{BB962C8B-B14F-4D97-AF65-F5344CB8AC3E}">
        <p14:creationId xmlns:p14="http://schemas.microsoft.com/office/powerpoint/2010/main" val="37281038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5D1E6A-0739-4118-A9A9-69100A0D916F}"/>
              </a:ext>
            </a:extLst>
          </p:cNvPr>
          <p:cNvPicPr>
            <a:picLocks noChangeAspect="1"/>
          </p:cNvPicPr>
          <p:nvPr/>
        </p:nvPicPr>
        <p:blipFill>
          <a:blip r:embed="rId2"/>
          <a:stretch>
            <a:fillRect/>
          </a:stretch>
        </p:blipFill>
        <p:spPr>
          <a:xfrm>
            <a:off x="0" y="0"/>
            <a:ext cx="8067675" cy="4800600"/>
          </a:xfrm>
          <a:prstGeom prst="rect">
            <a:avLst/>
          </a:prstGeom>
        </p:spPr>
      </p:pic>
      <p:pic>
        <p:nvPicPr>
          <p:cNvPr id="3" name="Picture 2">
            <a:extLst>
              <a:ext uri="{FF2B5EF4-FFF2-40B4-BE49-F238E27FC236}">
                <a16:creationId xmlns:a16="http://schemas.microsoft.com/office/drawing/2014/main" id="{610B5FE2-592C-4C57-B424-441AE397C403}"/>
              </a:ext>
            </a:extLst>
          </p:cNvPr>
          <p:cNvPicPr>
            <a:picLocks noChangeAspect="1"/>
          </p:cNvPicPr>
          <p:nvPr/>
        </p:nvPicPr>
        <p:blipFill>
          <a:blip r:embed="rId3"/>
          <a:stretch>
            <a:fillRect/>
          </a:stretch>
        </p:blipFill>
        <p:spPr>
          <a:xfrm>
            <a:off x="0" y="5267325"/>
            <a:ext cx="8010525" cy="1590675"/>
          </a:xfrm>
          <a:prstGeom prst="rect">
            <a:avLst/>
          </a:prstGeom>
        </p:spPr>
      </p:pic>
    </p:spTree>
    <p:extLst>
      <p:ext uri="{BB962C8B-B14F-4D97-AF65-F5344CB8AC3E}">
        <p14:creationId xmlns:p14="http://schemas.microsoft.com/office/powerpoint/2010/main" val="2654437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8F0717-5C84-48EA-9279-56BC67BF8D14}"/>
              </a:ext>
            </a:extLst>
          </p:cNvPr>
          <p:cNvSpPr/>
          <p:nvPr/>
        </p:nvSpPr>
        <p:spPr>
          <a:xfrm>
            <a:off x="0" y="0"/>
            <a:ext cx="9144000" cy="6647974"/>
          </a:xfrm>
          <a:prstGeom prst="rect">
            <a:avLst/>
          </a:prstGeom>
        </p:spPr>
        <p:txBody>
          <a:bodyPr wrap="square" anchor="t">
            <a:spAutoFit/>
          </a:bodyPr>
          <a:lstStyle/>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Hi Chris,</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I've revised the manuscript and response based on your comments (see below).</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I've also included Barry's feedback. Thanks, Barry, for correcting the language in my response.</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The latest changes are highlighted with a yellow shading background. Corrections to minor language issues are omitted.</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Thanks, and have a nice weekend!</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0000"/>
                </a:solidFill>
                <a:latin typeface="Arial" panose="020B060402020202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I read the response and summary. Again, I think they are well written and very thorough. Here are my comments:</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I would keep the font size of the referee comments the same as ours. We don't want to give the impression that we are minimizing them. And making the font size smaller doesn't make the response shorter, it just reduces the number of pages and makes it more difficult to read.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The comments and responses are both size 11pt now.</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I still think the response is extremely long: the longest I can recall seeing as an author or referee. I am OK with that because you have laid out your case very thoroughly and clearly, but I worry that the referee can argue that the need for such a long response is more evidence that this should be a longer paper.</a:t>
            </a:r>
          </a:p>
          <a:p>
            <a:pPr>
              <a:spcAft>
                <a:spcPts val="0"/>
              </a:spcAft>
            </a:pPr>
            <a:r>
              <a:rPr lang="en-US" altLang="zh-CN" sz="1600" dirty="0">
                <a:solidFill>
                  <a:srgbClr val="00CC00"/>
                </a:solidFill>
                <a:latin typeface="Times New Roman" panose="02020603050405020304" pitchFamily="18" charset="0"/>
                <a:ea typeface="宋体" panose="02010600030101010101" pitchFamily="2" charset="-122"/>
                <a:cs typeface="宋体" panose="02010600030101010101" pitchFamily="2" charset="-122"/>
              </a:rPr>
              <a:t>It seems a lot of the stuff in the response are just trying to convince the referees and are not "worth" being included in the paper. I tried removing the list of authors, abstract, references, three figures, etc., and the resultant length would be six pages exactly.</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200" dirty="0">
                <a:solidFill>
                  <a:srgbClr val="000000"/>
                </a:solidFill>
                <a:latin typeface="Arial" panose="020B060402020202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1F497D"/>
                </a:solidFill>
                <a:latin typeface="Calibri" panose="020F0502020204030204" pitchFamily="34" charset="0"/>
                <a:ea typeface="宋体" panose="02010600030101010101" pitchFamily="2" charset="-122"/>
              </a:rPr>
              <a:t>You address the referees directly as "you," which might come across as more confrontational than writing to the editors about what the referees wrote. I usually do the latter, but it is a matter of personal preference.</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The referee asked questions in a tone like "did you fix the lifetime to 1 fs for the figure?" I thought we should reply directly. Anyway, I've rephrased the responses in the third person.</a:t>
            </a:r>
            <a:endParaRPr lang="zh-CN" altLang="zh-CN" sz="16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2371474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4929B5-26EA-4D52-87BB-CAF25C1E07CC}"/>
              </a:ext>
            </a:extLst>
          </p:cNvPr>
          <p:cNvSpPr/>
          <p:nvPr/>
        </p:nvSpPr>
        <p:spPr>
          <a:xfrm>
            <a:off x="0" y="-18097"/>
            <a:ext cx="9144000" cy="2554545"/>
          </a:xfrm>
          <a:prstGeom prst="rect">
            <a:avLst/>
          </a:prstGeom>
        </p:spPr>
        <p:txBody>
          <a:bodyPr wrap="square">
            <a:spAutoFit/>
          </a:bodyPr>
          <a:lstStyle/>
          <a:p>
            <a:pPr>
              <a:spcAft>
                <a:spcPts val="0"/>
              </a:spcAft>
            </a:pP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For the impact of the upper limit, you might try plotting the decay constant for 30P beta decay to the decay constant for 30P(</a:t>
            </a:r>
            <a:r>
              <a:rPr lang="en-US" altLang="zh-CN" sz="1600" dirty="0" err="1">
                <a:solidFill>
                  <a:srgbClr val="1F497D"/>
                </a:solidFill>
                <a:latin typeface="Calibri" panose="020F0502020204030204" pitchFamily="34" charset="0"/>
                <a:ea typeface="宋体" panose="02010600030101010101" pitchFamily="2" charset="-122"/>
                <a:cs typeface="宋体" panose="02010600030101010101" pitchFamily="2" charset="-122"/>
              </a:rPr>
              <a:t>p,g</a:t>
            </a: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)31S in a nova environment as a function of temperature (using your lower limit on the resonance strength) as a function of temperature. Your limit will rule out a massive region of parameter space in that plot. It should be possible to demonstrate that the reaction is always faster than the decay above some temperature. If that temperature is below the maximum nova temperature of 0.4 GK then you have a concrete scientific result: that 30P does not all end up decaying to 30Si in the hottest novae, and that there is substantial nucleosynthesis flow to higher masses. Even if it is above 0.4 GK we might be able to argue that we are tantalizingly close.</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r>
              <a:rPr lang="en-US" altLang="zh-CN" sz="1600" dirty="0">
                <a:solidFill>
                  <a:srgbClr val="00B050"/>
                </a:solidFill>
                <a:latin typeface="Times New Roman" panose="02020603050405020304" pitchFamily="18" charset="0"/>
                <a:ea typeface="宋体" panose="02010600030101010101" pitchFamily="2" charset="-122"/>
              </a:rPr>
              <a:t>Good point. I've added a figure to the response. Following the exercises in </a:t>
            </a:r>
            <a:r>
              <a:rPr lang="en-US" altLang="zh-CN" sz="1600" dirty="0" err="1">
                <a:solidFill>
                  <a:srgbClr val="00B050"/>
                </a:solidFill>
                <a:latin typeface="Times New Roman" panose="02020603050405020304" pitchFamily="18" charset="0"/>
                <a:ea typeface="宋体" panose="02010600030101010101" pitchFamily="2" charset="-122"/>
              </a:rPr>
              <a:t>Iliadis's</a:t>
            </a:r>
            <a:r>
              <a:rPr lang="en-US" altLang="zh-CN" sz="1600" dirty="0">
                <a:solidFill>
                  <a:srgbClr val="00B050"/>
                </a:solidFill>
                <a:latin typeface="Times New Roman" panose="02020603050405020304" pitchFamily="18" charset="0"/>
                <a:ea typeface="宋体" panose="02010600030101010101" pitchFamily="2" charset="-122"/>
              </a:rPr>
              <a:t> book, I got a figure like this. Please let me know if I misunderstood anything</a:t>
            </a:r>
            <a:endParaRPr lang="zh-CN" altLang="en-US" sz="1600" dirty="0"/>
          </a:p>
        </p:txBody>
      </p:sp>
      <p:pic>
        <p:nvPicPr>
          <p:cNvPr id="3" name="Picture 2">
            <a:extLst>
              <a:ext uri="{FF2B5EF4-FFF2-40B4-BE49-F238E27FC236}">
                <a16:creationId xmlns:a16="http://schemas.microsoft.com/office/drawing/2014/main" id="{92176F82-8C19-434E-A3E2-E8F0EFEE7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34272"/>
            <a:ext cx="5845215" cy="4323728"/>
          </a:xfrm>
          <a:prstGeom prst="rect">
            <a:avLst/>
          </a:prstGeom>
        </p:spPr>
      </p:pic>
    </p:spTree>
    <p:extLst>
      <p:ext uri="{BB962C8B-B14F-4D97-AF65-F5344CB8AC3E}">
        <p14:creationId xmlns:p14="http://schemas.microsoft.com/office/powerpoint/2010/main" val="2603074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6A51D0-ECAB-41DF-B76E-7DA5F4DE0306}"/>
              </a:ext>
            </a:extLst>
          </p:cNvPr>
          <p:cNvSpPr/>
          <p:nvPr/>
        </p:nvSpPr>
        <p:spPr>
          <a:xfrm>
            <a:off x="0" y="0"/>
            <a:ext cx="9144000" cy="4770537"/>
          </a:xfrm>
          <a:prstGeom prst="rect">
            <a:avLst/>
          </a:prstGeom>
        </p:spPr>
        <p:txBody>
          <a:bodyPr wrap="square">
            <a:spAutoFit/>
          </a:bodyPr>
          <a:lstStyle/>
          <a:p>
            <a:pPr>
              <a:spcAft>
                <a:spcPts val="0"/>
              </a:spcAft>
            </a:pP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I think Table 3 would be more meaningful if you included the reaction/decay channels for each observation.</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Done.</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I think most of your response to Referee #2's comment about the 4156-keV gamma ray is repeating things the referee already knows. When I was reading it, the first part seemed like you were trying to dodge the question by producing a smokescreen of redundant information. However, when you got to "From a theoretical perspective…" I thought you provided a new, simple, and relevant argument that may be the best way we can satisfy the referee. Do we lose anything if we delete the part before that?</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1F497D"/>
                </a:solidFill>
                <a:latin typeface="Calibri" panose="020F0502020204030204" pitchFamily="34" charset="0"/>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You're right. I should be more specific to the referee's question. Their major concern is "could the 4156-keV transition observed here not simply be a previously unreported branch from the previously-identified state?"</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I need to explain that there is no evidence that the 6392- and 6394-keV states would contribute </a:t>
            </a:r>
            <a:r>
              <a:rPr lang="en-US" altLang="zh-CN" sz="1600" i="1" dirty="0">
                <a:solidFill>
                  <a:srgbClr val="00B050"/>
                </a:solidFill>
                <a:latin typeface="Times New Roman" panose="02020603050405020304" pitchFamily="18" charset="0"/>
                <a:ea typeface="宋体" panose="02010600030101010101" pitchFamily="2" charset="-122"/>
                <a:cs typeface="宋体" panose="02010600030101010101" pitchFamily="2" charset="-122"/>
              </a:rPr>
              <a:t>γ</a:t>
            </a: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-ray transitions around that energy.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It's relatively easy to justify why we ruled out the 6394-keV states. For the 6392-keV state, the referee pointed out that Doherty's observation might not be convincing enough, so I provide two more pieces of evidence: </a:t>
            </a:r>
            <a:r>
              <a:rPr lang="en-US" altLang="zh-CN" sz="1600" dirty="0" err="1">
                <a:solidFill>
                  <a:srgbClr val="00B050"/>
                </a:solidFill>
                <a:latin typeface="Times New Roman" panose="02020603050405020304" pitchFamily="18" charset="0"/>
                <a:ea typeface="宋体" panose="02010600030101010101" pitchFamily="2" charset="-122"/>
                <a:cs typeface="宋体" panose="02010600030101010101" pitchFamily="2" charset="-122"/>
              </a:rPr>
              <a:t>Kankainen's</a:t>
            </a:r>
            <a:r>
              <a:rPr lang="en-US" altLang="zh-CN" sz="1600" dirty="0">
                <a:solidFill>
                  <a:srgbClr val="00B050"/>
                </a:solidFill>
                <a:latin typeface="Times New Roman" panose="02020603050405020304" pitchFamily="18" charset="0"/>
                <a:ea typeface="宋体" panose="02010600030101010101" pitchFamily="2" charset="-122"/>
                <a:cs typeface="宋体" panose="02010600030101010101" pitchFamily="2" charset="-122"/>
              </a:rPr>
              <a:t> observation and our shell-model calculation. I'm unsure if the referee knows about all the related work besides Doherty's.</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r>
              <a:rPr lang="en-US" altLang="zh-CN" sz="1600" dirty="0">
                <a:solidFill>
                  <a:srgbClr val="00B050"/>
                </a:solidFill>
                <a:latin typeface="Times New Roman" panose="02020603050405020304" pitchFamily="18" charset="0"/>
                <a:ea typeface="宋体" panose="02010600030101010101" pitchFamily="2" charset="-122"/>
              </a:rPr>
              <a:t>I feel it's worthwhile to provide an informative response and show a full picture to the referees. I also feel that spending 15 pages responding to Referee 1 but only 4 pages to Referee 2 seems a bit unfair.</a:t>
            </a:r>
            <a:endParaRPr lang="zh-CN" altLang="en-US" sz="1600" dirty="0"/>
          </a:p>
        </p:txBody>
      </p:sp>
    </p:spTree>
    <p:extLst>
      <p:ext uri="{BB962C8B-B14F-4D97-AF65-F5344CB8AC3E}">
        <p14:creationId xmlns:p14="http://schemas.microsoft.com/office/powerpoint/2010/main" val="173437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0DC516-815E-4B1D-88B5-BC34E4A925F3}"/>
              </a:ext>
            </a:extLst>
          </p:cNvPr>
          <p:cNvPicPr>
            <a:picLocks noChangeAspect="1"/>
          </p:cNvPicPr>
          <p:nvPr/>
        </p:nvPicPr>
        <p:blipFill>
          <a:blip r:embed="rId2"/>
          <a:stretch>
            <a:fillRect/>
          </a:stretch>
        </p:blipFill>
        <p:spPr>
          <a:xfrm>
            <a:off x="0" y="3429000"/>
            <a:ext cx="8892000" cy="3420000"/>
          </a:xfrm>
          <a:prstGeom prst="rect">
            <a:avLst/>
          </a:prstGeom>
        </p:spPr>
      </p:pic>
      <p:sp>
        <p:nvSpPr>
          <p:cNvPr id="4" name="TextBox 3">
            <a:extLst>
              <a:ext uri="{FF2B5EF4-FFF2-40B4-BE49-F238E27FC236}">
                <a16:creationId xmlns:a16="http://schemas.microsoft.com/office/drawing/2014/main" id="{77B32CE0-6F67-48A6-B0BF-D3DE88F7392A}"/>
              </a:ext>
            </a:extLst>
          </p:cNvPr>
          <p:cNvSpPr txBox="1"/>
          <p:nvPr/>
        </p:nvSpPr>
        <p:spPr>
          <a:xfrm>
            <a:off x="669344" y="4210675"/>
            <a:ext cx="1407758" cy="1200329"/>
          </a:xfrm>
          <a:prstGeom prst="rect">
            <a:avLst/>
          </a:prstGeom>
          <a:noFill/>
        </p:spPr>
        <p:txBody>
          <a:bodyPr wrap="none" rtlCol="0">
            <a:spAutoFit/>
          </a:bodyPr>
          <a:lstStyle/>
          <a:p>
            <a:r>
              <a:rPr lang="en-US" altLang="zh-CN" sz="2400" dirty="0">
                <a:solidFill>
                  <a:srgbClr val="59D454"/>
                </a:solidFill>
                <a:latin typeface="Cambria" panose="02040503050406030204" pitchFamily="18" charset="0"/>
                <a:ea typeface="Cambria" panose="02040503050406030204" pitchFamily="18" charset="0"/>
              </a:rPr>
              <a:t>A2 = 0</a:t>
            </a:r>
          </a:p>
          <a:p>
            <a:r>
              <a:rPr lang="en-US" altLang="zh-CN" sz="2400" dirty="0">
                <a:solidFill>
                  <a:srgbClr val="FF0000"/>
                </a:solidFill>
                <a:latin typeface="Cambria" panose="02040503050406030204" pitchFamily="18" charset="0"/>
                <a:ea typeface="Cambria" panose="02040503050406030204" pitchFamily="18" charset="0"/>
              </a:rPr>
              <a:t>A2 = –0.4</a:t>
            </a:r>
          </a:p>
          <a:p>
            <a:r>
              <a:rPr lang="en-US" altLang="zh-CN" sz="2400" dirty="0">
                <a:solidFill>
                  <a:srgbClr val="0000FF"/>
                </a:solidFill>
                <a:latin typeface="Cambria" panose="02040503050406030204" pitchFamily="18" charset="0"/>
                <a:ea typeface="Cambria" panose="02040503050406030204" pitchFamily="18" charset="0"/>
              </a:rPr>
              <a:t>A2 = –0.8</a:t>
            </a:r>
            <a:endParaRPr lang="zh-CN" altLang="en-US" sz="2400" dirty="0">
              <a:solidFill>
                <a:srgbClr val="0000FF"/>
              </a:solidFill>
              <a:latin typeface="Cambria" panose="02040503050406030204" pitchFamily="18" charset="0"/>
            </a:endParaRPr>
          </a:p>
        </p:txBody>
      </p:sp>
      <p:pic>
        <p:nvPicPr>
          <p:cNvPr id="6" name="Picture 5">
            <a:extLst>
              <a:ext uri="{FF2B5EF4-FFF2-40B4-BE49-F238E27FC236}">
                <a16:creationId xmlns:a16="http://schemas.microsoft.com/office/drawing/2014/main" id="{4F432FA3-F3CE-4C9A-B8EE-409D885626EF}"/>
              </a:ext>
            </a:extLst>
          </p:cNvPr>
          <p:cNvPicPr>
            <a:picLocks noChangeAspect="1"/>
          </p:cNvPicPr>
          <p:nvPr/>
        </p:nvPicPr>
        <p:blipFill>
          <a:blip r:embed="rId3"/>
          <a:stretch>
            <a:fillRect/>
          </a:stretch>
        </p:blipFill>
        <p:spPr>
          <a:xfrm>
            <a:off x="0" y="0"/>
            <a:ext cx="8928775" cy="3420000"/>
          </a:xfrm>
          <a:prstGeom prst="rect">
            <a:avLst/>
          </a:prstGeom>
        </p:spPr>
      </p:pic>
      <p:sp>
        <p:nvSpPr>
          <p:cNvPr id="7" name="TextBox 6">
            <a:extLst>
              <a:ext uri="{FF2B5EF4-FFF2-40B4-BE49-F238E27FC236}">
                <a16:creationId xmlns:a16="http://schemas.microsoft.com/office/drawing/2014/main" id="{061C02B3-9CA4-4523-91F0-4609662115CF}"/>
              </a:ext>
            </a:extLst>
          </p:cNvPr>
          <p:cNvSpPr txBox="1"/>
          <p:nvPr/>
        </p:nvSpPr>
        <p:spPr>
          <a:xfrm>
            <a:off x="669344" y="781675"/>
            <a:ext cx="1423788" cy="1200329"/>
          </a:xfrm>
          <a:prstGeom prst="rect">
            <a:avLst/>
          </a:prstGeom>
          <a:noFill/>
        </p:spPr>
        <p:txBody>
          <a:bodyPr wrap="none" rtlCol="0">
            <a:spAutoFit/>
          </a:bodyPr>
          <a:lstStyle/>
          <a:p>
            <a:r>
              <a:rPr lang="en-US" altLang="zh-CN" sz="2400" dirty="0">
                <a:solidFill>
                  <a:srgbClr val="59D454"/>
                </a:solidFill>
                <a:latin typeface="Cambria" panose="02040503050406030204" pitchFamily="18" charset="0"/>
                <a:ea typeface="Cambria" panose="02040503050406030204" pitchFamily="18" charset="0"/>
              </a:rPr>
              <a:t>A2 = 0</a:t>
            </a:r>
          </a:p>
          <a:p>
            <a:r>
              <a:rPr lang="en-US" altLang="zh-CN" sz="2400" dirty="0">
                <a:solidFill>
                  <a:srgbClr val="FF0000"/>
                </a:solidFill>
                <a:latin typeface="Cambria" panose="02040503050406030204" pitchFamily="18" charset="0"/>
                <a:ea typeface="Cambria" panose="02040503050406030204" pitchFamily="18" charset="0"/>
              </a:rPr>
              <a:t>A2 = +0.4</a:t>
            </a:r>
          </a:p>
          <a:p>
            <a:r>
              <a:rPr lang="en-US" altLang="zh-CN" sz="2400" dirty="0">
                <a:solidFill>
                  <a:srgbClr val="0000FF"/>
                </a:solidFill>
                <a:latin typeface="Cambria" panose="02040503050406030204" pitchFamily="18" charset="0"/>
                <a:ea typeface="Cambria" panose="02040503050406030204" pitchFamily="18" charset="0"/>
              </a:rPr>
              <a:t>A2 = +0.8</a:t>
            </a:r>
            <a:endParaRPr lang="zh-CN" altLang="en-US" sz="2400" dirty="0">
              <a:solidFill>
                <a:srgbClr val="0000FF"/>
              </a:solidFill>
              <a:latin typeface="Cambria" panose="02040503050406030204" pitchFamily="18" charset="0"/>
            </a:endParaRPr>
          </a:p>
        </p:txBody>
      </p:sp>
      <p:sp>
        <p:nvSpPr>
          <p:cNvPr id="9" name="TextBox 8">
            <a:extLst>
              <a:ext uri="{FF2B5EF4-FFF2-40B4-BE49-F238E27FC236}">
                <a16:creationId xmlns:a16="http://schemas.microsoft.com/office/drawing/2014/main" id="{7FC1C3AF-2529-4DF6-9AC3-092A9F3CB2AC}"/>
              </a:ext>
            </a:extLst>
          </p:cNvPr>
          <p:cNvSpPr txBox="1"/>
          <p:nvPr/>
        </p:nvSpPr>
        <p:spPr>
          <a:xfrm>
            <a:off x="0" y="0"/>
            <a:ext cx="5803900" cy="646331"/>
          </a:xfrm>
          <a:prstGeom prst="rect">
            <a:avLst/>
          </a:prstGeom>
          <a:noFill/>
        </p:spPr>
        <p:txBody>
          <a:bodyPr wrap="square">
            <a:spAutoFit/>
          </a:bodyPr>
          <a:lstStyle/>
          <a:p>
            <a:r>
              <a:rPr lang="en-US" altLang="zh-CN" dirty="0"/>
              <a:t>5)</a:t>
            </a:r>
            <a:r>
              <a:rPr lang="zh-CN" altLang="en-US" dirty="0"/>
              <a:t> </a:t>
            </a:r>
            <a:r>
              <a:rPr lang="en-US" altLang="zh-CN" dirty="0"/>
              <a:t>Angular correlation forward, sharpness doesn't change</a:t>
            </a:r>
          </a:p>
          <a:p>
            <a:r>
              <a:rPr lang="en-US" altLang="zh-CN" dirty="0"/>
              <a:t>    Angular correlation backward, sharpness </a:t>
            </a:r>
            <a:r>
              <a:rPr lang="zh-CN" altLang="en-US" dirty="0"/>
              <a:t>↓</a:t>
            </a:r>
            <a:endParaRPr lang="en-US" altLang="zh-CN" dirty="0"/>
          </a:p>
        </p:txBody>
      </p:sp>
    </p:spTree>
    <p:extLst>
      <p:ext uri="{BB962C8B-B14F-4D97-AF65-F5344CB8AC3E}">
        <p14:creationId xmlns:p14="http://schemas.microsoft.com/office/powerpoint/2010/main" val="29673591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45F359-27E9-4DA1-A55E-EFB971E7693B}"/>
              </a:ext>
            </a:extLst>
          </p:cNvPr>
          <p:cNvSpPr/>
          <p:nvPr/>
        </p:nvSpPr>
        <p:spPr>
          <a:xfrm>
            <a:off x="0" y="0"/>
            <a:ext cx="9144000" cy="6186309"/>
          </a:xfrm>
          <a:prstGeom prst="rect">
            <a:avLst/>
          </a:prstGeom>
        </p:spPr>
        <p:txBody>
          <a:bodyPr wrap="square">
            <a:spAutoFit/>
          </a:bodyPr>
          <a:lstStyle/>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Thanks. I’m OK with it except one remaining issue. </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 </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The plot you made with the decay constants is nice because it demonstrates that the upper limit on the lifetime, hence the lower limit on the resonance strength, yields </a:t>
            </a:r>
            <a:r>
              <a:rPr lang="en-US" altLang="zh-CN" b="1" dirty="0">
                <a:solidFill>
                  <a:srgbClr val="1F497D"/>
                </a:solidFill>
                <a:latin typeface="Calibri" panose="020F0502020204030204" pitchFamily="34" charset="0"/>
                <a:ea typeface="宋体" panose="02010600030101010101" pitchFamily="2" charset="-122"/>
                <a:cs typeface="宋体" panose="02010600030101010101" pitchFamily="2" charset="-122"/>
              </a:rPr>
              <a:t>an upper limit on the temperature at which the decay constants cross</a:t>
            </a: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 I think this crossing point affects all of the interesting nova observables that are normally associated with the 30P(</a:t>
            </a:r>
            <a:r>
              <a:rPr lang="en-US" altLang="zh-CN" dirty="0" err="1">
                <a:solidFill>
                  <a:srgbClr val="1F497D"/>
                </a:solidFill>
                <a:latin typeface="Calibri" panose="020F0502020204030204" pitchFamily="34" charset="0"/>
                <a:ea typeface="宋体" panose="02010600030101010101" pitchFamily="2" charset="-122"/>
                <a:cs typeface="宋体" panose="02010600030101010101" pitchFamily="2" charset="-122"/>
              </a:rPr>
              <a:t>p,gamma</a:t>
            </a: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)31S reaction. Therefore, it might be worth showing this figure in the paper to demonstrate the astrophysical impact, although I know we are short on space. </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 </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By the way, I also worry a little bit about your statement in the response, “We confirm that the net abundance flow always prefers to follow the 30P(</a:t>
            </a:r>
            <a:r>
              <a:rPr lang="en-US" altLang="zh-CN" dirty="0" err="1">
                <a:solidFill>
                  <a:srgbClr val="1F497D"/>
                </a:solidFill>
                <a:latin typeface="Calibri" panose="020F0502020204030204" pitchFamily="34" charset="0"/>
                <a:ea typeface="宋体" panose="02010600030101010101" pitchFamily="2" charset="-122"/>
                <a:cs typeface="宋体" panose="02010600030101010101" pitchFamily="2" charset="-122"/>
              </a:rPr>
              <a:t>p,gamma</a:t>
            </a: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)31S path instead of the competing 30P(beta+)30Si over most of the peak </a:t>
            </a:r>
            <a:r>
              <a:rPr lang="en-US" altLang="zh-CN" dirty="0" err="1">
                <a:solidFill>
                  <a:srgbClr val="1F497D"/>
                </a:solidFill>
                <a:latin typeface="Calibri" panose="020F0502020204030204" pitchFamily="34" charset="0"/>
                <a:ea typeface="宋体" panose="02010600030101010101" pitchFamily="2" charset="-122"/>
                <a:cs typeface="宋体" panose="02010600030101010101" pitchFamily="2" charset="-122"/>
              </a:rPr>
              <a:t>ONe</a:t>
            </a: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 nova temperature range”. On the surface, it makes it sound like there will be no 30Si excesses, but this contradicts the conclusions of Tamas’ paper (that there will always be 30Si excesses for any peak nova temp), which were derived using a full nova simulation. I think this is because the conditions of a realistic nova simulation are dynamic, unlike the graph. So I think it may be better to simply </a:t>
            </a:r>
            <a:r>
              <a:rPr lang="en-US" altLang="zh-CN" b="1" dirty="0">
                <a:solidFill>
                  <a:srgbClr val="1F497D"/>
                </a:solidFill>
                <a:latin typeface="Calibri" panose="020F0502020204030204" pitchFamily="34" charset="0"/>
                <a:ea typeface="宋体" panose="02010600030101010101" pitchFamily="2" charset="-122"/>
                <a:cs typeface="宋体" panose="02010600030101010101" pitchFamily="2" charset="-122"/>
              </a:rPr>
              <a:t>state qualitatively that the value of the crossing point affects the observables as long as the limit on the lifetime is strong enough to place the crossing point below 0.4 GK. </a:t>
            </a:r>
            <a:endParaRPr lang="zh-CN" altLang="zh-CN" b="1"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 </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Best,</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 </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cs typeface="宋体" panose="02010600030101010101" pitchFamily="2" charset="-122"/>
              </a:rPr>
              <a:t>Chris</a:t>
            </a:r>
            <a:endParaRPr lang="zh-CN" altLang="zh-CN"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515344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DAE8BD-0D41-4CBA-9D75-4F70490D09CF}"/>
              </a:ext>
            </a:extLst>
          </p:cNvPr>
          <p:cNvSpPr/>
          <p:nvPr/>
        </p:nvSpPr>
        <p:spPr>
          <a:xfrm>
            <a:off x="0" y="0"/>
            <a:ext cx="9144000" cy="5324535"/>
          </a:xfrm>
          <a:prstGeom prst="rect">
            <a:avLst/>
          </a:prstGeom>
        </p:spPr>
        <p:txBody>
          <a:bodyPr wrap="square">
            <a:spAutoFit/>
          </a:bodyPr>
          <a:lstStyle/>
          <a:p>
            <a:pPr>
              <a:spcAft>
                <a:spcPts val="0"/>
              </a:spcAft>
            </a:pP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Hi Chris,</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Thanks for pointing it out! I agree that a qualitative statement is more appropriate. I’ve revised that part of the response (see attached).</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The realistic temperature and density change dramatically with time, but the density and hydrogen mass fraction I previously chose seem too high. I’ve recalculated the decay constants based on the representative values reported on pages 476-479 of </a:t>
            </a:r>
            <a:r>
              <a:rPr lang="en-US" altLang="zh-CN" dirty="0" err="1">
                <a:solidFill>
                  <a:srgbClr val="000000"/>
                </a:solidFill>
                <a:latin typeface="Arial" panose="020B0604020202020204" pitchFamily="34" charset="0"/>
                <a:ea typeface="宋体" panose="02010600030101010101" pitchFamily="2" charset="-122"/>
                <a:cs typeface="宋体" panose="02010600030101010101" pitchFamily="2" charset="-122"/>
              </a:rPr>
              <a:t>Iliadis</a:t>
            </a: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 book. The crossing point changed accordingly, a lot, actually.</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 </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Also, it should be noted that the 20-fs limit does not have rigorous statistical meaning. The long tail of the posterior distribution prevents us from extracting a finite limit. The 20 fs does not correspond to a 90% confidence interval or any confidence interval. I feel more comfortable talking about the astrophysical impact of a loosely defined “limit” in the response instead of in the paper, but I could be persuaded otherwise.</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 </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By the way, should we circulate the response to the whole Collaboration/</a:t>
            </a:r>
            <a:r>
              <a:rPr lang="en-US" altLang="zh-CN" dirty="0" err="1">
                <a:solidFill>
                  <a:srgbClr val="000000"/>
                </a:solidFill>
                <a:latin typeface="Arial" panose="020B0604020202020204" pitchFamily="34" charset="0"/>
                <a:ea typeface="宋体" panose="02010600030101010101" pitchFamily="2" charset="-122"/>
                <a:cs typeface="宋体" panose="02010600030101010101" pitchFamily="2" charset="-122"/>
              </a:rPr>
              <a:t>authorlist</a:t>
            </a: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 at some point?</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 </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dirty="0">
                <a:solidFill>
                  <a:srgbClr val="000000"/>
                </a:solidFill>
                <a:latin typeface="Arial" panose="020B0604020202020204" pitchFamily="34" charset="0"/>
                <a:ea typeface="宋体" panose="02010600030101010101" pitchFamily="2" charset="-122"/>
                <a:cs typeface="宋体" panose="02010600030101010101" pitchFamily="2" charset="-122"/>
              </a:rPr>
              <a:t>Thanks!</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en-US" altLang="zh-CN" sz="1600" dirty="0">
                <a:solidFill>
                  <a:srgbClr val="000000"/>
                </a:solidFill>
                <a:latin typeface="Arial" panose="020B0604020202020204" pitchFamily="3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7680171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6B0CB-7C5B-4B4A-99D0-DB4ADFCB8492}"/>
              </a:ext>
            </a:extLst>
          </p:cNvPr>
          <p:cNvSpPr/>
          <p:nvPr/>
        </p:nvSpPr>
        <p:spPr>
          <a:xfrm>
            <a:off x="0" y="0"/>
            <a:ext cx="9144000" cy="5909310"/>
          </a:xfrm>
          <a:prstGeom prst="rect">
            <a:avLst/>
          </a:prstGeom>
        </p:spPr>
        <p:txBody>
          <a:bodyPr wrap="square">
            <a:spAutoFit/>
          </a:bodyPr>
          <a:lstStyle/>
          <a:p>
            <a:pPr>
              <a:spcAft>
                <a:spcPts val="0"/>
              </a:spcAft>
            </a:pPr>
            <a:r>
              <a:rPr lang="en-US" altLang="zh-CN" dirty="0">
                <a:solidFill>
                  <a:srgbClr val="1F497D"/>
                </a:solidFill>
                <a:latin typeface="Calibri" panose="020F0502020204030204" pitchFamily="34" charset="0"/>
                <a:ea typeface="宋体" panose="02010600030101010101" pitchFamily="2" charset="-122"/>
              </a:rPr>
              <a:t>Hi Lijie,</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I think in the reply to reviewer #1, you missed the mark in the response ending in “The ability to set a finite value around 1 fs would be highly valuable.”</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The reviewer asked “Are the upper limits entirely limited by the statistics, or is it just very difficult to obtain 1 fs lifetimes with the method?” In the method-limited option, it’s not clear to me what part of the method the reviewer is asking about, whether it’s the DSAM facility or the Bayesian framework used in the analysis. I think it is the Bayesian analysis method that the reviewer is challenging here as, earlier, the reviewer said the impact of the Bayesian method is not clear. I imagine the reviewer saying “It’s great that </a:t>
            </a:r>
            <a:r>
              <a:rPr lang="en-US" altLang="zh-CN" dirty="0" err="1">
                <a:solidFill>
                  <a:srgbClr val="1F497D"/>
                </a:solidFill>
                <a:latin typeface="Calibri" panose="020F0502020204030204" pitchFamily="34" charset="0"/>
                <a:ea typeface="宋体" panose="02010600030101010101" pitchFamily="2" charset="-122"/>
              </a:rPr>
              <a:t>Galinski</a:t>
            </a:r>
            <a:r>
              <a:rPr lang="en-US" altLang="zh-CN" dirty="0">
                <a:solidFill>
                  <a:srgbClr val="1F497D"/>
                </a:solidFill>
                <a:latin typeface="Calibri" panose="020F0502020204030204" pitchFamily="34" charset="0"/>
                <a:ea typeface="宋体" panose="02010600030101010101" pitchFamily="2" charset="-122"/>
              </a:rPr>
              <a:t> and </a:t>
            </a:r>
            <a:r>
              <a:rPr lang="en-US" altLang="zh-CN" dirty="0" err="1">
                <a:solidFill>
                  <a:srgbClr val="1F497D"/>
                </a:solidFill>
                <a:latin typeface="Calibri" panose="020F0502020204030204" pitchFamily="34" charset="0"/>
                <a:ea typeface="宋体" panose="02010600030101010101" pitchFamily="2" charset="-122"/>
              </a:rPr>
              <a:t>Frentz</a:t>
            </a:r>
            <a:r>
              <a:rPr lang="en-US" altLang="zh-CN" dirty="0">
                <a:solidFill>
                  <a:srgbClr val="1F497D"/>
                </a:solidFill>
                <a:latin typeface="Calibri" panose="020F0502020204030204" pitchFamily="34" charset="0"/>
                <a:ea typeface="宋体" panose="02010600030101010101" pitchFamily="2" charset="-122"/>
              </a:rPr>
              <a:t> can do ~1 fs, but they didn’t use your fancy new Bayesian analysis. Do the readers of PLB need to read about a Bayesian </a:t>
            </a:r>
            <a:r>
              <a:rPr lang="en-US" altLang="zh-CN" dirty="0" err="1">
                <a:solidFill>
                  <a:srgbClr val="1F497D"/>
                </a:solidFill>
                <a:latin typeface="Calibri" panose="020F0502020204030204" pitchFamily="34" charset="0"/>
                <a:ea typeface="宋体" panose="02010600030101010101" pitchFamily="2" charset="-122"/>
              </a:rPr>
              <a:t>lineshape</a:t>
            </a:r>
            <a:r>
              <a:rPr lang="en-US" altLang="zh-CN" dirty="0">
                <a:solidFill>
                  <a:srgbClr val="1F497D"/>
                </a:solidFill>
                <a:latin typeface="Calibri" panose="020F0502020204030204" pitchFamily="34" charset="0"/>
                <a:ea typeface="宋体" panose="02010600030101010101" pitchFamily="2" charset="-122"/>
              </a:rPr>
              <a:t> method when </a:t>
            </a:r>
            <a:r>
              <a:rPr lang="en-US" altLang="zh-CN" dirty="0" err="1">
                <a:solidFill>
                  <a:srgbClr val="1F497D"/>
                </a:solidFill>
                <a:latin typeface="Calibri" panose="020F0502020204030204" pitchFamily="34" charset="0"/>
                <a:ea typeface="宋体" panose="02010600030101010101" pitchFamily="2" charset="-122"/>
              </a:rPr>
              <a:t>Galinski</a:t>
            </a:r>
            <a:r>
              <a:rPr lang="en-US" altLang="zh-CN" dirty="0">
                <a:solidFill>
                  <a:srgbClr val="1F497D"/>
                </a:solidFill>
                <a:latin typeface="Calibri" panose="020F0502020204030204" pitchFamily="34" charset="0"/>
                <a:ea typeface="宋体" panose="02010600030101010101" pitchFamily="2" charset="-122"/>
              </a:rPr>
              <a:t> and </a:t>
            </a:r>
            <a:r>
              <a:rPr lang="en-US" altLang="zh-CN" dirty="0" err="1">
                <a:solidFill>
                  <a:srgbClr val="1F497D"/>
                </a:solidFill>
                <a:latin typeface="Calibri" panose="020F0502020204030204" pitchFamily="34" charset="0"/>
                <a:ea typeface="宋体" panose="02010600030101010101" pitchFamily="2" charset="-122"/>
              </a:rPr>
              <a:t>Frentz</a:t>
            </a:r>
            <a:r>
              <a:rPr lang="en-US" altLang="zh-CN" dirty="0">
                <a:solidFill>
                  <a:srgbClr val="1F497D"/>
                </a:solidFill>
                <a:latin typeface="Calibri" panose="020F0502020204030204" pitchFamily="34" charset="0"/>
                <a:ea typeface="宋体" panose="02010600030101010101" pitchFamily="2" charset="-122"/>
              </a:rPr>
              <a:t> can do it without a Bayesian method and it is not clear to me that this new Bayesian method can reach 1 fs lifetimes?”</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Is there a way to show that your current analysis can do finite 1 fs measurements, if given sufficient statistics?</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Otherwise, I think it’s a good paper on a really neat technique.</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Jason</a:t>
            </a:r>
            <a:endParaRPr lang="zh-CN" altLang="zh-CN"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645914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842B7A-9792-4FD7-9187-30BB767DD0BA}"/>
              </a:ext>
            </a:extLst>
          </p:cNvPr>
          <p:cNvSpPr/>
          <p:nvPr/>
        </p:nvSpPr>
        <p:spPr>
          <a:xfrm>
            <a:off x="0" y="0"/>
            <a:ext cx="9144000" cy="6986528"/>
          </a:xfrm>
          <a:prstGeom prst="rect">
            <a:avLst/>
          </a:prstGeom>
        </p:spPr>
        <p:txBody>
          <a:bodyPr wrap="square">
            <a:spAutoFit/>
          </a:bodyPr>
          <a:lstStyle/>
          <a:p>
            <a:pPr>
              <a:spcAft>
                <a:spcPts val="0"/>
              </a:spcAft>
            </a:pPr>
            <a:r>
              <a:rPr lang="en-US" altLang="zh-CN" sz="1600" dirty="0">
                <a:solidFill>
                  <a:srgbClr val="000000"/>
                </a:solidFill>
                <a:latin typeface="Cambria" panose="02040503050406030204" pitchFamily="18" charset="0"/>
                <a:ea typeface="Cambria" panose="02040503050406030204" pitchFamily="18" charset="0"/>
              </a:rPr>
              <a:t>Hi Jason,</a:t>
            </a:r>
            <a:endParaRPr lang="zh-CN" altLang="zh-CN" sz="1600" dirty="0">
              <a:latin typeface="Cambria" panose="02040503050406030204" pitchFamily="18" charset="0"/>
              <a:ea typeface="宋体" panose="02010600030101010101" pitchFamily="2" charset="-122"/>
            </a:endParaRPr>
          </a:p>
          <a:p>
            <a:pPr>
              <a:spcAft>
                <a:spcPts val="0"/>
              </a:spcAft>
            </a:pPr>
            <a:r>
              <a:rPr lang="en-US" altLang="zh-CN" sz="1600" dirty="0">
                <a:solidFill>
                  <a:srgbClr val="000000"/>
                </a:solidFill>
                <a:latin typeface="Cambria" panose="02040503050406030204" pitchFamily="18" charset="0"/>
                <a:ea typeface="Cambria" panose="02040503050406030204" pitchFamily="18" charset="0"/>
              </a:rPr>
              <a:t>That’s a good question. The typical slowing down time of the nuclei recoiling from a nuclear reaction is a few hundred femtoseconds in solid materials. 1 fs is </a:t>
            </a:r>
            <a:r>
              <a:rPr lang="en-US" altLang="zh-CN" sz="1600" dirty="0" err="1">
                <a:solidFill>
                  <a:srgbClr val="000000"/>
                </a:solidFill>
                <a:latin typeface="Cambria" panose="02040503050406030204" pitchFamily="18" charset="0"/>
                <a:ea typeface="Cambria" panose="02040503050406030204" pitchFamily="18" charset="0"/>
              </a:rPr>
              <a:t>gonna</a:t>
            </a:r>
            <a:r>
              <a:rPr lang="en-US" altLang="zh-CN" sz="1600" dirty="0">
                <a:solidFill>
                  <a:srgbClr val="000000"/>
                </a:solidFill>
                <a:latin typeface="Cambria" panose="02040503050406030204" pitchFamily="18" charset="0"/>
                <a:ea typeface="Cambria" panose="02040503050406030204" pitchFamily="18" charset="0"/>
              </a:rPr>
              <a:t> be tricky. I believe neither of the referees is familiar with Bayesian methods. I feel they questioned the lifetime limitation caused by the DSAM.</a:t>
            </a:r>
            <a:endParaRPr lang="zh-CN" altLang="zh-CN" sz="1600" dirty="0">
              <a:latin typeface="Cambria" panose="02040503050406030204" pitchFamily="18" charset="0"/>
              <a:ea typeface="宋体" panose="02010600030101010101" pitchFamily="2" charset="-122"/>
            </a:endParaRPr>
          </a:p>
          <a:p>
            <a:pPr>
              <a:spcAft>
                <a:spcPts val="0"/>
              </a:spcAft>
            </a:pPr>
            <a:r>
              <a:rPr lang="en-US" altLang="zh-CN" sz="1600" dirty="0">
                <a:solidFill>
                  <a:srgbClr val="000000"/>
                </a:solidFill>
                <a:latin typeface="Cambria" panose="02040503050406030204" pitchFamily="18" charset="0"/>
                <a:ea typeface="Cambria" panose="02040503050406030204" pitchFamily="18" charset="0"/>
              </a:rPr>
              <a:t> </a:t>
            </a:r>
            <a:endParaRPr lang="zh-CN" altLang="zh-CN" sz="1600" dirty="0">
              <a:latin typeface="Cambria" panose="02040503050406030204" pitchFamily="18" charset="0"/>
              <a:ea typeface="宋体" panose="02010600030101010101" pitchFamily="2" charset="-122"/>
            </a:endParaRPr>
          </a:p>
          <a:p>
            <a:pPr>
              <a:spcAft>
                <a:spcPts val="0"/>
              </a:spcAft>
            </a:pPr>
            <a:r>
              <a:rPr lang="en-US" altLang="zh-CN" sz="1600" dirty="0">
                <a:solidFill>
                  <a:srgbClr val="000000"/>
                </a:solidFill>
                <a:latin typeface="Cambria" panose="02040503050406030204" pitchFamily="18" charset="0"/>
                <a:ea typeface="Cambria" panose="02040503050406030204" pitchFamily="18" charset="0"/>
              </a:rPr>
              <a:t>1) I don’t think the Bayesian method itself would introduce additional uncertainties/limits. Compared with Frequentist methods, Bayesian methods should quantify the uncertainty more accurately, and that’s one of the reasons why it is becoming increasingly popular. You are a Bayesian expert; I’m curious why you chose Bayesian?</a:t>
            </a:r>
            <a:endParaRPr lang="zh-CN" altLang="zh-CN" sz="1600" dirty="0">
              <a:latin typeface="Cambria" panose="02040503050406030204" pitchFamily="18" charset="0"/>
              <a:ea typeface="宋体" panose="02010600030101010101" pitchFamily="2" charset="-122"/>
            </a:endParaRPr>
          </a:p>
          <a:p>
            <a:pPr>
              <a:spcAft>
                <a:spcPts val="0"/>
              </a:spcAft>
            </a:pPr>
            <a:r>
              <a:rPr lang="en-US" altLang="zh-CN" sz="1600" dirty="0">
                <a:solidFill>
                  <a:srgbClr val="000000"/>
                </a:solidFill>
                <a:latin typeface="Cambria" panose="02040503050406030204" pitchFamily="18" charset="0"/>
                <a:ea typeface="Cambria" panose="02040503050406030204" pitchFamily="18" charset="0"/>
              </a:rPr>
              <a:t> </a:t>
            </a:r>
            <a:endParaRPr lang="zh-CN" altLang="zh-CN" sz="1600" dirty="0">
              <a:latin typeface="Cambria" panose="02040503050406030204" pitchFamily="18" charset="0"/>
              <a:ea typeface="宋体" panose="02010600030101010101" pitchFamily="2" charset="-122"/>
            </a:endParaRPr>
          </a:p>
          <a:p>
            <a:pPr>
              <a:spcAft>
                <a:spcPts val="0"/>
              </a:spcAft>
            </a:pPr>
            <a:r>
              <a:rPr lang="en-US" altLang="zh-CN" sz="1600" dirty="0">
                <a:solidFill>
                  <a:srgbClr val="000000"/>
                </a:solidFill>
                <a:latin typeface="Cambria" panose="02040503050406030204" pitchFamily="18" charset="0"/>
                <a:ea typeface="Cambria" panose="02040503050406030204" pitchFamily="18" charset="0"/>
              </a:rPr>
              <a:t>2) </a:t>
            </a:r>
            <a:r>
              <a:rPr lang="en-US" altLang="zh-CN" sz="1600" dirty="0" err="1">
                <a:solidFill>
                  <a:srgbClr val="000000"/>
                </a:solidFill>
                <a:latin typeface="Cambria" panose="02040503050406030204" pitchFamily="18" charset="0"/>
                <a:ea typeface="Cambria" panose="02040503050406030204" pitchFamily="18" charset="0"/>
              </a:rPr>
              <a:t>Galinski</a:t>
            </a:r>
            <a:r>
              <a:rPr lang="en-US" altLang="zh-CN" sz="1600" dirty="0">
                <a:solidFill>
                  <a:srgbClr val="000000"/>
                </a:solidFill>
                <a:latin typeface="Cambria" panose="02040503050406030204" pitchFamily="18" charset="0"/>
                <a:ea typeface="Cambria" panose="02040503050406030204" pitchFamily="18" charset="0"/>
              </a:rPr>
              <a:t> achieved 1.8 fs (68% CL) using DSAM. She did use Bayesian analysis in a 2-dimensional parameter space but still combined different upper limits in quadrature. Chris said it doesn’t make sense. </a:t>
            </a:r>
            <a:r>
              <a:rPr lang="en-US" altLang="zh-CN" sz="1600" dirty="0" err="1">
                <a:solidFill>
                  <a:srgbClr val="000000"/>
                </a:solidFill>
                <a:latin typeface="Cambria" panose="02040503050406030204" pitchFamily="18" charset="0"/>
                <a:ea typeface="Cambria" panose="02040503050406030204" pitchFamily="18" charset="0"/>
              </a:rPr>
              <a:t>Frentz</a:t>
            </a:r>
            <a:r>
              <a:rPr lang="en-US" altLang="zh-CN" sz="1600" dirty="0">
                <a:solidFill>
                  <a:srgbClr val="000000"/>
                </a:solidFill>
                <a:latin typeface="Cambria" panose="02040503050406030204" pitchFamily="18" charset="0"/>
                <a:ea typeface="Cambria" panose="02040503050406030204" pitchFamily="18" charset="0"/>
              </a:rPr>
              <a:t> even achieved 0.6 fs using DSAM. Barry said, I quote, “Do you really believe that?”</a:t>
            </a:r>
            <a:endParaRPr lang="zh-CN" altLang="zh-CN" sz="1600" dirty="0">
              <a:latin typeface="Cambria" panose="02040503050406030204" pitchFamily="18" charset="0"/>
              <a:ea typeface="宋体" panose="02010600030101010101" pitchFamily="2" charset="-122"/>
            </a:endParaRPr>
          </a:p>
          <a:p>
            <a:pPr>
              <a:spcAft>
                <a:spcPts val="0"/>
              </a:spcAft>
            </a:pPr>
            <a:r>
              <a:rPr lang="en-US" altLang="zh-CN" sz="1600" dirty="0">
                <a:solidFill>
                  <a:srgbClr val="000000"/>
                </a:solidFill>
                <a:latin typeface="Cambria" panose="02040503050406030204" pitchFamily="18" charset="0"/>
                <a:ea typeface="Cambria" panose="02040503050406030204" pitchFamily="18" charset="0"/>
              </a:rPr>
              <a:t>I’m in no position to criticize their uncertainty analyses. They obtained much higher statistics and demonstrated DSAM is able to reach 1 fs, which would indeed be highly valuable.</a:t>
            </a:r>
            <a:endParaRPr lang="zh-CN" altLang="zh-CN" sz="1600" dirty="0">
              <a:latin typeface="Cambria" panose="02040503050406030204" pitchFamily="18" charset="0"/>
              <a:ea typeface="宋体" panose="02010600030101010101" pitchFamily="2" charset="-122"/>
            </a:endParaRPr>
          </a:p>
          <a:p>
            <a:pPr>
              <a:spcAft>
                <a:spcPts val="0"/>
              </a:spcAft>
            </a:pPr>
            <a:r>
              <a:rPr lang="en-US" altLang="zh-CN" sz="1600" dirty="0">
                <a:solidFill>
                  <a:srgbClr val="000000"/>
                </a:solidFill>
                <a:latin typeface="Cambria" panose="02040503050406030204" pitchFamily="18" charset="0"/>
                <a:ea typeface="Cambria" panose="02040503050406030204" pitchFamily="18" charset="0"/>
              </a:rPr>
              <a:t> </a:t>
            </a:r>
            <a:endParaRPr lang="zh-CN" altLang="zh-CN" sz="1600" dirty="0">
              <a:latin typeface="Cambria" panose="02040503050406030204" pitchFamily="18" charset="0"/>
              <a:ea typeface="宋体" panose="02010600030101010101" pitchFamily="2" charset="-122"/>
            </a:endParaRPr>
          </a:p>
          <a:p>
            <a:pPr>
              <a:spcAft>
                <a:spcPts val="0"/>
              </a:spcAft>
            </a:pPr>
            <a:r>
              <a:rPr lang="en-US" altLang="zh-CN" sz="1600" dirty="0">
                <a:solidFill>
                  <a:srgbClr val="000000"/>
                </a:solidFill>
                <a:latin typeface="Cambria" panose="02040503050406030204" pitchFamily="18" charset="0"/>
                <a:ea typeface="Cambria" panose="02040503050406030204" pitchFamily="18" charset="0"/>
              </a:rPr>
              <a:t>In DSL1, we collected 50 counts in the 4156-keV peak (the astrophysically key resonance). DSL2 will probably give us an order of magnitude higher statistics. What if I fabricate a peak with 500 counts at that energy? I got a posterior distribution like this. I assume we can also do better if given more statistics.</a:t>
            </a:r>
          </a:p>
          <a:p>
            <a:r>
              <a:rPr lang="en-US" altLang="zh-CN" sz="1600" dirty="0">
                <a:latin typeface="Cambria" panose="02040503050406030204" pitchFamily="18" charset="0"/>
                <a:ea typeface="Cambria" panose="02040503050406030204" pitchFamily="18" charset="0"/>
              </a:rPr>
              <a:t>3) Can we achieve 1 fs if given sufficient statistics? The simulated peak shapes with high statistics assuming 1 fs or 2 fs or 3 fs look the same to me. If they fit the measured peak equally well (similar </a:t>
            </a:r>
            <a:r>
              <a:rPr lang="en-US" altLang="zh-CN" sz="1600" i="1" dirty="0">
                <a:latin typeface="Cambria" panose="02040503050406030204" pitchFamily="18" charset="0"/>
                <a:ea typeface="Cambria" panose="02040503050406030204" pitchFamily="18" charset="0"/>
              </a:rPr>
              <a:t>χ</a:t>
            </a:r>
            <a:r>
              <a:rPr lang="en-US" altLang="zh-CN" sz="1600" baseline="30000" dirty="0">
                <a:latin typeface="Cambria" panose="02040503050406030204" pitchFamily="18" charset="0"/>
                <a:ea typeface="Cambria" panose="02040503050406030204" pitchFamily="18" charset="0"/>
              </a:rPr>
              <a:t>2</a:t>
            </a:r>
            <a:r>
              <a:rPr lang="en-US" altLang="zh-CN" sz="1600" dirty="0">
                <a:latin typeface="Cambria" panose="02040503050406030204" pitchFamily="18" charset="0"/>
                <a:ea typeface="Cambria" panose="02040503050406030204" pitchFamily="18" charset="0"/>
              </a:rPr>
              <a:t>), how would Bayesian tell the difference? I assume there is a sensitivity limitation, but it’s not caused by the Bayesian method itself.</a:t>
            </a:r>
            <a:endParaRPr lang="zh-CN" altLang="zh-CN" sz="1600" dirty="0">
              <a:latin typeface="Cambria" panose="02040503050406030204" pitchFamily="18" charset="0"/>
            </a:endParaRPr>
          </a:p>
          <a:p>
            <a:r>
              <a:rPr lang="en-US" altLang="zh-CN" sz="1600" dirty="0">
                <a:latin typeface="Cambria" panose="02040503050406030204" pitchFamily="18" charset="0"/>
                <a:ea typeface="Cambria" panose="02040503050406030204" pitchFamily="18" charset="0"/>
              </a:rPr>
              <a:t> </a:t>
            </a:r>
            <a:endParaRPr lang="zh-CN" altLang="zh-CN" sz="1600" dirty="0">
              <a:latin typeface="Cambria" panose="02040503050406030204" pitchFamily="18" charset="0"/>
            </a:endParaRPr>
          </a:p>
          <a:p>
            <a:r>
              <a:rPr lang="en-US" altLang="zh-CN" sz="1600" dirty="0">
                <a:latin typeface="Cambria" panose="02040503050406030204" pitchFamily="18" charset="0"/>
                <a:ea typeface="Cambria" panose="02040503050406030204" pitchFamily="18" charset="0"/>
              </a:rPr>
              <a:t> </a:t>
            </a:r>
            <a:endParaRPr lang="zh-CN" altLang="zh-CN" sz="1600" dirty="0">
              <a:latin typeface="Cambria" panose="02040503050406030204" pitchFamily="18" charset="0"/>
            </a:endParaRPr>
          </a:p>
          <a:p>
            <a:r>
              <a:rPr lang="en-US" altLang="zh-CN" sz="1600" dirty="0">
                <a:latin typeface="Cambria" panose="02040503050406030204" pitchFamily="18" charset="0"/>
                <a:ea typeface="Cambria" panose="02040503050406030204" pitchFamily="18" charset="0"/>
              </a:rPr>
              <a:t>Thanks so much for your feedback!</a:t>
            </a:r>
            <a:endParaRPr lang="zh-CN" altLang="zh-CN" sz="1600" dirty="0">
              <a:latin typeface="Cambria" panose="02040503050406030204" pitchFamily="18" charset="0"/>
            </a:endParaRPr>
          </a:p>
          <a:p>
            <a:pPr>
              <a:spcAft>
                <a:spcPts val="0"/>
              </a:spcAft>
            </a:pPr>
            <a:endParaRPr lang="zh-CN" altLang="zh-CN" sz="1600" dirty="0">
              <a:latin typeface="Cambria" panose="02040503050406030204" pitchFamily="18" charset="0"/>
              <a:ea typeface="宋体" panose="02010600030101010101" pitchFamily="2" charset="-122"/>
            </a:endParaRPr>
          </a:p>
        </p:txBody>
      </p:sp>
    </p:spTree>
    <p:extLst>
      <p:ext uri="{BB962C8B-B14F-4D97-AF65-F5344CB8AC3E}">
        <p14:creationId xmlns:p14="http://schemas.microsoft.com/office/powerpoint/2010/main" val="180042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D88B56-6D90-4529-A2B8-644853A8DD79}"/>
              </a:ext>
            </a:extLst>
          </p:cNvPr>
          <p:cNvSpPr/>
          <p:nvPr/>
        </p:nvSpPr>
        <p:spPr>
          <a:xfrm>
            <a:off x="0" y="0"/>
            <a:ext cx="9144000" cy="6186309"/>
          </a:xfrm>
          <a:prstGeom prst="rect">
            <a:avLst/>
          </a:prstGeom>
        </p:spPr>
        <p:txBody>
          <a:bodyPr wrap="square">
            <a:spAutoFit/>
          </a:bodyPr>
          <a:lstStyle/>
          <a:p>
            <a:pPr>
              <a:spcAft>
                <a:spcPts val="0"/>
              </a:spcAft>
            </a:pPr>
            <a:r>
              <a:rPr lang="en-US" altLang="zh-CN" dirty="0">
                <a:solidFill>
                  <a:srgbClr val="1F497D"/>
                </a:solidFill>
                <a:latin typeface="Calibri" panose="020F0502020204030204" pitchFamily="34" charset="0"/>
                <a:ea typeface="宋体" panose="02010600030101010101" pitchFamily="2" charset="-122"/>
              </a:rPr>
              <a:t>Hi Lijie,</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I read through the response again. Just two suggestions: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When you talk about the nova observables associated with the crossing point, you could list the interesting scientific aspects instead. The main things are nuclear thermometers, identification of pre-solar nova grains, and nuclear mixing meters. The first and third ones depend on elemental abundance ratios (observables) while the second one depends on isotopic abundance ratios (observables).</a:t>
            </a:r>
          </a:p>
          <a:p>
            <a:pPr>
              <a:spcAft>
                <a:spcPts val="0"/>
              </a:spcAft>
            </a:pPr>
            <a:r>
              <a:rPr lang="en-US" altLang="zh-CN" dirty="0">
                <a:solidFill>
                  <a:srgbClr val="33CC33"/>
                </a:solidFill>
                <a:latin typeface="Calibri" panose="020F0502020204030204" pitchFamily="34" charset="0"/>
                <a:ea typeface="宋体" panose="02010600030101010101" pitchFamily="2" charset="-122"/>
              </a:rPr>
              <a:t>I've listed the three interesting scientific aspects associated with the crossing point (page 10).</a:t>
            </a:r>
            <a:endParaRPr lang="zh-CN" altLang="zh-CN" dirty="0">
              <a:solidFill>
                <a:srgbClr val="33CC33"/>
              </a:solidFill>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I think you don’t need to address the 11/2+ state for Referee #2. That referee explicitly states that it is clear that the 11/2+ state is ruled out. Since the response is generally very long, I think we should take every opportunity to remove information that is not needed to address the referees’ questions and comments.</a:t>
            </a:r>
          </a:p>
          <a:p>
            <a:pPr>
              <a:spcAft>
                <a:spcPts val="0"/>
              </a:spcAft>
            </a:pPr>
            <a:r>
              <a:rPr lang="en-US" altLang="zh-CN" dirty="0">
                <a:solidFill>
                  <a:srgbClr val="33CC33"/>
                </a:solidFill>
                <a:latin typeface="Calibri" panose="020F0502020204030204" pitchFamily="34" charset="0"/>
                <a:ea typeface="宋体" panose="02010600030101010101" pitchFamily="2" charset="-122"/>
              </a:rPr>
              <a:t>I've deleted the paragraph "</a:t>
            </a:r>
            <a:r>
              <a:rPr lang="en-US" altLang="zh-CN" dirty="0">
                <a:solidFill>
                  <a:srgbClr val="33CC33"/>
                </a:solidFill>
              </a:rPr>
              <a:t>Why we rule out the 6394-keV state</a:t>
            </a:r>
            <a:r>
              <a:rPr lang="en-US" altLang="zh-CN" dirty="0">
                <a:solidFill>
                  <a:srgbClr val="33CC33"/>
                </a:solidFill>
                <a:latin typeface="Calibri" panose="020F0502020204030204" pitchFamily="34" charset="0"/>
                <a:ea typeface="宋体" panose="02010600030101010101" pitchFamily="2" charset="-122"/>
              </a:rPr>
              <a:t>".</a:t>
            </a:r>
            <a:endParaRPr lang="zh-CN" altLang="zh-CN" dirty="0">
              <a:solidFill>
                <a:srgbClr val="33CC33"/>
              </a:solidFill>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Hope that helps.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Best,</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 </a:t>
            </a:r>
            <a:endParaRPr lang="zh-CN" altLang="zh-CN" dirty="0">
              <a:latin typeface="Calibri" panose="020F0502020204030204" pitchFamily="34" charset="0"/>
              <a:ea typeface="宋体" panose="02010600030101010101" pitchFamily="2" charset="-122"/>
            </a:endParaRPr>
          </a:p>
          <a:p>
            <a:pPr>
              <a:spcAft>
                <a:spcPts val="0"/>
              </a:spcAft>
            </a:pPr>
            <a:r>
              <a:rPr lang="en-US" altLang="zh-CN" dirty="0">
                <a:solidFill>
                  <a:srgbClr val="1F497D"/>
                </a:solidFill>
                <a:latin typeface="Calibri" panose="020F0502020204030204" pitchFamily="34" charset="0"/>
                <a:ea typeface="宋体" panose="02010600030101010101" pitchFamily="2" charset="-122"/>
              </a:rPr>
              <a:t>Chris</a:t>
            </a:r>
            <a:endParaRPr lang="zh-CN" altLang="zh-CN"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4694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61121C-E1CB-4C1E-94E8-D1531614A2F1}"/>
              </a:ext>
            </a:extLst>
          </p:cNvPr>
          <p:cNvPicPr>
            <a:picLocks noChangeAspect="1"/>
          </p:cNvPicPr>
          <p:nvPr/>
        </p:nvPicPr>
        <p:blipFill>
          <a:blip r:embed="rId2"/>
          <a:stretch>
            <a:fillRect/>
          </a:stretch>
        </p:blipFill>
        <p:spPr>
          <a:xfrm>
            <a:off x="2" y="0"/>
            <a:ext cx="7935668" cy="3420000"/>
          </a:xfrm>
          <a:prstGeom prst="rect">
            <a:avLst/>
          </a:prstGeom>
        </p:spPr>
      </p:pic>
      <p:sp>
        <p:nvSpPr>
          <p:cNvPr id="4" name="TextBox 3">
            <a:extLst>
              <a:ext uri="{FF2B5EF4-FFF2-40B4-BE49-F238E27FC236}">
                <a16:creationId xmlns:a16="http://schemas.microsoft.com/office/drawing/2014/main" id="{1AA637BE-D541-4E1C-83C6-BB8A0DC758EF}"/>
              </a:ext>
            </a:extLst>
          </p:cNvPr>
          <p:cNvSpPr txBox="1"/>
          <p:nvPr/>
        </p:nvSpPr>
        <p:spPr>
          <a:xfrm>
            <a:off x="876300" y="508000"/>
            <a:ext cx="1277914" cy="1200329"/>
          </a:xfrm>
          <a:prstGeom prst="rect">
            <a:avLst/>
          </a:prstGeom>
          <a:noFill/>
        </p:spPr>
        <p:txBody>
          <a:bodyPr wrap="none" rtlCol="0">
            <a:spAutoFit/>
          </a:bodyPr>
          <a:lstStyle/>
          <a:p>
            <a:r>
              <a:rPr lang="en-US" altLang="zh-CN" sz="2400" dirty="0">
                <a:solidFill>
                  <a:srgbClr val="FF0000"/>
                </a:solidFill>
                <a:latin typeface="Cambria" panose="02040503050406030204" pitchFamily="18" charset="0"/>
                <a:ea typeface="Cambria" panose="02040503050406030204" pitchFamily="18" charset="0"/>
              </a:rPr>
              <a:t>baseline</a:t>
            </a:r>
          </a:p>
          <a:p>
            <a:r>
              <a:rPr lang="en-US" altLang="zh-CN" sz="2400" i="1" dirty="0">
                <a:solidFill>
                  <a:srgbClr val="0000FF"/>
                </a:solidFill>
                <a:latin typeface="Cambria" panose="02040503050406030204" pitchFamily="18" charset="0"/>
                <a:ea typeface="Cambria" panose="02040503050406030204" pitchFamily="18" charset="0"/>
              </a:rPr>
              <a:t>σ</a:t>
            </a:r>
            <a:r>
              <a:rPr lang="zh-CN" altLang="en-US" sz="2400" dirty="0">
                <a:solidFill>
                  <a:srgbClr val="0000FF"/>
                </a:solidFill>
                <a:latin typeface="Cambria" panose="02040503050406030204" pitchFamily="18" charset="0"/>
              </a:rPr>
              <a:t>↑</a:t>
            </a:r>
            <a:endParaRPr lang="en-US" altLang="zh-CN" sz="2400" dirty="0">
              <a:solidFill>
                <a:srgbClr val="0000FF"/>
              </a:solidFill>
              <a:latin typeface="Cambria" panose="02040503050406030204" pitchFamily="18" charset="0"/>
              <a:ea typeface="Cambria" panose="02040503050406030204" pitchFamily="18" charset="0"/>
            </a:endParaRPr>
          </a:p>
          <a:p>
            <a:r>
              <a:rPr lang="en-US" altLang="zh-CN" sz="2400" i="1" dirty="0">
                <a:solidFill>
                  <a:srgbClr val="59D454"/>
                </a:solidFill>
                <a:latin typeface="Cambria" panose="02040503050406030204" pitchFamily="18" charset="0"/>
                <a:ea typeface="Cambria" panose="02040503050406030204" pitchFamily="18" charset="0"/>
              </a:rPr>
              <a:t>σ</a:t>
            </a:r>
            <a:r>
              <a:rPr lang="zh-CN" altLang="en-US" sz="2400" dirty="0">
                <a:solidFill>
                  <a:srgbClr val="59D454"/>
                </a:solidFill>
                <a:latin typeface="Cambria" panose="02040503050406030204" pitchFamily="18" charset="0"/>
              </a:rPr>
              <a:t>↓</a:t>
            </a:r>
          </a:p>
        </p:txBody>
      </p:sp>
      <p:pic>
        <p:nvPicPr>
          <p:cNvPr id="8" name="Picture 7">
            <a:extLst>
              <a:ext uri="{FF2B5EF4-FFF2-40B4-BE49-F238E27FC236}">
                <a16:creationId xmlns:a16="http://schemas.microsoft.com/office/drawing/2014/main" id="{AFEDC9CE-48EB-440B-B888-D1FA84DB7E69}"/>
              </a:ext>
            </a:extLst>
          </p:cNvPr>
          <p:cNvPicPr>
            <a:picLocks noChangeAspect="1"/>
          </p:cNvPicPr>
          <p:nvPr/>
        </p:nvPicPr>
        <p:blipFill>
          <a:blip r:embed="rId3"/>
          <a:stretch>
            <a:fillRect/>
          </a:stretch>
        </p:blipFill>
        <p:spPr>
          <a:xfrm>
            <a:off x="0" y="3438000"/>
            <a:ext cx="7935668" cy="3420000"/>
          </a:xfrm>
          <a:prstGeom prst="rect">
            <a:avLst/>
          </a:prstGeom>
        </p:spPr>
      </p:pic>
      <p:sp>
        <p:nvSpPr>
          <p:cNvPr id="9" name="TextBox 8">
            <a:extLst>
              <a:ext uri="{FF2B5EF4-FFF2-40B4-BE49-F238E27FC236}">
                <a16:creationId xmlns:a16="http://schemas.microsoft.com/office/drawing/2014/main" id="{F9EFFA99-7B62-49ED-8B01-6E2DA3E24839}"/>
              </a:ext>
            </a:extLst>
          </p:cNvPr>
          <p:cNvSpPr txBox="1"/>
          <p:nvPr/>
        </p:nvSpPr>
        <p:spPr>
          <a:xfrm>
            <a:off x="876300" y="4074984"/>
            <a:ext cx="1277914" cy="1200329"/>
          </a:xfrm>
          <a:prstGeom prst="rect">
            <a:avLst/>
          </a:prstGeom>
          <a:noFill/>
        </p:spPr>
        <p:txBody>
          <a:bodyPr wrap="none" rtlCol="0">
            <a:spAutoFit/>
          </a:bodyPr>
          <a:lstStyle/>
          <a:p>
            <a:r>
              <a:rPr lang="en-US" altLang="zh-CN" sz="2400" dirty="0">
                <a:solidFill>
                  <a:srgbClr val="FF0000"/>
                </a:solidFill>
                <a:latin typeface="Cambria" panose="02040503050406030204" pitchFamily="18" charset="0"/>
                <a:ea typeface="Cambria" panose="02040503050406030204" pitchFamily="18" charset="0"/>
              </a:rPr>
              <a:t>baseline</a:t>
            </a:r>
          </a:p>
          <a:p>
            <a:r>
              <a:rPr lang="en-US" altLang="zh-CN" sz="2400" i="1" dirty="0">
                <a:solidFill>
                  <a:srgbClr val="0000FF"/>
                </a:solidFill>
                <a:latin typeface="Cambria" panose="02040503050406030204" pitchFamily="18" charset="0"/>
                <a:ea typeface="Cambria" panose="02040503050406030204" pitchFamily="18" charset="0"/>
              </a:rPr>
              <a:t>τ</a:t>
            </a:r>
            <a:r>
              <a:rPr lang="zh-CN" altLang="en-US" sz="2400" dirty="0">
                <a:solidFill>
                  <a:srgbClr val="0000FF"/>
                </a:solidFill>
                <a:latin typeface="Cambria" panose="02040503050406030204" pitchFamily="18" charset="0"/>
              </a:rPr>
              <a:t>↑</a:t>
            </a:r>
            <a:endParaRPr lang="en-US" altLang="zh-CN" sz="2400" dirty="0">
              <a:solidFill>
                <a:srgbClr val="0000FF"/>
              </a:solidFill>
              <a:latin typeface="Cambria" panose="02040503050406030204" pitchFamily="18" charset="0"/>
              <a:ea typeface="Cambria" panose="02040503050406030204" pitchFamily="18" charset="0"/>
            </a:endParaRPr>
          </a:p>
          <a:p>
            <a:r>
              <a:rPr lang="en-US" altLang="zh-CN" sz="2400" i="1" dirty="0">
                <a:solidFill>
                  <a:srgbClr val="59D454"/>
                </a:solidFill>
                <a:latin typeface="Cambria" panose="02040503050406030204" pitchFamily="18" charset="0"/>
                <a:ea typeface="Cambria" panose="02040503050406030204" pitchFamily="18" charset="0"/>
              </a:rPr>
              <a:t>τ</a:t>
            </a:r>
            <a:r>
              <a:rPr lang="zh-CN" altLang="en-US" sz="2400" dirty="0">
                <a:solidFill>
                  <a:srgbClr val="59D454"/>
                </a:solidFill>
                <a:latin typeface="Cambria" panose="02040503050406030204" pitchFamily="18" charset="0"/>
              </a:rPr>
              <a:t>↓</a:t>
            </a:r>
          </a:p>
        </p:txBody>
      </p:sp>
      <p:sp>
        <p:nvSpPr>
          <p:cNvPr id="7" name="TextBox 6">
            <a:extLst>
              <a:ext uri="{FF2B5EF4-FFF2-40B4-BE49-F238E27FC236}">
                <a16:creationId xmlns:a16="http://schemas.microsoft.com/office/drawing/2014/main" id="{6915AD4B-11E9-4809-B85C-1E001EBF5DE8}"/>
              </a:ext>
            </a:extLst>
          </p:cNvPr>
          <p:cNvSpPr txBox="1"/>
          <p:nvPr/>
        </p:nvSpPr>
        <p:spPr>
          <a:xfrm>
            <a:off x="0" y="0"/>
            <a:ext cx="8826500" cy="369332"/>
          </a:xfrm>
          <a:prstGeom prst="rect">
            <a:avLst/>
          </a:prstGeom>
          <a:noFill/>
        </p:spPr>
        <p:txBody>
          <a:bodyPr wrap="square">
            <a:spAutoFit/>
          </a:bodyPr>
          <a:lstStyle/>
          <a:p>
            <a:r>
              <a:rPr lang="en-US" altLang="zh-CN" dirty="0"/>
              <a:t>6)</a:t>
            </a:r>
            <a:r>
              <a:rPr lang="zh-CN" altLang="en-US" dirty="0"/>
              <a:t> </a:t>
            </a:r>
            <a:r>
              <a:rPr lang="en-US" altLang="zh-CN" dirty="0"/>
              <a:t>EMG response function parameters σ and τ don't affect sharpness, unless … (next slide)</a:t>
            </a:r>
          </a:p>
        </p:txBody>
      </p:sp>
    </p:spTree>
    <p:extLst>
      <p:ext uri="{BB962C8B-B14F-4D97-AF65-F5344CB8AC3E}">
        <p14:creationId xmlns:p14="http://schemas.microsoft.com/office/powerpoint/2010/main" val="19064988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24963</TotalTime>
  <Words>14213</Words>
  <Application>Microsoft Office PowerPoint</Application>
  <PresentationFormat>On-screen Show (4:3)</PresentationFormat>
  <Paragraphs>778</Paragraphs>
  <Slides>84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84</vt:i4>
      </vt:variant>
    </vt:vector>
  </HeadingPairs>
  <TitlesOfParts>
    <vt:vector size="96" baseType="lpstr">
      <vt:lpstr>CMR10</vt:lpstr>
      <vt:lpstr>TeXGyrePagellaX-Regular</vt:lpstr>
      <vt:lpstr>宋体</vt:lpstr>
      <vt:lpstr>等线</vt:lpstr>
      <vt:lpstr>Arial</vt:lpstr>
      <vt:lpstr>Arial Narrow</vt:lpstr>
      <vt:lpstr>Calibri</vt:lpstr>
      <vt:lpstr>Calibri Light</vt:lpstr>
      <vt:lpstr>Cambria</vt:lpstr>
      <vt:lpstr>Cambria Math</vt:lpstr>
      <vt:lpstr>Times New Roman</vt:lpstr>
      <vt:lpstr>Office Theme</vt:lpstr>
      <vt:lpstr>PowerPoint Presentation</vt:lpstr>
      <vt:lpstr>PowerPoint Presentation</vt:lpstr>
      <vt:lpstr>Sharpness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31S V5 20220304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31S V6 20220305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31S V7 20220315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Sharpness Test</dc:title>
  <dc:creator>sun lijie</dc:creator>
  <cp:lastModifiedBy>lijie sun</cp:lastModifiedBy>
  <cp:revision>114</cp:revision>
  <dcterms:created xsi:type="dcterms:W3CDTF">2022-02-17T15:31:18Z</dcterms:created>
  <dcterms:modified xsi:type="dcterms:W3CDTF">2025-02-02T04:45:46Z</dcterms:modified>
</cp:coreProperties>
</file>