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10" r:id="rId5"/>
  </p:sldMasterIdLst>
  <p:notesMasterIdLst>
    <p:notesMasterId r:id="rId23"/>
  </p:notesMasterIdLst>
  <p:handoutMasterIdLst>
    <p:handoutMasterId r:id="rId24"/>
  </p:handoutMasterIdLst>
  <p:sldIdLst>
    <p:sldId id="270" r:id="rId6"/>
    <p:sldId id="1718" r:id="rId7"/>
    <p:sldId id="527" r:id="rId8"/>
    <p:sldId id="1721" r:id="rId9"/>
    <p:sldId id="1717" r:id="rId10"/>
    <p:sldId id="1722" r:id="rId11"/>
    <p:sldId id="1692" r:id="rId12"/>
    <p:sldId id="1693" r:id="rId13"/>
    <p:sldId id="1694" r:id="rId14"/>
    <p:sldId id="1695" r:id="rId15"/>
    <p:sldId id="1696" r:id="rId16"/>
    <p:sldId id="1697" r:id="rId17"/>
    <p:sldId id="1708" r:id="rId18"/>
    <p:sldId id="1711" r:id="rId19"/>
    <p:sldId id="1670" r:id="rId20"/>
    <p:sldId id="1710" r:id="rId21"/>
    <p:sldId id="1720" r:id="rId22"/>
  </p:sldIdLst>
  <p:sldSz cx="9144000" cy="6858000" type="screen4x3"/>
  <p:notesSz cx="7010400" cy="9296400"/>
  <p:defaultTextStyle>
    <a:defPPr>
      <a:defRPr lang="en-US"/>
    </a:defPPr>
    <a:lvl1pPr algn="l" defTabSz="457126"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126" algn="l" defTabSz="457126"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254" algn="l" defTabSz="457126"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379" algn="l" defTabSz="457126"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506" algn="l" defTabSz="457126"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5633" algn="l" defTabSz="914254" rtl="0" eaLnBrk="1" latinLnBrk="0" hangingPunct="1">
      <a:defRPr kern="1200">
        <a:solidFill>
          <a:schemeClr val="tx1"/>
        </a:solidFill>
        <a:latin typeface="Arial" pitchFamily="34" charset="0"/>
        <a:ea typeface="ヒラギノ角ゴ Pro W3"/>
        <a:cs typeface="ヒラギノ角ゴ Pro W3"/>
      </a:defRPr>
    </a:lvl6pPr>
    <a:lvl7pPr marL="2742759" algn="l" defTabSz="914254" rtl="0" eaLnBrk="1" latinLnBrk="0" hangingPunct="1">
      <a:defRPr kern="1200">
        <a:solidFill>
          <a:schemeClr val="tx1"/>
        </a:solidFill>
        <a:latin typeface="Arial" pitchFamily="34" charset="0"/>
        <a:ea typeface="ヒラギノ角ゴ Pro W3"/>
        <a:cs typeface="ヒラギノ角ゴ Pro W3"/>
      </a:defRPr>
    </a:lvl7pPr>
    <a:lvl8pPr marL="3199886" algn="l" defTabSz="914254" rtl="0" eaLnBrk="1" latinLnBrk="0" hangingPunct="1">
      <a:defRPr kern="1200">
        <a:solidFill>
          <a:schemeClr val="tx1"/>
        </a:solidFill>
        <a:latin typeface="Arial" pitchFamily="34" charset="0"/>
        <a:ea typeface="ヒラギノ角ゴ Pro W3"/>
        <a:cs typeface="ヒラギノ角ゴ Pro W3"/>
      </a:defRPr>
    </a:lvl8pPr>
    <a:lvl9pPr marL="3657012" algn="l" defTabSz="914254" rtl="0" eaLnBrk="1" latinLnBrk="0" hangingPunct="1">
      <a:defRPr kern="1200">
        <a:solidFill>
          <a:schemeClr val="tx1"/>
        </a:solidFill>
        <a:latin typeface="Arial"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jie sun" initials="ls" lastIdx="1" clrIdx="0">
    <p:extLst>
      <p:ext uri="{19B8F6BF-5375-455C-9EA6-DF929625EA0E}">
        <p15:presenceInfo xmlns:p15="http://schemas.microsoft.com/office/powerpoint/2012/main" userId="5b11d61ee79e554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B050"/>
    <a:srgbClr val="00FF00"/>
    <a:srgbClr val="D1E7FF"/>
    <a:srgbClr val="FFDDDD"/>
    <a:srgbClr val="FFE5E5"/>
    <a:srgbClr val="0000CC"/>
    <a:srgbClr val="E6E6DC"/>
    <a:srgbClr val="0000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2" autoAdjust="0"/>
    <p:restoredTop sz="82878" autoAdjust="0"/>
  </p:normalViewPr>
  <p:slideViewPr>
    <p:cSldViewPr snapToObjects="1">
      <p:cViewPr varScale="1">
        <p:scale>
          <a:sx n="62" d="100"/>
          <a:sy n="62" d="100"/>
        </p:scale>
        <p:origin x="72" y="274"/>
      </p:cViewPr>
      <p:guideLst>
        <p:guide orient="horz" pos="2160"/>
        <p:guide pos="2880"/>
      </p:guideLst>
    </p:cSldViewPr>
  </p:slideViewPr>
  <p:notesTextViewPr>
    <p:cViewPr>
      <p:scale>
        <a:sx n="100" d="100"/>
        <a:sy n="100" d="100"/>
      </p:scale>
      <p:origin x="0" y="-432"/>
    </p:cViewPr>
  </p:notesTextViewPr>
  <p:sorterViewPr>
    <p:cViewPr>
      <p:scale>
        <a:sx n="100" d="100"/>
        <a:sy n="100" d="100"/>
      </p:scale>
      <p:origin x="0" y="0"/>
    </p:cViewPr>
  </p:sorterViewPr>
  <p:notesViewPr>
    <p:cSldViewPr snapToObjects="1">
      <p:cViewPr varScale="1">
        <p:scale>
          <a:sx n="65" d="100"/>
          <a:sy n="65" d="100"/>
        </p:scale>
        <p:origin x="3125" y="53"/>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1183" y="0"/>
            <a:ext cx="3037628" cy="466412"/>
          </a:xfrm>
          <a:prstGeom prst="rect">
            <a:avLst/>
          </a:prstGeom>
        </p:spPr>
        <p:txBody>
          <a:bodyPr vert="horz" lIns="91637" tIns="45818" rIns="91637" bIns="45818" rtlCol="0"/>
          <a:lstStyle>
            <a:lvl1pPr algn="r">
              <a:defRPr sz="1200"/>
            </a:lvl1pPr>
          </a:lstStyle>
          <a:p>
            <a:r>
              <a:rPr lang="en-US" sz="900" dirty="0"/>
              <a:t>3 May 2023</a:t>
            </a:r>
          </a:p>
        </p:txBody>
      </p:sp>
      <p:sp>
        <p:nvSpPr>
          <p:cNvPr id="14" name="Header Placeholder 13"/>
          <p:cNvSpPr>
            <a:spLocks noGrp="1"/>
          </p:cNvSpPr>
          <p:nvPr>
            <p:ph type="hdr" sz="quarter"/>
          </p:nvPr>
        </p:nvSpPr>
        <p:spPr>
          <a:xfrm>
            <a:off x="1" y="0"/>
            <a:ext cx="3037628" cy="466412"/>
          </a:xfrm>
          <a:prstGeom prst="rect">
            <a:avLst/>
          </a:prstGeom>
        </p:spPr>
        <p:txBody>
          <a:bodyPr vert="horz" lIns="91637" tIns="45818" rIns="91637" bIns="45818" rtlCol="0"/>
          <a:lstStyle>
            <a:lvl1pPr algn="l">
              <a:defRPr sz="1200"/>
            </a:lvl1pPr>
          </a:lstStyle>
          <a:p>
            <a:r>
              <a:rPr lang="en-US" sz="900" dirty="0"/>
              <a:t>FRIB PowerPoint Template 16x9 Status</a:t>
            </a:r>
          </a:p>
          <a:p>
            <a:r>
              <a:rPr lang="en-US" sz="900" dirty="0"/>
              <a:t>Alex Parsons, FRIB Creative Director</a:t>
            </a:r>
          </a:p>
        </p:txBody>
      </p:sp>
      <p:sp>
        <p:nvSpPr>
          <p:cNvPr id="5" name="Footer Placeholder 1"/>
          <p:cNvSpPr>
            <a:spLocks noGrp="1"/>
          </p:cNvSpPr>
          <p:nvPr>
            <p:ph type="ftr" sz="quarter" idx="2"/>
          </p:nvPr>
        </p:nvSpPr>
        <p:spPr>
          <a:xfrm>
            <a:off x="795131" y="8505419"/>
            <a:ext cx="4770781" cy="708286"/>
          </a:xfrm>
          <a:prstGeom prst="rect">
            <a:avLst/>
          </a:prstGeom>
        </p:spPr>
        <p:txBody>
          <a:bodyPr vert="horz" lIns="94851" tIns="47425" rIns="94851" bIns="47425" rtlCol="0" anchor="b"/>
          <a:lstStyle>
            <a:lvl1pPr algn="l">
              <a:defRPr sz="1200"/>
            </a:lvl1pPr>
          </a:lstStyle>
          <a:p>
            <a:r>
              <a:rPr lang="en-US" sz="900" dirty="0"/>
              <a:t>Facility for Rare Isotope Beams</a:t>
            </a:r>
          </a:p>
          <a:p>
            <a:r>
              <a:rPr lang="en-US" sz="900" dirty="0"/>
              <a:t>U.S. Department of Energy Office of Science | Michigan State University</a:t>
            </a:r>
          </a:p>
          <a:p>
            <a:r>
              <a:rPr lang="en-US" sz="900" dirty="0"/>
              <a:t>640 South Shaw Lane • East Lansing, MI 48824, USA</a:t>
            </a:r>
          </a:p>
          <a:p>
            <a:r>
              <a:rPr lang="en-US" sz="900" dirty="0"/>
              <a:t>frib.msu.edu</a:t>
            </a:r>
          </a:p>
        </p:txBody>
      </p:sp>
      <p:pic>
        <p:nvPicPr>
          <p:cNvPr id="6" name="Picture 5"/>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9718" y="8458200"/>
            <a:ext cx="648443" cy="755504"/>
          </a:xfrm>
          <a:prstGeom prst="rect">
            <a:avLst/>
          </a:prstGeom>
        </p:spPr>
      </p:pic>
      <p:sp>
        <p:nvSpPr>
          <p:cNvPr id="2" name="Slide Number Placeholder 1"/>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C3F6D33-7C2E-44BB-B6EF-2876F56DBD42}" type="slidenum">
              <a:rPr lang="en-US" sz="900" smtClean="0"/>
              <a:t>‹#›</a:t>
            </a:fld>
            <a:endParaRPr lang="en-US" sz="900" dirty="0"/>
          </a:p>
        </p:txBody>
      </p:sp>
    </p:spTree>
    <p:extLst>
      <p:ext uri="{BB962C8B-B14F-4D97-AF65-F5344CB8AC3E}">
        <p14:creationId xmlns:p14="http://schemas.microsoft.com/office/powerpoint/2010/main" val="38025710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741"/>
          </a:xfrm>
          <a:prstGeom prst="rect">
            <a:avLst/>
          </a:prstGeom>
        </p:spPr>
        <p:txBody>
          <a:bodyPr vert="horz" wrap="square" lIns="92599" tIns="46299" rIns="92599" bIns="46299" numCol="1" anchor="t" anchorCtr="0" compatLnSpc="1">
            <a:prstTxWarp prst="textNoShape">
              <a:avLst/>
            </a:prstTxWarp>
          </a:bodyPr>
          <a:lstStyle>
            <a:lvl1pPr>
              <a:defRPr sz="1200">
                <a:latin typeface="Calibri" pitchFamily="49" charset="0"/>
                <a:ea typeface="ヒラギノ角ゴ Pro W3" pitchFamily="49" charset="-128"/>
                <a:cs typeface="ヒラギノ角ゴ Pro W3" pitchFamily="49" charset="-128"/>
              </a:defRPr>
            </a:lvl1pPr>
          </a:lstStyle>
          <a:p>
            <a:pPr>
              <a:defRPr/>
            </a:pPr>
            <a:endParaRPr lang="en-US"/>
          </a:p>
        </p:txBody>
      </p:sp>
      <p:sp>
        <p:nvSpPr>
          <p:cNvPr id="3" name="Date Placeholder 2"/>
          <p:cNvSpPr>
            <a:spLocks noGrp="1"/>
          </p:cNvSpPr>
          <p:nvPr>
            <p:ph type="dt" idx="1"/>
          </p:nvPr>
        </p:nvSpPr>
        <p:spPr>
          <a:xfrm>
            <a:off x="3970938" y="1"/>
            <a:ext cx="3037840" cy="464741"/>
          </a:xfrm>
          <a:prstGeom prst="rect">
            <a:avLst/>
          </a:prstGeom>
        </p:spPr>
        <p:txBody>
          <a:bodyPr vert="horz" wrap="square" lIns="92599" tIns="46299" rIns="92599" bIns="46299" numCol="1" anchor="t" anchorCtr="0" compatLnSpc="1">
            <a:prstTxWarp prst="textNoShape">
              <a:avLst/>
            </a:prstTxWarp>
          </a:bodyPr>
          <a:lstStyle>
            <a:lvl1pPr algn="r">
              <a:defRPr sz="1200" smtClean="0">
                <a:latin typeface="Calibri" pitchFamily="34" charset="0"/>
                <a:ea typeface="ヒラギノ角ゴ Pro W3" pitchFamily="-112" charset="-128"/>
                <a:cs typeface="+mn-cs"/>
              </a:defRPr>
            </a:lvl1pPr>
          </a:lstStyle>
          <a:p>
            <a:pPr>
              <a:defRPr/>
            </a:pPr>
            <a:fld id="{58165478-8271-4537-9DBA-6DB278E2C8C0}" type="datetime1">
              <a:rPr lang="en-US"/>
              <a:pPr>
                <a:defRPr/>
              </a:pPr>
              <a:t>8/8/2024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2599" tIns="46299" rIns="92599" bIns="46299"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01040" y="4415832"/>
            <a:ext cx="5608320" cy="4182661"/>
          </a:xfrm>
          <a:prstGeom prst="rect">
            <a:avLst/>
          </a:prstGeom>
        </p:spPr>
        <p:txBody>
          <a:bodyPr vert="horz" wrap="square" lIns="92599" tIns="46299" rIns="92599" bIns="46299" numCol="1" anchor="t" anchorCtr="0" compatLnSpc="1">
            <a:prstTxWarp prst="textNoShape">
              <a:avLst/>
            </a:prstTxWarp>
            <a:normAutofit/>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6" name="Footer Placeholder 5"/>
          <p:cNvSpPr>
            <a:spLocks noGrp="1"/>
          </p:cNvSpPr>
          <p:nvPr>
            <p:ph type="ftr" sz="quarter" idx="4"/>
          </p:nvPr>
        </p:nvSpPr>
        <p:spPr>
          <a:xfrm>
            <a:off x="1" y="8830063"/>
            <a:ext cx="3037840" cy="464740"/>
          </a:xfrm>
          <a:prstGeom prst="rect">
            <a:avLst/>
          </a:prstGeom>
        </p:spPr>
        <p:txBody>
          <a:bodyPr vert="horz" wrap="square" lIns="92599" tIns="46299" rIns="92599" bIns="46299" numCol="1" anchor="b" anchorCtr="0" compatLnSpc="1">
            <a:prstTxWarp prst="textNoShape">
              <a:avLst/>
            </a:prstTxWarp>
          </a:bodyPr>
          <a:lstStyle>
            <a:lvl1pPr>
              <a:defRPr sz="1200">
                <a:latin typeface="Calibri" pitchFamily="49" charset="0"/>
                <a:ea typeface="ヒラギノ角ゴ Pro W3" pitchFamily="49" charset="-128"/>
                <a:cs typeface="ヒラギノ角ゴ Pro W3" pitchFamily="49" charset="-128"/>
              </a:defRPr>
            </a:lvl1pPr>
          </a:lstStyle>
          <a:p>
            <a:pPr>
              <a:defRPr/>
            </a:pPr>
            <a:endParaRPr lang="en-US"/>
          </a:p>
        </p:txBody>
      </p:sp>
      <p:sp>
        <p:nvSpPr>
          <p:cNvPr id="7" name="Slide Number Placeholder 6"/>
          <p:cNvSpPr>
            <a:spLocks noGrp="1"/>
          </p:cNvSpPr>
          <p:nvPr>
            <p:ph type="sldNum" sz="quarter" idx="5"/>
          </p:nvPr>
        </p:nvSpPr>
        <p:spPr>
          <a:xfrm>
            <a:off x="3970938" y="8830063"/>
            <a:ext cx="3037840" cy="464740"/>
          </a:xfrm>
          <a:prstGeom prst="rect">
            <a:avLst/>
          </a:prstGeom>
        </p:spPr>
        <p:txBody>
          <a:bodyPr vert="horz" wrap="square" lIns="92599" tIns="46299" rIns="92599" bIns="46299" numCol="1" anchor="b" anchorCtr="0" compatLnSpc="1">
            <a:prstTxWarp prst="textNoShape">
              <a:avLst/>
            </a:prstTxWarp>
          </a:bodyPr>
          <a:lstStyle>
            <a:lvl1pPr algn="r">
              <a:defRPr sz="1200" smtClean="0">
                <a:latin typeface="Calibri" pitchFamily="34" charset="0"/>
                <a:ea typeface="ヒラギノ角ゴ Pro W3" pitchFamily="-112" charset="-128"/>
                <a:cs typeface="+mn-cs"/>
              </a:defRPr>
            </a:lvl1pPr>
          </a:lstStyle>
          <a:p>
            <a:pPr>
              <a:defRPr/>
            </a:pPr>
            <a:fld id="{74EB2CD8-9047-43A5-BEAD-229CAC8CFCAA}" type="slidenum">
              <a:rPr lang="en-US"/>
              <a:pPr>
                <a:defRPr/>
              </a:pPr>
              <a:t>‹#›</a:t>
            </a:fld>
            <a:endParaRPr lang="en-US"/>
          </a:p>
        </p:txBody>
      </p:sp>
    </p:spTree>
    <p:extLst>
      <p:ext uri="{BB962C8B-B14F-4D97-AF65-F5344CB8AC3E}">
        <p14:creationId xmlns:p14="http://schemas.microsoft.com/office/powerpoint/2010/main" val="4104131628"/>
      </p:ext>
    </p:extLst>
  </p:cSld>
  <p:clrMap bg1="lt1" tx1="dk1" bg2="lt2" tx2="dk2" accent1="accent1" accent2="accent2" accent3="accent3" accent4="accent4" accent5="accent5" accent6="accent6" hlink="hlink" folHlink="folHlink"/>
  <p:hf sldNum="0" hdr="0" ftr="0" dt="0"/>
  <p:notesStyle>
    <a:lvl1pPr algn="l" defTabSz="457126"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pitchFamily="-65" charset="-128"/>
      </a:defRPr>
    </a:lvl1pPr>
    <a:lvl2pPr marL="742831" indent="-285705" algn="l" defTabSz="457126"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a:defRPr>
    </a:lvl2pPr>
    <a:lvl3pPr marL="1142817" indent="-228563" algn="l" defTabSz="457126"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65" charset="-128"/>
      </a:defRPr>
    </a:lvl3pPr>
    <a:lvl4pPr marL="1599942" indent="-228563" algn="l" defTabSz="457126"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2057070" indent="-228563" algn="l" defTabSz="457126"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5633" algn="l" defTabSz="457126" rtl="0" eaLnBrk="1" latinLnBrk="0" hangingPunct="1">
      <a:defRPr sz="1200" kern="1200">
        <a:solidFill>
          <a:schemeClr val="tx1"/>
        </a:solidFill>
        <a:latin typeface="+mn-lt"/>
        <a:ea typeface="+mn-ea"/>
        <a:cs typeface="+mn-cs"/>
      </a:defRPr>
    </a:lvl6pPr>
    <a:lvl7pPr marL="2742759" algn="l" defTabSz="457126" rtl="0" eaLnBrk="1" latinLnBrk="0" hangingPunct="1">
      <a:defRPr sz="1200" kern="1200">
        <a:solidFill>
          <a:schemeClr val="tx1"/>
        </a:solidFill>
        <a:latin typeface="+mn-lt"/>
        <a:ea typeface="+mn-ea"/>
        <a:cs typeface="+mn-cs"/>
      </a:defRPr>
    </a:lvl7pPr>
    <a:lvl8pPr marL="3199886" algn="l" defTabSz="457126" rtl="0" eaLnBrk="1" latinLnBrk="0" hangingPunct="1">
      <a:defRPr sz="1200" kern="1200">
        <a:solidFill>
          <a:schemeClr val="tx1"/>
        </a:solidFill>
        <a:latin typeface="+mn-lt"/>
        <a:ea typeface="+mn-ea"/>
        <a:cs typeface="+mn-cs"/>
      </a:defRPr>
    </a:lvl8pPr>
    <a:lvl9pPr marL="3657012" algn="l" defTabSz="4571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050"/>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14339" name="Rectangle 2051"/>
          <p:cNvSpPr>
            <a:spLocks noGrp="1"/>
          </p:cNvSpPr>
          <p:nvPr>
            <p:ph type="body" idx="1"/>
          </p:nvPr>
        </p:nvSpPr>
        <p:spPr bwMode="auto">
          <a:noFill/>
        </p:spPr>
        <p:txBody>
          <a:bodyPr/>
          <a:lstStyle/>
          <a:p>
            <a:r>
              <a:rPr lang="en-US" altLang="zh-CN" dirty="0">
                <a:ea typeface="ヒラギノ角ゴ Pro W3"/>
                <a:cs typeface="ヒラギノ角ゴ Pro W3"/>
              </a:rPr>
              <a:t>Good afternoon, everyone! I hope you are all doing well. On behalf of the DSL Collaboration and PXCT Collaboration, I would like to share with you our recent work on the lifetime measurements of the resonances of astrophysical interest, but</a:t>
            </a:r>
            <a:r>
              <a:rPr lang="en-US" dirty="0"/>
              <a:t> </a:t>
            </a:r>
            <a:r>
              <a:rPr lang="en-US" altLang="zh-CN" sz="1200" dirty="0">
                <a:effectLst>
                  <a:outerShdw blurRad="38100" dist="38100" dir="2700000" algn="tl">
                    <a:srgbClr val="000000">
                      <a:alpha val="43137"/>
                    </a:srgbClr>
                  </a:outerShdw>
                </a:effectLst>
              </a:rPr>
              <a:t>from the nuclear data perspective.</a:t>
            </a:r>
            <a:endParaRPr lang="en-US" dirty="0">
              <a:ea typeface="ヒラギノ角ゴ Pro W3"/>
              <a:cs typeface="ヒラギノ角ゴ Pro W3"/>
            </a:endParaRPr>
          </a:p>
        </p:txBody>
      </p:sp>
    </p:spTree>
    <p:extLst>
      <p:ext uri="{BB962C8B-B14F-4D97-AF65-F5344CB8AC3E}">
        <p14:creationId xmlns:p14="http://schemas.microsoft.com/office/powerpoint/2010/main" val="164087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CMR10"/>
              </a:rPr>
              <a:t>Then the electron in a higher-lying atomic shell fills the vacancy </a:t>
            </a:r>
            <a:r>
              <a:rPr lang="en-US" sz="1200" b="0" i="0" u="none" strike="noStrike" baseline="0" dirty="0">
                <a:solidFill>
                  <a:srgbClr val="000000"/>
                </a:solidFill>
                <a:latin typeface="CMR10"/>
              </a:rPr>
              <a:t>and emits the characteristic X rays.</a:t>
            </a:r>
            <a:endParaRPr lang="en-US" dirty="0"/>
          </a:p>
        </p:txBody>
      </p:sp>
    </p:spTree>
    <p:extLst>
      <p:ext uri="{BB962C8B-B14F-4D97-AF65-F5344CB8AC3E}">
        <p14:creationId xmlns:p14="http://schemas.microsoft.com/office/powerpoint/2010/main" val="534118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solidFill>
                  <a:srgbClr val="000000"/>
                </a:solidFill>
                <a:latin typeface="CMR10"/>
              </a:rPr>
              <a:t>An alternative would be X-ray emission first</a:t>
            </a:r>
            <a:endParaRPr lang="en-US" dirty="0"/>
          </a:p>
        </p:txBody>
      </p:sp>
    </p:spTree>
    <p:extLst>
      <p:ext uri="{BB962C8B-B14F-4D97-AF65-F5344CB8AC3E}">
        <p14:creationId xmlns:p14="http://schemas.microsoft.com/office/powerpoint/2010/main" val="1505206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proton emission</a:t>
            </a:r>
          </a:p>
        </p:txBody>
      </p:sp>
    </p:spTree>
    <p:extLst>
      <p:ext uri="{BB962C8B-B14F-4D97-AF65-F5344CB8AC3E}">
        <p14:creationId xmlns:p14="http://schemas.microsoft.com/office/powerpoint/2010/main" val="2128316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solidFill>
                  <a:srgbClr val="000000"/>
                </a:solidFill>
                <a:latin typeface="CMR10"/>
              </a:rPr>
              <a:t>By measuring X rays in coincidence with protons, we get two X ray peaks corresponding to the proton emitter's atomic number and </a:t>
            </a:r>
            <a:r>
              <a:rPr lang="en-US" altLang="zh-CN" sz="1200" b="0" i="0" u="none" strike="noStrike" baseline="0" dirty="0">
                <a:solidFill>
                  <a:srgbClr val="000000"/>
                </a:solidFill>
                <a:latin typeface="CMR10"/>
              </a:rPr>
              <a:t>the daughter's atomic number. </a:t>
            </a:r>
            <a:r>
              <a:rPr lang="en-US" sz="1200" b="0" i="0" u="none" strike="noStrike" baseline="0" dirty="0">
                <a:solidFill>
                  <a:srgbClr val="000000"/>
                </a:solidFill>
                <a:latin typeface="CMR10"/>
              </a:rPr>
              <a:t>We can establish the relationship between the lifetimes of proton-emitting nuclear states and the lifetimes of the emitter atomic </a:t>
            </a:r>
            <a:r>
              <a:rPr lang="en-US" sz="1200" b="0" i="1" u="none" strike="noStrike" baseline="0" dirty="0" err="1">
                <a:solidFill>
                  <a:srgbClr val="000000"/>
                </a:solidFill>
                <a:latin typeface="CMMI10"/>
              </a:rPr>
              <a:t>K</a:t>
            </a:r>
            <a:r>
              <a:rPr lang="en-US" sz="1200" b="0" i="0" u="none" strike="noStrike" baseline="0" dirty="0" err="1">
                <a:solidFill>
                  <a:srgbClr val="000000"/>
                </a:solidFill>
                <a:latin typeface="CMR10"/>
              </a:rPr>
              <a:t>shell</a:t>
            </a:r>
            <a:r>
              <a:rPr lang="en-US" sz="1200" b="0" i="0" u="none" strike="noStrike" baseline="0" dirty="0">
                <a:solidFill>
                  <a:srgbClr val="000000"/>
                </a:solidFill>
                <a:latin typeface="CMR10"/>
              </a:rPr>
              <a:t> vacancies by the X-ray count ratio. We have been using EADL for our estimation, which is more than 3 decades old, and if there are any more up to date atomic database</a:t>
            </a:r>
            <a:r>
              <a:rPr lang="en-US" altLang="zh-CN" sz="1200" b="0" i="0" u="none" strike="noStrike" baseline="0" dirty="0">
                <a:solidFill>
                  <a:srgbClr val="000000"/>
                </a:solidFill>
                <a:latin typeface="CMR10"/>
              </a:rPr>
              <a:t>, please let us know.</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05403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simulated example for 60Zn resonances of XRB interest, the X ray peaks are from Zn at 8.6 keV and its daughter Cu at 8 keV. More Zn peak means the nuclear state lifetime is longer than Zn atomic shell vacancy lifetime; More Cu peak means the nuclear state lifetime is </a:t>
            </a:r>
            <a:r>
              <a:rPr lang="en-US" altLang="zh-CN" dirty="0"/>
              <a:t>shorter</a:t>
            </a:r>
            <a:r>
              <a:rPr lang="en-US" dirty="0"/>
              <a:t> than Zn atomic shell vacancy lifetime.</a:t>
            </a:r>
          </a:p>
        </p:txBody>
      </p:sp>
    </p:spTree>
    <p:extLst>
      <p:ext uri="{BB962C8B-B14F-4D97-AF65-F5344CB8AC3E}">
        <p14:creationId xmlns:p14="http://schemas.microsoft.com/office/powerpoint/2010/main" val="2991885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26" rtl="0" eaLnBrk="0" fontAlgn="base" latinLnBrk="0" hangingPunct="0">
              <a:lnSpc>
                <a:spcPct val="100000"/>
              </a:lnSpc>
              <a:spcBef>
                <a:spcPct val="30000"/>
              </a:spcBef>
              <a:spcAft>
                <a:spcPct val="0"/>
              </a:spcAft>
              <a:buClrTx/>
              <a:buSzTx/>
              <a:buFontTx/>
              <a:buNone/>
              <a:tabLst/>
              <a:defRPr/>
            </a:pPr>
            <a:r>
              <a:rPr lang="en-US" dirty="0"/>
              <a:t>Just to be clear, our PXCT setup can also measure proton, α, β, γ, any </a:t>
            </a:r>
            <a:r>
              <a:rPr lang="en-US" altLang="zh-CN" dirty="0"/>
              <a:t>common observables for a regular decay spectroscopy experiment,</a:t>
            </a:r>
            <a:r>
              <a:rPr lang="en-US" dirty="0"/>
              <a:t> plus X-rays for the lifetime.</a:t>
            </a:r>
          </a:p>
        </p:txBody>
      </p:sp>
    </p:spTree>
    <p:extLst>
      <p:ext uri="{BB962C8B-B14F-4D97-AF65-F5344CB8AC3E}">
        <p14:creationId xmlns:p14="http://schemas.microsoft.com/office/powerpoint/2010/main" val="2712944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26" rtl="0" eaLnBrk="0" fontAlgn="base" latinLnBrk="0" hangingPunct="0">
              <a:lnSpc>
                <a:spcPct val="100000"/>
              </a:lnSpc>
              <a:spcBef>
                <a:spcPct val="30000"/>
              </a:spcBef>
              <a:spcAft>
                <a:spcPct val="0"/>
              </a:spcAft>
              <a:buClrTx/>
              <a:buSzTx/>
              <a:buFontTx/>
              <a:buNone/>
              <a:tabLst/>
              <a:defRPr/>
            </a:pPr>
            <a:r>
              <a:rPr lang="en-US" sz="1200" dirty="0">
                <a:effectLst/>
                <a:latin typeface="Aptos"/>
                <a:ea typeface="等线" panose="02010600030101010101" pitchFamily="2" charset="-122"/>
              </a:rPr>
              <a:t>reduce the emphasis on lifetimes of discrete resonances. We should talk more about the fact that we can get all the transmission coefficients for ground and excited state transitions and level density for the statistical model. We can also discover discrete resonances, measure their branching ratios, and for favorable beta feeding and lifetime values possibly measure lifetimes for some discrete resonances. </a:t>
            </a:r>
            <a:endParaRPr lang="en-US" sz="1200" dirty="0">
              <a:effectLst/>
              <a:latin typeface="Calibri" panose="020F0502020204030204" pitchFamily="34" charset="0"/>
              <a:ea typeface="等线" panose="02010600030101010101" pitchFamily="2" charset="-122"/>
            </a:endParaRPr>
          </a:p>
          <a:p>
            <a:endParaRPr lang="en-US" dirty="0"/>
          </a:p>
        </p:txBody>
      </p:sp>
    </p:spTree>
    <p:extLst>
      <p:ext uri="{BB962C8B-B14F-4D97-AF65-F5344CB8AC3E}">
        <p14:creationId xmlns:p14="http://schemas.microsoft.com/office/powerpoint/2010/main" val="786546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my last slide, for now, our t</a:t>
            </a:r>
            <a:r>
              <a:rPr lang="en-US" altLang="zh-CN" dirty="0"/>
              <a:t>entative future plan may be</a:t>
            </a:r>
            <a:r>
              <a:rPr lang="en-US" dirty="0"/>
              <a:t> to choose one of these nuclei shown in green for </a:t>
            </a:r>
            <a:r>
              <a:rPr lang="en-US" altLang="zh-CN" dirty="0"/>
              <a:t>commissioning and Ga and As shown in red, both are of XRB interest, for FRIB PAC experiments in the future.</a:t>
            </a:r>
          </a:p>
          <a:p>
            <a:r>
              <a:rPr lang="en-US" dirty="0"/>
              <a:t>Our system is a also precise offline testing platform, which aligns with one of the four </a:t>
            </a:r>
            <a:r>
              <a:rPr lang="en-US" altLang="zh-CN" dirty="0"/>
              <a:t>USNDP</a:t>
            </a:r>
            <a:r>
              <a:rPr lang="en-US" dirty="0"/>
              <a:t> </a:t>
            </a:r>
            <a:r>
              <a:rPr lang="en-US" altLang="zh-CN" dirty="0"/>
              <a:t>mission priorities.</a:t>
            </a:r>
          </a:p>
          <a:p>
            <a:r>
              <a:rPr lang="en-US" dirty="0"/>
              <a:t>So, if you are interested in </a:t>
            </a:r>
            <a:r>
              <a:rPr lang="en-US" altLang="zh-CN" dirty="0"/>
              <a:t>collaborating on either PAC proposals or offline experiments,</a:t>
            </a:r>
            <a:r>
              <a:rPr lang="zh-CN" altLang="en-US" dirty="0"/>
              <a:t> </a:t>
            </a:r>
            <a:r>
              <a:rPr lang="en-US" altLang="zh-CN" dirty="0"/>
              <a:t>feel</a:t>
            </a:r>
            <a:r>
              <a:rPr lang="zh-CN" altLang="en-US" dirty="0"/>
              <a:t> </a:t>
            </a:r>
            <a:r>
              <a:rPr lang="en-US" altLang="zh-CN" dirty="0"/>
              <a:t>free</a:t>
            </a:r>
            <a:r>
              <a:rPr lang="zh-CN" altLang="en-US" dirty="0"/>
              <a:t> </a:t>
            </a:r>
            <a:r>
              <a:rPr lang="en-US" altLang="zh-CN" dirty="0"/>
              <a:t>to</a:t>
            </a:r>
            <a:r>
              <a:rPr lang="zh-CN" altLang="en-US" dirty="0"/>
              <a:t> </a:t>
            </a:r>
            <a:r>
              <a:rPr lang="en-US" altLang="zh-CN" dirty="0"/>
              <a:t>talk</a:t>
            </a:r>
            <a:r>
              <a:rPr lang="zh-CN" altLang="en-US" dirty="0"/>
              <a:t> </a:t>
            </a:r>
            <a:r>
              <a:rPr lang="en-US" altLang="zh-CN" dirty="0"/>
              <a:t>to</a:t>
            </a:r>
            <a:r>
              <a:rPr lang="zh-CN" altLang="en-US" dirty="0"/>
              <a:t> </a:t>
            </a:r>
            <a:r>
              <a:rPr lang="en-US" altLang="zh-CN" dirty="0"/>
              <a:t>my advisor, Chris Wrede, who's attending the meeting in person. He can explain our system's capability </a:t>
            </a:r>
            <a:r>
              <a:rPr lang="en-US" dirty="0"/>
              <a:t>better than anyone else. </a:t>
            </a:r>
            <a:r>
              <a:rPr lang="en-US" altLang="zh-CN" dirty="0"/>
              <a:t>That's what he looks like.</a:t>
            </a:r>
            <a:endParaRPr lang="en-US" dirty="0"/>
          </a:p>
          <a:p>
            <a:r>
              <a:rPr lang="en-US" dirty="0"/>
              <a:t>Thank you very much!</a:t>
            </a:r>
          </a:p>
          <a:p>
            <a:endParaRPr lang="en-US" dirty="0"/>
          </a:p>
        </p:txBody>
      </p:sp>
    </p:spTree>
    <p:extLst>
      <p:ext uri="{BB962C8B-B14F-4D97-AF65-F5344CB8AC3E}">
        <p14:creationId xmlns:p14="http://schemas.microsoft.com/office/powerpoint/2010/main" val="1286491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zh-CN" dirty="0"/>
              <a:t>On the left is the </a:t>
            </a:r>
            <a:r>
              <a:rPr lang="en-US" sz="1200" b="0" i="0" u="none" strike="noStrike" baseline="0" dirty="0">
                <a:latin typeface="CMR12"/>
              </a:rPr>
              <a:t>Doppler Shift Lifetimes (DSL) facility at TRIUMF and o</a:t>
            </a:r>
            <a:r>
              <a:rPr lang="en-US" dirty="0"/>
              <a:t>ur research group has played a leading role in upgrading DSL</a:t>
            </a:r>
            <a:r>
              <a:rPr lang="en-US" sz="1800" b="0" i="0" u="none" strike="noStrike" baseline="0" dirty="0">
                <a:latin typeface="CMR12"/>
              </a:rPr>
              <a:t>. It was designed for using </a:t>
            </a:r>
            <a:r>
              <a:rPr lang="en-US" altLang="zh-CN" sz="1800" i="0" dirty="0">
                <a:solidFill>
                  <a:srgbClr val="000000"/>
                </a:solidFill>
                <a:effectLst/>
                <a:latin typeface="CMR12"/>
              </a:rPr>
              <a:t>(</a:t>
            </a:r>
            <a:r>
              <a:rPr lang="en-US" altLang="zh-CN" sz="1800" i="0" dirty="0">
                <a:solidFill>
                  <a:srgbClr val="000000"/>
                </a:solidFill>
                <a:effectLst/>
                <a:latin typeface="CMR8"/>
              </a:rPr>
              <a:t>3</a:t>
            </a:r>
            <a:r>
              <a:rPr lang="en-US" altLang="zh-CN" sz="1800" i="0" dirty="0">
                <a:solidFill>
                  <a:srgbClr val="000000"/>
                </a:solidFill>
                <a:effectLst/>
                <a:latin typeface="CMR12"/>
              </a:rPr>
              <a:t>He,</a:t>
            </a:r>
            <a:r>
              <a:rPr lang="en-US" altLang="zh-CN" sz="1800" i="1" dirty="0">
                <a:solidFill>
                  <a:srgbClr val="000000"/>
                </a:solidFill>
                <a:effectLst/>
                <a:latin typeface="CMMI12"/>
              </a:rPr>
              <a:t>α</a:t>
            </a:r>
            <a:r>
              <a:rPr lang="en-US" altLang="zh-CN" sz="1800" i="0" dirty="0">
                <a:solidFill>
                  <a:srgbClr val="000000"/>
                </a:solidFill>
                <a:effectLst/>
                <a:latin typeface="CMR12"/>
              </a:rPr>
              <a:t>) transfer reaction </a:t>
            </a:r>
            <a:r>
              <a:rPr lang="en-US" sz="1800" b="0" i="0" dirty="0">
                <a:effectLst/>
                <a:latin typeface="Times New Roman" panose="02020603050405020304" pitchFamily="18" charset="0"/>
              </a:rPr>
              <a:t>in inverse kinematics </a:t>
            </a:r>
            <a:r>
              <a:rPr lang="en-US" altLang="zh-CN" sz="1800" i="0" dirty="0">
                <a:solidFill>
                  <a:srgbClr val="000000"/>
                </a:solidFill>
                <a:effectLst/>
                <a:latin typeface="CMR12"/>
              </a:rPr>
              <a:t>to populate excited states and measure </a:t>
            </a:r>
            <a:r>
              <a:rPr lang="en-US" sz="1800" dirty="0"/>
              <a:t>Doppler-shifted </a:t>
            </a:r>
            <a:r>
              <a:rPr lang="en-US" altLang="zh-CN" sz="1800" dirty="0"/>
              <a:t>γ rays and </a:t>
            </a:r>
            <a:r>
              <a:rPr lang="en-US" altLang="zh-CN" sz="1800" b="0" i="0" u="none" strike="noStrike" baseline="0" dirty="0">
                <a:solidFill>
                  <a:srgbClr val="000000"/>
                </a:solidFill>
                <a:effectLst/>
                <a:latin typeface="CMR12"/>
              </a:rPr>
              <a:t>determine lifetime using </a:t>
            </a:r>
            <a:r>
              <a:rPr lang="en-US" sz="1800" b="0" i="0" u="none" strike="noStrike" baseline="0" dirty="0">
                <a:latin typeface="CMR12"/>
              </a:rPr>
              <a:t>DSAM in the </a:t>
            </a:r>
            <a:r>
              <a:rPr lang="en-US" sz="1800" b="0" i="0" u="none" strike="noStrike" baseline="0" dirty="0" err="1">
                <a:latin typeface="CMR12"/>
              </a:rPr>
              <a:t>ps</a:t>
            </a:r>
            <a:r>
              <a:rPr lang="en-US" sz="1800" b="0" i="0" u="none" strike="noStrike" baseline="0" dirty="0">
                <a:latin typeface="CMSY10"/>
              </a:rPr>
              <a:t> to fs </a:t>
            </a:r>
            <a:r>
              <a:rPr lang="en-US" sz="1800" b="0" i="0" u="none" strike="noStrike" baseline="0" dirty="0">
                <a:latin typeface="CMR12"/>
              </a:rPr>
              <a:t>range. On the right side, we have designed and built a new detection system for the FRIB low-energy beam area that </a:t>
            </a:r>
            <a:r>
              <a:rPr lang="en-US" sz="2800" b="0" i="0" dirty="0">
                <a:solidFill>
                  <a:srgbClr val="1C1C1C"/>
                </a:solidFill>
                <a:effectLst/>
                <a:latin typeface="Inter"/>
              </a:rPr>
              <a:t>utilizes</a:t>
            </a:r>
            <a:r>
              <a:rPr lang="en-US" sz="1800" b="0" i="0" u="none" strike="noStrike" baseline="0" dirty="0">
                <a:latin typeface="CMR12"/>
              </a:rPr>
              <a:t> the Particle X-ray Coincidence Technique (PXCT) to measure the lifetimes in the </a:t>
            </a:r>
            <a:r>
              <a:rPr lang="en-US" altLang="zh-CN" sz="1800" b="0" i="0" u="none" strike="noStrike" baseline="0" dirty="0">
                <a:latin typeface="CMR12"/>
              </a:rPr>
              <a:t>fs or even below f</a:t>
            </a:r>
            <a:r>
              <a:rPr lang="en-US" sz="1800" b="0" i="0" u="none" strike="noStrike" baseline="0" dirty="0">
                <a:latin typeface="CMR12"/>
              </a:rPr>
              <a:t>s range.</a:t>
            </a:r>
            <a:endParaRPr lang="en-US" dirty="0"/>
          </a:p>
        </p:txBody>
      </p:sp>
    </p:spTree>
    <p:extLst>
      <p:ext uri="{BB962C8B-B14F-4D97-AF65-F5344CB8AC3E}">
        <p14:creationId xmlns:p14="http://schemas.microsoft.com/office/powerpoint/2010/main" val="4078854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26" rtl="0" eaLnBrk="0" fontAlgn="base" latinLnBrk="0" hangingPunct="0">
              <a:lnSpc>
                <a:spcPct val="100000"/>
              </a:lnSpc>
              <a:spcBef>
                <a:spcPct val="30000"/>
              </a:spcBef>
              <a:spcAft>
                <a:spcPct val="0"/>
              </a:spcAft>
              <a:buClrTx/>
              <a:buSzTx/>
              <a:buFontTx/>
              <a:buNone/>
              <a:tabLst/>
              <a:defRPr/>
            </a:pPr>
            <a:r>
              <a:rPr lang="en-US" altLang="zh-CN" b="0" i="0" dirty="0">
                <a:effectLst/>
                <a:latin typeface="Times New Roman" panose="02020603050405020304" pitchFamily="18" charset="0"/>
              </a:rPr>
              <a:t>Using our data from the last DSL experiment as an example. On the top left, we obtain a measured γ-ray spectrum and many simulated spectra by varying the input parameters such as lifetime. Then, we feed these into a Markov Chain Monte Carlo-based Bayesian analysis framework, which offers a statistically rigorous parameter estimation and uncertainty quantification. On the bottom left, </a:t>
            </a:r>
            <a:r>
              <a:rPr lang="en-US" b="0" i="0" dirty="0">
                <a:solidFill>
                  <a:srgbClr val="161719"/>
                </a:solidFill>
                <a:effectLst/>
                <a:latin typeface="Inter"/>
              </a:rPr>
              <a:t>we have the outputs, which include the predictive posterior </a:t>
            </a:r>
            <a:r>
              <a:rPr lang="en-US" b="0" i="0" dirty="0" err="1">
                <a:solidFill>
                  <a:srgbClr val="161719"/>
                </a:solidFill>
                <a:effectLst/>
                <a:latin typeface="Inter"/>
              </a:rPr>
              <a:t>lineshape</a:t>
            </a:r>
            <a:r>
              <a:rPr lang="en-US" b="0" i="0" dirty="0">
                <a:solidFill>
                  <a:srgbClr val="161719"/>
                </a:solidFill>
                <a:effectLst/>
                <a:latin typeface="Inter"/>
              </a:rPr>
              <a:t> and the posterior distributions of each input model parameter. Among these parameters, the lifetime is the most important one.</a:t>
            </a:r>
            <a:endParaRPr lang="en-US" dirty="0"/>
          </a:p>
          <a:p>
            <a:endParaRPr lang="en-US" dirty="0"/>
          </a:p>
        </p:txBody>
      </p:sp>
    </p:spTree>
    <p:extLst>
      <p:ext uri="{BB962C8B-B14F-4D97-AF65-F5344CB8AC3E}">
        <p14:creationId xmlns:p14="http://schemas.microsoft.com/office/powerpoint/2010/main" val="3067407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26" rtl="0" eaLnBrk="0" fontAlgn="base" latinLnBrk="0" hangingPunct="0">
              <a:lnSpc>
                <a:spcPct val="100000"/>
              </a:lnSpc>
              <a:spcBef>
                <a:spcPct val="30000"/>
              </a:spcBef>
              <a:spcAft>
                <a:spcPct val="0"/>
              </a:spcAft>
              <a:buClrTx/>
              <a:buSzTx/>
              <a:buFontTx/>
              <a:buNone/>
              <a:tabLst/>
              <a:defRPr/>
            </a:pPr>
            <a:r>
              <a:rPr lang="en-US" altLang="zh-CN" dirty="0"/>
              <a:t>Then</a:t>
            </a:r>
            <a:r>
              <a:rPr lang="en-US" dirty="0"/>
              <a:t>, One important merit of Bayesian methods is that a distribution offers more detailed</a:t>
            </a:r>
          </a:p>
          <a:p>
            <a:pPr marL="0" marR="0" lvl="0" indent="0" algn="l" defTabSz="457126" rtl="0" eaLnBrk="0" fontAlgn="base" latinLnBrk="0" hangingPunct="0">
              <a:lnSpc>
                <a:spcPct val="100000"/>
              </a:lnSpc>
              <a:spcBef>
                <a:spcPct val="30000"/>
              </a:spcBef>
              <a:spcAft>
                <a:spcPct val="0"/>
              </a:spcAft>
              <a:buClrTx/>
              <a:buSzTx/>
              <a:buFontTx/>
              <a:buNone/>
              <a:tabLst/>
              <a:defRPr/>
            </a:pPr>
            <a:r>
              <a:rPr lang="en-US" dirty="0"/>
              <a:t>information than a point estimate or an interval from frequentist methods, we can propagate the lifetime distribution to the resonance strength distribution. Then, we can apply the Monte Carlo reaction rate calculation developed by the North Carolina folks to consistently account for the uncertainties of all inputs</a:t>
            </a:r>
            <a:r>
              <a:rPr lang="en-US" b="0" i="0" dirty="0">
                <a:effectLst/>
                <a:latin typeface="Times New Roman" panose="02020603050405020304" pitchFamily="18" charset="0"/>
              </a:rPr>
              <a:t>.</a:t>
            </a:r>
            <a:endParaRPr lang="en-US" dirty="0"/>
          </a:p>
        </p:txBody>
      </p:sp>
    </p:spTree>
    <p:extLst>
      <p:ext uri="{BB962C8B-B14F-4D97-AF65-F5344CB8AC3E}">
        <p14:creationId xmlns:p14="http://schemas.microsoft.com/office/powerpoint/2010/main" val="1623714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sz="1200" dirty="0">
                <a:effectLst>
                  <a:outerShdw blurRad="38100" dist="38100" dir="2700000" algn="tl">
                    <a:srgbClr val="000000">
                      <a:alpha val="43137"/>
                    </a:srgbClr>
                  </a:outerShdw>
                </a:effectLst>
              </a:rPr>
              <a:t>And from a nuclear data perspective, comparing our result with ENSDF, we can say we</a:t>
            </a:r>
            <a:r>
              <a:rPr lang="en-US" altLang="zh-CN" dirty="0"/>
              <a:t> confirmed the known lifetimes of two low-lying states and provided upper limits on the lifetimes of four high-lying states in 31S.</a:t>
            </a:r>
            <a:endParaRPr lang="en-US" altLang="zh-CN" sz="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6496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However, the statistical definitions and meanings of Confidence Intervals and credible intervals are very different. </a:t>
            </a:r>
            <a:r>
              <a:rPr lang="en-US" altLang="zh-CN" sz="1200" dirty="0">
                <a:effectLst>
                  <a:outerShdw blurRad="38100" dist="38100" dir="2700000" algn="tl">
                    <a:srgbClr val="000000">
                      <a:alpha val="43137"/>
                    </a:srgbClr>
                  </a:outerShdw>
                </a:effectLst>
              </a:rPr>
              <a:t>This maybe a question for later discussion.</a:t>
            </a:r>
            <a:endParaRPr lang="en-US" dirty="0"/>
          </a:p>
        </p:txBody>
      </p:sp>
    </p:spTree>
    <p:extLst>
      <p:ext uri="{BB962C8B-B14F-4D97-AF65-F5344CB8AC3E}">
        <p14:creationId xmlns:p14="http://schemas.microsoft.com/office/powerpoint/2010/main" val="2150182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altLang="zh-CN" sz="1800" b="0" i="0" u="none" strike="noStrike" baseline="0" dirty="0">
                <a:latin typeface="CMR10"/>
              </a:rPr>
              <a:t>Let's </a:t>
            </a:r>
            <a:r>
              <a:rPr lang="en-US" sz="1800" b="0" i="0" u="none" strike="noStrike" baseline="0" dirty="0">
                <a:latin typeface="CMR10"/>
              </a:rPr>
              <a:t>jump into the 2nd part, PXCT, it is a technique originally introduced by John Hardy in the 1970s. A quick explanation starts with a proton-rich precursor with an atomic number of </a:t>
            </a:r>
            <a:r>
              <a:rPr lang="en-US" sz="1800" b="0" i="1" u="none" strike="noStrike" baseline="0" dirty="0">
                <a:latin typeface="CMMI10"/>
              </a:rPr>
              <a:t>Z</a:t>
            </a:r>
            <a:endParaRPr lang="en-US" dirty="0"/>
          </a:p>
        </p:txBody>
      </p:sp>
    </p:spTree>
    <p:extLst>
      <p:ext uri="{BB962C8B-B14F-4D97-AF65-F5344CB8AC3E}">
        <p14:creationId xmlns:p14="http://schemas.microsoft.com/office/powerpoint/2010/main" val="2598269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CMR10"/>
              </a:rPr>
              <a:t>decays by </a:t>
            </a:r>
            <a:r>
              <a:rPr lang="en-US" sz="1200" b="0" i="1" u="none" strike="noStrike" baseline="0" dirty="0">
                <a:latin typeface="CMMI10"/>
              </a:rPr>
              <a:t>K</a:t>
            </a:r>
            <a:r>
              <a:rPr lang="en-US" sz="1200" b="0" i="0" u="none" strike="noStrike" baseline="0" dirty="0">
                <a:latin typeface="CMR10"/>
              </a:rPr>
              <a:t>-EC to the proton emitter (</a:t>
            </a:r>
            <a:r>
              <a:rPr lang="en-US" sz="1200" b="0" i="1" u="none" strike="noStrike" baseline="0" dirty="0">
                <a:latin typeface="CMMI10"/>
              </a:rPr>
              <a:t>Z </a:t>
            </a:r>
            <a:r>
              <a:rPr lang="en-US" sz="1200" b="0" i="1" u="none" strike="noStrike" baseline="0" dirty="0">
                <a:latin typeface="CMSY10"/>
              </a:rPr>
              <a:t>− </a:t>
            </a:r>
            <a:r>
              <a:rPr lang="en-US" sz="1200" b="0" i="0" u="none" strike="noStrike" baseline="0" dirty="0">
                <a:latin typeface="CMR10"/>
              </a:rPr>
              <a:t>1). Due to EC, a proton unbound nuclear state and an atomic shell vacancy are created simultaneously.</a:t>
            </a:r>
            <a:endParaRPr lang="en-US" dirty="0"/>
          </a:p>
        </p:txBody>
      </p:sp>
    </p:spTree>
    <p:extLst>
      <p:ext uri="{BB962C8B-B14F-4D97-AF65-F5344CB8AC3E}">
        <p14:creationId xmlns:p14="http://schemas.microsoft.com/office/powerpoint/2010/main" val="1628274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solidFill>
                  <a:srgbClr val="000000"/>
                </a:solidFill>
                <a:latin typeface="CMR10"/>
              </a:rPr>
              <a:t>the proton-unbound state emits a proton to a state of the daughter (</a:t>
            </a:r>
            <a:r>
              <a:rPr lang="en-US" sz="1200" b="0" i="1" u="none" strike="noStrike" baseline="0" dirty="0">
                <a:solidFill>
                  <a:srgbClr val="000000"/>
                </a:solidFill>
                <a:latin typeface="CMMI10"/>
              </a:rPr>
              <a:t>Z </a:t>
            </a:r>
            <a:r>
              <a:rPr lang="en-US" sz="1200" b="0" i="1" u="none" strike="noStrike" baseline="0" dirty="0">
                <a:solidFill>
                  <a:srgbClr val="000000"/>
                </a:solidFill>
                <a:latin typeface="CMSY10"/>
              </a:rPr>
              <a:t>−</a:t>
            </a:r>
            <a:r>
              <a:rPr lang="en-US" sz="1200" b="0" i="0" u="none" strike="noStrike" baseline="0" dirty="0">
                <a:solidFill>
                  <a:srgbClr val="000000"/>
                </a:solidFill>
                <a:latin typeface="CMR10"/>
              </a:rPr>
              <a:t>2).</a:t>
            </a:r>
            <a:endParaRPr lang="en-US" dirty="0"/>
          </a:p>
        </p:txBody>
      </p:sp>
    </p:spTree>
    <p:extLst>
      <p:ext uri="{BB962C8B-B14F-4D97-AF65-F5344CB8AC3E}">
        <p14:creationId xmlns:p14="http://schemas.microsoft.com/office/powerpoint/2010/main" val="24245430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638028" y="1238250"/>
            <a:ext cx="7489976" cy="335541"/>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4835" tIns="32417" rIns="64835" bIns="32417">
            <a:spAutoFit/>
          </a:bodyPr>
          <a:lstStyle/>
          <a:p>
            <a:pPr defTabSz="342780" eaLnBrk="0" hangingPunct="0">
              <a:lnSpc>
                <a:spcPct val="90000"/>
              </a:lnSpc>
              <a:defRPr/>
            </a:pPr>
            <a:endParaRPr lang="en-US" sz="1950" dirty="0">
              <a:latin typeface="Helvetica" pitchFamily="-107" charset="0"/>
              <a:ea typeface="ヒラギノ角ゴ Pro W3" pitchFamily="-107" charset="-128"/>
              <a:cs typeface="Arial" charset="0"/>
            </a:endParaRPr>
          </a:p>
        </p:txBody>
      </p:sp>
      <p:sp>
        <p:nvSpPr>
          <p:cNvPr id="9" name="Subtitle 2"/>
          <p:cNvSpPr>
            <a:spLocks noGrp="1"/>
          </p:cNvSpPr>
          <p:nvPr>
            <p:ph type="subTitle" idx="1"/>
          </p:nvPr>
        </p:nvSpPr>
        <p:spPr>
          <a:xfrm>
            <a:off x="1524000" y="4071938"/>
            <a:ext cx="6096000" cy="1143000"/>
          </a:xfrm>
        </p:spPr>
        <p:txBody>
          <a:bodyPr/>
          <a:lstStyle>
            <a:lvl1pPr marL="0" indent="0" algn="ctr">
              <a:buNone/>
              <a:defRPr/>
            </a:lvl1pPr>
            <a:lvl2pPr marL="324208" indent="0" algn="ctr">
              <a:buNone/>
              <a:defRPr/>
            </a:lvl2pPr>
            <a:lvl3pPr marL="648413" indent="0" algn="ctr">
              <a:buNone/>
              <a:defRPr/>
            </a:lvl3pPr>
            <a:lvl4pPr marL="972620" indent="0" algn="ctr">
              <a:buNone/>
              <a:defRPr/>
            </a:lvl4pPr>
            <a:lvl5pPr marL="1296828" indent="0" algn="ctr">
              <a:buNone/>
              <a:defRPr/>
            </a:lvl5pPr>
            <a:lvl6pPr marL="1621034" indent="0" algn="ctr">
              <a:buNone/>
              <a:defRPr/>
            </a:lvl6pPr>
            <a:lvl7pPr marL="1945241" indent="0" algn="ctr">
              <a:buNone/>
              <a:defRPr/>
            </a:lvl7pPr>
            <a:lvl8pPr marL="2269447" indent="0" algn="ctr">
              <a:buNone/>
              <a:defRPr/>
            </a:lvl8pPr>
            <a:lvl9pPr marL="2593654" indent="0" algn="ctr">
              <a:buNone/>
              <a:defRPr/>
            </a:lvl9pPr>
          </a:lstStyle>
          <a:p>
            <a:r>
              <a:rPr lang="en-US"/>
              <a:t>Click to edit Master subtitle style</a:t>
            </a:r>
            <a:endParaRPr lang="en-US" dirty="0"/>
          </a:p>
        </p:txBody>
      </p:sp>
      <p:sp>
        <p:nvSpPr>
          <p:cNvPr id="7" name="Rectangle 2"/>
          <p:cNvSpPr>
            <a:spLocks noGrp="1" noChangeArrowheads="1"/>
          </p:cNvSpPr>
          <p:nvPr>
            <p:ph type="title"/>
          </p:nvPr>
        </p:nvSpPr>
        <p:spPr bwMode="auto">
          <a:xfrm>
            <a:off x="71442" y="3201433"/>
            <a:ext cx="9001124" cy="370313"/>
          </a:xfrm>
          <a:prstGeom prst="rect">
            <a:avLst/>
          </a:prstGeom>
          <a:noFill/>
          <a:ln w="12700">
            <a:noFill/>
            <a:miter lim="800000"/>
            <a:headEnd/>
            <a:tailEnd/>
          </a:ln>
        </p:spPr>
        <p:txBody>
          <a:bodyPr lIns="56061" tIns="22425" rIns="56061" bIns="22425"/>
          <a:lstStyle/>
          <a:p>
            <a:pPr lvl="0"/>
            <a:r>
              <a:rPr lang="en-US" dirty="0"/>
              <a:t>Click to edit Master title style</a:t>
            </a:r>
          </a:p>
        </p:txBody>
      </p:sp>
      <p:sp>
        <p:nvSpPr>
          <p:cNvPr id="6" name="TextBox 5"/>
          <p:cNvSpPr txBox="1"/>
          <p:nvPr userDrawn="1"/>
        </p:nvSpPr>
        <p:spPr>
          <a:xfrm>
            <a:off x="0" y="6387154"/>
            <a:ext cx="9144000" cy="319413"/>
          </a:xfrm>
          <a:prstGeom prst="rect">
            <a:avLst/>
          </a:prstGeom>
          <a:noFill/>
        </p:spPr>
        <p:txBody>
          <a:bodyPr wrap="square" lIns="64865" tIns="32432" rIns="64865" bIns="32432" rtlCol="0">
            <a:spAutoFit/>
          </a:bodyPr>
          <a:lstStyle/>
          <a:p>
            <a:pPr algn="ctr"/>
            <a:r>
              <a:rPr lang="en-US" sz="825" kern="1200" dirty="0">
                <a:solidFill>
                  <a:schemeClr val="tx1"/>
                </a:solidFill>
                <a:latin typeface="+mn-lt"/>
                <a:ea typeface="ヒラギノ角ゴ Pro W3"/>
                <a:cs typeface="ヒラギノ角ゴ Pro W3"/>
              </a:rPr>
              <a:t>This material is based upon work supported by the U.S. Department of Energy, Office of Science, Office of Nuclear Physics and used resources of</a:t>
            </a:r>
          </a:p>
          <a:p>
            <a:pPr algn="ctr"/>
            <a:r>
              <a:rPr lang="en-US" sz="825" kern="1200" dirty="0">
                <a:solidFill>
                  <a:schemeClr val="tx1"/>
                </a:solidFill>
                <a:latin typeface="+mn-lt"/>
                <a:ea typeface="ヒラギノ角ゴ Pro W3"/>
                <a:cs typeface="ヒラギノ角ゴ Pro W3"/>
              </a:rPr>
              <a:t>the</a:t>
            </a:r>
            <a:r>
              <a:rPr lang="en-US" sz="825" kern="1200" baseline="0" dirty="0">
                <a:solidFill>
                  <a:schemeClr val="tx1"/>
                </a:solidFill>
                <a:latin typeface="+mn-lt"/>
                <a:ea typeface="ヒラギノ角ゴ Pro W3"/>
                <a:cs typeface="ヒラギノ角ゴ Pro W3"/>
              </a:rPr>
              <a:t> </a:t>
            </a:r>
            <a:r>
              <a:rPr lang="en-US" sz="825" kern="1200" dirty="0">
                <a:solidFill>
                  <a:schemeClr val="tx1"/>
                </a:solidFill>
                <a:latin typeface="+mn-lt"/>
                <a:ea typeface="ヒラギノ角ゴ Pro W3"/>
                <a:cs typeface="ヒラギノ角ゴ Pro W3"/>
              </a:rPr>
              <a:t>Facility for Rare Isotope Beams (FRIB) Operations, which is a DOE Office of Science User Facility under Award Number DE-SC0023633.</a:t>
            </a:r>
          </a:p>
        </p:txBody>
      </p:sp>
      <p:sp>
        <p:nvSpPr>
          <p:cNvPr id="10" name="Rectangle 9"/>
          <p:cNvSpPr/>
          <p:nvPr userDrawn="1"/>
        </p:nvSpPr>
        <p:spPr>
          <a:xfrm>
            <a:off x="3011412" y="415246"/>
            <a:ext cx="2743200" cy="20999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65335AD-8813-4512-B004-BA12777B68B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86200" y="498961"/>
            <a:ext cx="1371600" cy="1751907"/>
          </a:xfrm>
          <a:prstGeom prst="rect">
            <a:avLst/>
          </a:prstGeom>
        </p:spPr>
      </p:pic>
      <p:pic>
        <p:nvPicPr>
          <p:cNvPr id="15" name="Picture 14">
            <a:extLst>
              <a:ext uri="{FF2B5EF4-FFF2-40B4-BE49-F238E27FC236}">
                <a16:creationId xmlns:a16="http://schemas.microsoft.com/office/drawing/2014/main" id="{3BF35698-5A2E-474F-A8A6-62D738E964C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286000" y="5702006"/>
            <a:ext cx="2534908" cy="555489"/>
          </a:xfrm>
          <a:prstGeom prst="rect">
            <a:avLst/>
          </a:prstGeom>
        </p:spPr>
      </p:pic>
      <p:pic>
        <p:nvPicPr>
          <p:cNvPr id="16" name="Picture 15">
            <a:extLst>
              <a:ext uri="{FF2B5EF4-FFF2-40B4-BE49-F238E27FC236}">
                <a16:creationId xmlns:a16="http://schemas.microsoft.com/office/drawing/2014/main" id="{5C06C5A6-0A1C-4FFC-A8F4-94E6520D172D}"/>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52400" y="5747343"/>
            <a:ext cx="1965626" cy="464814"/>
          </a:xfrm>
          <a:prstGeom prst="rect">
            <a:avLst/>
          </a:prstGeom>
        </p:spPr>
      </p:pic>
      <p:pic>
        <p:nvPicPr>
          <p:cNvPr id="11" name="Picture 10">
            <a:extLst>
              <a:ext uri="{FF2B5EF4-FFF2-40B4-BE49-F238E27FC236}">
                <a16:creationId xmlns:a16="http://schemas.microsoft.com/office/drawing/2014/main" id="{03DA2A18-8A41-4152-BFFB-A545567167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989473" y="5638800"/>
            <a:ext cx="725527" cy="729897"/>
          </a:xfrm>
          <a:prstGeom prst="rect">
            <a:avLst/>
          </a:prstGeom>
        </p:spPr>
      </p:pic>
      <p:pic>
        <p:nvPicPr>
          <p:cNvPr id="13" name="Picture 2">
            <a:extLst>
              <a:ext uri="{FF2B5EF4-FFF2-40B4-BE49-F238E27FC236}">
                <a16:creationId xmlns:a16="http://schemas.microsoft.com/office/drawing/2014/main" id="{382EE485-A8E9-43A4-A09F-2E0E17A1318A}"/>
              </a:ext>
            </a:extLst>
          </p:cNvPr>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5867400" y="5619750"/>
            <a:ext cx="16875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National Research Council of Canada Fellowships - Mladiinfo">
            <a:extLst>
              <a:ext uri="{FF2B5EF4-FFF2-40B4-BE49-F238E27FC236}">
                <a16:creationId xmlns:a16="http://schemas.microsoft.com/office/drawing/2014/main" id="{C4ACFC77-8541-48BD-A15B-95317DB4CC3B}"/>
              </a:ext>
            </a:extLst>
          </p:cNvPr>
          <p:cNvPicPr>
            <a:picLocks noChangeAspect="1" noChangeArrowheads="1"/>
          </p:cNvPicPr>
          <p:nvPr userDrawn="1"/>
        </p:nvPicPr>
        <p:blipFill rotWithShape="1">
          <a:blip r:embed="rId7" cstate="hqprint">
            <a:extLst>
              <a:ext uri="{28A0092B-C50C-407E-A947-70E740481C1C}">
                <a14:useLocalDpi xmlns:a14="http://schemas.microsoft.com/office/drawing/2010/main"/>
              </a:ext>
            </a:extLst>
          </a:blip>
          <a:srcRect/>
          <a:stretch/>
        </p:blipFill>
        <p:spPr bwMode="auto">
          <a:xfrm>
            <a:off x="7659144" y="5637750"/>
            <a:ext cx="1256256" cy="6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241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3" name="Rectangle 12"/>
          <p:cNvSpPr/>
          <p:nvPr userDrawn="1"/>
        </p:nvSpPr>
        <p:spPr>
          <a:xfrm>
            <a:off x="-12060" y="6063452"/>
            <a:ext cx="9156059" cy="822960"/>
          </a:xfrm>
          <a:prstGeom prst="rect">
            <a:avLst/>
          </a:prstGeom>
          <a:solidFill>
            <a:srgbClr val="E7E9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7" descr="FRIB_ppt_top.jpg"/>
          <p:cNvPicPr>
            <a:picLocks noChangeAspect="1"/>
          </p:cNvPicPr>
          <p:nvPr/>
        </p:nvPicPr>
        <p:blipFill>
          <a:blip r:embed="rId2" cstate="print"/>
          <a:srcRect/>
          <a:stretch>
            <a:fillRect/>
          </a:stretch>
        </p:blipFill>
        <p:spPr bwMode="auto">
          <a:xfrm>
            <a:off x="0" y="2"/>
            <a:ext cx="9144000" cy="1003102"/>
          </a:xfrm>
          <a:prstGeom prst="rect">
            <a:avLst/>
          </a:prstGeom>
          <a:noFill/>
          <a:ln w="9525">
            <a:noFill/>
            <a:miter lim="800000"/>
            <a:headEnd/>
            <a:tailEnd/>
          </a:ln>
        </p:spPr>
      </p:pic>
      <p:sp>
        <p:nvSpPr>
          <p:cNvPr id="6" name="Text Box 5"/>
          <p:cNvSpPr txBox="1">
            <a:spLocks noChangeArrowheads="1"/>
          </p:cNvSpPr>
          <p:nvPr/>
        </p:nvSpPr>
        <p:spPr bwMode="auto">
          <a:xfrm>
            <a:off x="669779" y="1320110"/>
            <a:ext cx="7864929" cy="31849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68531" tIns="34265" rIns="68531" bIns="34265">
            <a:spAutoFit/>
          </a:bodyPr>
          <a:lstStyle/>
          <a:p>
            <a:pPr defTabSz="342780"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3" name="Content Placeholder 2"/>
          <p:cNvSpPr>
            <a:spLocks noGrp="1"/>
          </p:cNvSpPr>
          <p:nvPr>
            <p:ph idx="1"/>
          </p:nvPr>
        </p:nvSpPr>
        <p:spPr>
          <a:xfrm>
            <a:off x="76200" y="1067100"/>
            <a:ext cx="8990922" cy="4937460"/>
          </a:xfrm>
        </p:spPr>
        <p:txBody>
          <a:bodyPr/>
          <a:lstStyle>
            <a:lvl3pPr>
              <a:defRPr sz="135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76200" y="343486"/>
            <a:ext cx="8991600" cy="370325"/>
          </a:xfrm>
        </p:spPr>
        <p:txBody>
          <a:bodyPr/>
          <a:lstStyle/>
          <a:p>
            <a:r>
              <a:rPr lang="en-US" dirty="0"/>
              <a:t>Click to edit Master title style</a:t>
            </a:r>
          </a:p>
        </p:txBody>
      </p:sp>
      <p:sp>
        <p:nvSpPr>
          <p:cNvPr id="8" name="Footer Placeholder 6"/>
          <p:cNvSpPr>
            <a:spLocks noGrp="1"/>
          </p:cNvSpPr>
          <p:nvPr>
            <p:ph type="ftr" sz="quarter" idx="10"/>
          </p:nvPr>
        </p:nvSpPr>
        <p:spPr>
          <a:xfrm>
            <a:off x="4572002" y="6356450"/>
            <a:ext cx="3657598" cy="364628"/>
          </a:xfrm>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dirty="0"/>
              <a:t>Lijie Sun, LECM2024 @ Knoxville</a:t>
            </a:r>
            <a:endParaRPr lang="nl-NL" dirty="0"/>
          </a:p>
        </p:txBody>
      </p:sp>
      <p:sp>
        <p:nvSpPr>
          <p:cNvPr id="10" name="Slide Number Placeholder 4"/>
          <p:cNvSpPr>
            <a:spLocks noGrp="1"/>
          </p:cNvSpPr>
          <p:nvPr>
            <p:ph type="sldNum" sz="quarter" idx="11"/>
          </p:nvPr>
        </p:nvSpPr>
        <p:spPr/>
        <p:txBody>
          <a:bodyPr/>
          <a:lstStyle>
            <a:lvl1pPr>
              <a:defRPr sz="1000"/>
            </a:lvl1pPr>
          </a:lstStyle>
          <a:p>
            <a:pPr>
              <a:defRPr/>
            </a:pPr>
            <a:r>
              <a:rPr lang="en-US" dirty="0"/>
              <a:t>, Slide </a:t>
            </a:r>
            <a:fld id="{35AD4620-7552-4207-8973-898801ED212B}" type="slidenum">
              <a:rPr lang="en-US" smtClean="0"/>
              <a:pPr>
                <a:defRPr/>
              </a:pPr>
              <a:t>‹#›</a:t>
            </a:fld>
            <a:r>
              <a:rPr lang="en-US" dirty="0"/>
              <a:t> / 16</a:t>
            </a:r>
          </a:p>
        </p:txBody>
      </p:sp>
      <p:sp>
        <p:nvSpPr>
          <p:cNvPr id="12" name="TextBox 11">
            <a:extLst>
              <a:ext uri="{FF2B5EF4-FFF2-40B4-BE49-F238E27FC236}">
                <a16:creationId xmlns:a16="http://schemas.microsoft.com/office/drawing/2014/main" id="{1F82E54C-827D-4CDA-B159-FF75DFC5FF90}"/>
              </a:ext>
            </a:extLst>
          </p:cNvPr>
          <p:cNvSpPr txBox="1"/>
          <p:nvPr userDrawn="1"/>
        </p:nvSpPr>
        <p:spPr>
          <a:xfrm>
            <a:off x="533400" y="6153912"/>
            <a:ext cx="3869970" cy="646331"/>
          </a:xfrm>
          <a:prstGeom prst="rect">
            <a:avLst/>
          </a:prstGeom>
          <a:noFill/>
        </p:spPr>
        <p:txBody>
          <a:bodyPr wrap="none" rtlCol="0" anchor="ctr">
            <a:spAutoFit/>
          </a:bodyPr>
          <a:lstStyle/>
          <a:p>
            <a:pPr>
              <a:lnSpc>
                <a:spcPct val="100000"/>
              </a:lnSpc>
            </a:pPr>
            <a:r>
              <a:rPr lang="en-US" sz="900" b="0" kern="1200" dirty="0">
                <a:solidFill>
                  <a:schemeClr val="tx1"/>
                </a:solidFill>
                <a:latin typeface="Arial" pitchFamily="34" charset="0"/>
                <a:ea typeface="ヒラギノ角ゴ Pro W3" charset="-128"/>
                <a:cs typeface="+mn-cs"/>
              </a:rPr>
              <a:t>Facility for Rare Isotope Beams</a:t>
            </a:r>
          </a:p>
          <a:p>
            <a:pPr>
              <a:lnSpc>
                <a:spcPct val="100000"/>
              </a:lnSpc>
            </a:pPr>
            <a:r>
              <a:rPr lang="en-US" sz="900" kern="1200" dirty="0">
                <a:solidFill>
                  <a:schemeClr val="tx1"/>
                </a:solidFill>
                <a:latin typeface="Arial" pitchFamily="34" charset="0"/>
                <a:ea typeface="ヒラギノ角ゴ Pro W3" charset="-128"/>
                <a:cs typeface="+mn-cs"/>
              </a:rPr>
              <a:t>U.S. Department of Energy Office of Science | Michigan State University</a:t>
            </a:r>
          </a:p>
          <a:p>
            <a:pPr>
              <a:lnSpc>
                <a:spcPct val="100000"/>
              </a:lnSpc>
            </a:pPr>
            <a:r>
              <a:rPr lang="en-US" sz="900" kern="1200" dirty="0">
                <a:solidFill>
                  <a:schemeClr val="tx1"/>
                </a:solidFill>
                <a:latin typeface="Arial" pitchFamily="34" charset="0"/>
                <a:ea typeface="ヒラギノ角ゴ Pro W3" charset="-128"/>
                <a:cs typeface="+mn-cs"/>
              </a:rPr>
              <a:t>640 South Shaw Lane • East Lansing, MI 48824, USA</a:t>
            </a:r>
          </a:p>
          <a:p>
            <a:pPr>
              <a:lnSpc>
                <a:spcPct val="100000"/>
              </a:lnSpc>
            </a:pPr>
            <a:r>
              <a:rPr lang="en-US" sz="900" kern="1200" dirty="0">
                <a:solidFill>
                  <a:schemeClr val="tx1"/>
                </a:solidFill>
                <a:latin typeface="Arial" pitchFamily="34" charset="0"/>
                <a:ea typeface="ヒラギノ角ゴ Pro W3" charset="-128"/>
                <a:cs typeface="+mn-cs"/>
              </a:rPr>
              <a:t>frib.msu.edu</a:t>
            </a:r>
          </a:p>
        </p:txBody>
      </p:sp>
      <p:pic>
        <p:nvPicPr>
          <p:cNvPr id="14" name="Picture 13">
            <a:extLst>
              <a:ext uri="{FF2B5EF4-FFF2-40B4-BE49-F238E27FC236}">
                <a16:creationId xmlns:a16="http://schemas.microsoft.com/office/drawing/2014/main" id="{7F83FE10-D8A5-4300-97E2-7916AAE8466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6200" y="6172200"/>
            <a:ext cx="466069" cy="548640"/>
          </a:xfrm>
          <a:prstGeom prst="rect">
            <a:avLst/>
          </a:prstGeom>
        </p:spPr>
      </p:pic>
    </p:spTree>
    <p:extLst>
      <p:ext uri="{BB962C8B-B14F-4D97-AF65-F5344CB8AC3E}">
        <p14:creationId xmlns:p14="http://schemas.microsoft.com/office/powerpoint/2010/main" val="10907982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599" y="106986"/>
            <a:ext cx="8992810" cy="424506"/>
          </a:xfrm>
          <a:prstGeom prst="rect">
            <a:avLst/>
          </a:prstGeom>
          <a:noFill/>
          <a:ln w="12700">
            <a:noFill/>
            <a:miter lim="800000"/>
            <a:headEnd/>
            <a:tailEnd/>
          </a:ln>
        </p:spPr>
        <p:txBody>
          <a:bodyPr vert="horz" wrap="square" lIns="56076" tIns="22431" rIns="56076" bIns="22431" numCol="1" anchor="ctr" anchorCtr="0" compatLnSpc="1">
            <a:prstTxWarp prst="textNoShape">
              <a:avLst/>
            </a:prstTxWarp>
            <a:spAutoFit/>
          </a:bodyPr>
          <a:lstStyle/>
          <a:p>
            <a:pPr lvl="0"/>
            <a:r>
              <a:rPr lang="en-US" dirty="0"/>
              <a:t>Click to edit Master title style</a:t>
            </a:r>
          </a:p>
        </p:txBody>
      </p:sp>
      <p:sp>
        <p:nvSpPr>
          <p:cNvPr id="1027" name="Rectangle 6"/>
          <p:cNvSpPr>
            <a:spLocks noGrp="1" noChangeArrowheads="1"/>
          </p:cNvSpPr>
          <p:nvPr>
            <p:ph type="body" idx="1"/>
          </p:nvPr>
        </p:nvSpPr>
        <p:spPr bwMode="auto">
          <a:xfrm>
            <a:off x="75599" y="1067100"/>
            <a:ext cx="8992810" cy="50274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6"/>
          <p:cNvSpPr>
            <a:spLocks noGrp="1"/>
          </p:cNvSpPr>
          <p:nvPr>
            <p:ph type="ftr" sz="quarter" idx="3"/>
          </p:nvPr>
        </p:nvSpPr>
        <p:spPr>
          <a:xfrm>
            <a:off x="3979571" y="6356450"/>
            <a:ext cx="4241321" cy="364628"/>
          </a:xfrm>
          <a:prstGeom prst="rect">
            <a:avLst/>
          </a:prstGeom>
        </p:spPr>
        <p:txBody>
          <a:bodyPr lIns="0" tIns="45712" rIns="0" bIns="45712" anchor="b"/>
          <a:lstStyle>
            <a:lvl1pPr algn="r" eaLnBrk="0" hangingPunct="0">
              <a:lnSpc>
                <a:spcPct val="90000"/>
              </a:lnSpc>
              <a:defRPr sz="1000" smtClean="0">
                <a:solidFill>
                  <a:srgbClr val="064308"/>
                </a:solidFill>
                <a:latin typeface="Arial"/>
                <a:ea typeface="+mn-ea"/>
                <a:cs typeface="Arial"/>
              </a:defRPr>
            </a:lvl1pPr>
          </a:lstStyle>
          <a:p>
            <a:pPr>
              <a:defRPr/>
            </a:pPr>
            <a:r>
              <a:rPr lang="en-US" altLang="zh-CN" dirty="0"/>
              <a:t>Lijie Sun, LECM2024 @ Knoxville</a:t>
            </a:r>
            <a:endParaRPr lang="en-US" dirty="0"/>
          </a:p>
        </p:txBody>
      </p:sp>
      <p:sp>
        <p:nvSpPr>
          <p:cNvPr id="9" name="Slide Number Placeholder 4"/>
          <p:cNvSpPr>
            <a:spLocks noGrp="1"/>
          </p:cNvSpPr>
          <p:nvPr>
            <p:ph type="sldNum" sz="quarter" idx="4"/>
          </p:nvPr>
        </p:nvSpPr>
        <p:spPr>
          <a:xfrm>
            <a:off x="8229600" y="6356450"/>
            <a:ext cx="838200" cy="364628"/>
          </a:xfrm>
          <a:prstGeom prst="rect">
            <a:avLst/>
          </a:prstGeom>
        </p:spPr>
        <p:txBody>
          <a:bodyPr vert="horz" wrap="square" lIns="0" tIns="45712" rIns="0" bIns="45712" numCol="1" anchor="b" anchorCtr="0" compatLnSpc="1">
            <a:prstTxWarp prst="textNoShape">
              <a:avLst/>
            </a:prstTxWarp>
          </a:bodyPr>
          <a:lstStyle>
            <a:lvl1pPr eaLnBrk="0" hangingPunct="0">
              <a:lnSpc>
                <a:spcPct val="90000"/>
              </a:lnSpc>
              <a:defRPr sz="900">
                <a:solidFill>
                  <a:srgbClr val="064308"/>
                </a:solidFill>
                <a:ea typeface="ヒラギノ角ゴ Pro W3" charset="-128"/>
                <a:cs typeface="+mn-cs"/>
              </a:defRPr>
            </a:lvl1pPr>
          </a:lstStyle>
          <a:p>
            <a:pPr>
              <a:defRPr/>
            </a:pPr>
            <a:r>
              <a:rPr lang="en-US" dirty="0"/>
              <a:t>, </a:t>
            </a:r>
            <a:r>
              <a:rPr lang="en-US" sz="1000" dirty="0"/>
              <a:t>Slide </a:t>
            </a:r>
            <a:fld id="{D30A2C6D-39BC-4576-856C-8743CF76CCF1}" type="slidenum">
              <a:rPr lang="en-US" sz="1000" smtClean="0"/>
              <a:pPr>
                <a:defRPr/>
              </a:pPr>
              <a:t>‹#›</a:t>
            </a:fld>
            <a:r>
              <a:rPr lang="en-US" sz="1000" dirty="0"/>
              <a:t> / 16</a:t>
            </a:r>
            <a:endParaRPr lang="en-US" dirty="0"/>
          </a:p>
        </p:txBody>
      </p:sp>
    </p:spTree>
    <p:extLst>
      <p:ext uri="{BB962C8B-B14F-4D97-AF65-F5344CB8AC3E}">
        <p14:creationId xmlns:p14="http://schemas.microsoft.com/office/powerpoint/2010/main" val="3239425277"/>
      </p:ext>
    </p:extLst>
  </p:cSld>
  <p:clrMap bg1="lt1" tx1="dk1" bg2="lt2" tx2="dk2" accent1="accent1" accent2="accent2" accent3="accent3" accent4="accent4" accent5="accent5" accent6="accent6" hlink="hlink" folHlink="folHlink"/>
  <p:sldLayoutIdLst>
    <p:sldLayoutId id="2147484011" r:id="rId1"/>
    <p:sldLayoutId id="2147484012" r:id="rId2"/>
  </p:sldLayoutIdLst>
  <p:hf hdr="0" dt="0"/>
  <p:txStyles>
    <p:titleStyle>
      <a:lvl1pPr algn="ctr" defTabSz="602528" rtl="0" eaLnBrk="1" fontAlgn="base" hangingPunct="1">
        <a:lnSpc>
          <a:spcPct val="88000"/>
        </a:lnSpc>
        <a:spcBef>
          <a:spcPct val="0"/>
        </a:spcBef>
        <a:spcAft>
          <a:spcPct val="0"/>
        </a:spcAft>
        <a:defRPr sz="2800" b="1">
          <a:solidFill>
            <a:srgbClr val="064308"/>
          </a:solidFill>
          <a:latin typeface="Arial" charset="0"/>
          <a:ea typeface="ＭＳ Ｐゴシック" pitchFamily="-65" charset="-128"/>
          <a:cs typeface="ＭＳ Ｐゴシック" pitchFamily="-65" charset="-128"/>
        </a:defRPr>
      </a:lvl1pPr>
      <a:lvl2pPr algn="ctr" defTabSz="602528" rtl="0" eaLnBrk="1" fontAlgn="base" hangingPunct="1">
        <a:lnSpc>
          <a:spcPct val="88000"/>
        </a:lnSpc>
        <a:spcBef>
          <a:spcPct val="0"/>
        </a:spcBef>
        <a:spcAft>
          <a:spcPct val="0"/>
        </a:spcAft>
        <a:defRPr sz="2400" b="1">
          <a:solidFill>
            <a:srgbClr val="064308"/>
          </a:solidFill>
          <a:latin typeface="Arial" charset="0"/>
          <a:ea typeface="ＭＳ Ｐゴシック" pitchFamily="-65" charset="-128"/>
          <a:cs typeface="ＭＳ Ｐゴシック" pitchFamily="-65" charset="-128"/>
        </a:defRPr>
      </a:lvl2pPr>
      <a:lvl3pPr algn="ctr" defTabSz="602528" rtl="0" eaLnBrk="1" fontAlgn="base" hangingPunct="1">
        <a:lnSpc>
          <a:spcPct val="88000"/>
        </a:lnSpc>
        <a:spcBef>
          <a:spcPct val="0"/>
        </a:spcBef>
        <a:spcAft>
          <a:spcPct val="0"/>
        </a:spcAft>
        <a:defRPr sz="2400" b="1">
          <a:solidFill>
            <a:srgbClr val="064308"/>
          </a:solidFill>
          <a:latin typeface="Arial" charset="0"/>
          <a:ea typeface="ＭＳ Ｐゴシック" pitchFamily="-65" charset="-128"/>
          <a:cs typeface="ＭＳ Ｐゴシック" pitchFamily="-65" charset="-128"/>
        </a:defRPr>
      </a:lvl3pPr>
      <a:lvl4pPr algn="ctr" defTabSz="602528" rtl="0" eaLnBrk="1" fontAlgn="base" hangingPunct="1">
        <a:lnSpc>
          <a:spcPct val="88000"/>
        </a:lnSpc>
        <a:spcBef>
          <a:spcPct val="0"/>
        </a:spcBef>
        <a:spcAft>
          <a:spcPct val="0"/>
        </a:spcAft>
        <a:defRPr sz="2400" b="1">
          <a:solidFill>
            <a:srgbClr val="064308"/>
          </a:solidFill>
          <a:latin typeface="Arial" charset="0"/>
          <a:ea typeface="ＭＳ Ｐゴシック" pitchFamily="-65" charset="-128"/>
          <a:cs typeface="ＭＳ Ｐゴシック" pitchFamily="-65" charset="-128"/>
        </a:defRPr>
      </a:lvl4pPr>
      <a:lvl5pPr algn="ctr" defTabSz="602528" rtl="0" eaLnBrk="1" fontAlgn="base" hangingPunct="1">
        <a:lnSpc>
          <a:spcPct val="88000"/>
        </a:lnSpc>
        <a:spcBef>
          <a:spcPct val="0"/>
        </a:spcBef>
        <a:spcAft>
          <a:spcPct val="0"/>
        </a:spcAft>
        <a:defRPr sz="2400" b="1">
          <a:solidFill>
            <a:srgbClr val="064308"/>
          </a:solidFill>
          <a:latin typeface="Arial" charset="0"/>
          <a:ea typeface="ＭＳ Ｐゴシック" pitchFamily="-65" charset="-128"/>
          <a:cs typeface="ＭＳ Ｐゴシック" pitchFamily="-65" charset="-128"/>
        </a:defRPr>
      </a:lvl5pPr>
      <a:lvl6pPr marL="342810" algn="ctr" defTabSz="605871" rtl="0" eaLnBrk="1" fontAlgn="base" hangingPunct="1">
        <a:lnSpc>
          <a:spcPct val="88000"/>
        </a:lnSpc>
        <a:spcBef>
          <a:spcPct val="0"/>
        </a:spcBef>
        <a:spcAft>
          <a:spcPct val="0"/>
        </a:spcAft>
        <a:defRPr sz="2400" b="1">
          <a:solidFill>
            <a:srgbClr val="064308"/>
          </a:solidFill>
          <a:latin typeface="Arial" charset="0"/>
          <a:ea typeface="Arial" charset="0"/>
          <a:cs typeface="Arial" charset="0"/>
        </a:defRPr>
      </a:lvl6pPr>
      <a:lvl7pPr marL="685622" algn="ctr" defTabSz="605871" rtl="0" eaLnBrk="1" fontAlgn="base" hangingPunct="1">
        <a:lnSpc>
          <a:spcPct val="88000"/>
        </a:lnSpc>
        <a:spcBef>
          <a:spcPct val="0"/>
        </a:spcBef>
        <a:spcAft>
          <a:spcPct val="0"/>
        </a:spcAft>
        <a:defRPr sz="2400" b="1">
          <a:solidFill>
            <a:srgbClr val="064308"/>
          </a:solidFill>
          <a:latin typeface="Arial" charset="0"/>
          <a:ea typeface="Arial" charset="0"/>
          <a:cs typeface="Arial" charset="0"/>
        </a:defRPr>
      </a:lvl7pPr>
      <a:lvl8pPr marL="1028431" algn="ctr" defTabSz="605871" rtl="0" eaLnBrk="1" fontAlgn="base" hangingPunct="1">
        <a:lnSpc>
          <a:spcPct val="88000"/>
        </a:lnSpc>
        <a:spcBef>
          <a:spcPct val="0"/>
        </a:spcBef>
        <a:spcAft>
          <a:spcPct val="0"/>
        </a:spcAft>
        <a:defRPr sz="2400" b="1">
          <a:solidFill>
            <a:srgbClr val="064308"/>
          </a:solidFill>
          <a:latin typeface="Arial" charset="0"/>
          <a:ea typeface="Arial" charset="0"/>
          <a:cs typeface="Arial" charset="0"/>
        </a:defRPr>
      </a:lvl8pPr>
      <a:lvl9pPr marL="1371242" algn="ctr" defTabSz="605871" rtl="0" eaLnBrk="1" fontAlgn="base" hangingPunct="1">
        <a:lnSpc>
          <a:spcPct val="88000"/>
        </a:lnSpc>
        <a:spcBef>
          <a:spcPct val="0"/>
        </a:spcBef>
        <a:spcAft>
          <a:spcPct val="0"/>
        </a:spcAft>
        <a:defRPr sz="2400" b="1">
          <a:solidFill>
            <a:srgbClr val="064308"/>
          </a:solidFill>
          <a:latin typeface="Arial" charset="0"/>
          <a:ea typeface="Arial" charset="0"/>
          <a:cs typeface="Arial" charset="0"/>
        </a:defRPr>
      </a:lvl9pPr>
    </p:titleStyle>
    <p:bodyStyle>
      <a:lvl1pPr marL="135146" indent="-135146" algn="l" defTabSz="602528" rtl="0" eaLnBrk="1" fontAlgn="base" hangingPunct="1">
        <a:lnSpc>
          <a:spcPct val="90000"/>
        </a:lnSpc>
        <a:spcBef>
          <a:spcPts val="905"/>
        </a:spcBef>
        <a:spcAft>
          <a:spcPct val="0"/>
        </a:spcAft>
        <a:buSzPct val="100000"/>
        <a:buFont typeface="Wingdings" pitchFamily="2" charset="2"/>
        <a:buChar char="§"/>
        <a:defRPr sz="2400">
          <a:solidFill>
            <a:srgbClr val="064308"/>
          </a:solidFill>
          <a:latin typeface="Arial" charset="0"/>
          <a:ea typeface="ＭＳ Ｐゴシック" pitchFamily="-65" charset="-128"/>
          <a:cs typeface="ＭＳ Ｐゴシック" pitchFamily="-65" charset="-128"/>
        </a:defRPr>
      </a:lvl1pPr>
      <a:lvl2pPr marL="272546" indent="-113749" algn="l" defTabSz="602528" rtl="0" eaLnBrk="1" fontAlgn="base" hangingPunct="1">
        <a:lnSpc>
          <a:spcPct val="90000"/>
        </a:lnSpc>
        <a:spcBef>
          <a:spcPts val="15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443731" indent="-120505" algn="l" defTabSz="602528" rtl="0" eaLnBrk="1" fontAlgn="base" hangingPunct="1">
        <a:lnSpc>
          <a:spcPct val="90000"/>
        </a:lnSpc>
        <a:spcBef>
          <a:spcPts val="15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546218" indent="-100234" algn="l" defTabSz="602528" rtl="0" eaLnBrk="1" fontAlgn="base" hangingPunct="1">
        <a:lnSpc>
          <a:spcPct val="90000"/>
        </a:lnSpc>
        <a:spcBef>
          <a:spcPts val="151"/>
        </a:spcBef>
        <a:spcAft>
          <a:spcPct val="0"/>
        </a:spcAft>
        <a:buClr>
          <a:srgbClr val="999999"/>
        </a:buClr>
        <a:buSzPct val="100000"/>
        <a:buFont typeface="Arial" pitchFamily="34" charset="0"/>
        <a:buChar char="•"/>
        <a:defRPr sz="1200">
          <a:solidFill>
            <a:schemeClr val="tx1"/>
          </a:solidFill>
          <a:latin typeface="+mn-lt"/>
          <a:ea typeface="ヒラギノ角ゴ Pro W3" pitchFamily="-111" charset="-128"/>
          <a:cs typeface="ヒラギノ角ゴ Pro W3"/>
        </a:defRPr>
      </a:lvl4pPr>
      <a:lvl5pPr marL="752315" indent="-135146" algn="l" defTabSz="602528" rtl="0" eaLnBrk="1" fontAlgn="base" hangingPunct="1">
        <a:lnSpc>
          <a:spcPct val="90000"/>
        </a:lnSpc>
        <a:spcBef>
          <a:spcPts val="151"/>
        </a:spcBef>
        <a:spcAft>
          <a:spcPct val="0"/>
        </a:spcAft>
        <a:buClr>
          <a:srgbClr val="999999"/>
        </a:buClr>
        <a:buSzPct val="100000"/>
        <a:buFont typeface="Lucida Grande" charset="0"/>
        <a:buChar char="»"/>
        <a:defRPr sz="1050">
          <a:solidFill>
            <a:schemeClr val="tx1"/>
          </a:solidFill>
          <a:latin typeface="+mn-lt"/>
          <a:ea typeface="ヒラギノ角ゴ Pro W3" pitchFamily="-111" charset="-128"/>
          <a:cs typeface="ヒラギノ角ゴ Pro W3"/>
        </a:defRPr>
      </a:lvl5pPr>
      <a:lvl6pPr marL="1667630" indent="-113080" algn="l" defTabSz="605871" rtl="0" eaLnBrk="1" fontAlgn="base" hangingPunct="1">
        <a:lnSpc>
          <a:spcPct val="90000"/>
        </a:lnSpc>
        <a:spcBef>
          <a:spcPct val="10000"/>
        </a:spcBef>
        <a:spcAft>
          <a:spcPct val="0"/>
        </a:spcAft>
        <a:buSzPct val="100000"/>
        <a:buChar char="–"/>
        <a:defRPr sz="975">
          <a:solidFill>
            <a:schemeClr val="tx1"/>
          </a:solidFill>
          <a:latin typeface="Helvetica" charset="0"/>
          <a:ea typeface="+mn-ea"/>
          <a:cs typeface="+mn-cs"/>
        </a:defRPr>
      </a:lvl6pPr>
      <a:lvl7pPr marL="2010443" indent="-113080" algn="l" defTabSz="605871" rtl="0" eaLnBrk="1" fontAlgn="base" hangingPunct="1">
        <a:lnSpc>
          <a:spcPct val="90000"/>
        </a:lnSpc>
        <a:spcBef>
          <a:spcPct val="10000"/>
        </a:spcBef>
        <a:spcAft>
          <a:spcPct val="0"/>
        </a:spcAft>
        <a:buSzPct val="100000"/>
        <a:buChar char="–"/>
        <a:defRPr sz="975">
          <a:solidFill>
            <a:schemeClr val="tx1"/>
          </a:solidFill>
          <a:latin typeface="Helvetica" charset="0"/>
          <a:ea typeface="+mn-ea"/>
          <a:cs typeface="+mn-cs"/>
        </a:defRPr>
      </a:lvl7pPr>
      <a:lvl8pPr marL="2353254" indent="-113080" algn="l" defTabSz="605871" rtl="0" eaLnBrk="1" fontAlgn="base" hangingPunct="1">
        <a:lnSpc>
          <a:spcPct val="90000"/>
        </a:lnSpc>
        <a:spcBef>
          <a:spcPct val="10000"/>
        </a:spcBef>
        <a:spcAft>
          <a:spcPct val="0"/>
        </a:spcAft>
        <a:buSzPct val="100000"/>
        <a:buChar char="–"/>
        <a:defRPr sz="975">
          <a:solidFill>
            <a:schemeClr val="tx1"/>
          </a:solidFill>
          <a:latin typeface="Helvetica" charset="0"/>
          <a:ea typeface="+mn-ea"/>
          <a:cs typeface="+mn-cs"/>
        </a:defRPr>
      </a:lvl8pPr>
      <a:lvl9pPr marL="2696064" indent="-113080" algn="l" defTabSz="605871" rtl="0" eaLnBrk="1" fontAlgn="base" hangingPunct="1">
        <a:lnSpc>
          <a:spcPct val="90000"/>
        </a:lnSpc>
        <a:spcBef>
          <a:spcPct val="10000"/>
        </a:spcBef>
        <a:spcAft>
          <a:spcPct val="0"/>
        </a:spcAft>
        <a:buSzPct val="100000"/>
        <a:buChar char="–"/>
        <a:defRPr sz="975">
          <a:solidFill>
            <a:schemeClr val="tx1"/>
          </a:solidFill>
          <a:latin typeface="Helvetica" charset="0"/>
          <a:ea typeface="+mn-ea"/>
          <a:cs typeface="+mn-cs"/>
        </a:defRPr>
      </a:lvl9pPr>
    </p:bodyStyle>
    <p:otherStyle>
      <a:defPPr>
        <a:defRPr lang="en-US"/>
      </a:defPPr>
      <a:lvl1pPr marL="0" algn="l" defTabSz="685622" rtl="0" eaLnBrk="1" latinLnBrk="0" hangingPunct="1">
        <a:defRPr sz="1350" kern="1200">
          <a:solidFill>
            <a:schemeClr val="tx1"/>
          </a:solidFill>
          <a:latin typeface="+mn-lt"/>
          <a:ea typeface="+mn-ea"/>
          <a:cs typeface="+mn-cs"/>
        </a:defRPr>
      </a:lvl1pPr>
      <a:lvl2pPr marL="342810" algn="l" defTabSz="685622" rtl="0" eaLnBrk="1" latinLnBrk="0" hangingPunct="1">
        <a:defRPr sz="1350" kern="1200">
          <a:solidFill>
            <a:schemeClr val="tx1"/>
          </a:solidFill>
          <a:latin typeface="+mn-lt"/>
          <a:ea typeface="+mn-ea"/>
          <a:cs typeface="+mn-cs"/>
        </a:defRPr>
      </a:lvl2pPr>
      <a:lvl3pPr marL="685622" algn="l" defTabSz="685622" rtl="0" eaLnBrk="1" latinLnBrk="0" hangingPunct="1">
        <a:defRPr sz="1350" kern="1200">
          <a:solidFill>
            <a:schemeClr val="tx1"/>
          </a:solidFill>
          <a:latin typeface="+mn-lt"/>
          <a:ea typeface="+mn-ea"/>
          <a:cs typeface="+mn-cs"/>
        </a:defRPr>
      </a:lvl3pPr>
      <a:lvl4pPr marL="1028431" algn="l" defTabSz="685622" rtl="0" eaLnBrk="1" latinLnBrk="0" hangingPunct="1">
        <a:defRPr sz="1350" kern="1200">
          <a:solidFill>
            <a:schemeClr val="tx1"/>
          </a:solidFill>
          <a:latin typeface="+mn-lt"/>
          <a:ea typeface="+mn-ea"/>
          <a:cs typeface="+mn-cs"/>
        </a:defRPr>
      </a:lvl4pPr>
      <a:lvl5pPr marL="1371242" algn="l" defTabSz="685622" rtl="0" eaLnBrk="1" latinLnBrk="0" hangingPunct="1">
        <a:defRPr sz="1350" kern="1200">
          <a:solidFill>
            <a:schemeClr val="tx1"/>
          </a:solidFill>
          <a:latin typeface="+mn-lt"/>
          <a:ea typeface="+mn-ea"/>
          <a:cs typeface="+mn-cs"/>
        </a:defRPr>
      </a:lvl5pPr>
      <a:lvl6pPr marL="1714055" algn="l" defTabSz="685622" rtl="0" eaLnBrk="1" latinLnBrk="0" hangingPunct="1">
        <a:defRPr sz="1350" kern="1200">
          <a:solidFill>
            <a:schemeClr val="tx1"/>
          </a:solidFill>
          <a:latin typeface="+mn-lt"/>
          <a:ea typeface="+mn-ea"/>
          <a:cs typeface="+mn-cs"/>
        </a:defRPr>
      </a:lvl6pPr>
      <a:lvl7pPr marL="2056865" algn="l" defTabSz="685622" rtl="0" eaLnBrk="1" latinLnBrk="0" hangingPunct="1">
        <a:defRPr sz="1350" kern="1200">
          <a:solidFill>
            <a:schemeClr val="tx1"/>
          </a:solidFill>
          <a:latin typeface="+mn-lt"/>
          <a:ea typeface="+mn-ea"/>
          <a:cs typeface="+mn-cs"/>
        </a:defRPr>
      </a:lvl7pPr>
      <a:lvl8pPr marL="2399675" algn="l" defTabSz="685622" rtl="0" eaLnBrk="1" latinLnBrk="0" hangingPunct="1">
        <a:defRPr sz="1350" kern="1200">
          <a:solidFill>
            <a:schemeClr val="tx1"/>
          </a:solidFill>
          <a:latin typeface="+mn-lt"/>
          <a:ea typeface="+mn-ea"/>
          <a:cs typeface="+mn-cs"/>
        </a:defRPr>
      </a:lvl8pPr>
      <a:lvl9pPr marL="2742485" algn="l" defTabSz="68562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6"/>
          <p:cNvSpPr>
            <a:spLocks noGrp="1"/>
          </p:cNvSpPr>
          <p:nvPr>
            <p:ph type="subTitle" idx="1"/>
          </p:nvPr>
        </p:nvSpPr>
        <p:spPr>
          <a:xfrm>
            <a:off x="952500" y="4343400"/>
            <a:ext cx="7239000" cy="1143000"/>
          </a:xfrm>
        </p:spPr>
        <p:txBody>
          <a:bodyPr/>
          <a:lstStyle/>
          <a:p>
            <a:r>
              <a:rPr lang="en-US" dirty="0"/>
              <a:t>Lijie Sun on behalf of DSL and PXCT Collaborations</a:t>
            </a:r>
          </a:p>
          <a:p>
            <a:r>
              <a:rPr lang="en-US" altLang="zh-CN" sz="2000" dirty="0"/>
              <a:t>August 8th</a:t>
            </a:r>
            <a:r>
              <a:rPr lang="en-US" sz="2000" dirty="0"/>
              <a:t>, 2024</a:t>
            </a:r>
          </a:p>
        </p:txBody>
      </p:sp>
      <p:sp>
        <p:nvSpPr>
          <p:cNvPr id="9219" name="Title 5"/>
          <p:cNvSpPr>
            <a:spLocks noGrp="1"/>
          </p:cNvSpPr>
          <p:nvPr>
            <p:ph type="title"/>
          </p:nvPr>
        </p:nvSpPr>
        <p:spPr>
          <a:xfrm>
            <a:off x="71442" y="2853355"/>
            <a:ext cx="9001124" cy="852112"/>
          </a:xfrm>
        </p:spPr>
        <p:txBody>
          <a:bodyPr/>
          <a:lstStyle/>
          <a:p>
            <a:pPr>
              <a:lnSpc>
                <a:spcPct val="114000"/>
              </a:lnSpc>
            </a:pPr>
            <a:r>
              <a:rPr lang="en-US" altLang="zh-CN" sz="2400" dirty="0"/>
              <a:t>Probing lifetimes of short-lived nuclear resonances of astrophysical interest</a:t>
            </a:r>
            <a:endParaRPr lang="en-US" sz="2400" dirty="0">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9C95A7-C6E6-4BE8-B8D8-C165FB270B3E}"/>
              </a:ext>
            </a:extLst>
          </p:cNvPr>
          <p:cNvSpPr>
            <a:spLocks noGrp="1"/>
          </p:cNvSpPr>
          <p:nvPr>
            <p:ph type="title"/>
          </p:nvPr>
        </p:nvSpPr>
        <p:spPr>
          <a:xfrm>
            <a:off x="76200" y="316396"/>
            <a:ext cx="8991600" cy="424506"/>
          </a:xfrm>
        </p:spPr>
        <p:txBody>
          <a:bodyPr/>
          <a:lstStyle/>
          <a:p>
            <a:r>
              <a:rPr lang="en-US" dirty="0"/>
              <a:t>Particle</a:t>
            </a:r>
            <a:r>
              <a:rPr lang="fr-FR" dirty="0"/>
              <a:t> X-ray </a:t>
            </a:r>
            <a:r>
              <a:rPr lang="en-US" dirty="0"/>
              <a:t>Coincidence</a:t>
            </a:r>
            <a:r>
              <a:rPr lang="fr-FR" dirty="0"/>
              <a:t> Technique (PXCT)</a:t>
            </a:r>
            <a:endParaRPr lang="en-US" dirty="0"/>
          </a:p>
        </p:txBody>
      </p:sp>
      <p:sp>
        <p:nvSpPr>
          <p:cNvPr id="4" name="Footer Placeholder 3">
            <a:extLst>
              <a:ext uri="{FF2B5EF4-FFF2-40B4-BE49-F238E27FC236}">
                <a16:creationId xmlns:a16="http://schemas.microsoft.com/office/drawing/2014/main" id="{BDFC05EA-D8AB-43F7-8412-B443178CC44F}"/>
              </a:ext>
            </a:extLst>
          </p:cNvPr>
          <p:cNvSpPr>
            <a:spLocks noGrp="1"/>
          </p:cNvSpPr>
          <p:nvPr>
            <p:ph type="ftr" sz="quarter" idx="10"/>
          </p:nvPr>
        </p:nvSpPr>
        <p:spPr/>
        <p:txBody>
          <a:bodyPr/>
          <a:lstStyle/>
          <a:p>
            <a:pPr>
              <a:defRPr/>
            </a:pPr>
            <a:r>
              <a:rPr lang="en-US" dirty="0"/>
              <a:t>Lijie Sun, LECM2024 @ Knoxville</a:t>
            </a:r>
            <a:endParaRPr lang="nl-NL" dirty="0"/>
          </a:p>
        </p:txBody>
      </p:sp>
      <p:sp>
        <p:nvSpPr>
          <p:cNvPr id="5" name="Slide Number Placeholder 4">
            <a:extLst>
              <a:ext uri="{FF2B5EF4-FFF2-40B4-BE49-F238E27FC236}">
                <a16:creationId xmlns:a16="http://schemas.microsoft.com/office/drawing/2014/main" id="{8AE1C7F3-DB0C-49E3-A700-FE8235A8810A}"/>
              </a:ext>
            </a:extLst>
          </p:cNvPr>
          <p:cNvSpPr>
            <a:spLocks noGrp="1"/>
          </p:cNvSpPr>
          <p:nvPr>
            <p:ph type="sldNum" sz="quarter" idx="11"/>
          </p:nvPr>
        </p:nvSpPr>
        <p:spPr/>
        <p:txBody>
          <a:bodyPr/>
          <a:lstStyle/>
          <a:p>
            <a:pPr>
              <a:defRPr/>
            </a:pPr>
            <a:r>
              <a:rPr lang="en-US" dirty="0"/>
              <a:t>, Slide </a:t>
            </a:r>
            <a:fld id="{35AD4620-7552-4207-8973-898801ED212B}" type="slidenum">
              <a:rPr lang="en-US" smtClean="0"/>
              <a:pPr>
                <a:defRPr/>
              </a:pPr>
              <a:t>10</a:t>
            </a:fld>
            <a:r>
              <a:rPr lang="en-US" dirty="0"/>
              <a:t> / 16</a:t>
            </a:r>
          </a:p>
        </p:txBody>
      </p:sp>
      <p:pic>
        <p:nvPicPr>
          <p:cNvPr id="6" name="Content Placeholder 5">
            <a:extLst>
              <a:ext uri="{FF2B5EF4-FFF2-40B4-BE49-F238E27FC236}">
                <a16:creationId xmlns:a16="http://schemas.microsoft.com/office/drawing/2014/main" id="{9EC8FA62-E4AC-453C-98B8-36AFC92503F5}"/>
              </a:ext>
            </a:extLst>
          </p:cNvPr>
          <p:cNvPicPr>
            <a:picLocks noGrp="1" noChangeAspect="1"/>
          </p:cNvPicPr>
          <p:nvPr>
            <p:ph idx="1"/>
          </p:nvPr>
        </p:nvPicPr>
        <p:blipFill rotWithShape="1">
          <a:blip r:embed="rId3"/>
          <a:srcRect b="24444"/>
          <a:stretch/>
        </p:blipFill>
        <p:spPr>
          <a:xfrm>
            <a:off x="91440" y="1066800"/>
            <a:ext cx="3670150" cy="4937125"/>
          </a:xfrm>
          <a:prstGeom prst="rect">
            <a:avLst/>
          </a:prstGeom>
        </p:spPr>
      </p:pic>
    </p:spTree>
    <p:extLst>
      <p:ext uri="{BB962C8B-B14F-4D97-AF65-F5344CB8AC3E}">
        <p14:creationId xmlns:p14="http://schemas.microsoft.com/office/powerpoint/2010/main" val="1166425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B02CF3-FC5C-4513-9755-152BD55394AB}"/>
              </a:ext>
            </a:extLst>
          </p:cNvPr>
          <p:cNvSpPr>
            <a:spLocks noGrp="1"/>
          </p:cNvSpPr>
          <p:nvPr>
            <p:ph type="title"/>
          </p:nvPr>
        </p:nvSpPr>
        <p:spPr>
          <a:xfrm>
            <a:off x="76200" y="316396"/>
            <a:ext cx="8991600" cy="424506"/>
          </a:xfrm>
        </p:spPr>
        <p:txBody>
          <a:bodyPr/>
          <a:lstStyle/>
          <a:p>
            <a:r>
              <a:rPr lang="en-US" dirty="0"/>
              <a:t>Particle</a:t>
            </a:r>
            <a:r>
              <a:rPr lang="fr-FR" dirty="0"/>
              <a:t> X-ray </a:t>
            </a:r>
            <a:r>
              <a:rPr lang="en-US" dirty="0"/>
              <a:t>Coincidence</a:t>
            </a:r>
            <a:r>
              <a:rPr lang="fr-FR" dirty="0"/>
              <a:t> Technique (PXCT)</a:t>
            </a:r>
            <a:endParaRPr lang="en-US" dirty="0"/>
          </a:p>
        </p:txBody>
      </p:sp>
      <p:sp>
        <p:nvSpPr>
          <p:cNvPr id="4" name="Footer Placeholder 3">
            <a:extLst>
              <a:ext uri="{FF2B5EF4-FFF2-40B4-BE49-F238E27FC236}">
                <a16:creationId xmlns:a16="http://schemas.microsoft.com/office/drawing/2014/main" id="{A0FE206D-CC36-404A-9192-669567AF8AB7}"/>
              </a:ext>
            </a:extLst>
          </p:cNvPr>
          <p:cNvSpPr>
            <a:spLocks noGrp="1"/>
          </p:cNvSpPr>
          <p:nvPr>
            <p:ph type="ftr" sz="quarter" idx="10"/>
          </p:nvPr>
        </p:nvSpPr>
        <p:spPr/>
        <p:txBody>
          <a:bodyPr/>
          <a:lstStyle/>
          <a:p>
            <a:pPr>
              <a:defRPr/>
            </a:pPr>
            <a:r>
              <a:rPr lang="en-US" dirty="0"/>
              <a:t>Lijie Sun, LECM2024 @ Knoxville</a:t>
            </a:r>
            <a:endParaRPr lang="nl-NL" dirty="0"/>
          </a:p>
        </p:txBody>
      </p:sp>
      <p:sp>
        <p:nvSpPr>
          <p:cNvPr id="5" name="Slide Number Placeholder 4">
            <a:extLst>
              <a:ext uri="{FF2B5EF4-FFF2-40B4-BE49-F238E27FC236}">
                <a16:creationId xmlns:a16="http://schemas.microsoft.com/office/drawing/2014/main" id="{5B47B78D-04E2-4C24-AF56-61F448171131}"/>
              </a:ext>
            </a:extLst>
          </p:cNvPr>
          <p:cNvSpPr>
            <a:spLocks noGrp="1"/>
          </p:cNvSpPr>
          <p:nvPr>
            <p:ph type="sldNum" sz="quarter" idx="11"/>
          </p:nvPr>
        </p:nvSpPr>
        <p:spPr/>
        <p:txBody>
          <a:bodyPr/>
          <a:lstStyle/>
          <a:p>
            <a:pPr>
              <a:defRPr/>
            </a:pPr>
            <a:r>
              <a:rPr lang="en-US" dirty="0"/>
              <a:t>, Slide </a:t>
            </a:r>
            <a:fld id="{35AD4620-7552-4207-8973-898801ED212B}" type="slidenum">
              <a:rPr lang="en-US" smtClean="0"/>
              <a:pPr>
                <a:defRPr/>
              </a:pPr>
              <a:t>11</a:t>
            </a:fld>
            <a:r>
              <a:rPr lang="en-US" dirty="0"/>
              <a:t> / 16</a:t>
            </a:r>
          </a:p>
        </p:txBody>
      </p:sp>
      <p:pic>
        <p:nvPicPr>
          <p:cNvPr id="6" name="Content Placeholder 5">
            <a:extLst>
              <a:ext uri="{FF2B5EF4-FFF2-40B4-BE49-F238E27FC236}">
                <a16:creationId xmlns:a16="http://schemas.microsoft.com/office/drawing/2014/main" id="{C15428DC-2545-4352-A3B1-C91088E84B1B}"/>
              </a:ext>
            </a:extLst>
          </p:cNvPr>
          <p:cNvPicPr>
            <a:picLocks noGrp="1" noChangeAspect="1"/>
          </p:cNvPicPr>
          <p:nvPr>
            <p:ph idx="1"/>
          </p:nvPr>
        </p:nvPicPr>
        <p:blipFill rotWithShape="1">
          <a:blip r:embed="rId3"/>
          <a:srcRect b="24444"/>
          <a:stretch/>
        </p:blipFill>
        <p:spPr>
          <a:xfrm>
            <a:off x="91440" y="1066800"/>
            <a:ext cx="3670150" cy="4937125"/>
          </a:xfrm>
          <a:prstGeom prst="rect">
            <a:avLst/>
          </a:prstGeom>
        </p:spPr>
      </p:pic>
    </p:spTree>
    <p:extLst>
      <p:ext uri="{BB962C8B-B14F-4D97-AF65-F5344CB8AC3E}">
        <p14:creationId xmlns:p14="http://schemas.microsoft.com/office/powerpoint/2010/main" val="1086908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356B37-F01A-4C5C-99D7-60378AE742BE}"/>
              </a:ext>
            </a:extLst>
          </p:cNvPr>
          <p:cNvSpPr>
            <a:spLocks noGrp="1"/>
          </p:cNvSpPr>
          <p:nvPr>
            <p:ph type="title"/>
          </p:nvPr>
        </p:nvSpPr>
        <p:spPr>
          <a:xfrm>
            <a:off x="76200" y="316396"/>
            <a:ext cx="8991600" cy="424506"/>
          </a:xfrm>
        </p:spPr>
        <p:txBody>
          <a:bodyPr/>
          <a:lstStyle/>
          <a:p>
            <a:r>
              <a:rPr lang="en-US" dirty="0"/>
              <a:t>Particle</a:t>
            </a:r>
            <a:r>
              <a:rPr lang="fr-FR" dirty="0"/>
              <a:t> X-ray </a:t>
            </a:r>
            <a:r>
              <a:rPr lang="en-US" dirty="0"/>
              <a:t>Coincidence</a:t>
            </a:r>
            <a:r>
              <a:rPr lang="fr-FR" dirty="0"/>
              <a:t> Technique (PXCT)</a:t>
            </a:r>
            <a:endParaRPr lang="en-US" dirty="0"/>
          </a:p>
        </p:txBody>
      </p:sp>
      <p:sp>
        <p:nvSpPr>
          <p:cNvPr id="4" name="Footer Placeholder 3">
            <a:extLst>
              <a:ext uri="{FF2B5EF4-FFF2-40B4-BE49-F238E27FC236}">
                <a16:creationId xmlns:a16="http://schemas.microsoft.com/office/drawing/2014/main" id="{14910635-3EAC-4D11-8A0C-23C85C58602F}"/>
              </a:ext>
            </a:extLst>
          </p:cNvPr>
          <p:cNvSpPr>
            <a:spLocks noGrp="1"/>
          </p:cNvSpPr>
          <p:nvPr>
            <p:ph type="ftr" sz="quarter" idx="10"/>
          </p:nvPr>
        </p:nvSpPr>
        <p:spPr/>
        <p:txBody>
          <a:bodyPr/>
          <a:lstStyle/>
          <a:p>
            <a:pPr>
              <a:defRPr/>
            </a:pPr>
            <a:r>
              <a:rPr lang="en-US" dirty="0"/>
              <a:t>Lijie Sun, LECM2024 @ Knoxville</a:t>
            </a:r>
            <a:endParaRPr lang="nl-NL" dirty="0"/>
          </a:p>
        </p:txBody>
      </p:sp>
      <p:sp>
        <p:nvSpPr>
          <p:cNvPr id="5" name="Slide Number Placeholder 4">
            <a:extLst>
              <a:ext uri="{FF2B5EF4-FFF2-40B4-BE49-F238E27FC236}">
                <a16:creationId xmlns:a16="http://schemas.microsoft.com/office/drawing/2014/main" id="{6ECB8543-A020-4E45-9F27-22F1965C7796}"/>
              </a:ext>
            </a:extLst>
          </p:cNvPr>
          <p:cNvSpPr>
            <a:spLocks noGrp="1"/>
          </p:cNvSpPr>
          <p:nvPr>
            <p:ph type="sldNum" sz="quarter" idx="11"/>
          </p:nvPr>
        </p:nvSpPr>
        <p:spPr/>
        <p:txBody>
          <a:bodyPr/>
          <a:lstStyle/>
          <a:p>
            <a:pPr>
              <a:defRPr/>
            </a:pPr>
            <a:r>
              <a:rPr lang="en-US" dirty="0"/>
              <a:t>, Slide </a:t>
            </a:r>
            <a:fld id="{35AD4620-7552-4207-8973-898801ED212B}" type="slidenum">
              <a:rPr lang="en-US" smtClean="0"/>
              <a:pPr>
                <a:defRPr/>
              </a:pPr>
              <a:t>12</a:t>
            </a:fld>
            <a:r>
              <a:rPr lang="en-US" dirty="0"/>
              <a:t> / 16</a:t>
            </a:r>
          </a:p>
        </p:txBody>
      </p:sp>
      <p:pic>
        <p:nvPicPr>
          <p:cNvPr id="11" name="Content Placeholder 10">
            <a:extLst>
              <a:ext uri="{FF2B5EF4-FFF2-40B4-BE49-F238E27FC236}">
                <a16:creationId xmlns:a16="http://schemas.microsoft.com/office/drawing/2014/main" id="{B4CE6EDD-0398-4FC5-B84C-A99571CC71C1}"/>
              </a:ext>
            </a:extLst>
          </p:cNvPr>
          <p:cNvPicPr>
            <a:picLocks noGrp="1" noChangeAspect="1"/>
          </p:cNvPicPr>
          <p:nvPr>
            <p:ph idx="1"/>
          </p:nvPr>
        </p:nvPicPr>
        <p:blipFill rotWithShape="1">
          <a:blip r:embed="rId3"/>
          <a:srcRect b="24445"/>
          <a:stretch/>
        </p:blipFill>
        <p:spPr>
          <a:xfrm>
            <a:off x="91440" y="1066800"/>
            <a:ext cx="3670198" cy="4937125"/>
          </a:xfrm>
          <a:prstGeom prst="rect">
            <a:avLst/>
          </a:prstGeom>
        </p:spPr>
      </p:pic>
    </p:spTree>
    <p:extLst>
      <p:ext uri="{BB962C8B-B14F-4D97-AF65-F5344CB8AC3E}">
        <p14:creationId xmlns:p14="http://schemas.microsoft.com/office/powerpoint/2010/main" val="787592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356B37-F01A-4C5C-99D7-60378AE742BE}"/>
              </a:ext>
            </a:extLst>
          </p:cNvPr>
          <p:cNvSpPr>
            <a:spLocks noGrp="1"/>
          </p:cNvSpPr>
          <p:nvPr>
            <p:ph type="title"/>
          </p:nvPr>
        </p:nvSpPr>
        <p:spPr>
          <a:xfrm>
            <a:off x="76200" y="316396"/>
            <a:ext cx="8991600" cy="424506"/>
          </a:xfrm>
        </p:spPr>
        <p:txBody>
          <a:bodyPr/>
          <a:lstStyle/>
          <a:p>
            <a:r>
              <a:rPr lang="en-US" dirty="0"/>
              <a:t>Particle</a:t>
            </a:r>
            <a:r>
              <a:rPr lang="fr-FR" dirty="0"/>
              <a:t> X-ray </a:t>
            </a:r>
            <a:r>
              <a:rPr lang="en-US" dirty="0"/>
              <a:t>Coincidence</a:t>
            </a:r>
            <a:r>
              <a:rPr lang="fr-FR" dirty="0"/>
              <a:t> Technique (PXCT)</a:t>
            </a:r>
            <a:endParaRPr lang="en-US" dirty="0"/>
          </a:p>
        </p:txBody>
      </p:sp>
      <p:sp>
        <p:nvSpPr>
          <p:cNvPr id="4" name="Footer Placeholder 3">
            <a:extLst>
              <a:ext uri="{FF2B5EF4-FFF2-40B4-BE49-F238E27FC236}">
                <a16:creationId xmlns:a16="http://schemas.microsoft.com/office/drawing/2014/main" id="{14910635-3EAC-4D11-8A0C-23C85C58602F}"/>
              </a:ext>
            </a:extLst>
          </p:cNvPr>
          <p:cNvSpPr>
            <a:spLocks noGrp="1"/>
          </p:cNvSpPr>
          <p:nvPr>
            <p:ph type="ftr" sz="quarter" idx="10"/>
          </p:nvPr>
        </p:nvSpPr>
        <p:spPr/>
        <p:txBody>
          <a:bodyPr/>
          <a:lstStyle/>
          <a:p>
            <a:pPr>
              <a:defRPr/>
            </a:pPr>
            <a:r>
              <a:rPr lang="en-US" dirty="0"/>
              <a:t>Lijie Sun, LECM2024 @ Knoxville</a:t>
            </a:r>
            <a:endParaRPr lang="nl-NL" dirty="0"/>
          </a:p>
        </p:txBody>
      </p:sp>
      <p:sp>
        <p:nvSpPr>
          <p:cNvPr id="5" name="Slide Number Placeholder 4">
            <a:extLst>
              <a:ext uri="{FF2B5EF4-FFF2-40B4-BE49-F238E27FC236}">
                <a16:creationId xmlns:a16="http://schemas.microsoft.com/office/drawing/2014/main" id="{6ECB8543-A020-4E45-9F27-22F1965C7796}"/>
              </a:ext>
            </a:extLst>
          </p:cNvPr>
          <p:cNvSpPr>
            <a:spLocks noGrp="1"/>
          </p:cNvSpPr>
          <p:nvPr>
            <p:ph type="sldNum" sz="quarter" idx="11"/>
          </p:nvPr>
        </p:nvSpPr>
        <p:spPr/>
        <p:txBody>
          <a:bodyPr/>
          <a:lstStyle/>
          <a:p>
            <a:pPr>
              <a:defRPr/>
            </a:pPr>
            <a:r>
              <a:rPr lang="en-US" dirty="0"/>
              <a:t>, Slide </a:t>
            </a:r>
            <a:fld id="{35AD4620-7552-4207-8973-898801ED212B}" type="slidenum">
              <a:rPr lang="en-US" smtClean="0"/>
              <a:pPr>
                <a:defRPr/>
              </a:pPr>
              <a:t>13</a:t>
            </a:fld>
            <a:r>
              <a:rPr lang="en-US" dirty="0"/>
              <a:t> / 16</a:t>
            </a:r>
          </a:p>
        </p:txBody>
      </p:sp>
      <p:pic>
        <p:nvPicPr>
          <p:cNvPr id="11" name="Content Placeholder 10">
            <a:extLst>
              <a:ext uri="{FF2B5EF4-FFF2-40B4-BE49-F238E27FC236}">
                <a16:creationId xmlns:a16="http://schemas.microsoft.com/office/drawing/2014/main" id="{B4CE6EDD-0398-4FC5-B84C-A99571CC71C1}"/>
              </a:ext>
            </a:extLst>
          </p:cNvPr>
          <p:cNvPicPr>
            <a:picLocks noGrp="1" noChangeAspect="1"/>
          </p:cNvPicPr>
          <p:nvPr>
            <p:ph idx="1"/>
          </p:nvPr>
        </p:nvPicPr>
        <p:blipFill rotWithShape="1">
          <a:blip r:embed="rId3"/>
          <a:srcRect b="24445"/>
          <a:stretch/>
        </p:blipFill>
        <p:spPr>
          <a:xfrm>
            <a:off x="91440" y="1066800"/>
            <a:ext cx="3670198" cy="4937125"/>
          </a:xfrm>
          <a:prstGeom prst="rect">
            <a:avLst/>
          </a:prstGeom>
        </p:spPr>
      </p:pic>
      <p:pic>
        <p:nvPicPr>
          <p:cNvPr id="6" name="Content Placeholder 6">
            <a:extLst>
              <a:ext uri="{FF2B5EF4-FFF2-40B4-BE49-F238E27FC236}">
                <a16:creationId xmlns:a16="http://schemas.microsoft.com/office/drawing/2014/main" id="{5E535ADF-902E-4ED2-AD6E-C59AB1C8A554}"/>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bwMode="auto">
          <a:xfrm>
            <a:off x="4929867" y="1313697"/>
            <a:ext cx="3566160" cy="1955637"/>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25D6BBF-439E-4526-AD19-3847058F4A0E}"/>
                  </a:ext>
                </a:extLst>
              </p:cNvPr>
              <p:cNvSpPr txBox="1"/>
              <p:nvPr/>
            </p:nvSpPr>
            <p:spPr>
              <a:xfrm>
                <a:off x="4668753" y="3966486"/>
                <a:ext cx="3560847" cy="9103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zh-CN" altLang="en-US" sz="2400" i="1" smtClean="0">
                              <a:latin typeface="Cambria Math" panose="02040503050406030204" pitchFamily="18" charset="0"/>
                            </a:rPr>
                            <m:t>𝜏</m:t>
                          </m:r>
                        </m:e>
                        <m:sub>
                          <m:r>
                            <a:rPr lang="en-US" altLang="zh-CN" sz="2400" b="0" i="1" smtClean="0">
                              <a:latin typeface="Cambria Math" panose="02040503050406030204" pitchFamily="18" charset="0"/>
                            </a:rPr>
                            <m:t>𝑝</m:t>
                          </m:r>
                          <m:r>
                            <a:rPr lang="en-US" altLang="zh-CN" sz="2400" b="0" i="0" smtClean="0">
                              <a:latin typeface="Cambria Math" panose="02040503050406030204" pitchFamily="18" charset="0"/>
                            </a:rPr>
                            <m:t>−</m:t>
                          </m:r>
                          <m:r>
                            <m:rPr>
                              <m:sty m:val="p"/>
                            </m:rPr>
                            <a:rPr lang="en-US" altLang="zh-CN" sz="2400" b="0" i="0" smtClean="0">
                              <a:latin typeface="Cambria Math" panose="02040503050406030204" pitchFamily="18" charset="0"/>
                            </a:rPr>
                            <m:t>emit</m:t>
                          </m:r>
                        </m:sub>
                      </m:sSub>
                      <m:r>
                        <a:rPr lang="en-US" altLang="zh-CN" sz="2400" b="0" i="1" smtClean="0">
                          <a:latin typeface="Cambria Math" panose="02040503050406030204" pitchFamily="18" charset="0"/>
                        </a:rPr>
                        <m:t>=</m:t>
                      </m:r>
                      <m:f>
                        <m:fPr>
                          <m:ctrlPr>
                            <a:rPr lang="en-US" altLang="zh-CN" sz="2400" i="1">
                              <a:latin typeface="Cambria Math" panose="02040503050406030204" pitchFamily="18" charset="0"/>
                            </a:rPr>
                          </m:ctrlPr>
                        </m:fPr>
                        <m:num>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𝐼</m:t>
                              </m:r>
                            </m:e>
                            <m:sub>
                              <m:r>
                                <a:rPr lang="en-US" altLang="zh-CN" sz="2400" i="1">
                                  <a:latin typeface="Cambria Math" panose="02040503050406030204" pitchFamily="18" charset="0"/>
                                </a:rPr>
                                <m:t>𝐾</m:t>
                              </m:r>
                              <m:r>
                                <a:rPr lang="en-US" altLang="zh-CN" sz="2400" b="0" i="1" smtClean="0">
                                  <a:latin typeface="Cambria Math" panose="02040503050406030204" pitchFamily="18" charset="0"/>
                                </a:rPr>
                                <m:t>𝑋</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𝑍</m:t>
                              </m:r>
                              <m:r>
                                <a:rPr lang="en-US" altLang="zh-CN" sz="2400" b="0" i="1" smtClean="0">
                                  <a:latin typeface="Cambria Math" panose="02040503050406030204" pitchFamily="18" charset="0"/>
                                </a:rPr>
                                <m:t>−1)</m:t>
                              </m:r>
                            </m:sub>
                          </m:sSub>
                        </m:num>
                        <m:den>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𝐼</m:t>
                              </m:r>
                            </m:e>
                            <m:sub>
                              <m:r>
                                <a:rPr lang="en-US" altLang="zh-CN" sz="2400" i="1">
                                  <a:latin typeface="Cambria Math" panose="02040503050406030204" pitchFamily="18" charset="0"/>
                                </a:rPr>
                                <m:t>𝐾𝑋</m:t>
                              </m:r>
                              <m:r>
                                <a:rPr lang="en-US" altLang="zh-CN" sz="2400" i="1">
                                  <a:latin typeface="Cambria Math" panose="02040503050406030204" pitchFamily="18" charset="0"/>
                                </a:rPr>
                                <m:t>(</m:t>
                              </m:r>
                              <m:r>
                                <a:rPr lang="en-US" altLang="zh-CN" sz="2400" i="1">
                                  <a:latin typeface="Cambria Math" panose="02040503050406030204" pitchFamily="18" charset="0"/>
                                </a:rPr>
                                <m:t>𝑍</m:t>
                              </m:r>
                              <m:r>
                                <a:rPr lang="en-US" altLang="zh-CN" sz="2400" i="1">
                                  <a:latin typeface="Cambria Math" panose="02040503050406030204" pitchFamily="18" charset="0"/>
                                </a:rPr>
                                <m:t>−2)</m:t>
                              </m:r>
                            </m:sub>
                          </m:sSub>
                        </m:den>
                      </m:f>
                      <m:sSub>
                        <m:sSubPr>
                          <m:ctrlPr>
                            <a:rPr lang="en-US" altLang="zh-CN" sz="2400" i="1">
                              <a:latin typeface="Cambria Math" panose="02040503050406030204" pitchFamily="18" charset="0"/>
                            </a:rPr>
                          </m:ctrlPr>
                        </m:sSubPr>
                        <m:e>
                          <m:r>
                            <a:rPr lang="zh-CN" altLang="en-US" sz="2400" i="1">
                              <a:latin typeface="Cambria Math" panose="02040503050406030204" pitchFamily="18" charset="0"/>
                            </a:rPr>
                            <m:t>𝜏</m:t>
                          </m:r>
                        </m:e>
                        <m:sub>
                          <m:r>
                            <a:rPr lang="en-US" altLang="zh-CN" sz="2400" i="1">
                              <a:latin typeface="Cambria Math" panose="02040503050406030204" pitchFamily="18" charset="0"/>
                            </a:rPr>
                            <m:t>𝐾</m:t>
                          </m:r>
                          <m:r>
                            <m:rPr>
                              <m:sty m:val="p"/>
                            </m:rPr>
                            <a:rPr lang="en-US" altLang="zh-CN" sz="2400">
                              <a:latin typeface="Cambria Math" panose="02040503050406030204" pitchFamily="18" charset="0"/>
                            </a:rPr>
                            <m:t>shell</m:t>
                          </m:r>
                        </m:sub>
                      </m:sSub>
                    </m:oMath>
                  </m:oMathPara>
                </a14:m>
                <a:endParaRPr lang="en-US" sz="2400" dirty="0"/>
              </a:p>
            </p:txBody>
          </p:sp>
        </mc:Choice>
        <mc:Fallback xmlns="">
          <p:sp>
            <p:nvSpPr>
              <p:cNvPr id="2" name="TextBox 1">
                <a:extLst>
                  <a:ext uri="{FF2B5EF4-FFF2-40B4-BE49-F238E27FC236}">
                    <a16:creationId xmlns:a16="http://schemas.microsoft.com/office/drawing/2014/main" id="{725D6BBF-439E-4526-AD19-3847058F4A0E}"/>
                  </a:ext>
                </a:extLst>
              </p:cNvPr>
              <p:cNvSpPr txBox="1">
                <a:spLocks noRot="1" noChangeAspect="1" noMove="1" noResize="1" noEditPoints="1" noAdjustHandles="1" noChangeArrowheads="1" noChangeShapeType="1" noTextEdit="1"/>
              </p:cNvSpPr>
              <p:nvPr/>
            </p:nvSpPr>
            <p:spPr>
              <a:xfrm>
                <a:off x="4668753" y="3966486"/>
                <a:ext cx="3560847" cy="910314"/>
              </a:xfrm>
              <a:prstGeom prst="rect">
                <a:avLst/>
              </a:prstGeom>
              <a:blipFill>
                <a:blip r:embed="rId5"/>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92D94464-B9FB-4F50-B53A-79CE2897EB06}"/>
              </a:ext>
            </a:extLst>
          </p:cNvPr>
          <p:cNvSpPr txBox="1"/>
          <p:nvPr/>
        </p:nvSpPr>
        <p:spPr>
          <a:xfrm>
            <a:off x="5382362" y="5461474"/>
            <a:ext cx="3670198" cy="338554"/>
          </a:xfrm>
          <a:prstGeom prst="rect">
            <a:avLst/>
          </a:prstGeom>
          <a:noFill/>
        </p:spPr>
        <p:txBody>
          <a:bodyPr wrap="square">
            <a:spAutoFit/>
          </a:bodyPr>
          <a:lstStyle/>
          <a:p>
            <a:r>
              <a:rPr lang="en-US" sz="1600" dirty="0">
                <a:latin typeface="Arial Narrow" panose="020B0606020202030204" pitchFamily="34" charset="0"/>
              </a:rPr>
              <a:t>Evaluated Atomic Data Library (EADL), 1991</a:t>
            </a:r>
          </a:p>
        </p:txBody>
      </p:sp>
      <p:cxnSp>
        <p:nvCxnSpPr>
          <p:cNvPr id="14" name="Straight Arrow Connector 13">
            <a:extLst>
              <a:ext uri="{FF2B5EF4-FFF2-40B4-BE49-F238E27FC236}">
                <a16:creationId xmlns:a16="http://schemas.microsoft.com/office/drawing/2014/main" id="{2636299D-4478-4CC8-AAE5-6B9A58DC4395}"/>
              </a:ext>
            </a:extLst>
          </p:cNvPr>
          <p:cNvCxnSpPr>
            <a:cxnSpLocks/>
          </p:cNvCxnSpPr>
          <p:nvPr/>
        </p:nvCxnSpPr>
        <p:spPr>
          <a:xfrm flipV="1">
            <a:off x="7620000" y="4876800"/>
            <a:ext cx="0" cy="42013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316E7E52-0A45-4168-99E8-D85CD2352EDB}"/>
              </a:ext>
            </a:extLst>
          </p:cNvPr>
          <p:cNvCxnSpPr>
            <a:cxnSpLocks/>
          </p:cNvCxnSpPr>
          <p:nvPr/>
        </p:nvCxnSpPr>
        <p:spPr>
          <a:xfrm>
            <a:off x="6629400" y="3429000"/>
            <a:ext cx="0" cy="50847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43819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B2AADA-89E3-418C-9DA4-A8184BDBE29A}"/>
              </a:ext>
            </a:extLst>
          </p:cNvPr>
          <p:cNvSpPr>
            <a:spLocks noGrp="1"/>
          </p:cNvSpPr>
          <p:nvPr>
            <p:ph type="title"/>
          </p:nvPr>
        </p:nvSpPr>
        <p:spPr>
          <a:xfrm>
            <a:off x="76200" y="316396"/>
            <a:ext cx="8991600" cy="424506"/>
          </a:xfrm>
        </p:spPr>
        <p:txBody>
          <a:bodyPr/>
          <a:lstStyle/>
          <a:p>
            <a:r>
              <a:rPr lang="en-US" baseline="30000" dirty="0"/>
              <a:t>60</a:t>
            </a:r>
            <a:r>
              <a:rPr lang="en-US" altLang="zh-CN" dirty="0"/>
              <a:t>Zn Resonance Lifetime</a:t>
            </a:r>
            <a:endParaRPr lang="en-US" dirty="0"/>
          </a:p>
        </p:txBody>
      </p:sp>
      <p:sp>
        <p:nvSpPr>
          <p:cNvPr id="4" name="Footer Placeholder 3">
            <a:extLst>
              <a:ext uri="{FF2B5EF4-FFF2-40B4-BE49-F238E27FC236}">
                <a16:creationId xmlns:a16="http://schemas.microsoft.com/office/drawing/2014/main" id="{5BF3051C-B250-4250-B5EA-9193CE52C04E}"/>
              </a:ext>
            </a:extLst>
          </p:cNvPr>
          <p:cNvSpPr>
            <a:spLocks noGrp="1"/>
          </p:cNvSpPr>
          <p:nvPr>
            <p:ph type="ftr" sz="quarter" idx="10"/>
          </p:nvPr>
        </p:nvSpPr>
        <p:spPr/>
        <p:txBody>
          <a:bodyPr/>
          <a:lstStyle/>
          <a:p>
            <a:pPr>
              <a:defRPr/>
            </a:pPr>
            <a:r>
              <a:rPr lang="en-US" dirty="0"/>
              <a:t>Lijie Sun, LECM2024 @ Knoxville</a:t>
            </a:r>
            <a:endParaRPr lang="nl-NL" dirty="0"/>
          </a:p>
        </p:txBody>
      </p:sp>
      <p:sp>
        <p:nvSpPr>
          <p:cNvPr id="5" name="Slide Number Placeholder 4">
            <a:extLst>
              <a:ext uri="{FF2B5EF4-FFF2-40B4-BE49-F238E27FC236}">
                <a16:creationId xmlns:a16="http://schemas.microsoft.com/office/drawing/2014/main" id="{2CEBEA95-DBAF-4479-BE60-FD9E09C556B3}"/>
              </a:ext>
            </a:extLst>
          </p:cNvPr>
          <p:cNvSpPr>
            <a:spLocks noGrp="1"/>
          </p:cNvSpPr>
          <p:nvPr>
            <p:ph type="sldNum" sz="quarter" idx="11"/>
          </p:nvPr>
        </p:nvSpPr>
        <p:spPr/>
        <p:txBody>
          <a:bodyPr/>
          <a:lstStyle/>
          <a:p>
            <a:pPr>
              <a:defRPr/>
            </a:pPr>
            <a:r>
              <a:rPr lang="en-US" dirty="0"/>
              <a:t>, Slide </a:t>
            </a:r>
            <a:fld id="{35AD4620-7552-4207-8973-898801ED212B}" type="slidenum">
              <a:rPr lang="en-US" smtClean="0"/>
              <a:pPr>
                <a:defRPr/>
              </a:pPr>
              <a:t>14</a:t>
            </a:fld>
            <a:r>
              <a:rPr lang="en-US" dirty="0"/>
              <a:t> / 16</a:t>
            </a:r>
          </a:p>
        </p:txBody>
      </p:sp>
      <p:pic>
        <p:nvPicPr>
          <p:cNvPr id="6" name="Picture 5">
            <a:extLst>
              <a:ext uri="{FF2B5EF4-FFF2-40B4-BE49-F238E27FC236}">
                <a16:creationId xmlns:a16="http://schemas.microsoft.com/office/drawing/2014/main" id="{3EEE2A6B-9DE2-4E3E-A15F-7AF7BB5082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051560"/>
            <a:ext cx="7315200" cy="2480261"/>
          </a:xfrm>
          <a:prstGeom prst="rect">
            <a:avLst/>
          </a:prstGeom>
        </p:spPr>
      </p:pic>
      <p:sp>
        <p:nvSpPr>
          <p:cNvPr id="7" name="TextBox 6">
            <a:extLst>
              <a:ext uri="{FF2B5EF4-FFF2-40B4-BE49-F238E27FC236}">
                <a16:creationId xmlns:a16="http://schemas.microsoft.com/office/drawing/2014/main" id="{08F2A1CB-FEB5-4859-A120-4C89BE30D174}"/>
              </a:ext>
            </a:extLst>
          </p:cNvPr>
          <p:cNvSpPr txBox="1"/>
          <p:nvPr/>
        </p:nvSpPr>
        <p:spPr>
          <a:xfrm>
            <a:off x="1584960" y="1219200"/>
            <a:ext cx="1404231" cy="830997"/>
          </a:xfrm>
          <a:prstGeom prst="rect">
            <a:avLst/>
          </a:prstGeom>
          <a:noFill/>
        </p:spPr>
        <p:txBody>
          <a:bodyPr wrap="none" rtlCol="0">
            <a:spAutoFit/>
          </a:bodyPr>
          <a:lstStyle/>
          <a:p>
            <a:r>
              <a:rPr lang="en-US" sz="1600" i="1" dirty="0">
                <a:latin typeface="Cambria" panose="02040503050406030204" pitchFamily="18" charset="0"/>
                <a:ea typeface="Cambria" panose="02040503050406030204" pitchFamily="18" charset="0"/>
              </a:rPr>
              <a:t>E</a:t>
            </a:r>
            <a:r>
              <a:rPr lang="en-US" sz="1600" i="1" baseline="-25000" dirty="0">
                <a:latin typeface="Cambria" panose="02040503050406030204" pitchFamily="18" charset="0"/>
                <a:ea typeface="Cambria" panose="02040503050406030204" pitchFamily="18" charset="0"/>
              </a:rPr>
              <a:t>p</a:t>
            </a:r>
            <a:r>
              <a:rPr lang="en-US" sz="1600" dirty="0">
                <a:latin typeface="Cambria" panose="02040503050406030204" pitchFamily="18" charset="0"/>
                <a:ea typeface="Cambria" panose="02040503050406030204" pitchFamily="18" charset="0"/>
              </a:rPr>
              <a:t> &lt; 2000 keV</a:t>
            </a:r>
          </a:p>
          <a:p>
            <a:r>
              <a:rPr lang="en-US" sz="1600" i="1" dirty="0">
                <a:latin typeface="Cambria" panose="02040503050406030204" pitchFamily="18" charset="0"/>
                <a:ea typeface="Cambria" panose="02040503050406030204" pitchFamily="18" charset="0"/>
              </a:rPr>
              <a:t>R</a:t>
            </a:r>
            <a:r>
              <a:rPr lang="en-US" sz="1600" dirty="0">
                <a:latin typeface="Cambria" panose="02040503050406030204" pitchFamily="18" charset="0"/>
                <a:ea typeface="Cambria" panose="02040503050406030204" pitchFamily="18" charset="0"/>
              </a:rPr>
              <a:t> = 2.5(13)</a:t>
            </a:r>
          </a:p>
          <a:p>
            <a:r>
              <a:rPr lang="en-US" altLang="zh-CN" sz="1600" i="1" dirty="0">
                <a:solidFill>
                  <a:srgbClr val="FF0000"/>
                </a:solidFill>
                <a:latin typeface="Cambria" panose="02040503050406030204" pitchFamily="18" charset="0"/>
                <a:ea typeface="Cambria" panose="02040503050406030204" pitchFamily="18" charset="0"/>
              </a:rPr>
              <a:t>τ</a:t>
            </a:r>
            <a:r>
              <a:rPr lang="en-US" altLang="zh-CN" sz="1600" dirty="0">
                <a:solidFill>
                  <a:srgbClr val="FF0000"/>
                </a:solidFill>
                <a:latin typeface="Cambria" panose="02040503050406030204" pitchFamily="18" charset="0"/>
                <a:ea typeface="Cambria" panose="02040503050406030204" pitchFamily="18" charset="0"/>
              </a:rPr>
              <a:t> = 1.1(6) fs</a:t>
            </a:r>
            <a:endParaRPr lang="en-US" sz="1600" dirty="0">
              <a:solidFill>
                <a:srgbClr val="FF0000"/>
              </a:solidFill>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88778A51-0044-4C3A-87EF-8B3E24619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943" y="3538728"/>
            <a:ext cx="7315200" cy="2480261"/>
          </a:xfrm>
          <a:prstGeom prst="rect">
            <a:avLst/>
          </a:prstGeom>
        </p:spPr>
      </p:pic>
      <p:sp>
        <p:nvSpPr>
          <p:cNvPr id="9" name="TextBox 8">
            <a:extLst>
              <a:ext uri="{FF2B5EF4-FFF2-40B4-BE49-F238E27FC236}">
                <a16:creationId xmlns:a16="http://schemas.microsoft.com/office/drawing/2014/main" id="{A2E12A20-B1B2-449B-BF79-6EFAC81A5AA4}"/>
              </a:ext>
            </a:extLst>
          </p:cNvPr>
          <p:cNvSpPr txBox="1"/>
          <p:nvPr/>
        </p:nvSpPr>
        <p:spPr>
          <a:xfrm>
            <a:off x="1584960" y="3688450"/>
            <a:ext cx="2063065" cy="830997"/>
          </a:xfrm>
          <a:prstGeom prst="rect">
            <a:avLst/>
          </a:prstGeom>
          <a:noFill/>
        </p:spPr>
        <p:txBody>
          <a:bodyPr wrap="none" rtlCol="0">
            <a:spAutoFit/>
          </a:bodyPr>
          <a:lstStyle/>
          <a:p>
            <a:r>
              <a:rPr lang="en-US" sz="1600" dirty="0">
                <a:latin typeface="Cambria" panose="02040503050406030204" pitchFamily="18" charset="0"/>
                <a:ea typeface="Cambria" panose="02040503050406030204" pitchFamily="18" charset="0"/>
              </a:rPr>
              <a:t>2000 &lt; </a:t>
            </a:r>
            <a:r>
              <a:rPr lang="en-US" sz="1600" i="1" dirty="0">
                <a:latin typeface="Cambria" panose="02040503050406030204" pitchFamily="18" charset="0"/>
                <a:ea typeface="Cambria" panose="02040503050406030204" pitchFamily="18" charset="0"/>
              </a:rPr>
              <a:t>E</a:t>
            </a:r>
            <a:r>
              <a:rPr lang="en-US" sz="1600" i="1" baseline="-25000" dirty="0">
                <a:latin typeface="Cambria" panose="02040503050406030204" pitchFamily="18" charset="0"/>
                <a:ea typeface="Cambria" panose="02040503050406030204" pitchFamily="18" charset="0"/>
              </a:rPr>
              <a:t>p</a:t>
            </a:r>
            <a:r>
              <a:rPr lang="en-US" sz="1600" dirty="0">
                <a:latin typeface="Cambria" panose="02040503050406030204" pitchFamily="18" charset="0"/>
                <a:ea typeface="Cambria" panose="02040503050406030204" pitchFamily="18" charset="0"/>
              </a:rPr>
              <a:t> &lt; 3000 keV</a:t>
            </a:r>
          </a:p>
          <a:p>
            <a:r>
              <a:rPr lang="en-US" sz="1600" i="1" dirty="0">
                <a:latin typeface="Cambria" panose="02040503050406030204" pitchFamily="18" charset="0"/>
                <a:ea typeface="Cambria" panose="02040503050406030204" pitchFamily="18" charset="0"/>
              </a:rPr>
              <a:t>R</a:t>
            </a:r>
            <a:r>
              <a:rPr lang="en-US" sz="1600" dirty="0">
                <a:latin typeface="Cambria" panose="02040503050406030204" pitchFamily="18" charset="0"/>
                <a:ea typeface="Cambria" panose="02040503050406030204" pitchFamily="18" charset="0"/>
              </a:rPr>
              <a:t> = 0.51(22)</a:t>
            </a:r>
          </a:p>
          <a:p>
            <a:r>
              <a:rPr lang="en-US" altLang="zh-CN" sz="1600" i="1" dirty="0">
                <a:solidFill>
                  <a:srgbClr val="FF0000"/>
                </a:solidFill>
                <a:latin typeface="Cambria" panose="02040503050406030204" pitchFamily="18" charset="0"/>
                <a:ea typeface="Cambria" panose="02040503050406030204" pitchFamily="18" charset="0"/>
              </a:rPr>
              <a:t>τ</a:t>
            </a:r>
            <a:r>
              <a:rPr lang="en-US" altLang="zh-CN" sz="1600" dirty="0">
                <a:solidFill>
                  <a:srgbClr val="FF0000"/>
                </a:solidFill>
                <a:latin typeface="Cambria" panose="02040503050406030204" pitchFamily="18" charset="0"/>
                <a:ea typeface="Cambria" panose="02040503050406030204" pitchFamily="18" charset="0"/>
              </a:rPr>
              <a:t> = 0.22(10) fs</a:t>
            </a:r>
            <a:endParaRPr lang="en-US" sz="1600" dirty="0">
              <a:solidFill>
                <a:srgbClr val="FF0000"/>
              </a:solidFill>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40D7F723-E2C1-4F04-B5B4-C38942D2E66C}"/>
              </a:ext>
            </a:extLst>
          </p:cNvPr>
          <p:cNvSpPr txBox="1"/>
          <p:nvPr/>
        </p:nvSpPr>
        <p:spPr>
          <a:xfrm>
            <a:off x="6096000" y="3688450"/>
            <a:ext cx="1776448" cy="369332"/>
          </a:xfrm>
          <a:prstGeom prst="rect">
            <a:avLst/>
          </a:prstGeom>
          <a:noFill/>
        </p:spPr>
        <p:txBody>
          <a:bodyPr wrap="none" rtlCol="0">
            <a:spAutoFit/>
          </a:bodyPr>
          <a:lstStyle/>
          <a:p>
            <a:r>
              <a:rPr lang="en-US" altLang="zh-CN" i="1" dirty="0" err="1">
                <a:latin typeface="Cambria" panose="02040503050406030204" pitchFamily="18" charset="0"/>
                <a:ea typeface="Cambria" panose="02040503050406030204" pitchFamily="18" charset="0"/>
              </a:rPr>
              <a:t>τ</a:t>
            </a:r>
            <a:r>
              <a:rPr lang="en-US" altLang="zh-CN" baseline="-25000" dirty="0" err="1">
                <a:latin typeface="Cambria" panose="02040503050406030204" pitchFamily="18" charset="0"/>
                <a:ea typeface="Cambria" panose="02040503050406030204" pitchFamily="18" charset="0"/>
              </a:rPr>
              <a:t>Kshell</a:t>
            </a:r>
            <a:r>
              <a:rPr lang="en-US" altLang="zh-CN" dirty="0">
                <a:latin typeface="Cambria" panose="02040503050406030204" pitchFamily="18" charset="0"/>
                <a:ea typeface="Cambria" panose="02040503050406030204" pitchFamily="18" charset="0"/>
              </a:rPr>
              <a:t> = 0.422 fs</a:t>
            </a:r>
            <a:endParaRPr lang="en-US"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55E28610-075A-44D4-B7DD-BA65773C5DB8}"/>
              </a:ext>
            </a:extLst>
          </p:cNvPr>
          <p:cNvSpPr txBox="1"/>
          <p:nvPr/>
        </p:nvSpPr>
        <p:spPr>
          <a:xfrm>
            <a:off x="6096000" y="1167507"/>
            <a:ext cx="1776448" cy="369332"/>
          </a:xfrm>
          <a:prstGeom prst="rect">
            <a:avLst/>
          </a:prstGeom>
          <a:noFill/>
        </p:spPr>
        <p:txBody>
          <a:bodyPr wrap="none" rtlCol="0">
            <a:spAutoFit/>
          </a:bodyPr>
          <a:lstStyle/>
          <a:p>
            <a:r>
              <a:rPr lang="en-US" altLang="zh-CN" i="1" dirty="0" err="1">
                <a:latin typeface="Cambria" panose="02040503050406030204" pitchFamily="18" charset="0"/>
                <a:ea typeface="Cambria" panose="02040503050406030204" pitchFamily="18" charset="0"/>
              </a:rPr>
              <a:t>τ</a:t>
            </a:r>
            <a:r>
              <a:rPr lang="en-US" altLang="zh-CN" baseline="-25000" dirty="0" err="1">
                <a:latin typeface="Cambria" panose="02040503050406030204" pitchFamily="18" charset="0"/>
                <a:ea typeface="Cambria" panose="02040503050406030204" pitchFamily="18" charset="0"/>
              </a:rPr>
              <a:t>Kshell</a:t>
            </a:r>
            <a:r>
              <a:rPr lang="en-US" altLang="zh-CN" dirty="0">
                <a:latin typeface="Cambria" panose="02040503050406030204" pitchFamily="18" charset="0"/>
                <a:ea typeface="Cambria" panose="02040503050406030204" pitchFamily="18" charset="0"/>
              </a:rPr>
              <a:t> = 0.422 fs</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18296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538479-7F72-4EE7-97F0-A7254B2AC058}"/>
              </a:ext>
            </a:extLst>
          </p:cNvPr>
          <p:cNvSpPr>
            <a:spLocks noGrp="1"/>
          </p:cNvSpPr>
          <p:nvPr>
            <p:ph type="title"/>
          </p:nvPr>
        </p:nvSpPr>
        <p:spPr>
          <a:xfrm>
            <a:off x="76200" y="316396"/>
            <a:ext cx="8991600" cy="424506"/>
          </a:xfrm>
        </p:spPr>
        <p:txBody>
          <a:bodyPr/>
          <a:lstStyle/>
          <a:p>
            <a:r>
              <a:rPr lang="en-US" dirty="0"/>
              <a:t>PXCT Detection System</a:t>
            </a:r>
          </a:p>
        </p:txBody>
      </p:sp>
      <p:sp>
        <p:nvSpPr>
          <p:cNvPr id="4" name="Footer Placeholder 3">
            <a:extLst>
              <a:ext uri="{FF2B5EF4-FFF2-40B4-BE49-F238E27FC236}">
                <a16:creationId xmlns:a16="http://schemas.microsoft.com/office/drawing/2014/main" id="{03B9DD89-3B01-4ECB-B3CE-52D893F8639E}"/>
              </a:ext>
            </a:extLst>
          </p:cNvPr>
          <p:cNvSpPr>
            <a:spLocks noGrp="1"/>
          </p:cNvSpPr>
          <p:nvPr>
            <p:ph type="ftr" sz="quarter" idx="10"/>
          </p:nvPr>
        </p:nvSpPr>
        <p:spPr/>
        <p:txBody>
          <a:bodyPr/>
          <a:lstStyle/>
          <a:p>
            <a:pPr>
              <a:defRPr/>
            </a:pPr>
            <a:r>
              <a:rPr lang="en-US" dirty="0"/>
              <a:t>Lijie Sun, LECM2024 @ Knoxville</a:t>
            </a:r>
            <a:endParaRPr lang="nl-NL" dirty="0"/>
          </a:p>
        </p:txBody>
      </p:sp>
      <p:sp>
        <p:nvSpPr>
          <p:cNvPr id="5" name="Slide Number Placeholder 4">
            <a:extLst>
              <a:ext uri="{FF2B5EF4-FFF2-40B4-BE49-F238E27FC236}">
                <a16:creationId xmlns:a16="http://schemas.microsoft.com/office/drawing/2014/main" id="{D484B277-D82C-44BC-B77C-CAF855E290C4}"/>
              </a:ext>
            </a:extLst>
          </p:cNvPr>
          <p:cNvSpPr>
            <a:spLocks noGrp="1"/>
          </p:cNvSpPr>
          <p:nvPr>
            <p:ph type="sldNum" sz="quarter" idx="11"/>
          </p:nvPr>
        </p:nvSpPr>
        <p:spPr/>
        <p:txBody>
          <a:bodyPr/>
          <a:lstStyle/>
          <a:p>
            <a:pPr>
              <a:defRPr/>
            </a:pPr>
            <a:r>
              <a:rPr lang="en-US" dirty="0"/>
              <a:t>, Slide </a:t>
            </a:r>
            <a:fld id="{35AD4620-7552-4207-8973-898801ED212B}" type="slidenum">
              <a:rPr lang="en-US" smtClean="0"/>
              <a:pPr>
                <a:defRPr/>
              </a:pPr>
              <a:t>15</a:t>
            </a:fld>
            <a:r>
              <a:rPr lang="en-US" dirty="0"/>
              <a:t> / 16</a:t>
            </a:r>
          </a:p>
        </p:txBody>
      </p:sp>
      <p:pic>
        <p:nvPicPr>
          <p:cNvPr id="9" name="Content Placeholder 8">
            <a:extLst>
              <a:ext uri="{FF2B5EF4-FFF2-40B4-BE49-F238E27FC236}">
                <a16:creationId xmlns:a16="http://schemas.microsoft.com/office/drawing/2014/main" id="{91253663-E727-42AF-9549-E14B2659700E}"/>
              </a:ext>
            </a:extLst>
          </p:cNvPr>
          <p:cNvPicPr>
            <a:picLocks noGrp="1" noChangeAspect="1"/>
          </p:cNvPicPr>
          <p:nvPr>
            <p:ph idx="1"/>
          </p:nvPr>
        </p:nvPicPr>
        <p:blipFill>
          <a:blip r:embed="rId3"/>
          <a:stretch>
            <a:fillRect/>
          </a:stretch>
        </p:blipFill>
        <p:spPr>
          <a:xfrm>
            <a:off x="634657" y="1066800"/>
            <a:ext cx="7874686" cy="4937125"/>
          </a:xfrm>
        </p:spPr>
      </p:pic>
    </p:spTree>
    <p:extLst>
      <p:ext uri="{BB962C8B-B14F-4D97-AF65-F5344CB8AC3E}">
        <p14:creationId xmlns:p14="http://schemas.microsoft.com/office/powerpoint/2010/main" val="2496683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B61A1C-0016-4970-A851-57402A0B2874}"/>
              </a:ext>
            </a:extLst>
          </p:cNvPr>
          <p:cNvSpPr>
            <a:spLocks noGrp="1"/>
          </p:cNvSpPr>
          <p:nvPr>
            <p:ph type="title"/>
          </p:nvPr>
        </p:nvSpPr>
        <p:spPr>
          <a:xfrm>
            <a:off x="76200" y="316396"/>
            <a:ext cx="8991600" cy="424506"/>
          </a:xfrm>
        </p:spPr>
        <p:txBody>
          <a:bodyPr/>
          <a:lstStyle/>
          <a:p>
            <a:r>
              <a:rPr lang="en-US" baseline="30000" dirty="0"/>
              <a:t>60</a:t>
            </a:r>
            <a:r>
              <a:rPr lang="en-US" altLang="zh-CN" dirty="0"/>
              <a:t>Ga</a:t>
            </a:r>
            <a:r>
              <a:rPr lang="zh-CN" altLang="en-US" dirty="0"/>
              <a:t>（</a:t>
            </a:r>
            <a:r>
              <a:rPr lang="en-US" altLang="zh-CN" dirty="0"/>
              <a:t>EC</a:t>
            </a:r>
            <a:r>
              <a:rPr lang="zh-CN" altLang="en-US" dirty="0"/>
              <a:t>）</a:t>
            </a:r>
            <a:r>
              <a:rPr lang="en-US" baseline="30000" dirty="0"/>
              <a:t>60</a:t>
            </a:r>
            <a:r>
              <a:rPr lang="en-US" altLang="zh-CN" dirty="0"/>
              <a:t>Zn </a:t>
            </a:r>
            <a:r>
              <a:rPr lang="zh-CN" altLang="en-US" dirty="0">
                <a:latin typeface="+mj-lt"/>
              </a:rPr>
              <a:t>→ </a:t>
            </a:r>
            <a:r>
              <a:rPr lang="en-US" altLang="zh-CN" baseline="30000" dirty="0"/>
              <a:t>59</a:t>
            </a:r>
            <a:r>
              <a:rPr lang="en-US" altLang="zh-CN" dirty="0"/>
              <a:t>Cu + </a:t>
            </a:r>
            <a:r>
              <a:rPr lang="en-US" altLang="zh-CN" i="1" dirty="0"/>
              <a:t>p</a:t>
            </a:r>
            <a:endParaRPr lang="en-US" i="1" dirty="0"/>
          </a:p>
        </p:txBody>
      </p:sp>
      <p:sp>
        <p:nvSpPr>
          <p:cNvPr id="4" name="Footer Placeholder 3">
            <a:extLst>
              <a:ext uri="{FF2B5EF4-FFF2-40B4-BE49-F238E27FC236}">
                <a16:creationId xmlns:a16="http://schemas.microsoft.com/office/drawing/2014/main" id="{DA1484C8-577F-4B45-B82D-5D824C649C4E}"/>
              </a:ext>
            </a:extLst>
          </p:cNvPr>
          <p:cNvSpPr>
            <a:spLocks noGrp="1"/>
          </p:cNvSpPr>
          <p:nvPr>
            <p:ph type="ftr" sz="quarter" idx="10"/>
          </p:nvPr>
        </p:nvSpPr>
        <p:spPr/>
        <p:txBody>
          <a:bodyPr/>
          <a:lstStyle/>
          <a:p>
            <a:pPr>
              <a:defRPr/>
            </a:pPr>
            <a:r>
              <a:rPr lang="en-US" dirty="0"/>
              <a:t>Lijie Sun, LECM2024 @ Knoxville</a:t>
            </a:r>
            <a:endParaRPr lang="nl-NL" dirty="0"/>
          </a:p>
        </p:txBody>
      </p:sp>
      <p:sp>
        <p:nvSpPr>
          <p:cNvPr id="5" name="Slide Number Placeholder 4">
            <a:extLst>
              <a:ext uri="{FF2B5EF4-FFF2-40B4-BE49-F238E27FC236}">
                <a16:creationId xmlns:a16="http://schemas.microsoft.com/office/drawing/2014/main" id="{B7114302-9793-49EC-98B9-A6299DDCA8DD}"/>
              </a:ext>
            </a:extLst>
          </p:cNvPr>
          <p:cNvSpPr>
            <a:spLocks noGrp="1"/>
          </p:cNvSpPr>
          <p:nvPr>
            <p:ph type="sldNum" sz="quarter" idx="11"/>
          </p:nvPr>
        </p:nvSpPr>
        <p:spPr/>
        <p:txBody>
          <a:bodyPr/>
          <a:lstStyle/>
          <a:p>
            <a:pPr>
              <a:defRPr/>
            </a:pPr>
            <a:r>
              <a:rPr lang="en-US" dirty="0"/>
              <a:t>, Slide </a:t>
            </a:r>
            <a:fld id="{35AD4620-7552-4207-8973-898801ED212B}" type="slidenum">
              <a:rPr lang="en-US" smtClean="0"/>
              <a:pPr>
                <a:defRPr/>
              </a:pPr>
              <a:t>16</a:t>
            </a:fld>
            <a:r>
              <a:rPr lang="en-US" dirty="0"/>
              <a:t> / 16</a:t>
            </a:r>
          </a:p>
        </p:txBody>
      </p:sp>
      <p:pic>
        <p:nvPicPr>
          <p:cNvPr id="6" name="Content Placeholder 5">
            <a:extLst>
              <a:ext uri="{FF2B5EF4-FFF2-40B4-BE49-F238E27FC236}">
                <a16:creationId xmlns:a16="http://schemas.microsoft.com/office/drawing/2014/main" id="{8DD6AF55-C825-4CEE-8041-C3E9E6FAA6B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95283" y="1066800"/>
            <a:ext cx="3891517" cy="2743200"/>
          </a:xfrm>
          <a:prstGeom prst="rect">
            <a:avLst/>
          </a:prstGeom>
        </p:spPr>
      </p:pic>
      <p:pic>
        <p:nvPicPr>
          <p:cNvPr id="7" name="Picture 6">
            <a:extLst>
              <a:ext uri="{FF2B5EF4-FFF2-40B4-BE49-F238E27FC236}">
                <a16:creationId xmlns:a16="http://schemas.microsoft.com/office/drawing/2014/main" id="{3ECD34C2-1E59-4C9B-9B1A-AC4FDEEB08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3842856"/>
            <a:ext cx="6400800" cy="2170229"/>
          </a:xfrm>
          <a:prstGeom prst="rect">
            <a:avLst/>
          </a:prstGeom>
        </p:spPr>
      </p:pic>
      <p:sp>
        <p:nvSpPr>
          <p:cNvPr id="8" name="TextBox 7">
            <a:extLst>
              <a:ext uri="{FF2B5EF4-FFF2-40B4-BE49-F238E27FC236}">
                <a16:creationId xmlns:a16="http://schemas.microsoft.com/office/drawing/2014/main" id="{61989C34-ED8F-49C8-94DC-D45F5A4506FD}"/>
              </a:ext>
            </a:extLst>
          </p:cNvPr>
          <p:cNvSpPr txBox="1"/>
          <p:nvPr/>
        </p:nvSpPr>
        <p:spPr>
          <a:xfrm>
            <a:off x="3084324" y="4033519"/>
            <a:ext cx="2343655" cy="369332"/>
          </a:xfrm>
          <a:prstGeom prst="rect">
            <a:avLst/>
          </a:prstGeom>
          <a:noFill/>
        </p:spPr>
        <p:txBody>
          <a:bodyPr wrap="none" rtlCol="0">
            <a:spAutoFit/>
          </a:bodyPr>
          <a:lstStyle/>
          <a:p>
            <a:r>
              <a:rPr lang="en-US" dirty="0">
                <a:latin typeface="Cambria" panose="02040503050406030204" pitchFamily="18" charset="0"/>
                <a:ea typeface="Cambria" panose="02040503050406030204" pitchFamily="18" charset="0"/>
                <a:cs typeface="Times New Roman" panose="02020603050405020304" pitchFamily="18" charset="0"/>
              </a:rPr>
              <a:t>All proton-gated X ray</a:t>
            </a:r>
          </a:p>
        </p:txBody>
      </p:sp>
      <p:pic>
        <p:nvPicPr>
          <p:cNvPr id="9" name="Content Placeholder 6">
            <a:extLst>
              <a:ext uri="{FF2B5EF4-FFF2-40B4-BE49-F238E27FC236}">
                <a16:creationId xmlns:a16="http://schemas.microsoft.com/office/drawing/2014/main" id="{B63182D1-29D8-41D6-8662-69352F544CC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bwMode="auto">
          <a:xfrm>
            <a:off x="342900" y="1066800"/>
            <a:ext cx="3887816" cy="2743200"/>
          </a:xfrm>
          <a:prstGeom prst="rect">
            <a:avLst/>
          </a:prstGeom>
          <a:noFill/>
          <a:ln w="9525">
            <a:noFill/>
            <a:miter lim="800000"/>
            <a:headEnd/>
            <a:tailEnd/>
          </a:ln>
        </p:spPr>
      </p:pic>
      <p:sp>
        <p:nvSpPr>
          <p:cNvPr id="2" name="Arrow: Right 1">
            <a:extLst>
              <a:ext uri="{FF2B5EF4-FFF2-40B4-BE49-F238E27FC236}">
                <a16:creationId xmlns:a16="http://schemas.microsoft.com/office/drawing/2014/main" id="{49A4FF00-8531-4E89-BE7F-222848DF7ADA}"/>
              </a:ext>
            </a:extLst>
          </p:cNvPr>
          <p:cNvSpPr/>
          <p:nvPr/>
        </p:nvSpPr>
        <p:spPr>
          <a:xfrm rot="20782657">
            <a:off x="3980546" y="2947898"/>
            <a:ext cx="853817" cy="22988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0593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1">
            <a:extLst>
              <a:ext uri="{FF2B5EF4-FFF2-40B4-BE49-F238E27FC236}">
                <a16:creationId xmlns:a16="http://schemas.microsoft.com/office/drawing/2014/main" id="{D4A97730-B55B-402B-9DAF-F6AE67AF27A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3223" t="11003" r="6576" b="33139"/>
          <a:stretch/>
        </p:blipFill>
        <p:spPr>
          <a:xfrm>
            <a:off x="2631213" y="2867793"/>
            <a:ext cx="6419088" cy="3066288"/>
          </a:xfrm>
          <a:prstGeom prst="rect">
            <a:avLst/>
          </a:prstGeom>
        </p:spPr>
      </p:pic>
      <p:sp>
        <p:nvSpPr>
          <p:cNvPr id="9" name="下箭头 4">
            <a:extLst>
              <a:ext uri="{FF2B5EF4-FFF2-40B4-BE49-F238E27FC236}">
                <a16:creationId xmlns:a16="http://schemas.microsoft.com/office/drawing/2014/main" id="{75B2036B-CA9A-47D9-85CE-5C3588091DD9}"/>
              </a:ext>
            </a:extLst>
          </p:cNvPr>
          <p:cNvSpPr/>
          <p:nvPr/>
        </p:nvSpPr>
        <p:spPr>
          <a:xfrm>
            <a:off x="6958665" y="3606117"/>
            <a:ext cx="216000" cy="360000"/>
          </a:xfrm>
          <a:prstGeom prst="downArrow">
            <a:avLst/>
          </a:prstGeom>
          <a:solidFill>
            <a:srgbClr val="00FF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下箭头 5">
            <a:extLst>
              <a:ext uri="{FF2B5EF4-FFF2-40B4-BE49-F238E27FC236}">
                <a16:creationId xmlns:a16="http://schemas.microsoft.com/office/drawing/2014/main" id="{AF9970AE-B8F8-4AB5-9F01-1C8C5D7EF247}"/>
              </a:ext>
            </a:extLst>
          </p:cNvPr>
          <p:cNvSpPr/>
          <p:nvPr/>
        </p:nvSpPr>
        <p:spPr>
          <a:xfrm rot="18900000">
            <a:off x="6776558" y="3263810"/>
            <a:ext cx="216000" cy="360000"/>
          </a:xfrm>
          <a:prstGeom prst="downArrow">
            <a:avLst/>
          </a:prstGeom>
          <a:solidFill>
            <a:srgbClr val="00FF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endParaRPr>
          </a:p>
        </p:txBody>
      </p:sp>
      <p:sp>
        <p:nvSpPr>
          <p:cNvPr id="11" name="下箭头 6">
            <a:extLst>
              <a:ext uri="{FF2B5EF4-FFF2-40B4-BE49-F238E27FC236}">
                <a16:creationId xmlns:a16="http://schemas.microsoft.com/office/drawing/2014/main" id="{5444695C-8D96-4E3E-879B-A38D8F0165E1}"/>
              </a:ext>
            </a:extLst>
          </p:cNvPr>
          <p:cNvSpPr/>
          <p:nvPr/>
        </p:nvSpPr>
        <p:spPr>
          <a:xfrm>
            <a:off x="6350562" y="4212542"/>
            <a:ext cx="216000" cy="360000"/>
          </a:xfrm>
          <a:prstGeom prst="downArrow">
            <a:avLst/>
          </a:prstGeom>
          <a:solidFill>
            <a:srgbClr val="00FF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下箭头 7">
            <a:extLst>
              <a:ext uri="{FF2B5EF4-FFF2-40B4-BE49-F238E27FC236}">
                <a16:creationId xmlns:a16="http://schemas.microsoft.com/office/drawing/2014/main" id="{853530FD-EF1E-472F-B9D0-E9DED19DED2D}"/>
              </a:ext>
            </a:extLst>
          </p:cNvPr>
          <p:cNvSpPr/>
          <p:nvPr/>
        </p:nvSpPr>
        <p:spPr>
          <a:xfrm rot="18900000">
            <a:off x="6168455" y="3870235"/>
            <a:ext cx="216000" cy="360000"/>
          </a:xfrm>
          <a:prstGeom prst="downArrow">
            <a:avLst/>
          </a:prstGeom>
          <a:solidFill>
            <a:srgbClr val="00FF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endParaRPr>
          </a:p>
        </p:txBody>
      </p:sp>
      <p:sp>
        <p:nvSpPr>
          <p:cNvPr id="13" name="下箭头 8">
            <a:extLst>
              <a:ext uri="{FF2B5EF4-FFF2-40B4-BE49-F238E27FC236}">
                <a16:creationId xmlns:a16="http://schemas.microsoft.com/office/drawing/2014/main" id="{38CDB529-0CB6-4DB4-8E8D-9474CFEDB553}"/>
              </a:ext>
            </a:extLst>
          </p:cNvPr>
          <p:cNvSpPr/>
          <p:nvPr/>
        </p:nvSpPr>
        <p:spPr>
          <a:xfrm>
            <a:off x="5742459" y="4828492"/>
            <a:ext cx="216000" cy="360000"/>
          </a:xfrm>
          <a:prstGeom prst="downArrow">
            <a:avLst/>
          </a:prstGeom>
          <a:solidFill>
            <a:srgbClr val="00FF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下箭头 9">
            <a:extLst>
              <a:ext uri="{FF2B5EF4-FFF2-40B4-BE49-F238E27FC236}">
                <a16:creationId xmlns:a16="http://schemas.microsoft.com/office/drawing/2014/main" id="{916F17FC-DF71-4A09-A392-B4E8623583EF}"/>
              </a:ext>
            </a:extLst>
          </p:cNvPr>
          <p:cNvSpPr/>
          <p:nvPr/>
        </p:nvSpPr>
        <p:spPr>
          <a:xfrm rot="18900000">
            <a:off x="5560352" y="4486185"/>
            <a:ext cx="216000" cy="360000"/>
          </a:xfrm>
          <a:prstGeom prst="downArrow">
            <a:avLst/>
          </a:prstGeom>
          <a:solidFill>
            <a:srgbClr val="00FF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endParaRPr>
          </a:p>
        </p:txBody>
      </p:sp>
      <p:sp>
        <p:nvSpPr>
          <p:cNvPr id="3" name="Title 2">
            <a:extLst>
              <a:ext uri="{FF2B5EF4-FFF2-40B4-BE49-F238E27FC236}">
                <a16:creationId xmlns:a16="http://schemas.microsoft.com/office/drawing/2014/main" id="{12E298B5-0056-4828-8517-416D921F607D}"/>
              </a:ext>
            </a:extLst>
          </p:cNvPr>
          <p:cNvSpPr>
            <a:spLocks noGrp="1"/>
          </p:cNvSpPr>
          <p:nvPr>
            <p:ph type="title"/>
          </p:nvPr>
        </p:nvSpPr>
        <p:spPr>
          <a:xfrm>
            <a:off x="76200" y="316396"/>
            <a:ext cx="8991600" cy="424506"/>
          </a:xfrm>
        </p:spPr>
        <p:txBody>
          <a:bodyPr/>
          <a:lstStyle/>
          <a:p>
            <a:r>
              <a:rPr lang="en-US" dirty="0"/>
              <a:t>Future of PXCT</a:t>
            </a:r>
          </a:p>
        </p:txBody>
      </p:sp>
      <p:sp>
        <p:nvSpPr>
          <p:cNvPr id="4" name="Footer Placeholder 3">
            <a:extLst>
              <a:ext uri="{FF2B5EF4-FFF2-40B4-BE49-F238E27FC236}">
                <a16:creationId xmlns:a16="http://schemas.microsoft.com/office/drawing/2014/main" id="{8EC81650-8DCF-4CA9-BEE4-0DC8A0999E02}"/>
              </a:ext>
            </a:extLst>
          </p:cNvPr>
          <p:cNvSpPr>
            <a:spLocks noGrp="1"/>
          </p:cNvSpPr>
          <p:nvPr>
            <p:ph type="ftr" sz="quarter" idx="10"/>
          </p:nvPr>
        </p:nvSpPr>
        <p:spPr/>
        <p:txBody>
          <a:bodyPr/>
          <a:lstStyle/>
          <a:p>
            <a:pPr>
              <a:defRPr/>
            </a:pPr>
            <a:r>
              <a:rPr lang="en-US" dirty="0"/>
              <a:t>Lijie Sun, LECM2024 @ Knoxville</a:t>
            </a:r>
            <a:endParaRPr lang="nl-NL" dirty="0"/>
          </a:p>
        </p:txBody>
      </p:sp>
      <p:sp>
        <p:nvSpPr>
          <p:cNvPr id="5" name="Slide Number Placeholder 4">
            <a:extLst>
              <a:ext uri="{FF2B5EF4-FFF2-40B4-BE49-F238E27FC236}">
                <a16:creationId xmlns:a16="http://schemas.microsoft.com/office/drawing/2014/main" id="{18F65248-9B11-4B67-8161-7D87C371370B}"/>
              </a:ext>
            </a:extLst>
          </p:cNvPr>
          <p:cNvSpPr>
            <a:spLocks noGrp="1"/>
          </p:cNvSpPr>
          <p:nvPr>
            <p:ph type="sldNum" sz="quarter" idx="11"/>
          </p:nvPr>
        </p:nvSpPr>
        <p:spPr/>
        <p:txBody>
          <a:bodyPr/>
          <a:lstStyle/>
          <a:p>
            <a:pPr>
              <a:defRPr/>
            </a:pPr>
            <a:r>
              <a:rPr lang="en-US" dirty="0"/>
              <a:t>, Slide </a:t>
            </a:r>
            <a:fld id="{35AD4620-7552-4207-8973-898801ED212B}" type="slidenum">
              <a:rPr lang="en-US" smtClean="0"/>
              <a:pPr>
                <a:defRPr/>
              </a:pPr>
              <a:t>17</a:t>
            </a:fld>
            <a:r>
              <a:rPr lang="en-US" dirty="0"/>
              <a:t> / 16</a:t>
            </a:r>
          </a:p>
        </p:txBody>
      </p:sp>
      <p:sp>
        <p:nvSpPr>
          <p:cNvPr id="15" name="下箭头 8">
            <a:extLst>
              <a:ext uri="{FF2B5EF4-FFF2-40B4-BE49-F238E27FC236}">
                <a16:creationId xmlns:a16="http://schemas.microsoft.com/office/drawing/2014/main" id="{12F413B3-FBCE-4BD0-9387-8EF7090F0617}"/>
              </a:ext>
            </a:extLst>
          </p:cNvPr>
          <p:cNvSpPr/>
          <p:nvPr/>
        </p:nvSpPr>
        <p:spPr>
          <a:xfrm>
            <a:off x="5140706" y="4538666"/>
            <a:ext cx="216000" cy="360000"/>
          </a:xfrm>
          <a:prstGeom prst="downArrow">
            <a:avLst/>
          </a:prstGeom>
          <a:solidFill>
            <a:srgbClr val="FF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下箭头 9">
            <a:extLst>
              <a:ext uri="{FF2B5EF4-FFF2-40B4-BE49-F238E27FC236}">
                <a16:creationId xmlns:a16="http://schemas.microsoft.com/office/drawing/2014/main" id="{B0A336F3-6DAB-4FEC-A036-75DCE0271D70}"/>
              </a:ext>
            </a:extLst>
          </p:cNvPr>
          <p:cNvSpPr/>
          <p:nvPr/>
        </p:nvSpPr>
        <p:spPr>
          <a:xfrm rot="18900000">
            <a:off x="4958599" y="4196359"/>
            <a:ext cx="216000" cy="360000"/>
          </a:xfrm>
          <a:prstGeom prst="downArrow">
            <a:avLst/>
          </a:prstGeom>
          <a:solidFill>
            <a:srgbClr val="FF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92D050"/>
              </a:solidFill>
            </a:endParaRPr>
          </a:p>
        </p:txBody>
      </p:sp>
      <p:sp>
        <p:nvSpPr>
          <p:cNvPr id="17" name="下箭头 8">
            <a:extLst>
              <a:ext uri="{FF2B5EF4-FFF2-40B4-BE49-F238E27FC236}">
                <a16:creationId xmlns:a16="http://schemas.microsoft.com/office/drawing/2014/main" id="{28416AE5-5D9C-4FA1-B620-4A41BD92F74B}"/>
              </a:ext>
            </a:extLst>
          </p:cNvPr>
          <p:cNvSpPr/>
          <p:nvPr/>
        </p:nvSpPr>
        <p:spPr>
          <a:xfrm>
            <a:off x="4508400" y="5126400"/>
            <a:ext cx="216000" cy="360000"/>
          </a:xfrm>
          <a:prstGeom prst="downArrow">
            <a:avLst/>
          </a:prstGeom>
          <a:solidFill>
            <a:srgbClr val="FF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下箭头 9">
            <a:extLst>
              <a:ext uri="{FF2B5EF4-FFF2-40B4-BE49-F238E27FC236}">
                <a16:creationId xmlns:a16="http://schemas.microsoft.com/office/drawing/2014/main" id="{4BE23E51-BD95-4EDE-B705-174D43E5A97F}"/>
              </a:ext>
            </a:extLst>
          </p:cNvPr>
          <p:cNvSpPr/>
          <p:nvPr/>
        </p:nvSpPr>
        <p:spPr>
          <a:xfrm rot="18900000">
            <a:off x="4326293" y="4784093"/>
            <a:ext cx="216000" cy="360000"/>
          </a:xfrm>
          <a:prstGeom prst="downArrow">
            <a:avLst/>
          </a:prstGeom>
          <a:solidFill>
            <a:srgbClr val="FF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endParaRPr>
          </a:p>
        </p:txBody>
      </p:sp>
      <p:sp>
        <p:nvSpPr>
          <p:cNvPr id="20" name="TextBox 19">
            <a:extLst>
              <a:ext uri="{FF2B5EF4-FFF2-40B4-BE49-F238E27FC236}">
                <a16:creationId xmlns:a16="http://schemas.microsoft.com/office/drawing/2014/main" id="{114166FD-AC5D-4E88-BDF4-FAB96214B5D1}"/>
              </a:ext>
            </a:extLst>
          </p:cNvPr>
          <p:cNvSpPr txBox="1"/>
          <p:nvPr/>
        </p:nvSpPr>
        <p:spPr>
          <a:xfrm>
            <a:off x="172874" y="1128236"/>
            <a:ext cx="5291832" cy="2585323"/>
          </a:xfrm>
          <a:prstGeom prst="rect">
            <a:avLst/>
          </a:prstGeom>
          <a:noFill/>
        </p:spPr>
        <p:txBody>
          <a:bodyPr wrap="square">
            <a:spAutoFit/>
          </a:bodyPr>
          <a:lstStyle/>
          <a:p>
            <a:pPr>
              <a:spcBef>
                <a:spcPts val="600"/>
              </a:spcBef>
              <a:spcAft>
                <a:spcPts val="600"/>
              </a:spcAft>
            </a:pPr>
            <a:r>
              <a:rPr lang="en-US" altLang="zh-CN" sz="2200" dirty="0">
                <a:solidFill>
                  <a:srgbClr val="00B050"/>
                </a:solidFill>
                <a:latin typeface="Cambria" panose="02040503050406030204" pitchFamily="18" charset="0"/>
                <a:ea typeface="Cambria" panose="02040503050406030204" pitchFamily="18" charset="0"/>
              </a:rPr>
              <a:t>Commissioning cases: </a:t>
            </a:r>
            <a:r>
              <a:rPr lang="en-US" altLang="zh-CN" sz="2200" baseline="30000" dirty="0">
                <a:solidFill>
                  <a:srgbClr val="00B050"/>
                </a:solidFill>
                <a:latin typeface="Cambria" panose="02040503050406030204" pitchFamily="18" charset="0"/>
                <a:ea typeface="Cambria" panose="02040503050406030204" pitchFamily="18" charset="0"/>
              </a:rPr>
              <a:t>65</a:t>
            </a:r>
            <a:r>
              <a:rPr lang="en-US" altLang="zh-CN" sz="2200" dirty="0">
                <a:solidFill>
                  <a:srgbClr val="00B050"/>
                </a:solidFill>
                <a:latin typeface="Cambria" panose="02040503050406030204" pitchFamily="18" charset="0"/>
                <a:ea typeface="Cambria" panose="02040503050406030204" pitchFamily="18" charset="0"/>
              </a:rPr>
              <a:t>Ge, </a:t>
            </a:r>
            <a:r>
              <a:rPr lang="en-US" altLang="zh-CN" sz="2200" baseline="30000" dirty="0">
                <a:solidFill>
                  <a:srgbClr val="00B050"/>
                </a:solidFill>
                <a:latin typeface="Cambria" panose="02040503050406030204" pitchFamily="18" charset="0"/>
                <a:ea typeface="Cambria" panose="02040503050406030204" pitchFamily="18" charset="0"/>
              </a:rPr>
              <a:t>69</a:t>
            </a:r>
            <a:r>
              <a:rPr lang="en-US" altLang="zh-CN" sz="2200" dirty="0">
                <a:solidFill>
                  <a:srgbClr val="00B050"/>
                </a:solidFill>
                <a:latin typeface="Cambria" panose="02040503050406030204" pitchFamily="18" charset="0"/>
                <a:ea typeface="Cambria" panose="02040503050406030204" pitchFamily="18" charset="0"/>
              </a:rPr>
              <a:t>Se, </a:t>
            </a:r>
            <a:r>
              <a:rPr lang="en-US" altLang="zh-CN" sz="2200" baseline="30000" dirty="0">
                <a:solidFill>
                  <a:srgbClr val="00B050"/>
                </a:solidFill>
                <a:latin typeface="Cambria" panose="02040503050406030204" pitchFamily="18" charset="0"/>
                <a:ea typeface="Cambria" panose="02040503050406030204" pitchFamily="18" charset="0"/>
              </a:rPr>
              <a:t>73</a:t>
            </a:r>
            <a:r>
              <a:rPr lang="en-US" altLang="zh-CN" sz="2200" dirty="0">
                <a:solidFill>
                  <a:srgbClr val="00B050"/>
                </a:solidFill>
                <a:latin typeface="Cambria" panose="02040503050406030204" pitchFamily="18" charset="0"/>
                <a:ea typeface="Cambria" panose="02040503050406030204" pitchFamily="18" charset="0"/>
              </a:rPr>
              <a:t>Kr</a:t>
            </a:r>
          </a:p>
          <a:p>
            <a:pPr>
              <a:spcBef>
                <a:spcPts val="600"/>
              </a:spcBef>
              <a:spcAft>
                <a:spcPts val="600"/>
              </a:spcAft>
            </a:pPr>
            <a:r>
              <a:rPr lang="en-US" sz="2200" dirty="0">
                <a:solidFill>
                  <a:srgbClr val="FF0000"/>
                </a:solidFill>
                <a:latin typeface="Cambria" panose="02040503050406030204" pitchFamily="18" charset="0"/>
                <a:ea typeface="Cambria" panose="02040503050406030204" pitchFamily="18" charset="0"/>
              </a:rPr>
              <a:t>Scientific cases: </a:t>
            </a:r>
            <a:r>
              <a:rPr lang="en-US" sz="2200" baseline="30000" dirty="0">
                <a:solidFill>
                  <a:srgbClr val="FF0000"/>
                </a:solidFill>
                <a:latin typeface="Cambria" panose="02040503050406030204" pitchFamily="18" charset="0"/>
                <a:ea typeface="Cambria" panose="02040503050406030204" pitchFamily="18" charset="0"/>
              </a:rPr>
              <a:t>60</a:t>
            </a:r>
            <a:r>
              <a:rPr lang="en-US" sz="2200" dirty="0">
                <a:solidFill>
                  <a:srgbClr val="FF0000"/>
                </a:solidFill>
                <a:latin typeface="Cambria" panose="02040503050406030204" pitchFamily="18" charset="0"/>
                <a:ea typeface="Cambria" panose="02040503050406030204" pitchFamily="18" charset="0"/>
              </a:rPr>
              <a:t>Ga, </a:t>
            </a:r>
            <a:r>
              <a:rPr lang="en-US" sz="2200" baseline="30000" dirty="0">
                <a:solidFill>
                  <a:srgbClr val="FF0000"/>
                </a:solidFill>
                <a:latin typeface="Cambria" panose="02040503050406030204" pitchFamily="18" charset="0"/>
                <a:ea typeface="Cambria" panose="02040503050406030204" pitchFamily="18" charset="0"/>
              </a:rPr>
              <a:t>64</a:t>
            </a:r>
            <a:r>
              <a:rPr lang="en-US" sz="2200" dirty="0">
                <a:solidFill>
                  <a:srgbClr val="FF0000"/>
                </a:solidFill>
                <a:latin typeface="Cambria" panose="02040503050406030204" pitchFamily="18" charset="0"/>
                <a:ea typeface="Cambria" panose="02040503050406030204" pitchFamily="18" charset="0"/>
              </a:rPr>
              <a:t>As</a:t>
            </a:r>
          </a:p>
          <a:p>
            <a:pPr>
              <a:spcBef>
                <a:spcPts val="600"/>
              </a:spcBef>
              <a:spcAft>
                <a:spcPts val="600"/>
              </a:spcAft>
            </a:pPr>
            <a:r>
              <a:rPr lang="en-US" altLang="zh-CN" sz="2200" baseline="0" dirty="0">
                <a:latin typeface="Cambria" panose="02040503050406030204" pitchFamily="18" charset="0"/>
                <a:ea typeface="Cambria" panose="02040503050406030204" pitchFamily="18" charset="0"/>
              </a:rPr>
              <a:t>Collaborative cases:</a:t>
            </a:r>
          </a:p>
          <a:p>
            <a:pPr>
              <a:spcBef>
                <a:spcPts val="600"/>
              </a:spcBef>
              <a:spcAft>
                <a:spcPts val="600"/>
              </a:spcAft>
            </a:pPr>
            <a:r>
              <a:rPr lang="en-US" sz="2000" i="1" baseline="0" dirty="0">
                <a:latin typeface="Cambria" panose="02040503050406030204" pitchFamily="18" charset="0"/>
                <a:ea typeface="Cambria" panose="02040503050406030204" pitchFamily="18" charset="0"/>
              </a:rPr>
              <a:t>Addressing specific data needs and gaps in nuclear data through targeted experiments.</a:t>
            </a:r>
          </a:p>
          <a:p>
            <a:pPr>
              <a:spcBef>
                <a:spcPts val="600"/>
              </a:spcBef>
              <a:spcAft>
                <a:spcPts val="600"/>
              </a:spcAft>
            </a:pPr>
            <a:r>
              <a:rPr lang="en-US" sz="1600" baseline="0" dirty="0">
                <a:solidFill>
                  <a:srgbClr val="000066"/>
                </a:solidFill>
                <a:latin typeface="Arial Narrow" panose="020B0606020202030204" pitchFamily="34" charset="0"/>
                <a:ea typeface="Cambria" panose="02040503050406030204" pitchFamily="18" charset="0"/>
              </a:rPr>
              <a:t>United States Nuclear Data Program Work Plan for FY2024</a:t>
            </a:r>
          </a:p>
        </p:txBody>
      </p:sp>
      <p:sp>
        <p:nvSpPr>
          <p:cNvPr id="21" name="Rectangle 20">
            <a:extLst>
              <a:ext uri="{FF2B5EF4-FFF2-40B4-BE49-F238E27FC236}">
                <a16:creationId xmlns:a16="http://schemas.microsoft.com/office/drawing/2014/main" id="{40E1BD7A-7434-4872-A72E-B89DBCAB6DF6}"/>
              </a:ext>
            </a:extLst>
          </p:cNvPr>
          <p:cNvSpPr/>
          <p:nvPr/>
        </p:nvSpPr>
        <p:spPr>
          <a:xfrm>
            <a:off x="5943600" y="2848463"/>
            <a:ext cx="65024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4F35F4D8-7519-43FA-A7B1-5BD10A9CA6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640" y="3846588"/>
            <a:ext cx="1689695" cy="2112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49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E173E4-78DE-4914-806C-458C99DBD29D}"/>
              </a:ext>
            </a:extLst>
          </p:cNvPr>
          <p:cNvSpPr>
            <a:spLocks noGrp="1"/>
          </p:cNvSpPr>
          <p:nvPr>
            <p:ph idx="1"/>
          </p:nvPr>
        </p:nvSpPr>
        <p:spPr>
          <a:xfrm>
            <a:off x="345270" y="4716856"/>
            <a:ext cx="3704540" cy="891911"/>
          </a:xfrm>
        </p:spPr>
        <p:txBody>
          <a:bodyPr wrap="none">
            <a:spAutoFit/>
          </a:bodyPr>
          <a:lstStyle/>
          <a:p>
            <a:pPr marL="0" indent="0" algn="ctr">
              <a:lnSpc>
                <a:spcPct val="150000"/>
              </a:lnSpc>
              <a:buNone/>
            </a:pPr>
            <a:r>
              <a:rPr lang="en-US" sz="2000" dirty="0">
                <a:latin typeface="Cambria" panose="02040503050406030204" pitchFamily="18" charset="0"/>
                <a:ea typeface="Cambria" panose="02040503050406030204" pitchFamily="18" charset="0"/>
              </a:rPr>
              <a:t>Doppler Shift </a:t>
            </a:r>
            <a:r>
              <a:rPr lang="en-US" altLang="zh-CN" sz="2000" dirty="0">
                <a:latin typeface="Cambria" panose="02040503050406030204" pitchFamily="18" charset="0"/>
                <a:ea typeface="Cambria" panose="02040503050406030204" pitchFamily="18" charset="0"/>
              </a:rPr>
              <a:t>Attenuation Method</a:t>
            </a:r>
            <a:endParaRPr lang="en-US" sz="2000" dirty="0">
              <a:latin typeface="Cambria" panose="02040503050406030204" pitchFamily="18" charset="0"/>
              <a:ea typeface="Cambria" panose="02040503050406030204" pitchFamily="18" charset="0"/>
            </a:endParaRPr>
          </a:p>
          <a:p>
            <a:pPr marL="158797" lvl="1" indent="0" algn="ctr">
              <a:lnSpc>
                <a:spcPct val="150000"/>
              </a:lnSpc>
              <a:buNone/>
            </a:pPr>
            <a:r>
              <a:rPr lang="en-US" altLang="zh-CN" i="1" dirty="0">
                <a:latin typeface="Cambria" panose="02040503050406030204" pitchFamily="18" charset="0"/>
                <a:ea typeface="Cambria" panose="02040503050406030204" pitchFamily="18" charset="0"/>
              </a:rPr>
              <a:t>τ</a:t>
            </a:r>
            <a:r>
              <a:rPr lang="en-US" altLang="zh-CN" dirty="0">
                <a:latin typeface="Cambria" panose="02040503050406030204" pitchFamily="18" charset="0"/>
                <a:ea typeface="Cambria" panose="02040503050406030204" pitchFamily="18" charset="0"/>
              </a:rPr>
              <a:t>~</a:t>
            </a:r>
            <a:r>
              <a:rPr lang="en-US" dirty="0">
                <a:latin typeface="Cambria" panose="02040503050406030204" pitchFamily="18" charset="0"/>
                <a:ea typeface="Cambria" panose="02040503050406030204" pitchFamily="18" charset="0"/>
              </a:rPr>
              <a:t>10</a:t>
            </a:r>
            <a:r>
              <a:rPr lang="en-US" baseline="30000" dirty="0">
                <a:latin typeface="Cambria" panose="02040503050406030204" pitchFamily="18" charset="0"/>
                <a:ea typeface="Cambria" panose="02040503050406030204" pitchFamily="18" charset="0"/>
              </a:rPr>
              <a:t>–15</a:t>
            </a:r>
            <a:r>
              <a:rPr lang="en-US" dirty="0">
                <a:latin typeface="Cambria" panose="02040503050406030204" pitchFamily="18" charset="0"/>
                <a:ea typeface="Cambria" panose="02040503050406030204" pitchFamily="18" charset="0"/>
              </a:rPr>
              <a:t>–10</a:t>
            </a:r>
            <a:r>
              <a:rPr lang="en-US" baseline="30000" dirty="0">
                <a:latin typeface="Cambria" panose="02040503050406030204" pitchFamily="18" charset="0"/>
                <a:ea typeface="Cambria" panose="02040503050406030204" pitchFamily="18" charset="0"/>
              </a:rPr>
              <a:t>–12</a:t>
            </a:r>
            <a:r>
              <a:rPr lang="en-US" dirty="0">
                <a:latin typeface="Cambria" panose="02040503050406030204" pitchFamily="18" charset="0"/>
                <a:ea typeface="Cambria" panose="02040503050406030204" pitchFamily="18" charset="0"/>
              </a:rPr>
              <a:t> </a:t>
            </a:r>
            <a:r>
              <a:rPr lang="en-US" altLang="zh-CN" dirty="0">
                <a:latin typeface="Cambria" panose="02040503050406030204" pitchFamily="18" charset="0"/>
                <a:ea typeface="Cambria" panose="02040503050406030204" pitchFamily="18" charset="0"/>
              </a:rPr>
              <a:t>s</a:t>
            </a:r>
          </a:p>
        </p:txBody>
      </p:sp>
      <p:sp>
        <p:nvSpPr>
          <p:cNvPr id="3" name="Title 2">
            <a:extLst>
              <a:ext uri="{FF2B5EF4-FFF2-40B4-BE49-F238E27FC236}">
                <a16:creationId xmlns:a16="http://schemas.microsoft.com/office/drawing/2014/main" id="{B55ABDE2-C69B-41D7-BC37-539BFB80D51F}"/>
              </a:ext>
            </a:extLst>
          </p:cNvPr>
          <p:cNvSpPr>
            <a:spLocks noGrp="1"/>
          </p:cNvSpPr>
          <p:nvPr>
            <p:ph type="title"/>
          </p:nvPr>
        </p:nvSpPr>
        <p:spPr>
          <a:xfrm>
            <a:off x="76200" y="316396"/>
            <a:ext cx="8991600" cy="424506"/>
          </a:xfrm>
        </p:spPr>
        <p:txBody>
          <a:bodyPr/>
          <a:lstStyle/>
          <a:p>
            <a:r>
              <a:rPr lang="en-US" altLang="zh-CN" dirty="0"/>
              <a:t>Experimental Systems</a:t>
            </a:r>
            <a:endParaRPr lang="en-US" dirty="0"/>
          </a:p>
        </p:txBody>
      </p:sp>
      <p:sp>
        <p:nvSpPr>
          <p:cNvPr id="4" name="Footer Placeholder 3">
            <a:extLst>
              <a:ext uri="{FF2B5EF4-FFF2-40B4-BE49-F238E27FC236}">
                <a16:creationId xmlns:a16="http://schemas.microsoft.com/office/drawing/2014/main" id="{7AB171CC-50A5-46D4-B4E1-6CF0C35EA061}"/>
              </a:ext>
            </a:extLst>
          </p:cNvPr>
          <p:cNvSpPr>
            <a:spLocks noGrp="1"/>
          </p:cNvSpPr>
          <p:nvPr>
            <p:ph type="ftr" sz="quarter" idx="10"/>
          </p:nvPr>
        </p:nvSpPr>
        <p:spPr/>
        <p:txBody>
          <a:bodyPr/>
          <a:lstStyle/>
          <a:p>
            <a:pPr>
              <a:defRPr/>
            </a:pPr>
            <a:r>
              <a:rPr lang="en-US" dirty="0"/>
              <a:t>Lijie Sun, LECM2024 @ Knoxville</a:t>
            </a:r>
            <a:endParaRPr lang="nl-NL" dirty="0"/>
          </a:p>
        </p:txBody>
      </p:sp>
      <p:sp>
        <p:nvSpPr>
          <p:cNvPr id="5" name="Slide Number Placeholder 4">
            <a:extLst>
              <a:ext uri="{FF2B5EF4-FFF2-40B4-BE49-F238E27FC236}">
                <a16:creationId xmlns:a16="http://schemas.microsoft.com/office/drawing/2014/main" id="{58EFAD55-F7A4-443C-95F2-F0130CD30814}"/>
              </a:ext>
            </a:extLst>
          </p:cNvPr>
          <p:cNvSpPr>
            <a:spLocks noGrp="1"/>
          </p:cNvSpPr>
          <p:nvPr>
            <p:ph type="sldNum" sz="quarter" idx="11"/>
          </p:nvPr>
        </p:nvSpPr>
        <p:spPr/>
        <p:txBody>
          <a:bodyPr/>
          <a:lstStyle/>
          <a:p>
            <a:pPr>
              <a:defRPr/>
            </a:pPr>
            <a:r>
              <a:rPr lang="en-US" dirty="0"/>
              <a:t>, Slide </a:t>
            </a:r>
            <a:fld id="{35AD4620-7552-4207-8973-898801ED212B}" type="slidenum">
              <a:rPr lang="en-US" smtClean="0"/>
              <a:pPr>
                <a:defRPr/>
              </a:pPr>
              <a:t>2</a:t>
            </a:fld>
            <a:r>
              <a:rPr lang="en-US" dirty="0"/>
              <a:t> / 16</a:t>
            </a:r>
          </a:p>
        </p:txBody>
      </p:sp>
      <p:pic>
        <p:nvPicPr>
          <p:cNvPr id="6" name="Content Placeholder 5">
            <a:extLst>
              <a:ext uri="{FF2B5EF4-FFF2-40B4-BE49-F238E27FC236}">
                <a16:creationId xmlns:a16="http://schemas.microsoft.com/office/drawing/2014/main" id="{8E5CE67E-9166-4893-95AC-51F8FE90021E}"/>
              </a:ext>
            </a:extLst>
          </p:cNvPr>
          <p:cNvPicPr>
            <a:picLocks noChangeAspect="1"/>
          </p:cNvPicPr>
          <p:nvPr/>
        </p:nvPicPr>
        <p:blipFill rotWithShape="1">
          <a:blip r:embed="rId3">
            <a:extLst>
              <a:ext uri="{28A0092B-C50C-407E-A947-70E740481C1C}">
                <a14:useLocalDpi xmlns:a14="http://schemas.microsoft.com/office/drawing/2010/main" val="0"/>
              </a:ext>
            </a:extLst>
          </a:blip>
          <a:srcRect b="5418"/>
          <a:stretch/>
        </p:blipFill>
        <p:spPr bwMode="auto">
          <a:xfrm>
            <a:off x="152400" y="1264920"/>
            <a:ext cx="4124928" cy="2926080"/>
          </a:xfrm>
          <a:prstGeom prst="rect">
            <a:avLst/>
          </a:prstGeom>
          <a:noFill/>
          <a:ln w="9525">
            <a:noFill/>
            <a:miter lim="800000"/>
            <a:headEnd/>
            <a:tailEnd/>
          </a:ln>
        </p:spPr>
      </p:pic>
      <p:pic>
        <p:nvPicPr>
          <p:cNvPr id="7" name="Content Placeholder 6">
            <a:extLst>
              <a:ext uri="{FF2B5EF4-FFF2-40B4-BE49-F238E27FC236}">
                <a16:creationId xmlns:a16="http://schemas.microsoft.com/office/drawing/2014/main" id="{6FC13E3C-4133-46ED-83FC-254D99926AC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bwMode="auto">
          <a:xfrm>
            <a:off x="4371200" y="1264920"/>
            <a:ext cx="4667422" cy="2926080"/>
          </a:xfrm>
          <a:prstGeom prst="rect">
            <a:avLst/>
          </a:prstGeom>
          <a:noFill/>
          <a:ln w="9525">
            <a:noFill/>
            <a:miter lim="800000"/>
            <a:headEnd/>
            <a:tailEnd/>
          </a:ln>
        </p:spPr>
      </p:pic>
      <p:sp>
        <p:nvSpPr>
          <p:cNvPr id="8" name="Content Placeholder 1">
            <a:extLst>
              <a:ext uri="{FF2B5EF4-FFF2-40B4-BE49-F238E27FC236}">
                <a16:creationId xmlns:a16="http://schemas.microsoft.com/office/drawing/2014/main" id="{16B3A8E2-67FC-46FD-AC12-9890231023A1}"/>
              </a:ext>
            </a:extLst>
          </p:cNvPr>
          <p:cNvSpPr txBox="1">
            <a:spLocks/>
          </p:cNvSpPr>
          <p:nvPr/>
        </p:nvSpPr>
        <p:spPr bwMode="auto">
          <a:xfrm>
            <a:off x="4802195" y="4716856"/>
            <a:ext cx="4021935" cy="8919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lvl1pPr marL="135146" indent="-135146" algn="l" defTabSz="602528" rtl="0" eaLnBrk="1" fontAlgn="base" hangingPunct="1">
              <a:lnSpc>
                <a:spcPct val="90000"/>
              </a:lnSpc>
              <a:spcBef>
                <a:spcPts val="905"/>
              </a:spcBef>
              <a:spcAft>
                <a:spcPct val="0"/>
              </a:spcAft>
              <a:buSzPct val="100000"/>
              <a:buFont typeface="Wingdings" pitchFamily="2" charset="2"/>
              <a:buChar char="§"/>
              <a:defRPr sz="2400">
                <a:solidFill>
                  <a:srgbClr val="064308"/>
                </a:solidFill>
                <a:latin typeface="Arial" charset="0"/>
                <a:ea typeface="ＭＳ Ｐゴシック" pitchFamily="-65" charset="-128"/>
                <a:cs typeface="ＭＳ Ｐゴシック" pitchFamily="-65" charset="-128"/>
              </a:defRPr>
            </a:lvl1pPr>
            <a:lvl2pPr marL="272546" indent="-113749" algn="l" defTabSz="602528" rtl="0" eaLnBrk="1" fontAlgn="base" hangingPunct="1">
              <a:lnSpc>
                <a:spcPct val="90000"/>
              </a:lnSpc>
              <a:spcBef>
                <a:spcPts val="15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443731" indent="-120505" algn="l" defTabSz="602528" rtl="0" eaLnBrk="1" fontAlgn="base" hangingPunct="1">
              <a:lnSpc>
                <a:spcPct val="90000"/>
              </a:lnSpc>
              <a:spcBef>
                <a:spcPts val="151"/>
              </a:spcBef>
              <a:spcAft>
                <a:spcPct val="0"/>
              </a:spcAft>
              <a:buSzPct val="100000"/>
              <a:buFont typeface="Lucida Grande" charset="0"/>
              <a:buChar char="»"/>
              <a:defRPr sz="1350">
                <a:solidFill>
                  <a:schemeClr val="tx1"/>
                </a:solidFill>
                <a:latin typeface="Arial" charset="0"/>
                <a:ea typeface="ヒラギノ角ゴ Pro W3" pitchFamily="-111" charset="-128"/>
                <a:cs typeface="ヒラギノ角ゴ Pro W3" pitchFamily="-111" charset="-128"/>
              </a:defRPr>
            </a:lvl3pPr>
            <a:lvl4pPr marL="546218" indent="-100234" algn="l" defTabSz="602528" rtl="0" eaLnBrk="1" fontAlgn="base" hangingPunct="1">
              <a:lnSpc>
                <a:spcPct val="90000"/>
              </a:lnSpc>
              <a:spcBef>
                <a:spcPts val="151"/>
              </a:spcBef>
              <a:spcAft>
                <a:spcPct val="0"/>
              </a:spcAft>
              <a:buClr>
                <a:srgbClr val="999999"/>
              </a:buClr>
              <a:buSzPct val="100000"/>
              <a:buFont typeface="Arial" pitchFamily="34" charset="0"/>
              <a:buChar char="•"/>
              <a:defRPr sz="1200">
                <a:solidFill>
                  <a:schemeClr val="tx1"/>
                </a:solidFill>
                <a:latin typeface="+mn-lt"/>
                <a:ea typeface="ヒラギノ角ゴ Pro W3" pitchFamily="-111" charset="-128"/>
                <a:cs typeface="ヒラギノ角ゴ Pro W3"/>
              </a:defRPr>
            </a:lvl4pPr>
            <a:lvl5pPr marL="752315" indent="-135146" algn="l" defTabSz="602528" rtl="0" eaLnBrk="1" fontAlgn="base" hangingPunct="1">
              <a:lnSpc>
                <a:spcPct val="90000"/>
              </a:lnSpc>
              <a:spcBef>
                <a:spcPts val="151"/>
              </a:spcBef>
              <a:spcAft>
                <a:spcPct val="0"/>
              </a:spcAft>
              <a:buClr>
                <a:srgbClr val="999999"/>
              </a:buClr>
              <a:buSzPct val="100000"/>
              <a:buFont typeface="Lucida Grande" charset="0"/>
              <a:buChar char="»"/>
              <a:defRPr sz="1050">
                <a:solidFill>
                  <a:schemeClr val="tx1"/>
                </a:solidFill>
                <a:latin typeface="+mn-lt"/>
                <a:ea typeface="ヒラギノ角ゴ Pro W3" pitchFamily="-111" charset="-128"/>
                <a:cs typeface="ヒラギノ角ゴ Pro W3"/>
              </a:defRPr>
            </a:lvl5pPr>
            <a:lvl6pPr marL="1667630" indent="-113080" algn="l" defTabSz="605871" rtl="0" eaLnBrk="1" fontAlgn="base" hangingPunct="1">
              <a:lnSpc>
                <a:spcPct val="90000"/>
              </a:lnSpc>
              <a:spcBef>
                <a:spcPct val="10000"/>
              </a:spcBef>
              <a:spcAft>
                <a:spcPct val="0"/>
              </a:spcAft>
              <a:buSzPct val="100000"/>
              <a:buChar char="–"/>
              <a:defRPr sz="975">
                <a:solidFill>
                  <a:schemeClr val="tx1"/>
                </a:solidFill>
                <a:latin typeface="Helvetica" charset="0"/>
                <a:ea typeface="+mn-ea"/>
                <a:cs typeface="+mn-cs"/>
              </a:defRPr>
            </a:lvl6pPr>
            <a:lvl7pPr marL="2010443" indent="-113080" algn="l" defTabSz="605871" rtl="0" eaLnBrk="1" fontAlgn="base" hangingPunct="1">
              <a:lnSpc>
                <a:spcPct val="90000"/>
              </a:lnSpc>
              <a:spcBef>
                <a:spcPct val="10000"/>
              </a:spcBef>
              <a:spcAft>
                <a:spcPct val="0"/>
              </a:spcAft>
              <a:buSzPct val="100000"/>
              <a:buChar char="–"/>
              <a:defRPr sz="975">
                <a:solidFill>
                  <a:schemeClr val="tx1"/>
                </a:solidFill>
                <a:latin typeface="Helvetica" charset="0"/>
                <a:ea typeface="+mn-ea"/>
                <a:cs typeface="+mn-cs"/>
              </a:defRPr>
            </a:lvl7pPr>
            <a:lvl8pPr marL="2353254" indent="-113080" algn="l" defTabSz="605871" rtl="0" eaLnBrk="1" fontAlgn="base" hangingPunct="1">
              <a:lnSpc>
                <a:spcPct val="90000"/>
              </a:lnSpc>
              <a:spcBef>
                <a:spcPct val="10000"/>
              </a:spcBef>
              <a:spcAft>
                <a:spcPct val="0"/>
              </a:spcAft>
              <a:buSzPct val="100000"/>
              <a:buChar char="–"/>
              <a:defRPr sz="975">
                <a:solidFill>
                  <a:schemeClr val="tx1"/>
                </a:solidFill>
                <a:latin typeface="Helvetica" charset="0"/>
                <a:ea typeface="+mn-ea"/>
                <a:cs typeface="+mn-cs"/>
              </a:defRPr>
            </a:lvl8pPr>
            <a:lvl9pPr marL="2696064" indent="-113080" algn="l" defTabSz="605871" rtl="0" eaLnBrk="1" fontAlgn="base" hangingPunct="1">
              <a:lnSpc>
                <a:spcPct val="90000"/>
              </a:lnSpc>
              <a:spcBef>
                <a:spcPct val="10000"/>
              </a:spcBef>
              <a:spcAft>
                <a:spcPct val="0"/>
              </a:spcAft>
              <a:buSzPct val="100000"/>
              <a:buChar char="–"/>
              <a:defRPr sz="975">
                <a:solidFill>
                  <a:schemeClr val="tx1"/>
                </a:solidFill>
                <a:latin typeface="Helvetica" charset="0"/>
                <a:ea typeface="+mn-ea"/>
                <a:cs typeface="+mn-cs"/>
              </a:defRPr>
            </a:lvl9pPr>
          </a:lstStyle>
          <a:p>
            <a:pPr marL="0" indent="0" algn="ctr">
              <a:lnSpc>
                <a:spcPct val="150000"/>
              </a:lnSpc>
              <a:buNone/>
            </a:pPr>
            <a:r>
              <a:rPr lang="en-US" altLang="zh-CN" sz="2000" kern="0" dirty="0">
                <a:latin typeface="Cambria" panose="02040503050406030204" pitchFamily="18" charset="0"/>
                <a:ea typeface="Cambria" panose="02040503050406030204" pitchFamily="18" charset="0"/>
              </a:rPr>
              <a:t>P</a:t>
            </a:r>
            <a:r>
              <a:rPr lang="en-US" sz="2000" kern="0" dirty="0">
                <a:latin typeface="Cambria" panose="02040503050406030204" pitchFamily="18" charset="0"/>
                <a:ea typeface="Cambria" panose="02040503050406030204" pitchFamily="18" charset="0"/>
              </a:rPr>
              <a:t>roton-X-ray Coincidence </a:t>
            </a:r>
            <a:r>
              <a:rPr lang="en-US" altLang="zh-CN" sz="2000" kern="0" dirty="0">
                <a:latin typeface="Cambria" panose="02040503050406030204" pitchFamily="18" charset="0"/>
                <a:ea typeface="Cambria" panose="02040503050406030204" pitchFamily="18" charset="0"/>
              </a:rPr>
              <a:t>Technique</a:t>
            </a:r>
          </a:p>
          <a:p>
            <a:pPr marL="158797" lvl="1" indent="0" algn="ctr">
              <a:lnSpc>
                <a:spcPct val="150000"/>
              </a:lnSpc>
              <a:buNone/>
            </a:pPr>
            <a:r>
              <a:rPr lang="en-US" altLang="zh-CN" i="1" dirty="0">
                <a:latin typeface="Cambria" panose="02040503050406030204" pitchFamily="18" charset="0"/>
                <a:ea typeface="Cambria" panose="02040503050406030204" pitchFamily="18" charset="0"/>
              </a:rPr>
              <a:t>τ</a:t>
            </a:r>
            <a:r>
              <a:rPr lang="en-US" altLang="zh-CN" dirty="0">
                <a:latin typeface="Cambria" panose="02040503050406030204" pitchFamily="18" charset="0"/>
                <a:ea typeface="Cambria" panose="02040503050406030204" pitchFamily="18" charset="0"/>
              </a:rPr>
              <a:t>~</a:t>
            </a:r>
            <a:r>
              <a:rPr lang="en-US" altLang="zh-CN" kern="0" dirty="0">
                <a:latin typeface="Cambria" panose="02040503050406030204" pitchFamily="18" charset="0"/>
                <a:ea typeface="Cambria" panose="02040503050406030204" pitchFamily="18" charset="0"/>
              </a:rPr>
              <a:t>1</a:t>
            </a:r>
            <a:r>
              <a:rPr lang="en-US" kern="0" dirty="0">
                <a:latin typeface="Cambria" panose="02040503050406030204" pitchFamily="18" charset="0"/>
                <a:ea typeface="Cambria" panose="02040503050406030204" pitchFamily="18" charset="0"/>
              </a:rPr>
              <a:t>0</a:t>
            </a:r>
            <a:r>
              <a:rPr lang="en-US" kern="0" baseline="30000" dirty="0">
                <a:latin typeface="Cambria" panose="02040503050406030204" pitchFamily="18" charset="0"/>
                <a:ea typeface="Cambria" panose="02040503050406030204" pitchFamily="18" charset="0"/>
              </a:rPr>
              <a:t>–17</a:t>
            </a:r>
            <a:r>
              <a:rPr lang="en-US" kern="0" dirty="0">
                <a:latin typeface="Cambria" panose="02040503050406030204" pitchFamily="18" charset="0"/>
                <a:ea typeface="Cambria" panose="02040503050406030204" pitchFamily="18" charset="0"/>
              </a:rPr>
              <a:t>–10</a:t>
            </a:r>
            <a:r>
              <a:rPr lang="en-US" kern="0" baseline="30000" dirty="0">
                <a:latin typeface="Cambria" panose="02040503050406030204" pitchFamily="18" charset="0"/>
                <a:ea typeface="Cambria" panose="02040503050406030204" pitchFamily="18" charset="0"/>
              </a:rPr>
              <a:t>–15</a:t>
            </a:r>
            <a:r>
              <a:rPr lang="en-US" kern="0" dirty="0">
                <a:latin typeface="Cambria" panose="02040503050406030204" pitchFamily="18" charset="0"/>
                <a:ea typeface="Cambria" panose="02040503050406030204" pitchFamily="18" charset="0"/>
              </a:rPr>
              <a:t> </a:t>
            </a:r>
            <a:r>
              <a:rPr lang="en-US" altLang="zh-CN" kern="0" dirty="0">
                <a:latin typeface="Cambria" panose="02040503050406030204" pitchFamily="18" charset="0"/>
                <a:ea typeface="Cambria" panose="02040503050406030204" pitchFamily="18" charset="0"/>
              </a:rPr>
              <a:t>s</a:t>
            </a:r>
            <a:endParaRPr lang="en-US" kern="0"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81445382-21BC-4BFA-9874-34113F78B5DD}"/>
              </a:ext>
            </a:extLst>
          </p:cNvPr>
          <p:cNvSpPr txBox="1"/>
          <p:nvPr/>
        </p:nvSpPr>
        <p:spPr>
          <a:xfrm>
            <a:off x="1281691" y="4179332"/>
            <a:ext cx="1866345"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DSL @ TRIUMF</a:t>
            </a:r>
          </a:p>
        </p:txBody>
      </p:sp>
      <p:sp>
        <p:nvSpPr>
          <p:cNvPr id="10" name="TextBox 9">
            <a:extLst>
              <a:ext uri="{FF2B5EF4-FFF2-40B4-BE49-F238E27FC236}">
                <a16:creationId xmlns:a16="http://schemas.microsoft.com/office/drawing/2014/main" id="{B9B15080-9159-402F-A926-4777FF6DAD8D}"/>
              </a:ext>
            </a:extLst>
          </p:cNvPr>
          <p:cNvSpPr txBox="1"/>
          <p:nvPr/>
        </p:nvSpPr>
        <p:spPr>
          <a:xfrm>
            <a:off x="5866353" y="4178811"/>
            <a:ext cx="1641796"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PXCT @ </a:t>
            </a:r>
            <a:r>
              <a:rPr lang="en-US" altLang="zh-CN" sz="2000" dirty="0">
                <a:latin typeface="Cambria" panose="02040503050406030204" pitchFamily="18" charset="0"/>
                <a:ea typeface="Cambria" panose="02040503050406030204" pitchFamily="18" charset="0"/>
              </a:rPr>
              <a:t>FRIB</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73451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006567-BF31-4FDB-A3A0-115604C558D3}"/>
              </a:ext>
            </a:extLst>
          </p:cNvPr>
          <p:cNvSpPr>
            <a:spLocks noGrp="1"/>
          </p:cNvSpPr>
          <p:nvPr>
            <p:ph type="title"/>
          </p:nvPr>
        </p:nvSpPr>
        <p:spPr>
          <a:xfrm>
            <a:off x="76200" y="316395"/>
            <a:ext cx="8991600" cy="424506"/>
          </a:xfrm>
        </p:spPr>
        <p:txBody>
          <a:bodyPr/>
          <a:lstStyle/>
          <a:p>
            <a:r>
              <a:rPr lang="en-US"/>
              <a:t>Bayesian-MCMC-DSAM Analysis</a:t>
            </a:r>
            <a:endParaRPr lang="en-US" dirty="0"/>
          </a:p>
        </p:txBody>
      </p:sp>
      <p:sp>
        <p:nvSpPr>
          <p:cNvPr id="4" name="Footer Placeholder 3">
            <a:extLst>
              <a:ext uri="{FF2B5EF4-FFF2-40B4-BE49-F238E27FC236}">
                <a16:creationId xmlns:a16="http://schemas.microsoft.com/office/drawing/2014/main" id="{7277CBA2-DEEC-4FFE-A6F0-31E5A58C5FA9}"/>
              </a:ext>
            </a:extLst>
          </p:cNvPr>
          <p:cNvSpPr>
            <a:spLocks noGrp="1"/>
          </p:cNvSpPr>
          <p:nvPr>
            <p:ph type="ftr" sz="quarter" idx="10"/>
          </p:nvPr>
        </p:nvSpPr>
        <p:spPr/>
        <p:txBody>
          <a:bodyPr/>
          <a:lstStyle/>
          <a:p>
            <a:pPr>
              <a:defRPr/>
            </a:pPr>
            <a:r>
              <a:rPr lang="en-US"/>
              <a:t>Lijie Sun, LECM2024 @ Knoxville</a:t>
            </a:r>
            <a:endParaRPr lang="nl-NL" dirty="0"/>
          </a:p>
        </p:txBody>
      </p:sp>
      <p:sp>
        <p:nvSpPr>
          <p:cNvPr id="5" name="Slide Number Placeholder 4">
            <a:extLst>
              <a:ext uri="{FF2B5EF4-FFF2-40B4-BE49-F238E27FC236}">
                <a16:creationId xmlns:a16="http://schemas.microsoft.com/office/drawing/2014/main" id="{1E03E4E4-B8B7-434E-991A-45EFA0A6EA25}"/>
              </a:ext>
            </a:extLst>
          </p:cNvPr>
          <p:cNvSpPr>
            <a:spLocks noGrp="1"/>
          </p:cNvSpPr>
          <p:nvPr>
            <p:ph type="sldNum" sz="quarter" idx="11"/>
          </p:nvPr>
        </p:nvSpPr>
        <p:spPr/>
        <p:txBody>
          <a:bodyPr/>
          <a:lstStyle/>
          <a:p>
            <a:pPr>
              <a:defRPr/>
            </a:pPr>
            <a:r>
              <a:rPr lang="en-US" dirty="0"/>
              <a:t>, Slide </a:t>
            </a:r>
            <a:fld id="{35AD4620-7552-4207-8973-898801ED212B}" type="slidenum">
              <a:rPr lang="en-US" smtClean="0"/>
              <a:pPr>
                <a:defRPr/>
              </a:pPr>
              <a:t>3</a:t>
            </a:fld>
            <a:r>
              <a:rPr lang="en-US" dirty="0"/>
              <a:t> / 16</a:t>
            </a:r>
          </a:p>
        </p:txBody>
      </p:sp>
      <p:sp>
        <p:nvSpPr>
          <p:cNvPr id="2" name="Left Brace 1">
            <a:extLst>
              <a:ext uri="{FF2B5EF4-FFF2-40B4-BE49-F238E27FC236}">
                <a16:creationId xmlns:a16="http://schemas.microsoft.com/office/drawing/2014/main" id="{926668CE-0464-4EAF-BE34-3D7C42C5BB3F}"/>
              </a:ext>
            </a:extLst>
          </p:cNvPr>
          <p:cNvSpPr/>
          <p:nvPr/>
        </p:nvSpPr>
        <p:spPr>
          <a:xfrm>
            <a:off x="1259203" y="1143001"/>
            <a:ext cx="268607" cy="2362199"/>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10B478F8-C5AF-4DDF-9245-2BA7D4E350BE}"/>
              </a:ext>
            </a:extLst>
          </p:cNvPr>
          <p:cNvSpPr txBox="1"/>
          <p:nvPr/>
        </p:nvSpPr>
        <p:spPr>
          <a:xfrm>
            <a:off x="534906" y="2145269"/>
            <a:ext cx="723275" cy="369332"/>
          </a:xfrm>
          <a:prstGeom prst="rect">
            <a:avLst/>
          </a:prstGeom>
          <a:noFill/>
        </p:spPr>
        <p:txBody>
          <a:bodyPr wrap="none" rtlCol="0">
            <a:spAutoFit/>
          </a:bodyPr>
          <a:lstStyle/>
          <a:p>
            <a:r>
              <a:rPr lang="en-US" altLang="zh-CN" dirty="0">
                <a:solidFill>
                  <a:srgbClr val="FF0000"/>
                </a:solidFill>
                <a:latin typeface="Cambria" panose="02040503050406030204" pitchFamily="18" charset="0"/>
                <a:ea typeface="Cambria" panose="02040503050406030204" pitchFamily="18" charset="0"/>
              </a:rPr>
              <a:t>Input</a:t>
            </a:r>
            <a:endParaRPr lang="en-US" dirty="0">
              <a:solidFill>
                <a:srgbClr val="FF0000"/>
              </a:solidFill>
              <a:latin typeface="Cambria" panose="02040503050406030204" pitchFamily="18" charset="0"/>
              <a:ea typeface="Cambria" panose="02040503050406030204" pitchFamily="18" charset="0"/>
            </a:endParaRPr>
          </a:p>
        </p:txBody>
      </p:sp>
      <p:sp>
        <p:nvSpPr>
          <p:cNvPr id="9" name="Left Brace 8">
            <a:extLst>
              <a:ext uri="{FF2B5EF4-FFF2-40B4-BE49-F238E27FC236}">
                <a16:creationId xmlns:a16="http://schemas.microsoft.com/office/drawing/2014/main" id="{221ED049-3627-4B0D-AF1D-4EC7FDDEDA8A}"/>
              </a:ext>
            </a:extLst>
          </p:cNvPr>
          <p:cNvSpPr/>
          <p:nvPr/>
        </p:nvSpPr>
        <p:spPr>
          <a:xfrm>
            <a:off x="1259199" y="3541776"/>
            <a:ext cx="268607" cy="2362199"/>
          </a:xfrm>
          <a:prstGeom prst="lef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A5BB0CCE-122D-468A-BE7D-FFC5D60D8F49}"/>
              </a:ext>
            </a:extLst>
          </p:cNvPr>
          <p:cNvSpPr txBox="1"/>
          <p:nvPr/>
        </p:nvSpPr>
        <p:spPr>
          <a:xfrm>
            <a:off x="381018" y="4540236"/>
            <a:ext cx="877163" cy="369332"/>
          </a:xfrm>
          <a:prstGeom prst="rect">
            <a:avLst/>
          </a:prstGeom>
          <a:noFill/>
        </p:spPr>
        <p:txBody>
          <a:bodyPr wrap="none" rtlCol="0">
            <a:spAutoFit/>
          </a:bodyPr>
          <a:lstStyle/>
          <a:p>
            <a:r>
              <a:rPr lang="en-US" altLang="zh-CN" dirty="0">
                <a:solidFill>
                  <a:srgbClr val="0000FF"/>
                </a:solidFill>
                <a:latin typeface="Cambria" panose="02040503050406030204" pitchFamily="18" charset="0"/>
                <a:ea typeface="Cambria" panose="02040503050406030204" pitchFamily="18" charset="0"/>
              </a:rPr>
              <a:t>Output</a:t>
            </a:r>
            <a:endParaRPr lang="en-US" dirty="0">
              <a:solidFill>
                <a:srgbClr val="0000FF"/>
              </a:solidFill>
              <a:latin typeface="Cambria" panose="02040503050406030204" pitchFamily="18" charset="0"/>
              <a:ea typeface="Cambria" panose="02040503050406030204" pitchFamily="18" charset="0"/>
            </a:endParaRPr>
          </a:p>
        </p:txBody>
      </p:sp>
      <p:pic>
        <p:nvPicPr>
          <p:cNvPr id="13" name="Content Placeholder 12">
            <a:extLst>
              <a:ext uri="{FF2B5EF4-FFF2-40B4-BE49-F238E27FC236}">
                <a16:creationId xmlns:a16="http://schemas.microsoft.com/office/drawing/2014/main" id="{2B82316F-8754-4D85-BBD4-ED3B159FC19B}"/>
              </a:ext>
            </a:extLst>
          </p:cNvPr>
          <p:cNvPicPr>
            <a:picLocks noGrp="1" noChangeAspect="1"/>
          </p:cNvPicPr>
          <p:nvPr>
            <p:ph idx="1"/>
          </p:nvPr>
        </p:nvPicPr>
        <p:blipFill>
          <a:blip r:embed="rId3"/>
          <a:stretch>
            <a:fillRect/>
          </a:stretch>
        </p:blipFill>
        <p:spPr>
          <a:xfrm>
            <a:off x="1540061" y="1066800"/>
            <a:ext cx="6063878" cy="4937125"/>
          </a:xfrm>
        </p:spPr>
      </p:pic>
    </p:spTree>
    <p:extLst>
      <p:ext uri="{BB962C8B-B14F-4D97-AF65-F5344CB8AC3E}">
        <p14:creationId xmlns:p14="http://schemas.microsoft.com/office/powerpoint/2010/main" val="4252571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35298AF2-490F-4F04-B262-F28C57DE63EB}"/>
              </a:ext>
            </a:extLst>
          </p:cNvPr>
          <p:cNvPicPr>
            <a:picLocks noGrp="1" noChangeAspect="1"/>
          </p:cNvPicPr>
          <p:nvPr>
            <p:ph idx="1"/>
          </p:nvPr>
        </p:nvPicPr>
        <p:blipFill>
          <a:blip r:embed="rId3"/>
          <a:stretch>
            <a:fillRect/>
          </a:stretch>
        </p:blipFill>
        <p:spPr>
          <a:xfrm>
            <a:off x="116677" y="1143000"/>
            <a:ext cx="4389120" cy="4263470"/>
          </a:xfrm>
        </p:spPr>
      </p:pic>
      <p:sp>
        <p:nvSpPr>
          <p:cNvPr id="3" name="Title 2">
            <a:extLst>
              <a:ext uri="{FF2B5EF4-FFF2-40B4-BE49-F238E27FC236}">
                <a16:creationId xmlns:a16="http://schemas.microsoft.com/office/drawing/2014/main" id="{E5995AF2-BB1F-4EB6-A0F9-8786ED29E1EA}"/>
              </a:ext>
            </a:extLst>
          </p:cNvPr>
          <p:cNvSpPr>
            <a:spLocks noGrp="1"/>
          </p:cNvSpPr>
          <p:nvPr>
            <p:ph type="title"/>
          </p:nvPr>
        </p:nvSpPr>
        <p:spPr>
          <a:xfrm>
            <a:off x="76200" y="316396"/>
            <a:ext cx="8991600" cy="424506"/>
          </a:xfrm>
        </p:spPr>
        <p:txBody>
          <a:bodyPr/>
          <a:lstStyle/>
          <a:p>
            <a:r>
              <a:rPr lang="en-US" altLang="zh-CN" baseline="30000" dirty="0"/>
              <a:t>30</a:t>
            </a:r>
            <a:r>
              <a:rPr lang="en-US" altLang="zh-CN" dirty="0"/>
              <a:t>P(</a:t>
            </a:r>
            <a:r>
              <a:rPr lang="en-US" altLang="zh-CN" i="1" dirty="0"/>
              <a:t>p</a:t>
            </a:r>
            <a:r>
              <a:rPr lang="en-US" altLang="zh-CN" dirty="0"/>
              <a:t>,</a:t>
            </a:r>
            <a:r>
              <a:rPr lang="en-US" altLang="zh-CN" i="1" dirty="0"/>
              <a:t>γ</a:t>
            </a:r>
            <a:r>
              <a:rPr lang="en-US" altLang="zh-CN" dirty="0"/>
              <a:t>)</a:t>
            </a:r>
            <a:r>
              <a:rPr lang="en-US" altLang="zh-CN" baseline="30000" dirty="0"/>
              <a:t>31</a:t>
            </a:r>
            <a:r>
              <a:rPr lang="en-US" altLang="zh-CN" dirty="0"/>
              <a:t>S</a:t>
            </a:r>
            <a:r>
              <a:rPr lang="en-US" altLang="zh-CN" dirty="0">
                <a:latin typeface="Arial" pitchFamily="34" charset="0"/>
                <a:ea typeface="ＭＳ Ｐゴシック"/>
              </a:rPr>
              <a:t> </a:t>
            </a:r>
            <a:r>
              <a:rPr lang="en-US" altLang="zh-CN" dirty="0"/>
              <a:t>Resonance Strength</a:t>
            </a:r>
            <a:endParaRPr lang="en-US" dirty="0"/>
          </a:p>
        </p:txBody>
      </p:sp>
      <p:sp>
        <p:nvSpPr>
          <p:cNvPr id="4" name="Footer Placeholder 3">
            <a:extLst>
              <a:ext uri="{FF2B5EF4-FFF2-40B4-BE49-F238E27FC236}">
                <a16:creationId xmlns:a16="http://schemas.microsoft.com/office/drawing/2014/main" id="{D7D16419-BFB4-45CA-8C1A-845798492CBA}"/>
              </a:ext>
            </a:extLst>
          </p:cNvPr>
          <p:cNvSpPr>
            <a:spLocks noGrp="1"/>
          </p:cNvSpPr>
          <p:nvPr>
            <p:ph type="ftr" sz="quarter" idx="10"/>
          </p:nvPr>
        </p:nvSpPr>
        <p:spPr/>
        <p:txBody>
          <a:bodyPr/>
          <a:lstStyle/>
          <a:p>
            <a:pPr>
              <a:defRPr/>
            </a:pPr>
            <a:r>
              <a:rPr lang="en-US" dirty="0"/>
              <a:t>Lijie Sun, LECM2024 @ Knoxville</a:t>
            </a:r>
            <a:endParaRPr lang="nl-NL" dirty="0"/>
          </a:p>
        </p:txBody>
      </p:sp>
      <p:sp>
        <p:nvSpPr>
          <p:cNvPr id="5" name="Slide Number Placeholder 4">
            <a:extLst>
              <a:ext uri="{FF2B5EF4-FFF2-40B4-BE49-F238E27FC236}">
                <a16:creationId xmlns:a16="http://schemas.microsoft.com/office/drawing/2014/main" id="{300D3D00-EFE5-4328-9099-903996007579}"/>
              </a:ext>
            </a:extLst>
          </p:cNvPr>
          <p:cNvSpPr>
            <a:spLocks noGrp="1"/>
          </p:cNvSpPr>
          <p:nvPr>
            <p:ph type="sldNum" sz="quarter" idx="11"/>
          </p:nvPr>
        </p:nvSpPr>
        <p:spPr/>
        <p:txBody>
          <a:bodyPr/>
          <a:lstStyle/>
          <a:p>
            <a:pPr>
              <a:defRPr/>
            </a:pPr>
            <a:r>
              <a:rPr lang="en-US" dirty="0"/>
              <a:t>, Slide </a:t>
            </a:r>
            <a:fld id="{35AD4620-7552-4207-8973-898801ED212B}" type="slidenum">
              <a:rPr lang="en-US" smtClean="0"/>
              <a:pPr>
                <a:defRPr/>
              </a:pPr>
              <a:t>4</a:t>
            </a:fld>
            <a:r>
              <a:rPr lang="en-US" dirty="0"/>
              <a:t> / 16</a:t>
            </a:r>
          </a:p>
        </p:txBody>
      </p:sp>
      <p:pic>
        <p:nvPicPr>
          <p:cNvPr id="8" name="Picture 7">
            <a:extLst>
              <a:ext uri="{FF2B5EF4-FFF2-40B4-BE49-F238E27FC236}">
                <a16:creationId xmlns:a16="http://schemas.microsoft.com/office/drawing/2014/main" id="{0FCC4EBD-2636-4533-9ACF-5FA2680EE6FC}"/>
              </a:ext>
            </a:extLst>
          </p:cNvPr>
          <p:cNvPicPr>
            <a:picLocks noChangeAspect="1"/>
          </p:cNvPicPr>
          <p:nvPr/>
        </p:nvPicPr>
        <p:blipFill>
          <a:blip r:embed="rId4"/>
          <a:stretch>
            <a:fillRect/>
          </a:stretch>
        </p:blipFill>
        <p:spPr>
          <a:xfrm>
            <a:off x="4557060" y="1407834"/>
            <a:ext cx="4480560" cy="3733801"/>
          </a:xfrm>
          <a:prstGeom prst="rect">
            <a:avLst/>
          </a:prstGeom>
        </p:spPr>
      </p:pic>
    </p:spTree>
    <p:extLst>
      <p:ext uri="{BB962C8B-B14F-4D97-AF65-F5344CB8AC3E}">
        <p14:creationId xmlns:p14="http://schemas.microsoft.com/office/powerpoint/2010/main" val="2190712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6ACBC7-6B4E-47D1-9877-D255E2DACA3D}"/>
              </a:ext>
            </a:extLst>
          </p:cNvPr>
          <p:cNvSpPr>
            <a:spLocks noGrp="1"/>
          </p:cNvSpPr>
          <p:nvPr>
            <p:ph type="title"/>
          </p:nvPr>
        </p:nvSpPr>
        <p:spPr>
          <a:xfrm>
            <a:off x="76200" y="316396"/>
            <a:ext cx="8991600" cy="424506"/>
          </a:xfrm>
        </p:spPr>
        <p:txBody>
          <a:bodyPr/>
          <a:lstStyle/>
          <a:p>
            <a:r>
              <a:rPr lang="en-US" altLang="zh-CN" dirty="0">
                <a:latin typeface="Arial" pitchFamily="34" charset="0"/>
                <a:ea typeface="ＭＳ Ｐゴシック"/>
              </a:rPr>
              <a:t>Lifetimes of </a:t>
            </a:r>
            <a:r>
              <a:rPr lang="en-US" altLang="zh-CN" baseline="30000" dirty="0">
                <a:latin typeface="Arial" pitchFamily="34" charset="0"/>
                <a:ea typeface="ＭＳ Ｐゴシック"/>
              </a:rPr>
              <a:t>31</a:t>
            </a:r>
            <a:r>
              <a:rPr lang="en-US" altLang="zh-CN" dirty="0">
                <a:latin typeface="Arial" pitchFamily="34" charset="0"/>
                <a:ea typeface="ＭＳ Ｐゴシック"/>
              </a:rPr>
              <a:t>S Excited States</a:t>
            </a:r>
            <a:endParaRPr lang="en-US" dirty="0"/>
          </a:p>
        </p:txBody>
      </p:sp>
      <p:sp>
        <p:nvSpPr>
          <p:cNvPr id="4" name="Footer Placeholder 3">
            <a:extLst>
              <a:ext uri="{FF2B5EF4-FFF2-40B4-BE49-F238E27FC236}">
                <a16:creationId xmlns:a16="http://schemas.microsoft.com/office/drawing/2014/main" id="{AF73CE74-CBC6-4DEE-BA36-CC0265C7E68B}"/>
              </a:ext>
            </a:extLst>
          </p:cNvPr>
          <p:cNvSpPr>
            <a:spLocks noGrp="1"/>
          </p:cNvSpPr>
          <p:nvPr>
            <p:ph type="ftr" sz="quarter" idx="10"/>
          </p:nvPr>
        </p:nvSpPr>
        <p:spPr/>
        <p:txBody>
          <a:bodyPr/>
          <a:lstStyle/>
          <a:p>
            <a:pPr>
              <a:defRPr/>
            </a:pPr>
            <a:r>
              <a:rPr lang="en-US" dirty="0"/>
              <a:t>Lijie Sun, LECM2024 @ Knoxville</a:t>
            </a:r>
            <a:endParaRPr lang="nl-NL" dirty="0"/>
          </a:p>
        </p:txBody>
      </p:sp>
      <p:sp>
        <p:nvSpPr>
          <p:cNvPr id="5" name="Slide Number Placeholder 4">
            <a:extLst>
              <a:ext uri="{FF2B5EF4-FFF2-40B4-BE49-F238E27FC236}">
                <a16:creationId xmlns:a16="http://schemas.microsoft.com/office/drawing/2014/main" id="{FC999E5D-EED3-4A63-A591-89C5332B2454}"/>
              </a:ext>
            </a:extLst>
          </p:cNvPr>
          <p:cNvSpPr>
            <a:spLocks noGrp="1"/>
          </p:cNvSpPr>
          <p:nvPr>
            <p:ph type="sldNum" sz="quarter" idx="11"/>
          </p:nvPr>
        </p:nvSpPr>
        <p:spPr/>
        <p:txBody>
          <a:bodyPr/>
          <a:lstStyle/>
          <a:p>
            <a:pPr>
              <a:defRPr/>
            </a:pPr>
            <a:r>
              <a:rPr lang="en-US" dirty="0"/>
              <a:t>, Slide </a:t>
            </a:r>
            <a:fld id="{35AD4620-7552-4207-8973-898801ED212B}" type="slidenum">
              <a:rPr lang="en-US" smtClean="0"/>
              <a:pPr>
                <a:defRPr/>
              </a:pPr>
              <a:t>5</a:t>
            </a:fld>
            <a:r>
              <a:rPr lang="en-US" dirty="0"/>
              <a:t> / 16</a:t>
            </a:r>
          </a:p>
        </p:txBody>
      </p:sp>
      <p:graphicFrame>
        <p:nvGraphicFramePr>
          <p:cNvPr id="6" name="Table 2">
            <a:extLst>
              <a:ext uri="{FF2B5EF4-FFF2-40B4-BE49-F238E27FC236}">
                <a16:creationId xmlns:a16="http://schemas.microsoft.com/office/drawing/2014/main" id="{E90DB1AF-FDF0-40CD-B475-EF78BE11ECFA}"/>
              </a:ext>
            </a:extLst>
          </p:cNvPr>
          <p:cNvGraphicFramePr>
            <a:graphicFrameLocks noGrp="1"/>
          </p:cNvGraphicFramePr>
          <p:nvPr>
            <p:ph idx="1"/>
            <p:extLst>
              <p:ext uri="{D42A27DB-BD31-4B8C-83A1-F6EECF244321}">
                <p14:modId xmlns:p14="http://schemas.microsoft.com/office/powerpoint/2010/main" val="2355189360"/>
              </p:ext>
            </p:extLst>
          </p:nvPr>
        </p:nvGraphicFramePr>
        <p:xfrm>
          <a:off x="304800" y="1066800"/>
          <a:ext cx="8577775" cy="4571998"/>
        </p:xfrm>
        <a:graphic>
          <a:graphicData uri="http://schemas.openxmlformats.org/drawingml/2006/table">
            <a:tbl>
              <a:tblPr firstRow="1" bandRow="1">
                <a:tableStyleId>{5C22544A-7EE6-4342-B048-85BDC9FD1C3A}</a:tableStyleId>
              </a:tblPr>
              <a:tblGrid>
                <a:gridCol w="986039">
                  <a:extLst>
                    <a:ext uri="{9D8B030D-6E8A-4147-A177-3AD203B41FA5}">
                      <a16:colId xmlns:a16="http://schemas.microsoft.com/office/drawing/2014/main" val="290580839"/>
                    </a:ext>
                  </a:extLst>
                </a:gridCol>
                <a:gridCol w="25400">
                  <a:extLst>
                    <a:ext uri="{9D8B030D-6E8A-4147-A177-3AD203B41FA5}">
                      <a16:colId xmlns:a16="http://schemas.microsoft.com/office/drawing/2014/main" val="211411915"/>
                    </a:ext>
                  </a:extLst>
                </a:gridCol>
                <a:gridCol w="965916">
                  <a:extLst>
                    <a:ext uri="{9D8B030D-6E8A-4147-A177-3AD203B41FA5}">
                      <a16:colId xmlns:a16="http://schemas.microsoft.com/office/drawing/2014/main" val="2567915445"/>
                    </a:ext>
                  </a:extLst>
                </a:gridCol>
                <a:gridCol w="3300210">
                  <a:extLst>
                    <a:ext uri="{9D8B030D-6E8A-4147-A177-3AD203B41FA5}">
                      <a16:colId xmlns:a16="http://schemas.microsoft.com/office/drawing/2014/main" val="3338739867"/>
                    </a:ext>
                  </a:extLst>
                </a:gridCol>
                <a:gridCol w="3300210">
                  <a:extLst>
                    <a:ext uri="{9D8B030D-6E8A-4147-A177-3AD203B41FA5}">
                      <a16:colId xmlns:a16="http://schemas.microsoft.com/office/drawing/2014/main" val="2499904838"/>
                    </a:ext>
                  </a:extLst>
                </a:gridCol>
              </a:tblGrid>
              <a:tr h="508000">
                <a:tc>
                  <a:txBody>
                    <a:bodyPr/>
                    <a:lstStyle/>
                    <a:p>
                      <a:pPr algn="ctr"/>
                      <a:r>
                        <a:rPr lang="en-US" altLang="zh-CN" sz="1800" b="0" i="1" dirty="0">
                          <a:solidFill>
                            <a:schemeClr val="tx1"/>
                          </a:solidFill>
                          <a:latin typeface="Cambria" panose="02040503050406030204" pitchFamily="18" charset="0"/>
                          <a:ea typeface="Cambria" panose="02040503050406030204" pitchFamily="18" charset="0"/>
                        </a:rPr>
                        <a:t>J</a:t>
                      </a:r>
                      <a:r>
                        <a:rPr lang="en-US" altLang="zh-CN" sz="1800" b="0" i="1" baseline="30000" dirty="0">
                          <a:solidFill>
                            <a:schemeClr val="tx1"/>
                          </a:solidFill>
                          <a:latin typeface="Cambria" panose="02040503050406030204" pitchFamily="18" charset="0"/>
                          <a:ea typeface="Cambria" panose="02040503050406030204" pitchFamily="18" charset="0"/>
                        </a:rPr>
                        <a:t>π</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altLang="zh-CN" sz="1800" b="0" i="1" dirty="0">
                          <a:solidFill>
                            <a:schemeClr val="tx1"/>
                          </a:solidFill>
                          <a:latin typeface="Cambria" panose="02040503050406030204" pitchFamily="18" charset="0"/>
                          <a:ea typeface="Cambria" panose="02040503050406030204" pitchFamily="18" charset="0"/>
                        </a:rPr>
                        <a:t>E</a:t>
                      </a:r>
                      <a:r>
                        <a:rPr lang="en-US" altLang="zh-CN" sz="1800" b="0" i="1" baseline="-25000" dirty="0">
                          <a:solidFill>
                            <a:schemeClr val="tx1"/>
                          </a:solidFill>
                          <a:latin typeface="Cambria" panose="02040503050406030204" pitchFamily="18" charset="0"/>
                          <a:ea typeface="Cambria" panose="02040503050406030204" pitchFamily="18" charset="0"/>
                        </a:rPr>
                        <a:t>x</a:t>
                      </a:r>
                      <a:r>
                        <a:rPr lang="en-US" altLang="zh-CN" sz="1800" b="0" dirty="0">
                          <a:solidFill>
                            <a:schemeClr val="tx1"/>
                          </a:solidFill>
                          <a:latin typeface="Cambria" panose="02040503050406030204" pitchFamily="18" charset="0"/>
                          <a:ea typeface="Cambria" panose="02040503050406030204" pitchFamily="18" charset="0"/>
                        </a:rPr>
                        <a:t> (keV)</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r>
                        <a:rPr lang="en-US" altLang="zh-CN" sz="1800" b="0" baseline="30000" dirty="0">
                          <a:solidFill>
                            <a:schemeClr val="tx1"/>
                          </a:solidFill>
                          <a:latin typeface="Cambria" panose="02040503050406030204" pitchFamily="18" charset="0"/>
                          <a:ea typeface="Cambria" panose="02040503050406030204" pitchFamily="18" charset="0"/>
                        </a:rPr>
                        <a:t>31</a:t>
                      </a:r>
                      <a:r>
                        <a:rPr lang="en-US" altLang="zh-CN" sz="1800" b="0" dirty="0">
                          <a:solidFill>
                            <a:schemeClr val="tx1"/>
                          </a:solidFill>
                          <a:latin typeface="Cambria" panose="02040503050406030204" pitchFamily="18" charset="0"/>
                          <a:ea typeface="Cambria" panose="02040503050406030204" pitchFamily="18" charset="0"/>
                        </a:rPr>
                        <a:t>S state</a:t>
                      </a: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altLang="zh-CN" sz="1800" b="0" i="1" dirty="0">
                          <a:solidFill>
                            <a:schemeClr val="tx1"/>
                          </a:solidFill>
                          <a:latin typeface="Cambria" panose="02040503050406030204" pitchFamily="18" charset="0"/>
                          <a:ea typeface="Cambria" panose="02040503050406030204" pitchFamily="18" charset="0"/>
                        </a:rPr>
                        <a:t>τ</a:t>
                      </a:r>
                      <a:r>
                        <a:rPr lang="en-US" altLang="zh-CN" sz="1800" b="0" dirty="0">
                          <a:solidFill>
                            <a:schemeClr val="tx1"/>
                          </a:solidFill>
                          <a:latin typeface="Cambria" panose="02040503050406030204" pitchFamily="18" charset="0"/>
                          <a:ea typeface="Cambria" panose="02040503050406030204" pitchFamily="18" charset="0"/>
                        </a:rPr>
                        <a:t> (fs) [ENSDF] </a:t>
                      </a:r>
                      <a:endParaRPr lang="zh-CN" altLang="en-US" sz="1800" b="0" dirty="0">
                        <a:solidFill>
                          <a:schemeClr val="tx1"/>
                        </a:solidFill>
                        <a:latin typeface="Cambria" panose="02040503050406030204"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800" b="0" i="1" dirty="0">
                          <a:solidFill>
                            <a:schemeClr val="tx1"/>
                          </a:solidFill>
                          <a:latin typeface="Cambria" panose="02040503050406030204" pitchFamily="18" charset="0"/>
                          <a:ea typeface="Cambria" panose="02040503050406030204" pitchFamily="18" charset="0"/>
                        </a:rPr>
                        <a:t>τ</a:t>
                      </a:r>
                      <a:r>
                        <a:rPr lang="en-US" altLang="zh-CN" sz="1800" b="0" dirty="0">
                          <a:solidFill>
                            <a:schemeClr val="tx1"/>
                          </a:solidFill>
                          <a:latin typeface="Cambria" panose="02040503050406030204" pitchFamily="18" charset="0"/>
                          <a:ea typeface="Cambria" panose="02040503050406030204" pitchFamily="18" charset="0"/>
                        </a:rPr>
                        <a:t> (fs) [DSL]</a:t>
                      </a:r>
                      <a:endParaRPr lang="zh-CN" altLang="en-US" sz="1800" b="0" dirty="0">
                        <a:solidFill>
                          <a:schemeClr val="tx1"/>
                        </a:solidFill>
                        <a:latin typeface="Cambria" panose="02040503050406030204"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7425525"/>
                  </a:ext>
                </a:extLst>
              </a:tr>
              <a:tr h="677333">
                <a:tc gridSpan="2">
                  <a:txBody>
                    <a:bodyPr/>
                    <a:lstStyle/>
                    <a:p>
                      <a:pPr algn="ctr"/>
                      <a:r>
                        <a:rPr lang="en-US" altLang="zh-CN" sz="1800" b="0" dirty="0">
                          <a:solidFill>
                            <a:schemeClr val="tx1"/>
                          </a:solidFill>
                          <a:latin typeface="Cambria" panose="02040503050406030204" pitchFamily="18" charset="0"/>
                        </a:rPr>
                        <a:t>3/2</a:t>
                      </a:r>
                      <a:r>
                        <a:rPr lang="en-US" altLang="zh-CN" sz="1800" b="0" baseline="30000" dirty="0">
                          <a:solidFill>
                            <a:schemeClr val="tx1"/>
                          </a:solidFill>
                          <a:latin typeface="Cambria" panose="02040503050406030204" pitchFamily="18" charset="0"/>
                        </a:rPr>
                        <a:t>+</a:t>
                      </a:r>
                      <a:endParaRPr lang="zh-CN" altLang="en-US" sz="1800" b="0" baseline="30000" dirty="0">
                        <a:solidFill>
                          <a:schemeClr val="tx1"/>
                        </a:solidFill>
                        <a:latin typeface="Cambria" panose="02040503050406030204"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rgbClr val="A5A480"/>
                      </a:solidFill>
                      <a:prstDash val="solid"/>
                      <a:round/>
                      <a:headEnd type="none" w="med" len="med"/>
                      <a:tailEnd type="none" w="med" len="med"/>
                    </a:lnB>
                    <a:noFill/>
                  </a:tcPr>
                </a:tc>
                <a:tc hMerge="1">
                  <a:txBody>
                    <a:bodyPr/>
                    <a:lstStyle/>
                    <a:p>
                      <a:endParaRPr lang="en-US"/>
                    </a:p>
                  </a:txBody>
                  <a:tcPr/>
                </a:tc>
                <a:tc>
                  <a:txBody>
                    <a:bodyPr/>
                    <a:lstStyle/>
                    <a:p>
                      <a:pPr algn="ctr"/>
                      <a:r>
                        <a:rPr lang="en-US" altLang="zh-CN" sz="1800" b="0" dirty="0">
                          <a:solidFill>
                            <a:schemeClr val="tx1"/>
                          </a:solidFill>
                          <a:latin typeface="Cambria" panose="02040503050406030204" pitchFamily="18" charset="0"/>
                          <a:ea typeface="Cambria" panose="02040503050406030204" pitchFamily="18" charset="0"/>
                        </a:rPr>
                        <a:t>1248</a:t>
                      </a:r>
                      <a:endParaRPr lang="zh-CN" altLang="en-US" sz="1800" b="0" dirty="0">
                        <a:solidFill>
                          <a:schemeClr val="tx1"/>
                        </a:solidFill>
                        <a:latin typeface="Cambria" panose="02040503050406030204"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rgbClr val="A5A48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latin typeface="Cambria" panose="02040503050406030204" pitchFamily="18" charset="0"/>
                        </a:rPr>
                        <a:t>720(180)</a:t>
                      </a:r>
                      <a:endParaRPr lang="zh-CN" altLang="en-US" sz="1800" b="0" dirty="0">
                        <a:solidFill>
                          <a:schemeClr val="tx1"/>
                        </a:solidFill>
                        <a:latin typeface="Cambria" panose="02040503050406030204"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rgbClr val="A5A48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700" b="0" dirty="0">
                        <a:solidFill>
                          <a:schemeClr val="tx1"/>
                        </a:solidFill>
                        <a:latin typeface="Cambria" panose="02040503050406030204"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rgbClr val="A5A480"/>
                      </a:solidFill>
                      <a:prstDash val="solid"/>
                      <a:round/>
                      <a:headEnd type="none" w="med" len="med"/>
                      <a:tailEnd type="none" w="med" len="med"/>
                    </a:lnB>
                    <a:noFill/>
                  </a:tcPr>
                </a:tc>
                <a:extLst>
                  <a:ext uri="{0D108BD9-81ED-4DB2-BD59-A6C34878D82A}">
                    <a16:rowId xmlns:a16="http://schemas.microsoft.com/office/drawing/2014/main" val="1461705104"/>
                  </a:ext>
                </a:extLst>
              </a:tr>
              <a:tr h="677333">
                <a:tc gridSpan="2">
                  <a:txBody>
                    <a:bodyPr/>
                    <a:lstStyle/>
                    <a:p>
                      <a:pPr algn="ctr"/>
                      <a:r>
                        <a:rPr lang="en-US" altLang="zh-CN" sz="1800" b="0" dirty="0">
                          <a:solidFill>
                            <a:schemeClr val="tx1"/>
                          </a:solidFill>
                          <a:latin typeface="Cambria" panose="02040503050406030204" pitchFamily="18" charset="0"/>
                        </a:rPr>
                        <a:t>5/2</a:t>
                      </a:r>
                      <a:r>
                        <a:rPr lang="en-US" altLang="zh-CN" sz="1800" b="0" baseline="30000" dirty="0">
                          <a:solidFill>
                            <a:schemeClr val="tx1"/>
                          </a:solidFill>
                          <a:latin typeface="Cambria" panose="02040503050406030204" pitchFamily="18" charset="0"/>
                        </a:rPr>
                        <a:t>+</a:t>
                      </a:r>
                      <a:endParaRPr lang="zh-CN" altLang="en-US" sz="1800" b="0" baseline="30000" dirty="0">
                        <a:solidFill>
                          <a:schemeClr val="tx1"/>
                        </a:solidFill>
                        <a:latin typeface="Cambria" panose="02040503050406030204" pitchFamily="18" charset="0"/>
                      </a:endParaRPr>
                    </a:p>
                  </a:txBody>
                  <a:tcPr marL="0" marR="0" marT="0" marB="0" anchor="ctr">
                    <a:lnT w="12700" cap="flat" cmpd="sng" algn="ctr">
                      <a:solidFill>
                        <a:srgbClr val="A5A480"/>
                      </a:solidFill>
                      <a:prstDash val="solid"/>
                      <a:round/>
                      <a:headEnd type="none" w="med" len="med"/>
                      <a:tailEnd type="none" w="med" len="med"/>
                    </a:lnT>
                    <a:lnB w="12700" cap="flat" cmpd="sng" algn="ctr">
                      <a:solidFill>
                        <a:srgbClr val="A5A480"/>
                      </a:solidFill>
                      <a:prstDash val="solid"/>
                      <a:round/>
                      <a:headEnd type="none" w="med" len="med"/>
                      <a:tailEnd type="none" w="med" len="med"/>
                    </a:lnB>
                    <a:noFill/>
                  </a:tcPr>
                </a:tc>
                <a:tc hMerge="1">
                  <a:txBody>
                    <a:bodyPr/>
                    <a:lstStyle/>
                    <a:p>
                      <a:endParaRPr lang="en-US"/>
                    </a:p>
                  </a:txBody>
                  <a:tcPr/>
                </a:tc>
                <a:tc>
                  <a:txBody>
                    <a:bodyPr/>
                    <a:lstStyle/>
                    <a:p>
                      <a:pPr algn="ctr"/>
                      <a:r>
                        <a:rPr lang="en-US" altLang="zh-CN" sz="1800" b="0" dirty="0">
                          <a:solidFill>
                            <a:schemeClr val="tx1"/>
                          </a:solidFill>
                          <a:latin typeface="Cambria" panose="02040503050406030204" pitchFamily="18" charset="0"/>
                          <a:ea typeface="Cambria" panose="02040503050406030204" pitchFamily="18" charset="0"/>
                        </a:rPr>
                        <a:t>2234</a:t>
                      </a:r>
                      <a:endParaRPr lang="zh-CN" altLang="en-US" sz="1800" b="0" dirty="0">
                        <a:solidFill>
                          <a:schemeClr val="tx1"/>
                        </a:solidFill>
                        <a:latin typeface="Cambria" panose="02040503050406030204" pitchFamily="18" charset="0"/>
                      </a:endParaRPr>
                    </a:p>
                  </a:txBody>
                  <a:tcPr marL="0" marR="0" marT="0" marB="0" anchor="ctr">
                    <a:lnT w="12700" cap="flat" cmpd="sng" algn="ctr">
                      <a:solidFill>
                        <a:srgbClr val="A5A480"/>
                      </a:solidFill>
                      <a:prstDash val="solid"/>
                      <a:round/>
                      <a:headEnd type="none" w="med" len="med"/>
                      <a:tailEnd type="none" w="med" len="med"/>
                    </a:lnT>
                    <a:lnB w="12700" cap="flat" cmpd="sng" algn="ctr">
                      <a:solidFill>
                        <a:srgbClr val="A5A480"/>
                      </a:solidFill>
                      <a:prstDash val="solid"/>
                      <a:round/>
                      <a:headEnd type="none" w="med" len="med"/>
                      <a:tailEnd type="none" w="med" len="med"/>
                    </a:lnB>
                    <a:noFill/>
                  </a:tcPr>
                </a:tc>
                <a:tc>
                  <a:txBody>
                    <a:bodyPr/>
                    <a:lstStyle/>
                    <a:p>
                      <a:pPr algn="ctr"/>
                      <a:r>
                        <a:rPr lang="en-US" altLang="zh-CN" sz="1800" b="0" dirty="0">
                          <a:solidFill>
                            <a:schemeClr val="tx1"/>
                          </a:solidFill>
                          <a:latin typeface="Cambria" panose="02040503050406030204" pitchFamily="18" charset="0"/>
                        </a:rPr>
                        <a:t>320(80)</a:t>
                      </a:r>
                      <a:endParaRPr lang="zh-CN" altLang="en-US" sz="1800" b="0" dirty="0">
                        <a:solidFill>
                          <a:schemeClr val="tx1"/>
                        </a:solidFill>
                        <a:latin typeface="Cambria" panose="02040503050406030204" pitchFamily="18" charset="0"/>
                      </a:endParaRPr>
                    </a:p>
                  </a:txBody>
                  <a:tcPr marL="0" marR="0" marT="0" marB="0" anchor="ctr">
                    <a:lnT w="12700" cap="flat" cmpd="sng" algn="ctr">
                      <a:solidFill>
                        <a:srgbClr val="A5A480"/>
                      </a:solidFill>
                      <a:prstDash val="solid"/>
                      <a:round/>
                      <a:headEnd type="none" w="med" len="med"/>
                      <a:tailEnd type="none" w="med" len="med"/>
                    </a:lnT>
                    <a:lnB w="12700" cap="flat" cmpd="sng" algn="ctr">
                      <a:solidFill>
                        <a:srgbClr val="A5A480"/>
                      </a:solidFill>
                      <a:prstDash val="solid"/>
                      <a:round/>
                      <a:headEnd type="none" w="med" len="med"/>
                      <a:tailEnd type="none" w="med" len="med"/>
                    </a:lnB>
                    <a:noFill/>
                  </a:tcPr>
                </a:tc>
                <a:tc>
                  <a:txBody>
                    <a:bodyPr/>
                    <a:lstStyle/>
                    <a:p>
                      <a:pPr algn="ctr"/>
                      <a:endParaRPr lang="zh-CN" altLang="en-US" sz="1700" b="0" dirty="0">
                        <a:solidFill>
                          <a:schemeClr val="tx1"/>
                        </a:solidFill>
                        <a:latin typeface="Cambria" panose="02040503050406030204" pitchFamily="18" charset="0"/>
                      </a:endParaRPr>
                    </a:p>
                  </a:txBody>
                  <a:tcPr marL="0" marR="0" marT="0" marB="0" anchor="ctr">
                    <a:lnT w="12700" cap="flat" cmpd="sng" algn="ctr">
                      <a:solidFill>
                        <a:srgbClr val="A5A480"/>
                      </a:solidFill>
                      <a:prstDash val="solid"/>
                      <a:round/>
                      <a:headEnd type="none" w="med" len="med"/>
                      <a:tailEnd type="none" w="med" len="med"/>
                    </a:lnT>
                    <a:lnB w="12700" cap="flat" cmpd="sng" algn="ctr">
                      <a:solidFill>
                        <a:srgbClr val="A5A480"/>
                      </a:solidFill>
                      <a:prstDash val="solid"/>
                      <a:round/>
                      <a:headEnd type="none" w="med" len="med"/>
                      <a:tailEnd type="none" w="med" len="med"/>
                    </a:lnB>
                    <a:noFill/>
                  </a:tcPr>
                </a:tc>
                <a:extLst>
                  <a:ext uri="{0D108BD9-81ED-4DB2-BD59-A6C34878D82A}">
                    <a16:rowId xmlns:a16="http://schemas.microsoft.com/office/drawing/2014/main" val="209434191"/>
                  </a:ext>
                </a:extLst>
              </a:tr>
              <a:tr h="677333">
                <a:tc gridSpan="2">
                  <a:txBody>
                    <a:bodyPr/>
                    <a:lstStyle/>
                    <a:p>
                      <a:pPr algn="ctr"/>
                      <a:r>
                        <a:rPr lang="en-US" altLang="zh-CN" sz="1800" b="0" dirty="0">
                          <a:solidFill>
                            <a:schemeClr val="tx1"/>
                          </a:solidFill>
                          <a:latin typeface="Cambria" panose="02040503050406030204" pitchFamily="18" charset="0"/>
                        </a:rPr>
                        <a:t>1/2</a:t>
                      </a:r>
                      <a:r>
                        <a:rPr lang="en-US" altLang="zh-CN" sz="1800" b="0" baseline="30000" dirty="0">
                          <a:solidFill>
                            <a:schemeClr val="tx1"/>
                          </a:solidFill>
                          <a:latin typeface="Cambria" panose="02040503050406030204" pitchFamily="18" charset="0"/>
                        </a:rPr>
                        <a:t>+</a:t>
                      </a:r>
                      <a:endParaRPr lang="zh-CN" altLang="en-US" sz="1800" b="0" baseline="30000" dirty="0">
                        <a:solidFill>
                          <a:schemeClr val="tx1"/>
                        </a:solidFill>
                        <a:latin typeface="Cambria" panose="02040503050406030204" pitchFamily="18" charset="0"/>
                      </a:endParaRPr>
                    </a:p>
                  </a:txBody>
                  <a:tcPr marL="0" marR="0" marT="0" marB="0" anchor="ctr">
                    <a:lnT w="12700" cap="flat" cmpd="sng" algn="ctr">
                      <a:solidFill>
                        <a:srgbClr val="A5A480"/>
                      </a:solidFill>
                      <a:prstDash val="solid"/>
                      <a:round/>
                      <a:headEnd type="none" w="med" len="med"/>
                      <a:tailEnd type="none" w="med" len="med"/>
                    </a:lnT>
                    <a:lnB w="12700" cap="flat" cmpd="sng" algn="ctr">
                      <a:solidFill>
                        <a:srgbClr val="A5A480"/>
                      </a:solidFill>
                      <a:prstDash val="solid"/>
                      <a:round/>
                      <a:headEnd type="none" w="med" len="med"/>
                      <a:tailEnd type="none" w="med" len="med"/>
                    </a:lnB>
                    <a:noFill/>
                  </a:tcPr>
                </a:tc>
                <a:tc hMerge="1">
                  <a:txBody>
                    <a:bodyPr/>
                    <a:lstStyle/>
                    <a:p>
                      <a:endParaRPr lang="en-US"/>
                    </a:p>
                  </a:txBody>
                  <a:tcPr/>
                </a:tc>
                <a:tc>
                  <a:txBody>
                    <a:bodyPr/>
                    <a:lstStyle/>
                    <a:p>
                      <a:pPr algn="ctr"/>
                      <a:r>
                        <a:rPr lang="en-US" altLang="zh-CN" sz="1800" b="0" dirty="0">
                          <a:solidFill>
                            <a:schemeClr val="tx1"/>
                          </a:solidFill>
                          <a:latin typeface="Cambria" panose="02040503050406030204" pitchFamily="18" charset="0"/>
                          <a:ea typeface="Cambria" panose="02040503050406030204" pitchFamily="18" charset="0"/>
                        </a:rPr>
                        <a:t>3076</a:t>
                      </a:r>
                      <a:endParaRPr lang="zh-CN" altLang="en-US" sz="1800" b="0" dirty="0">
                        <a:solidFill>
                          <a:schemeClr val="tx1"/>
                        </a:solidFill>
                        <a:latin typeface="Cambria" panose="02040503050406030204" pitchFamily="18" charset="0"/>
                      </a:endParaRPr>
                    </a:p>
                  </a:txBody>
                  <a:tcPr marL="0" marR="0" marT="0" marB="0" anchor="ctr">
                    <a:lnT w="12700" cap="flat" cmpd="sng" algn="ctr">
                      <a:solidFill>
                        <a:srgbClr val="A5A480"/>
                      </a:solidFill>
                      <a:prstDash val="solid"/>
                      <a:round/>
                      <a:headEnd type="none" w="med" len="med"/>
                      <a:tailEnd type="none" w="med" len="med"/>
                    </a:lnT>
                    <a:lnB w="12700" cap="flat" cmpd="sng" algn="ctr">
                      <a:solidFill>
                        <a:srgbClr val="A5A480"/>
                      </a:solidFill>
                      <a:prstDash val="solid"/>
                      <a:round/>
                      <a:headEnd type="none" w="med" len="med"/>
                      <a:tailEnd type="none" w="med" len="med"/>
                    </a:lnB>
                    <a:noFill/>
                  </a:tcPr>
                </a:tc>
                <a:tc>
                  <a:txBody>
                    <a:bodyPr/>
                    <a:lstStyle/>
                    <a:p>
                      <a:pPr algn="ctr" fontAlgn="ctr"/>
                      <a:r>
                        <a:rPr lang="en-US" altLang="zh-CN" sz="1800" b="0" i="0" u="none" strike="noStrike" dirty="0">
                          <a:solidFill>
                            <a:schemeClr val="tx1"/>
                          </a:solidFill>
                          <a:effectLst/>
                          <a:latin typeface="Cambria" panose="02040503050406030204" pitchFamily="18" charset="0"/>
                          <a:ea typeface="等线" panose="02010600030101010101" pitchFamily="2" charset="-122"/>
                          <a:cs typeface="Times New Roman" panose="02020603050405020304" pitchFamily="18" charset="0"/>
                        </a:rPr>
                        <a:t>Unknown</a:t>
                      </a:r>
                      <a:endParaRPr lang="zh-CN" altLang="en-US" sz="1800" b="0" i="0" u="none" strike="noStrike" dirty="0">
                        <a:solidFill>
                          <a:schemeClr val="tx1"/>
                        </a:solidFill>
                        <a:effectLst/>
                        <a:latin typeface="Cambria" panose="02040503050406030204" pitchFamily="18" charset="0"/>
                        <a:ea typeface="等线" panose="02010600030101010101" pitchFamily="2" charset="-122"/>
                        <a:cs typeface="Times New Roman" panose="02020603050405020304" pitchFamily="18" charset="0"/>
                      </a:endParaRPr>
                    </a:p>
                  </a:txBody>
                  <a:tcPr marL="0" marR="0" marT="0" marB="0" anchor="ctr">
                    <a:lnT w="12700" cap="flat" cmpd="sng" algn="ctr">
                      <a:solidFill>
                        <a:srgbClr val="A5A480"/>
                      </a:solidFill>
                      <a:prstDash val="solid"/>
                      <a:round/>
                      <a:headEnd type="none" w="med" len="med"/>
                      <a:tailEnd type="none" w="med" len="med"/>
                    </a:lnT>
                    <a:lnB w="12700" cap="flat" cmpd="sng" algn="ctr">
                      <a:solidFill>
                        <a:srgbClr val="A5A480"/>
                      </a:solidFill>
                      <a:prstDash val="solid"/>
                      <a:round/>
                      <a:headEnd type="none" w="med" len="med"/>
                      <a:tailEnd type="none" w="med" len="med"/>
                    </a:lnB>
                    <a:noFill/>
                  </a:tcPr>
                </a:tc>
                <a:tc>
                  <a:txBody>
                    <a:bodyPr/>
                    <a:lstStyle/>
                    <a:p>
                      <a:pPr algn="ctr" fontAlgn="ctr"/>
                      <a:endParaRPr lang="zh-CN" altLang="en-US" sz="1700" b="0" i="0" u="none" strike="noStrike" dirty="0">
                        <a:solidFill>
                          <a:schemeClr val="tx1"/>
                        </a:solidFill>
                        <a:effectLst/>
                        <a:latin typeface="Cambria" panose="02040503050406030204" pitchFamily="18" charset="0"/>
                        <a:ea typeface="等线" panose="02010600030101010101" pitchFamily="2" charset="-122"/>
                        <a:cs typeface="Times New Roman" panose="02020603050405020304" pitchFamily="18" charset="0"/>
                      </a:endParaRPr>
                    </a:p>
                  </a:txBody>
                  <a:tcPr marL="0" marR="0" marT="0" marB="0" anchor="ctr">
                    <a:lnT w="12700" cap="flat" cmpd="sng" algn="ctr">
                      <a:solidFill>
                        <a:srgbClr val="A5A480"/>
                      </a:solidFill>
                      <a:prstDash val="solid"/>
                      <a:round/>
                      <a:headEnd type="none" w="med" len="med"/>
                      <a:tailEnd type="none" w="med" len="med"/>
                    </a:lnT>
                    <a:lnB w="12700" cap="flat" cmpd="sng" algn="ctr">
                      <a:solidFill>
                        <a:srgbClr val="A5A480"/>
                      </a:solidFill>
                      <a:prstDash val="solid"/>
                      <a:round/>
                      <a:headEnd type="none" w="med" len="med"/>
                      <a:tailEnd type="none" w="med" len="med"/>
                    </a:lnB>
                    <a:noFill/>
                  </a:tcPr>
                </a:tc>
                <a:extLst>
                  <a:ext uri="{0D108BD9-81ED-4DB2-BD59-A6C34878D82A}">
                    <a16:rowId xmlns:a16="http://schemas.microsoft.com/office/drawing/2014/main" val="1034236601"/>
                  </a:ext>
                </a:extLst>
              </a:tr>
              <a:tr h="677333">
                <a:tc gridSpan="2">
                  <a:txBody>
                    <a:bodyPr/>
                    <a:lstStyle/>
                    <a:p>
                      <a:pPr algn="ctr"/>
                      <a:r>
                        <a:rPr lang="en-US" altLang="zh-CN" sz="1800" b="0" dirty="0">
                          <a:solidFill>
                            <a:schemeClr val="tx1"/>
                          </a:solidFill>
                          <a:latin typeface="Cambria" panose="02040503050406030204" pitchFamily="18" charset="0"/>
                          <a:ea typeface="Cambria" panose="02040503050406030204" pitchFamily="18" charset="0"/>
                        </a:rPr>
                        <a:t>3/2</a:t>
                      </a:r>
                      <a:r>
                        <a:rPr lang="en-US" altLang="zh-CN" sz="1800" b="0" baseline="30000" dirty="0">
                          <a:solidFill>
                            <a:schemeClr val="tx1"/>
                          </a:solidFill>
                          <a:latin typeface="Cambria" panose="02040503050406030204" pitchFamily="18" charset="0"/>
                          <a:ea typeface="Cambria" panose="02040503050406030204" pitchFamily="18" charset="0"/>
                        </a:rPr>
                        <a:t>+</a:t>
                      </a:r>
                    </a:p>
                  </a:txBody>
                  <a:tcPr marL="0" marR="0" marT="0" marB="0" anchor="ctr">
                    <a:lnT w="12700" cap="flat" cmpd="sng" algn="ctr">
                      <a:solidFill>
                        <a:srgbClr val="A5A480"/>
                      </a:solidFill>
                      <a:prstDash val="solid"/>
                      <a:round/>
                      <a:headEnd type="none" w="med" len="med"/>
                      <a:tailEnd type="none" w="med" len="med"/>
                    </a:lnT>
                    <a:lnB w="12700" cap="flat" cmpd="sng" algn="ctr">
                      <a:solidFill>
                        <a:srgbClr val="A5A480"/>
                      </a:solidFill>
                      <a:prstDash val="solid"/>
                      <a:round/>
                      <a:headEnd type="none" w="med" len="med"/>
                      <a:tailEnd type="none" w="med" len="med"/>
                    </a:lnB>
                    <a:noFill/>
                  </a:tcPr>
                </a:tc>
                <a:tc hMerge="1">
                  <a:txBody>
                    <a:bodyPr/>
                    <a:lstStyle/>
                    <a:p>
                      <a:endParaRPr lang="en-US"/>
                    </a:p>
                  </a:txBody>
                  <a:tcPr/>
                </a:tc>
                <a:tc>
                  <a:txBody>
                    <a:bodyPr/>
                    <a:lstStyle/>
                    <a:p>
                      <a:pPr algn="ctr"/>
                      <a:r>
                        <a:rPr lang="en-US" altLang="zh-CN" sz="1800" b="0" dirty="0">
                          <a:solidFill>
                            <a:schemeClr val="tx1"/>
                          </a:solidFill>
                          <a:latin typeface="Cambria" panose="02040503050406030204" pitchFamily="18" charset="0"/>
                          <a:ea typeface="Cambria" panose="02040503050406030204" pitchFamily="18" charset="0"/>
                        </a:rPr>
                        <a:t>3435</a:t>
                      </a:r>
                    </a:p>
                  </a:txBody>
                  <a:tcPr marL="0" marR="0" marT="0" marB="0" anchor="ctr">
                    <a:lnT w="12700" cap="flat" cmpd="sng" algn="ctr">
                      <a:solidFill>
                        <a:srgbClr val="A5A480"/>
                      </a:solidFill>
                      <a:prstDash val="solid"/>
                      <a:round/>
                      <a:headEnd type="none" w="med" len="med"/>
                      <a:tailEnd type="none" w="med" len="med"/>
                    </a:lnT>
                    <a:lnB w="12700" cap="flat" cmpd="sng" algn="ctr">
                      <a:solidFill>
                        <a:srgbClr val="A5A480"/>
                      </a:solidFill>
                      <a:prstDash val="solid"/>
                      <a:round/>
                      <a:headEnd type="none" w="med" len="med"/>
                      <a:tailEnd type="none" w="med" len="med"/>
                    </a:lnB>
                    <a:noFill/>
                  </a:tcPr>
                </a:tc>
                <a:tc>
                  <a:txBody>
                    <a:bodyPr/>
                    <a:lstStyle/>
                    <a:p>
                      <a:pPr marL="0" marR="0" lvl="0" indent="0" algn="ctr" defTabSz="685622" rtl="0" eaLnBrk="1" fontAlgn="ctr"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pitchFamily="2" charset="-122"/>
                          <a:cs typeface="Times New Roman" panose="02020603050405020304" pitchFamily="18" charset="0"/>
                        </a:rPr>
                        <a:t>Unknown</a:t>
                      </a:r>
                      <a:endParaRPr kumimoji="0" lang="zh-CN" altLang="en-US" sz="1800" b="0" i="0"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pitchFamily="2" charset="-122"/>
                        <a:cs typeface="Times New Roman" panose="02020603050405020304" pitchFamily="18" charset="0"/>
                      </a:endParaRPr>
                    </a:p>
                  </a:txBody>
                  <a:tcPr marL="0" marR="0" marT="0" marB="0" anchor="ctr">
                    <a:lnT w="12700" cap="flat" cmpd="sng" algn="ctr">
                      <a:solidFill>
                        <a:srgbClr val="A5A480"/>
                      </a:solidFill>
                      <a:prstDash val="solid"/>
                      <a:round/>
                      <a:headEnd type="none" w="med" len="med"/>
                      <a:tailEnd type="none" w="med" len="med"/>
                    </a:lnT>
                    <a:lnB w="12700" cap="flat" cmpd="sng" algn="ctr">
                      <a:solidFill>
                        <a:srgbClr val="A5A480"/>
                      </a:solidFill>
                      <a:prstDash val="solid"/>
                      <a:round/>
                      <a:headEnd type="none" w="med" len="med"/>
                      <a:tailEnd type="none" w="med" len="med"/>
                    </a:lnB>
                    <a:noFill/>
                  </a:tcPr>
                </a:tc>
                <a:tc>
                  <a:txBody>
                    <a:bodyPr/>
                    <a:lstStyle/>
                    <a:p>
                      <a:pPr algn="ctr" fontAlgn="ctr"/>
                      <a:endParaRPr lang="zh-CN" altLang="en-US" sz="1700" b="0" i="0" u="none" strike="noStrike" dirty="0">
                        <a:solidFill>
                          <a:schemeClr val="tx1"/>
                        </a:solidFill>
                        <a:effectLst/>
                        <a:latin typeface="Cambria" panose="02040503050406030204" pitchFamily="18" charset="0"/>
                        <a:ea typeface="等线" panose="02010600030101010101" pitchFamily="2" charset="-122"/>
                        <a:cs typeface="Times New Roman" panose="02020603050405020304" pitchFamily="18" charset="0"/>
                      </a:endParaRPr>
                    </a:p>
                  </a:txBody>
                  <a:tcPr marL="0" marR="0" marT="0" marB="0" anchor="ctr">
                    <a:lnT w="12700" cap="flat" cmpd="sng" algn="ctr">
                      <a:solidFill>
                        <a:srgbClr val="A5A480"/>
                      </a:solidFill>
                      <a:prstDash val="solid"/>
                      <a:round/>
                      <a:headEnd type="none" w="med" len="med"/>
                      <a:tailEnd type="none" w="med" len="med"/>
                    </a:lnT>
                    <a:lnB w="12700" cap="flat" cmpd="sng" algn="ctr">
                      <a:solidFill>
                        <a:srgbClr val="A5A480"/>
                      </a:solidFill>
                      <a:prstDash val="solid"/>
                      <a:round/>
                      <a:headEnd type="none" w="med" len="med"/>
                      <a:tailEnd type="none" w="med" len="med"/>
                    </a:lnB>
                    <a:noFill/>
                  </a:tcPr>
                </a:tc>
                <a:extLst>
                  <a:ext uri="{0D108BD9-81ED-4DB2-BD59-A6C34878D82A}">
                    <a16:rowId xmlns:a16="http://schemas.microsoft.com/office/drawing/2014/main" val="3728458243"/>
                  </a:ext>
                </a:extLst>
              </a:tr>
              <a:tr h="677333">
                <a:tc gridSpan="2">
                  <a:txBody>
                    <a:bodyPr/>
                    <a:lstStyle/>
                    <a:p>
                      <a:pPr algn="ctr"/>
                      <a:r>
                        <a:rPr lang="en-US" altLang="zh-CN" sz="1800" b="0" dirty="0">
                          <a:solidFill>
                            <a:schemeClr val="tx1"/>
                          </a:solidFill>
                          <a:latin typeface="Cambria" panose="02040503050406030204" pitchFamily="18" charset="0"/>
                        </a:rPr>
                        <a:t>(3/2)</a:t>
                      </a:r>
                      <a:r>
                        <a:rPr lang="en-US" altLang="zh-CN" sz="1800" b="0" baseline="30000" dirty="0">
                          <a:solidFill>
                            <a:schemeClr val="tx1"/>
                          </a:solidFill>
                          <a:latin typeface="Cambria" panose="02040503050406030204" pitchFamily="18" charset="0"/>
                        </a:rPr>
                        <a:t>–</a:t>
                      </a:r>
                      <a:endParaRPr lang="zh-CN" altLang="en-US" sz="1800" b="0" baseline="30000" dirty="0">
                        <a:solidFill>
                          <a:schemeClr val="tx1"/>
                        </a:solidFill>
                        <a:latin typeface="Cambria" panose="02040503050406030204" pitchFamily="18" charset="0"/>
                      </a:endParaRPr>
                    </a:p>
                  </a:txBody>
                  <a:tcPr marL="0" marR="0" marT="0" marB="0" anchor="ctr">
                    <a:lnT w="12700" cap="flat" cmpd="sng" algn="ctr">
                      <a:solidFill>
                        <a:srgbClr val="A5A480"/>
                      </a:solidFill>
                      <a:prstDash val="solid"/>
                      <a:round/>
                      <a:headEnd type="none" w="med" len="med"/>
                      <a:tailEnd type="none" w="med" len="med"/>
                    </a:lnT>
                    <a:lnB w="12700" cap="flat" cmpd="sng" algn="ctr">
                      <a:solidFill>
                        <a:srgbClr val="A5A480"/>
                      </a:solidFill>
                      <a:prstDash val="solid"/>
                      <a:round/>
                      <a:headEnd type="none" w="med" len="med"/>
                      <a:tailEnd type="none" w="med" len="med"/>
                    </a:lnB>
                    <a:noFill/>
                  </a:tcPr>
                </a:tc>
                <a:tc hMerge="1">
                  <a:txBody>
                    <a:bodyPr/>
                    <a:lstStyle/>
                    <a:p>
                      <a:endParaRPr lang="en-US"/>
                    </a:p>
                  </a:txBody>
                  <a:tcPr/>
                </a:tc>
                <a:tc>
                  <a:txBody>
                    <a:bodyPr/>
                    <a:lstStyle/>
                    <a:p>
                      <a:pPr algn="ctr"/>
                      <a:r>
                        <a:rPr lang="en-US" altLang="zh-CN" sz="1800" b="0" dirty="0">
                          <a:solidFill>
                            <a:schemeClr val="tx1"/>
                          </a:solidFill>
                          <a:latin typeface="Cambria" panose="02040503050406030204" pitchFamily="18" charset="0"/>
                          <a:ea typeface="Cambria" panose="02040503050406030204" pitchFamily="18" charset="0"/>
                        </a:rPr>
                        <a:t>4971</a:t>
                      </a:r>
                      <a:endParaRPr lang="zh-CN" altLang="en-US" sz="1800" b="0" dirty="0">
                        <a:solidFill>
                          <a:schemeClr val="tx1"/>
                        </a:solidFill>
                        <a:latin typeface="Cambria" panose="02040503050406030204" pitchFamily="18" charset="0"/>
                      </a:endParaRPr>
                    </a:p>
                  </a:txBody>
                  <a:tcPr marL="0" marR="0" marT="0" marB="0" anchor="ctr">
                    <a:lnT w="12700" cap="flat" cmpd="sng" algn="ctr">
                      <a:solidFill>
                        <a:srgbClr val="A5A480"/>
                      </a:solidFill>
                      <a:prstDash val="solid"/>
                      <a:round/>
                      <a:headEnd type="none" w="med" len="med"/>
                      <a:tailEnd type="none" w="med" len="med"/>
                    </a:lnT>
                    <a:lnB w="12700" cap="flat" cmpd="sng" algn="ctr">
                      <a:solidFill>
                        <a:srgbClr val="A5A480"/>
                      </a:solidFill>
                      <a:prstDash val="solid"/>
                      <a:round/>
                      <a:headEnd type="none" w="med" len="med"/>
                      <a:tailEnd type="none" w="med" len="med"/>
                    </a:lnB>
                    <a:noFill/>
                  </a:tcPr>
                </a:tc>
                <a:tc>
                  <a:txBody>
                    <a:bodyPr/>
                    <a:lstStyle/>
                    <a:p>
                      <a:pPr marL="0" marR="0" lvl="0" indent="0" algn="ctr" defTabSz="685622" rtl="0" eaLnBrk="1" fontAlgn="ctr"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pitchFamily="2" charset="-122"/>
                          <a:cs typeface="Times New Roman" panose="02020603050405020304" pitchFamily="18" charset="0"/>
                        </a:rPr>
                        <a:t>Unknown</a:t>
                      </a:r>
                      <a:endParaRPr kumimoji="0" lang="zh-CN" altLang="en-US" sz="1800" b="0" i="0"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pitchFamily="2" charset="-122"/>
                        <a:cs typeface="Times New Roman" panose="02020603050405020304" pitchFamily="18" charset="0"/>
                      </a:endParaRPr>
                    </a:p>
                  </a:txBody>
                  <a:tcPr marL="0" marR="0" marT="0" marB="0" anchor="ctr">
                    <a:lnT w="12700" cap="flat" cmpd="sng" algn="ctr">
                      <a:solidFill>
                        <a:srgbClr val="A5A480"/>
                      </a:solidFill>
                      <a:prstDash val="solid"/>
                      <a:round/>
                      <a:headEnd type="none" w="med" len="med"/>
                      <a:tailEnd type="none" w="med" len="med"/>
                    </a:lnT>
                    <a:lnB w="12700" cap="flat" cmpd="sng" algn="ctr">
                      <a:solidFill>
                        <a:srgbClr val="A5A48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00" b="0" i="0" u="none" strike="noStrike" kern="1200" cap="none" spc="0" normalizeH="0" baseline="0" noProof="0" dirty="0">
                        <a:ln>
                          <a:noFill/>
                        </a:ln>
                        <a:solidFill>
                          <a:schemeClr val="tx1"/>
                        </a:solidFill>
                        <a:effectLst/>
                        <a:uLnTx/>
                        <a:uFillTx/>
                        <a:latin typeface="Cambria" panose="02040503050406030204" pitchFamily="18" charset="0"/>
                        <a:ea typeface="宋体" panose="02010600030101010101" pitchFamily="2" charset="-122"/>
                        <a:cs typeface="+mn-cs"/>
                      </a:endParaRPr>
                    </a:p>
                  </a:txBody>
                  <a:tcPr marL="0" marR="0" marT="0" marB="0" anchor="ctr">
                    <a:lnT w="12700" cap="flat" cmpd="sng" algn="ctr">
                      <a:solidFill>
                        <a:srgbClr val="A5A480"/>
                      </a:solidFill>
                      <a:prstDash val="solid"/>
                      <a:round/>
                      <a:headEnd type="none" w="med" len="med"/>
                      <a:tailEnd type="none" w="med" len="med"/>
                    </a:lnT>
                    <a:lnB w="12700" cap="flat" cmpd="sng" algn="ctr">
                      <a:solidFill>
                        <a:srgbClr val="A5A480"/>
                      </a:solidFill>
                      <a:prstDash val="solid"/>
                      <a:round/>
                      <a:headEnd type="none" w="med" len="med"/>
                      <a:tailEnd type="none" w="med" len="med"/>
                    </a:lnB>
                    <a:noFill/>
                  </a:tcPr>
                </a:tc>
                <a:extLst>
                  <a:ext uri="{0D108BD9-81ED-4DB2-BD59-A6C34878D82A}">
                    <a16:rowId xmlns:a16="http://schemas.microsoft.com/office/drawing/2014/main" val="924768648"/>
                  </a:ext>
                </a:extLst>
              </a:tr>
              <a:tr h="677333">
                <a:tc gridSpan="2">
                  <a:txBody>
                    <a:bodyPr/>
                    <a:lstStyle/>
                    <a:p>
                      <a:pPr marL="0" marR="0" lvl="0" indent="0" algn="ctr" defTabSz="685622"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latin typeface="Cambria" panose="02040503050406030204" pitchFamily="18" charset="0"/>
                        </a:rPr>
                        <a:t>1/2</a:t>
                      </a:r>
                      <a:r>
                        <a:rPr lang="en-US" altLang="zh-CN" sz="1800" b="0" baseline="30000" dirty="0">
                          <a:solidFill>
                            <a:schemeClr val="tx1"/>
                          </a:solidFill>
                          <a:latin typeface="Cambria" panose="02040503050406030204" pitchFamily="18" charset="0"/>
                        </a:rPr>
                        <a:t>+</a:t>
                      </a:r>
                      <a:endParaRPr lang="zh-CN" altLang="en-US" sz="1800" b="0" baseline="30000" dirty="0">
                        <a:solidFill>
                          <a:schemeClr val="tx1"/>
                        </a:solidFill>
                        <a:latin typeface="Cambria" panose="02040503050406030204" pitchFamily="18" charset="0"/>
                      </a:endParaRPr>
                    </a:p>
                  </a:txBody>
                  <a:tcPr marL="0" marR="0" marT="0" marB="0" anchor="ctr">
                    <a:lnT w="12700" cap="flat" cmpd="sng" algn="ctr">
                      <a:solidFill>
                        <a:srgbClr val="A5A48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ctr"/>
                      <a:r>
                        <a:rPr lang="en-US" altLang="zh-CN" sz="1800" b="0" dirty="0">
                          <a:solidFill>
                            <a:schemeClr val="tx1"/>
                          </a:solidFill>
                          <a:latin typeface="Cambria" panose="02040503050406030204" pitchFamily="18" charset="0"/>
                          <a:ea typeface="Cambria" panose="02040503050406030204" pitchFamily="18" charset="0"/>
                        </a:rPr>
                        <a:t>5156</a:t>
                      </a:r>
                      <a:endParaRPr lang="zh-CN" altLang="en-US" sz="1800" b="0" dirty="0">
                        <a:solidFill>
                          <a:schemeClr val="tx1"/>
                        </a:solidFill>
                        <a:latin typeface="Cambria" panose="02040503050406030204" pitchFamily="18" charset="0"/>
                      </a:endParaRPr>
                    </a:p>
                  </a:txBody>
                  <a:tcPr marL="0" marR="0" marT="0" marB="0" anchor="ctr">
                    <a:lnT w="12700" cap="flat" cmpd="sng" algn="ctr">
                      <a:solidFill>
                        <a:srgbClr val="A5A48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622" rtl="0" eaLnBrk="1" fontAlgn="ctr"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pitchFamily="2" charset="-122"/>
                          <a:cs typeface="Times New Roman" panose="02020603050405020304" pitchFamily="18" charset="0"/>
                        </a:rPr>
                        <a:t>Unknown</a:t>
                      </a:r>
                      <a:endParaRPr kumimoji="0" lang="zh-CN" altLang="en-US" sz="1800" b="0" i="0"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pitchFamily="2" charset="-122"/>
                        <a:cs typeface="Times New Roman" panose="02020603050405020304" pitchFamily="18" charset="0"/>
                      </a:endParaRPr>
                    </a:p>
                  </a:txBody>
                  <a:tcPr marL="0" marR="0" marT="0" marB="0" anchor="ctr">
                    <a:lnT w="12700" cap="flat" cmpd="sng" algn="ctr">
                      <a:solidFill>
                        <a:srgbClr val="A5A48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00" b="0" i="0" u="none" strike="noStrike" kern="1200" cap="none" spc="0" normalizeH="0" baseline="0" noProof="0" dirty="0">
                        <a:ln>
                          <a:noFill/>
                        </a:ln>
                        <a:solidFill>
                          <a:schemeClr val="tx1"/>
                        </a:solidFill>
                        <a:effectLst/>
                        <a:uLnTx/>
                        <a:uFillTx/>
                        <a:latin typeface="Cambria" panose="02040503050406030204" pitchFamily="18" charset="0"/>
                        <a:ea typeface="宋体" panose="02010600030101010101" pitchFamily="2" charset="-122"/>
                        <a:cs typeface="+mn-cs"/>
                      </a:endParaRPr>
                    </a:p>
                  </a:txBody>
                  <a:tcPr marL="0" marR="0" marT="0" marB="0" anchor="ctr">
                    <a:lnT w="12700" cap="flat" cmpd="sng" algn="ctr">
                      <a:solidFill>
                        <a:srgbClr val="A5A48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2772640"/>
                  </a:ext>
                </a:extLst>
              </a:tr>
            </a:tbl>
          </a:graphicData>
        </a:graphic>
      </p:graphicFrame>
      <p:pic>
        <p:nvPicPr>
          <p:cNvPr id="16" name="Picture 15">
            <a:extLst>
              <a:ext uri="{FF2B5EF4-FFF2-40B4-BE49-F238E27FC236}">
                <a16:creationId xmlns:a16="http://schemas.microsoft.com/office/drawing/2014/main" id="{74AFA599-8E73-45A3-8751-F588A1061D94}"/>
              </a:ext>
            </a:extLst>
          </p:cNvPr>
          <p:cNvPicPr>
            <a:picLocks noChangeAspect="1"/>
          </p:cNvPicPr>
          <p:nvPr/>
        </p:nvPicPr>
        <p:blipFill>
          <a:blip r:embed="rId3"/>
          <a:stretch>
            <a:fillRect/>
          </a:stretch>
        </p:blipFill>
        <p:spPr>
          <a:xfrm>
            <a:off x="6126480" y="1600200"/>
            <a:ext cx="2103120" cy="577409"/>
          </a:xfrm>
          <a:prstGeom prst="rect">
            <a:avLst/>
          </a:prstGeom>
        </p:spPr>
      </p:pic>
      <p:pic>
        <p:nvPicPr>
          <p:cNvPr id="18" name="Picture 17">
            <a:extLst>
              <a:ext uri="{FF2B5EF4-FFF2-40B4-BE49-F238E27FC236}">
                <a16:creationId xmlns:a16="http://schemas.microsoft.com/office/drawing/2014/main" id="{E18FD073-28F1-49B9-8D8C-A0DDE6060597}"/>
              </a:ext>
            </a:extLst>
          </p:cNvPr>
          <p:cNvPicPr>
            <a:picLocks noChangeAspect="1"/>
          </p:cNvPicPr>
          <p:nvPr/>
        </p:nvPicPr>
        <p:blipFill>
          <a:blip r:embed="rId4"/>
          <a:stretch>
            <a:fillRect/>
          </a:stretch>
        </p:blipFill>
        <p:spPr>
          <a:xfrm>
            <a:off x="6126480" y="2279562"/>
            <a:ext cx="2103120" cy="577409"/>
          </a:xfrm>
          <a:prstGeom prst="rect">
            <a:avLst/>
          </a:prstGeom>
        </p:spPr>
      </p:pic>
      <p:pic>
        <p:nvPicPr>
          <p:cNvPr id="20" name="Picture 19">
            <a:extLst>
              <a:ext uri="{FF2B5EF4-FFF2-40B4-BE49-F238E27FC236}">
                <a16:creationId xmlns:a16="http://schemas.microsoft.com/office/drawing/2014/main" id="{B31AD737-9F72-4EAB-9E20-1EDEF094C44D}"/>
              </a:ext>
            </a:extLst>
          </p:cNvPr>
          <p:cNvPicPr>
            <a:picLocks noChangeAspect="1"/>
          </p:cNvPicPr>
          <p:nvPr/>
        </p:nvPicPr>
        <p:blipFill>
          <a:blip r:embed="rId5"/>
          <a:stretch>
            <a:fillRect/>
          </a:stretch>
        </p:blipFill>
        <p:spPr>
          <a:xfrm>
            <a:off x="6126480" y="2958924"/>
            <a:ext cx="2103120" cy="577409"/>
          </a:xfrm>
          <a:prstGeom prst="rect">
            <a:avLst/>
          </a:prstGeom>
        </p:spPr>
      </p:pic>
      <p:pic>
        <p:nvPicPr>
          <p:cNvPr id="22" name="Picture 21">
            <a:extLst>
              <a:ext uri="{FF2B5EF4-FFF2-40B4-BE49-F238E27FC236}">
                <a16:creationId xmlns:a16="http://schemas.microsoft.com/office/drawing/2014/main" id="{F9FF7106-8581-4B44-8BFB-5A7233DB0044}"/>
              </a:ext>
            </a:extLst>
          </p:cNvPr>
          <p:cNvPicPr>
            <a:picLocks noChangeAspect="1"/>
          </p:cNvPicPr>
          <p:nvPr/>
        </p:nvPicPr>
        <p:blipFill>
          <a:blip r:embed="rId6"/>
          <a:stretch>
            <a:fillRect/>
          </a:stretch>
        </p:blipFill>
        <p:spPr>
          <a:xfrm>
            <a:off x="6126480" y="3638286"/>
            <a:ext cx="2103120" cy="577409"/>
          </a:xfrm>
          <a:prstGeom prst="rect">
            <a:avLst/>
          </a:prstGeom>
        </p:spPr>
      </p:pic>
      <p:pic>
        <p:nvPicPr>
          <p:cNvPr id="26" name="Picture 25">
            <a:extLst>
              <a:ext uri="{FF2B5EF4-FFF2-40B4-BE49-F238E27FC236}">
                <a16:creationId xmlns:a16="http://schemas.microsoft.com/office/drawing/2014/main" id="{4EA643F5-766C-4090-917B-4A6289943B22}"/>
              </a:ext>
            </a:extLst>
          </p:cNvPr>
          <p:cNvPicPr>
            <a:picLocks noChangeAspect="1"/>
          </p:cNvPicPr>
          <p:nvPr/>
        </p:nvPicPr>
        <p:blipFill>
          <a:blip r:embed="rId7"/>
          <a:stretch>
            <a:fillRect/>
          </a:stretch>
        </p:blipFill>
        <p:spPr>
          <a:xfrm>
            <a:off x="6126480" y="4997009"/>
            <a:ext cx="2103120" cy="577409"/>
          </a:xfrm>
          <a:prstGeom prst="rect">
            <a:avLst/>
          </a:prstGeom>
        </p:spPr>
      </p:pic>
      <p:pic>
        <p:nvPicPr>
          <p:cNvPr id="30" name="Picture 29">
            <a:extLst>
              <a:ext uri="{FF2B5EF4-FFF2-40B4-BE49-F238E27FC236}">
                <a16:creationId xmlns:a16="http://schemas.microsoft.com/office/drawing/2014/main" id="{C1749878-D930-4954-9A66-DB53C91D40F6}"/>
              </a:ext>
            </a:extLst>
          </p:cNvPr>
          <p:cNvPicPr>
            <a:picLocks noChangeAspect="1"/>
          </p:cNvPicPr>
          <p:nvPr/>
        </p:nvPicPr>
        <p:blipFill>
          <a:blip r:embed="rId8"/>
          <a:stretch>
            <a:fillRect/>
          </a:stretch>
        </p:blipFill>
        <p:spPr>
          <a:xfrm>
            <a:off x="6126480" y="4317648"/>
            <a:ext cx="2103120" cy="577409"/>
          </a:xfrm>
          <a:prstGeom prst="rect">
            <a:avLst/>
          </a:prstGeom>
        </p:spPr>
      </p:pic>
      <p:sp>
        <p:nvSpPr>
          <p:cNvPr id="12" name="TextBox 11">
            <a:extLst>
              <a:ext uri="{FF2B5EF4-FFF2-40B4-BE49-F238E27FC236}">
                <a16:creationId xmlns:a16="http://schemas.microsoft.com/office/drawing/2014/main" id="{10651BB9-E297-44E0-AC0B-7B474893F962}"/>
              </a:ext>
            </a:extLst>
          </p:cNvPr>
          <p:cNvSpPr txBox="1"/>
          <p:nvPr/>
        </p:nvSpPr>
        <p:spPr>
          <a:xfrm>
            <a:off x="2572049" y="5702036"/>
            <a:ext cx="2802370" cy="338554"/>
          </a:xfrm>
          <a:prstGeom prst="rect">
            <a:avLst/>
          </a:prstGeom>
          <a:noFill/>
        </p:spPr>
        <p:txBody>
          <a:bodyPr wrap="none">
            <a:spAutoFit/>
          </a:bodyPr>
          <a:lstStyle/>
          <a:p>
            <a:r>
              <a:rPr lang="en-US" sz="1600" dirty="0">
                <a:solidFill>
                  <a:srgbClr val="000066"/>
                </a:solidFill>
                <a:latin typeface="Arial Narrow" panose="020B0606020202030204" pitchFamily="34" charset="0"/>
              </a:rPr>
              <a:t>J. Chen </a:t>
            </a:r>
            <a:r>
              <a:rPr lang="en-US" altLang="zh-CN" sz="1600" i="1" dirty="0">
                <a:solidFill>
                  <a:srgbClr val="000066"/>
                </a:solidFill>
                <a:latin typeface="Arial Narrow" panose="020B0606020202030204" pitchFamily="34" charset="0"/>
              </a:rPr>
              <a:t>et al</a:t>
            </a:r>
            <a:r>
              <a:rPr lang="en-US" altLang="zh-CN" sz="1600" dirty="0">
                <a:solidFill>
                  <a:srgbClr val="000066"/>
                </a:solidFill>
                <a:latin typeface="Arial Narrow" panose="020B0606020202030204" pitchFamily="34" charset="0"/>
              </a:rPr>
              <a:t>.</a:t>
            </a:r>
            <a:r>
              <a:rPr lang="en-US" sz="1600" dirty="0">
                <a:solidFill>
                  <a:srgbClr val="000066"/>
                </a:solidFill>
                <a:latin typeface="Arial Narrow" panose="020B0606020202030204" pitchFamily="34" charset="0"/>
              </a:rPr>
              <a:t>, </a:t>
            </a:r>
            <a:r>
              <a:rPr lang="en-US" altLang="zh-CN" sz="1600" dirty="0">
                <a:solidFill>
                  <a:srgbClr val="000066"/>
                </a:solidFill>
                <a:latin typeface="Arial Narrow" panose="020B0606020202030204" pitchFamily="34" charset="0"/>
              </a:rPr>
              <a:t>NDS </a:t>
            </a:r>
            <a:r>
              <a:rPr lang="en-US" sz="1600" dirty="0">
                <a:solidFill>
                  <a:srgbClr val="000066"/>
                </a:solidFill>
                <a:latin typeface="Arial Narrow" panose="020B0606020202030204" pitchFamily="34" charset="0"/>
              </a:rPr>
              <a:t>184, 29 (2022).</a:t>
            </a:r>
          </a:p>
        </p:txBody>
      </p:sp>
      <p:sp>
        <p:nvSpPr>
          <p:cNvPr id="13" name="TextBox 12">
            <a:extLst>
              <a:ext uri="{FF2B5EF4-FFF2-40B4-BE49-F238E27FC236}">
                <a16:creationId xmlns:a16="http://schemas.microsoft.com/office/drawing/2014/main" id="{FA3F0115-8D46-4AE8-994C-5717BD03B6B6}"/>
              </a:ext>
            </a:extLst>
          </p:cNvPr>
          <p:cNvSpPr txBox="1"/>
          <p:nvPr/>
        </p:nvSpPr>
        <p:spPr>
          <a:xfrm>
            <a:off x="5620049" y="5702036"/>
            <a:ext cx="3219151" cy="338554"/>
          </a:xfrm>
          <a:prstGeom prst="rect">
            <a:avLst/>
          </a:prstGeom>
          <a:noFill/>
        </p:spPr>
        <p:txBody>
          <a:bodyPr wrap="none">
            <a:spAutoFit/>
          </a:bodyPr>
          <a:lstStyle/>
          <a:p>
            <a:r>
              <a:rPr lang="en-US" altLang="zh-CN" sz="1600" dirty="0">
                <a:solidFill>
                  <a:srgbClr val="000066"/>
                </a:solidFill>
                <a:latin typeface="Arial Narrow" panose="020B0606020202030204" pitchFamily="34" charset="0"/>
              </a:rPr>
              <a:t>L. J. Sun </a:t>
            </a:r>
            <a:r>
              <a:rPr lang="en-US" altLang="zh-CN" sz="1600" i="1" dirty="0">
                <a:solidFill>
                  <a:srgbClr val="000066"/>
                </a:solidFill>
                <a:latin typeface="Arial Narrow" panose="020B0606020202030204" pitchFamily="34" charset="0"/>
              </a:rPr>
              <a:t>et al</a:t>
            </a:r>
            <a:r>
              <a:rPr lang="en-US" altLang="zh-CN" sz="1600" dirty="0">
                <a:solidFill>
                  <a:srgbClr val="000066"/>
                </a:solidFill>
                <a:latin typeface="Arial Narrow" panose="020B0606020202030204" pitchFamily="34" charset="0"/>
              </a:rPr>
              <a:t>., PLB 839, 137801 (2023).</a:t>
            </a:r>
            <a:endParaRPr lang="zh-CN" altLang="en-US" sz="1600" dirty="0">
              <a:solidFill>
                <a:srgbClr val="000066"/>
              </a:solidFill>
              <a:latin typeface="Arial Narrow" panose="020B0606020202030204" pitchFamily="34" charset="0"/>
            </a:endParaRPr>
          </a:p>
        </p:txBody>
      </p:sp>
    </p:spTree>
    <p:extLst>
      <p:ext uri="{BB962C8B-B14F-4D97-AF65-F5344CB8AC3E}">
        <p14:creationId xmlns:p14="http://schemas.microsoft.com/office/powerpoint/2010/main" val="776261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6ACBC7-6B4E-47D1-9877-D255E2DACA3D}"/>
              </a:ext>
            </a:extLst>
          </p:cNvPr>
          <p:cNvSpPr>
            <a:spLocks noGrp="1"/>
          </p:cNvSpPr>
          <p:nvPr>
            <p:ph type="title"/>
          </p:nvPr>
        </p:nvSpPr>
        <p:spPr>
          <a:xfrm>
            <a:off x="76200" y="316396"/>
            <a:ext cx="8991600" cy="424506"/>
          </a:xfrm>
        </p:spPr>
        <p:txBody>
          <a:bodyPr/>
          <a:lstStyle/>
          <a:p>
            <a:r>
              <a:rPr lang="en-US" altLang="zh-CN" dirty="0">
                <a:latin typeface="Arial" pitchFamily="34" charset="0"/>
                <a:ea typeface="ＭＳ Ｐゴシック"/>
              </a:rPr>
              <a:t>Lifetimes of </a:t>
            </a:r>
            <a:r>
              <a:rPr lang="en-US" altLang="zh-CN" baseline="30000" dirty="0">
                <a:latin typeface="Arial" pitchFamily="34" charset="0"/>
                <a:ea typeface="ＭＳ Ｐゴシック"/>
              </a:rPr>
              <a:t>31</a:t>
            </a:r>
            <a:r>
              <a:rPr lang="en-US" altLang="zh-CN" dirty="0">
                <a:latin typeface="Arial" pitchFamily="34" charset="0"/>
                <a:ea typeface="ＭＳ Ｐゴシック"/>
              </a:rPr>
              <a:t>S Excited States</a:t>
            </a:r>
            <a:endParaRPr lang="en-US" dirty="0"/>
          </a:p>
        </p:txBody>
      </p:sp>
      <p:sp>
        <p:nvSpPr>
          <p:cNvPr id="4" name="Footer Placeholder 3">
            <a:extLst>
              <a:ext uri="{FF2B5EF4-FFF2-40B4-BE49-F238E27FC236}">
                <a16:creationId xmlns:a16="http://schemas.microsoft.com/office/drawing/2014/main" id="{AF73CE74-CBC6-4DEE-BA36-CC0265C7E68B}"/>
              </a:ext>
            </a:extLst>
          </p:cNvPr>
          <p:cNvSpPr>
            <a:spLocks noGrp="1"/>
          </p:cNvSpPr>
          <p:nvPr>
            <p:ph type="ftr" sz="quarter" idx="10"/>
          </p:nvPr>
        </p:nvSpPr>
        <p:spPr/>
        <p:txBody>
          <a:bodyPr/>
          <a:lstStyle/>
          <a:p>
            <a:pPr>
              <a:defRPr/>
            </a:pPr>
            <a:r>
              <a:rPr lang="en-US" dirty="0"/>
              <a:t>Lijie Sun, LECM2024 @ Knoxville</a:t>
            </a:r>
            <a:endParaRPr lang="nl-NL" dirty="0"/>
          </a:p>
        </p:txBody>
      </p:sp>
      <p:sp>
        <p:nvSpPr>
          <p:cNvPr id="5" name="Slide Number Placeholder 4">
            <a:extLst>
              <a:ext uri="{FF2B5EF4-FFF2-40B4-BE49-F238E27FC236}">
                <a16:creationId xmlns:a16="http://schemas.microsoft.com/office/drawing/2014/main" id="{FC999E5D-EED3-4A63-A591-89C5332B2454}"/>
              </a:ext>
            </a:extLst>
          </p:cNvPr>
          <p:cNvSpPr>
            <a:spLocks noGrp="1"/>
          </p:cNvSpPr>
          <p:nvPr>
            <p:ph type="sldNum" sz="quarter" idx="11"/>
          </p:nvPr>
        </p:nvSpPr>
        <p:spPr/>
        <p:txBody>
          <a:bodyPr/>
          <a:lstStyle/>
          <a:p>
            <a:pPr>
              <a:defRPr/>
            </a:pPr>
            <a:r>
              <a:rPr lang="en-US" dirty="0"/>
              <a:t>, Slide </a:t>
            </a:r>
            <a:fld id="{35AD4620-7552-4207-8973-898801ED212B}" type="slidenum">
              <a:rPr lang="en-US" smtClean="0"/>
              <a:pPr>
                <a:defRPr/>
              </a:pPr>
              <a:t>6</a:t>
            </a:fld>
            <a:r>
              <a:rPr lang="en-US" dirty="0"/>
              <a:t> / 16</a:t>
            </a:r>
          </a:p>
        </p:txBody>
      </p:sp>
      <p:graphicFrame>
        <p:nvGraphicFramePr>
          <p:cNvPr id="6" name="Table 2">
            <a:extLst>
              <a:ext uri="{FF2B5EF4-FFF2-40B4-BE49-F238E27FC236}">
                <a16:creationId xmlns:a16="http://schemas.microsoft.com/office/drawing/2014/main" id="{E90DB1AF-FDF0-40CD-B475-EF78BE11ECFA}"/>
              </a:ext>
            </a:extLst>
          </p:cNvPr>
          <p:cNvGraphicFramePr>
            <a:graphicFrameLocks noGrp="1"/>
          </p:cNvGraphicFramePr>
          <p:nvPr>
            <p:ph idx="1"/>
            <p:extLst>
              <p:ext uri="{D42A27DB-BD31-4B8C-83A1-F6EECF244321}">
                <p14:modId xmlns:p14="http://schemas.microsoft.com/office/powerpoint/2010/main" val="2923631440"/>
              </p:ext>
            </p:extLst>
          </p:nvPr>
        </p:nvGraphicFramePr>
        <p:xfrm>
          <a:off x="304800" y="1066800"/>
          <a:ext cx="8577775" cy="4571998"/>
        </p:xfrm>
        <a:graphic>
          <a:graphicData uri="http://schemas.openxmlformats.org/drawingml/2006/table">
            <a:tbl>
              <a:tblPr firstRow="1" bandRow="1">
                <a:tableStyleId>{5C22544A-7EE6-4342-B048-85BDC9FD1C3A}</a:tableStyleId>
              </a:tblPr>
              <a:tblGrid>
                <a:gridCol w="986039">
                  <a:extLst>
                    <a:ext uri="{9D8B030D-6E8A-4147-A177-3AD203B41FA5}">
                      <a16:colId xmlns:a16="http://schemas.microsoft.com/office/drawing/2014/main" val="290580839"/>
                    </a:ext>
                  </a:extLst>
                </a:gridCol>
                <a:gridCol w="25400">
                  <a:extLst>
                    <a:ext uri="{9D8B030D-6E8A-4147-A177-3AD203B41FA5}">
                      <a16:colId xmlns:a16="http://schemas.microsoft.com/office/drawing/2014/main" val="211411915"/>
                    </a:ext>
                  </a:extLst>
                </a:gridCol>
                <a:gridCol w="965916">
                  <a:extLst>
                    <a:ext uri="{9D8B030D-6E8A-4147-A177-3AD203B41FA5}">
                      <a16:colId xmlns:a16="http://schemas.microsoft.com/office/drawing/2014/main" val="2567915445"/>
                    </a:ext>
                  </a:extLst>
                </a:gridCol>
                <a:gridCol w="3300210">
                  <a:extLst>
                    <a:ext uri="{9D8B030D-6E8A-4147-A177-3AD203B41FA5}">
                      <a16:colId xmlns:a16="http://schemas.microsoft.com/office/drawing/2014/main" val="3338739867"/>
                    </a:ext>
                  </a:extLst>
                </a:gridCol>
                <a:gridCol w="3300210">
                  <a:extLst>
                    <a:ext uri="{9D8B030D-6E8A-4147-A177-3AD203B41FA5}">
                      <a16:colId xmlns:a16="http://schemas.microsoft.com/office/drawing/2014/main" val="2499904838"/>
                    </a:ext>
                  </a:extLst>
                </a:gridCol>
              </a:tblGrid>
              <a:tr h="508000">
                <a:tc>
                  <a:txBody>
                    <a:bodyPr/>
                    <a:lstStyle/>
                    <a:p>
                      <a:pPr algn="ctr"/>
                      <a:r>
                        <a:rPr lang="en-US" altLang="zh-CN" sz="1800" b="0" i="1" dirty="0">
                          <a:solidFill>
                            <a:schemeClr val="tx1"/>
                          </a:solidFill>
                          <a:latin typeface="Cambria" panose="02040503050406030204" pitchFamily="18" charset="0"/>
                          <a:ea typeface="Cambria" panose="02040503050406030204" pitchFamily="18" charset="0"/>
                        </a:rPr>
                        <a:t>J</a:t>
                      </a:r>
                      <a:r>
                        <a:rPr lang="en-US" altLang="zh-CN" sz="1800" b="0" i="1" baseline="30000" dirty="0">
                          <a:solidFill>
                            <a:schemeClr val="tx1"/>
                          </a:solidFill>
                          <a:latin typeface="Cambria" panose="02040503050406030204" pitchFamily="18" charset="0"/>
                          <a:ea typeface="Cambria" panose="02040503050406030204" pitchFamily="18" charset="0"/>
                        </a:rPr>
                        <a:t>π</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altLang="zh-CN" sz="1800" b="0" i="1" dirty="0">
                          <a:solidFill>
                            <a:schemeClr val="tx1"/>
                          </a:solidFill>
                          <a:latin typeface="Cambria" panose="02040503050406030204" pitchFamily="18" charset="0"/>
                          <a:ea typeface="Cambria" panose="02040503050406030204" pitchFamily="18" charset="0"/>
                        </a:rPr>
                        <a:t>E</a:t>
                      </a:r>
                      <a:r>
                        <a:rPr lang="en-US" altLang="zh-CN" sz="1800" b="0" i="1" baseline="-25000" dirty="0">
                          <a:solidFill>
                            <a:schemeClr val="tx1"/>
                          </a:solidFill>
                          <a:latin typeface="Cambria" panose="02040503050406030204" pitchFamily="18" charset="0"/>
                          <a:ea typeface="Cambria" panose="02040503050406030204" pitchFamily="18" charset="0"/>
                        </a:rPr>
                        <a:t>x</a:t>
                      </a:r>
                      <a:r>
                        <a:rPr lang="en-US" altLang="zh-CN" sz="1800" b="0" dirty="0">
                          <a:solidFill>
                            <a:schemeClr val="tx1"/>
                          </a:solidFill>
                          <a:latin typeface="Cambria" panose="02040503050406030204" pitchFamily="18" charset="0"/>
                          <a:ea typeface="Cambria" panose="02040503050406030204" pitchFamily="18" charset="0"/>
                        </a:rPr>
                        <a:t> (keV)</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r>
                        <a:rPr lang="en-US" altLang="zh-CN" sz="1800" b="0" baseline="30000" dirty="0">
                          <a:solidFill>
                            <a:schemeClr val="tx1"/>
                          </a:solidFill>
                          <a:latin typeface="Cambria" panose="02040503050406030204" pitchFamily="18" charset="0"/>
                          <a:ea typeface="Cambria" panose="02040503050406030204" pitchFamily="18" charset="0"/>
                        </a:rPr>
                        <a:t>31</a:t>
                      </a:r>
                      <a:r>
                        <a:rPr lang="en-US" altLang="zh-CN" sz="1800" b="0" dirty="0">
                          <a:solidFill>
                            <a:schemeClr val="tx1"/>
                          </a:solidFill>
                          <a:latin typeface="Cambria" panose="02040503050406030204" pitchFamily="18" charset="0"/>
                          <a:ea typeface="Cambria" panose="02040503050406030204" pitchFamily="18" charset="0"/>
                        </a:rPr>
                        <a:t>S state</a:t>
                      </a: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altLang="zh-CN" sz="1800" b="0" i="1" dirty="0">
                          <a:solidFill>
                            <a:schemeClr val="tx1"/>
                          </a:solidFill>
                          <a:latin typeface="Cambria" panose="02040503050406030204" pitchFamily="18" charset="0"/>
                          <a:ea typeface="Cambria" panose="02040503050406030204" pitchFamily="18" charset="0"/>
                        </a:rPr>
                        <a:t>τ</a:t>
                      </a:r>
                      <a:r>
                        <a:rPr lang="en-US" altLang="zh-CN" sz="1800" b="0" dirty="0">
                          <a:solidFill>
                            <a:schemeClr val="tx1"/>
                          </a:solidFill>
                          <a:latin typeface="Cambria" panose="02040503050406030204" pitchFamily="18" charset="0"/>
                          <a:ea typeface="Cambria" panose="02040503050406030204" pitchFamily="18" charset="0"/>
                        </a:rPr>
                        <a:t> (fs) [ENSDF] </a:t>
                      </a:r>
                      <a:endParaRPr lang="zh-CN" altLang="en-US" sz="1800" b="0" dirty="0">
                        <a:solidFill>
                          <a:schemeClr val="tx1"/>
                        </a:solidFill>
                        <a:latin typeface="Cambria" panose="02040503050406030204"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800" b="0" i="1" dirty="0">
                          <a:solidFill>
                            <a:schemeClr val="tx1"/>
                          </a:solidFill>
                          <a:latin typeface="Cambria" panose="02040503050406030204" pitchFamily="18" charset="0"/>
                          <a:ea typeface="Cambria" panose="02040503050406030204" pitchFamily="18" charset="0"/>
                        </a:rPr>
                        <a:t>τ</a:t>
                      </a:r>
                      <a:r>
                        <a:rPr lang="en-US" altLang="zh-CN" sz="1800" b="0" dirty="0">
                          <a:solidFill>
                            <a:schemeClr val="tx1"/>
                          </a:solidFill>
                          <a:latin typeface="Cambria" panose="02040503050406030204" pitchFamily="18" charset="0"/>
                          <a:ea typeface="Cambria" panose="02040503050406030204" pitchFamily="18" charset="0"/>
                        </a:rPr>
                        <a:t> (fs) [DSL]</a:t>
                      </a:r>
                      <a:endParaRPr lang="zh-CN" altLang="en-US" sz="1800" b="0" dirty="0">
                        <a:solidFill>
                          <a:schemeClr val="tx1"/>
                        </a:solidFill>
                        <a:latin typeface="Cambria" panose="02040503050406030204"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7425525"/>
                  </a:ext>
                </a:extLst>
              </a:tr>
              <a:tr h="677333">
                <a:tc gridSpan="2">
                  <a:txBody>
                    <a:bodyPr/>
                    <a:lstStyle/>
                    <a:p>
                      <a:pPr algn="ctr"/>
                      <a:r>
                        <a:rPr lang="en-US" altLang="zh-CN" sz="1800" b="0" dirty="0">
                          <a:solidFill>
                            <a:schemeClr val="tx1"/>
                          </a:solidFill>
                          <a:latin typeface="Cambria" panose="02040503050406030204" pitchFamily="18" charset="0"/>
                        </a:rPr>
                        <a:t>3/2</a:t>
                      </a:r>
                      <a:r>
                        <a:rPr lang="en-US" altLang="zh-CN" sz="1800" b="0" baseline="30000" dirty="0">
                          <a:solidFill>
                            <a:schemeClr val="tx1"/>
                          </a:solidFill>
                          <a:latin typeface="Cambria" panose="02040503050406030204" pitchFamily="18" charset="0"/>
                        </a:rPr>
                        <a:t>+</a:t>
                      </a:r>
                      <a:endParaRPr lang="zh-CN" altLang="en-US" sz="1800" b="0" baseline="30000" dirty="0">
                        <a:solidFill>
                          <a:schemeClr val="tx1"/>
                        </a:solidFill>
                        <a:latin typeface="Cambria" panose="02040503050406030204"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rgbClr val="A5A480"/>
                      </a:solidFill>
                      <a:prstDash val="solid"/>
                      <a:round/>
                      <a:headEnd type="none" w="med" len="med"/>
                      <a:tailEnd type="none" w="med" len="med"/>
                    </a:lnB>
                    <a:noFill/>
                  </a:tcPr>
                </a:tc>
                <a:tc hMerge="1">
                  <a:txBody>
                    <a:bodyPr/>
                    <a:lstStyle/>
                    <a:p>
                      <a:endParaRPr lang="en-US"/>
                    </a:p>
                  </a:txBody>
                  <a:tcPr/>
                </a:tc>
                <a:tc>
                  <a:txBody>
                    <a:bodyPr/>
                    <a:lstStyle/>
                    <a:p>
                      <a:pPr algn="ctr"/>
                      <a:r>
                        <a:rPr lang="en-US" altLang="zh-CN" sz="1800" b="0" dirty="0">
                          <a:solidFill>
                            <a:schemeClr val="tx1"/>
                          </a:solidFill>
                          <a:latin typeface="Cambria" panose="02040503050406030204" pitchFamily="18" charset="0"/>
                          <a:ea typeface="Cambria" panose="02040503050406030204" pitchFamily="18" charset="0"/>
                        </a:rPr>
                        <a:t>1248</a:t>
                      </a:r>
                      <a:endParaRPr lang="zh-CN" altLang="en-US" sz="1800" b="0" dirty="0">
                        <a:solidFill>
                          <a:schemeClr val="tx1"/>
                        </a:solidFill>
                        <a:latin typeface="Cambria" panose="02040503050406030204"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rgbClr val="A5A48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latin typeface="Cambria" panose="02040503050406030204" pitchFamily="18" charset="0"/>
                        </a:rPr>
                        <a:t>720(180)</a:t>
                      </a:r>
                      <a:endParaRPr lang="zh-CN" altLang="en-US" sz="1800" b="0" dirty="0">
                        <a:solidFill>
                          <a:schemeClr val="tx1"/>
                        </a:solidFill>
                        <a:latin typeface="Cambria" panose="02040503050406030204"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rgbClr val="A5A48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700" b="0" dirty="0">
                        <a:solidFill>
                          <a:schemeClr val="tx1"/>
                        </a:solidFill>
                        <a:latin typeface="Cambria" panose="02040503050406030204"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rgbClr val="A5A480"/>
                      </a:solidFill>
                      <a:prstDash val="solid"/>
                      <a:round/>
                      <a:headEnd type="none" w="med" len="med"/>
                      <a:tailEnd type="none" w="med" len="med"/>
                    </a:lnB>
                    <a:noFill/>
                  </a:tcPr>
                </a:tc>
                <a:extLst>
                  <a:ext uri="{0D108BD9-81ED-4DB2-BD59-A6C34878D82A}">
                    <a16:rowId xmlns:a16="http://schemas.microsoft.com/office/drawing/2014/main" val="1461705104"/>
                  </a:ext>
                </a:extLst>
              </a:tr>
              <a:tr h="677333">
                <a:tc gridSpan="2">
                  <a:txBody>
                    <a:bodyPr/>
                    <a:lstStyle/>
                    <a:p>
                      <a:pPr algn="ctr"/>
                      <a:r>
                        <a:rPr lang="en-US" altLang="zh-CN" sz="1800" b="0" dirty="0">
                          <a:solidFill>
                            <a:schemeClr val="tx1"/>
                          </a:solidFill>
                          <a:latin typeface="Cambria" panose="02040503050406030204" pitchFamily="18" charset="0"/>
                        </a:rPr>
                        <a:t>5/2</a:t>
                      </a:r>
                      <a:r>
                        <a:rPr lang="en-US" altLang="zh-CN" sz="1800" b="0" baseline="30000" dirty="0">
                          <a:solidFill>
                            <a:schemeClr val="tx1"/>
                          </a:solidFill>
                          <a:latin typeface="Cambria" panose="02040503050406030204" pitchFamily="18" charset="0"/>
                        </a:rPr>
                        <a:t>+</a:t>
                      </a:r>
                      <a:endParaRPr lang="zh-CN" altLang="en-US" sz="1800" b="0" baseline="30000" dirty="0">
                        <a:solidFill>
                          <a:schemeClr val="tx1"/>
                        </a:solidFill>
                        <a:latin typeface="Cambria" panose="02040503050406030204" pitchFamily="18" charset="0"/>
                      </a:endParaRPr>
                    </a:p>
                  </a:txBody>
                  <a:tcPr marL="0" marR="0" marT="0" marB="0" anchor="ctr">
                    <a:lnT w="12700" cap="flat" cmpd="sng" algn="ctr">
                      <a:solidFill>
                        <a:srgbClr val="A5A480"/>
                      </a:solidFill>
                      <a:prstDash val="solid"/>
                      <a:round/>
                      <a:headEnd type="none" w="med" len="med"/>
                      <a:tailEnd type="none" w="med" len="med"/>
                    </a:lnT>
                    <a:lnB w="12700" cap="flat" cmpd="sng" algn="ctr">
                      <a:solidFill>
                        <a:srgbClr val="A5A480"/>
                      </a:solidFill>
                      <a:prstDash val="solid"/>
                      <a:round/>
                      <a:headEnd type="none" w="med" len="med"/>
                      <a:tailEnd type="none" w="med" len="med"/>
                    </a:lnB>
                    <a:noFill/>
                  </a:tcPr>
                </a:tc>
                <a:tc hMerge="1">
                  <a:txBody>
                    <a:bodyPr/>
                    <a:lstStyle/>
                    <a:p>
                      <a:endParaRPr lang="en-US"/>
                    </a:p>
                  </a:txBody>
                  <a:tcPr/>
                </a:tc>
                <a:tc>
                  <a:txBody>
                    <a:bodyPr/>
                    <a:lstStyle/>
                    <a:p>
                      <a:pPr algn="ctr"/>
                      <a:r>
                        <a:rPr lang="en-US" altLang="zh-CN" sz="1800" b="0" dirty="0">
                          <a:solidFill>
                            <a:schemeClr val="tx1"/>
                          </a:solidFill>
                          <a:latin typeface="Cambria" panose="02040503050406030204" pitchFamily="18" charset="0"/>
                          <a:ea typeface="Cambria" panose="02040503050406030204" pitchFamily="18" charset="0"/>
                        </a:rPr>
                        <a:t>2234</a:t>
                      </a:r>
                      <a:endParaRPr lang="zh-CN" altLang="en-US" sz="1800" b="0" dirty="0">
                        <a:solidFill>
                          <a:schemeClr val="tx1"/>
                        </a:solidFill>
                        <a:latin typeface="Cambria" panose="02040503050406030204" pitchFamily="18" charset="0"/>
                      </a:endParaRPr>
                    </a:p>
                  </a:txBody>
                  <a:tcPr marL="0" marR="0" marT="0" marB="0" anchor="ctr">
                    <a:lnT w="12700" cap="flat" cmpd="sng" algn="ctr">
                      <a:solidFill>
                        <a:srgbClr val="A5A480"/>
                      </a:solidFill>
                      <a:prstDash val="solid"/>
                      <a:round/>
                      <a:headEnd type="none" w="med" len="med"/>
                      <a:tailEnd type="none" w="med" len="med"/>
                    </a:lnT>
                    <a:lnB w="12700" cap="flat" cmpd="sng" algn="ctr">
                      <a:solidFill>
                        <a:srgbClr val="A5A480"/>
                      </a:solidFill>
                      <a:prstDash val="solid"/>
                      <a:round/>
                      <a:headEnd type="none" w="med" len="med"/>
                      <a:tailEnd type="none" w="med" len="med"/>
                    </a:lnB>
                    <a:noFill/>
                  </a:tcPr>
                </a:tc>
                <a:tc>
                  <a:txBody>
                    <a:bodyPr/>
                    <a:lstStyle/>
                    <a:p>
                      <a:pPr algn="ctr"/>
                      <a:r>
                        <a:rPr lang="en-US" altLang="zh-CN" sz="1800" b="0" dirty="0">
                          <a:solidFill>
                            <a:schemeClr val="tx1"/>
                          </a:solidFill>
                          <a:latin typeface="Cambria" panose="02040503050406030204" pitchFamily="18" charset="0"/>
                        </a:rPr>
                        <a:t>320(80)</a:t>
                      </a:r>
                      <a:endParaRPr lang="zh-CN" altLang="en-US" sz="1800" b="0" dirty="0">
                        <a:solidFill>
                          <a:schemeClr val="tx1"/>
                        </a:solidFill>
                        <a:latin typeface="Cambria" panose="02040503050406030204" pitchFamily="18" charset="0"/>
                      </a:endParaRPr>
                    </a:p>
                  </a:txBody>
                  <a:tcPr marL="0" marR="0" marT="0" marB="0" anchor="ctr">
                    <a:lnT w="12700" cap="flat" cmpd="sng" algn="ctr">
                      <a:solidFill>
                        <a:srgbClr val="A5A480"/>
                      </a:solidFill>
                      <a:prstDash val="solid"/>
                      <a:round/>
                      <a:headEnd type="none" w="med" len="med"/>
                      <a:tailEnd type="none" w="med" len="med"/>
                    </a:lnT>
                    <a:lnB w="12700" cap="flat" cmpd="sng" algn="ctr">
                      <a:solidFill>
                        <a:srgbClr val="A5A480"/>
                      </a:solidFill>
                      <a:prstDash val="solid"/>
                      <a:round/>
                      <a:headEnd type="none" w="med" len="med"/>
                      <a:tailEnd type="none" w="med" len="med"/>
                    </a:lnB>
                    <a:noFill/>
                  </a:tcPr>
                </a:tc>
                <a:tc>
                  <a:txBody>
                    <a:bodyPr/>
                    <a:lstStyle/>
                    <a:p>
                      <a:pPr algn="ctr"/>
                      <a:endParaRPr lang="zh-CN" altLang="en-US" sz="1700" b="0" dirty="0">
                        <a:solidFill>
                          <a:schemeClr val="tx1"/>
                        </a:solidFill>
                        <a:latin typeface="Cambria" panose="02040503050406030204" pitchFamily="18" charset="0"/>
                      </a:endParaRPr>
                    </a:p>
                  </a:txBody>
                  <a:tcPr marL="0" marR="0" marT="0" marB="0" anchor="ctr">
                    <a:lnT w="12700" cap="flat" cmpd="sng" algn="ctr">
                      <a:solidFill>
                        <a:srgbClr val="A5A480"/>
                      </a:solidFill>
                      <a:prstDash val="solid"/>
                      <a:round/>
                      <a:headEnd type="none" w="med" len="med"/>
                      <a:tailEnd type="none" w="med" len="med"/>
                    </a:lnT>
                    <a:lnB w="12700" cap="flat" cmpd="sng" algn="ctr">
                      <a:solidFill>
                        <a:srgbClr val="A5A480"/>
                      </a:solidFill>
                      <a:prstDash val="solid"/>
                      <a:round/>
                      <a:headEnd type="none" w="med" len="med"/>
                      <a:tailEnd type="none" w="med" len="med"/>
                    </a:lnB>
                    <a:noFill/>
                  </a:tcPr>
                </a:tc>
                <a:extLst>
                  <a:ext uri="{0D108BD9-81ED-4DB2-BD59-A6C34878D82A}">
                    <a16:rowId xmlns:a16="http://schemas.microsoft.com/office/drawing/2014/main" val="209434191"/>
                  </a:ext>
                </a:extLst>
              </a:tr>
              <a:tr h="2709332">
                <a:tc gridSpan="3">
                  <a:txBody>
                    <a:bodyPr/>
                    <a:lstStyle/>
                    <a:p>
                      <a:pPr algn="ctr"/>
                      <a:endParaRPr lang="zh-CN" altLang="en-US" sz="1800" b="0" dirty="0">
                        <a:solidFill>
                          <a:schemeClr val="tx1"/>
                        </a:solidFill>
                        <a:latin typeface="Cambria" panose="02040503050406030204" pitchFamily="18" charset="0"/>
                      </a:endParaRPr>
                    </a:p>
                  </a:txBody>
                  <a:tcPr marL="0" marR="0" marT="0" marB="0" anchor="ctr">
                    <a:lnT w="12700" cap="flat" cmpd="sng" algn="ctr">
                      <a:solidFill>
                        <a:srgbClr val="A5A48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pPr algn="ctr"/>
                      <a:r>
                        <a:rPr lang="en-US" altLang="zh-CN" sz="1800" b="0" dirty="0">
                          <a:solidFill>
                            <a:schemeClr val="tx1"/>
                          </a:solidFill>
                          <a:latin typeface="Cambria" panose="02040503050406030204" pitchFamily="18" charset="0"/>
                          <a:ea typeface="Cambria" panose="02040503050406030204" pitchFamily="18" charset="0"/>
                        </a:rPr>
                        <a:t>3076</a:t>
                      </a:r>
                      <a:endParaRPr lang="zh-CN" altLang="en-US" sz="1800" b="0" dirty="0">
                        <a:solidFill>
                          <a:schemeClr val="tx1"/>
                        </a:solidFill>
                        <a:latin typeface="Cambria" panose="02040503050406030204" pitchFamily="18" charset="0"/>
                      </a:endParaRPr>
                    </a:p>
                  </a:txBody>
                  <a:tcPr marL="0" marR="0" marT="0" marB="0" anchor="ctr">
                    <a:lnT w="12700" cap="flat" cmpd="sng" algn="ctr">
                      <a:solidFill>
                        <a:srgbClr val="A5A480"/>
                      </a:solidFill>
                      <a:prstDash val="solid"/>
                      <a:round/>
                      <a:headEnd type="none" w="med" len="med"/>
                      <a:tailEnd type="none" w="med" len="med"/>
                    </a:lnT>
                    <a:lnB w="12700" cap="flat" cmpd="sng" algn="ctr">
                      <a:solidFill>
                        <a:srgbClr val="A5A480"/>
                      </a:solidFill>
                      <a:prstDash val="solid"/>
                      <a:round/>
                      <a:headEnd type="none" w="med" len="med"/>
                      <a:tailEnd type="none" w="med" len="med"/>
                    </a:lnB>
                    <a:noFill/>
                  </a:tcPr>
                </a:tc>
                <a:tc>
                  <a:txBody>
                    <a:bodyPr/>
                    <a:lstStyle/>
                    <a:p>
                      <a:pPr algn="ctr" fontAlgn="ctr"/>
                      <a:r>
                        <a:rPr kumimoji="0" lang="en-US" altLang="zh-CN" sz="1800" b="0" i="0"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pitchFamily="2" charset="-122"/>
                          <a:cs typeface="Times New Roman" panose="02020603050405020304" pitchFamily="18" charset="0"/>
                        </a:rPr>
                        <a:t>A frequentist 68% </a:t>
                      </a:r>
                      <a:r>
                        <a:rPr kumimoji="0" lang="en-US" altLang="zh-CN" sz="1800" b="1" i="0"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pitchFamily="2" charset="-122"/>
                          <a:cs typeface="Times New Roman" panose="02020603050405020304" pitchFamily="18" charset="0"/>
                        </a:rPr>
                        <a:t>confidence interva</a:t>
                      </a:r>
                      <a:r>
                        <a:rPr kumimoji="0" lang="en-US" altLang="zh-CN" sz="1800" b="0" i="0"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pitchFamily="2" charset="-122"/>
                          <a:cs typeface="Times New Roman" panose="02020603050405020304" pitchFamily="18" charset="0"/>
                        </a:rPr>
                        <a:t>l means that with a large number of repeated samples, 68% of such calculated confidence intervals would include the true value.</a:t>
                      </a:r>
                      <a:endParaRPr kumimoji="0" lang="zh-CN" altLang="en-US" sz="1800" b="0" i="0"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pitchFamily="2" charset="-122"/>
                        <a:cs typeface="Times New Roman" panose="02020603050405020304" pitchFamily="18" charset="0"/>
                      </a:endParaRPr>
                    </a:p>
                  </a:txBody>
                  <a:tcPr marL="0" marR="0" marT="0" marB="0" anchor="ctr">
                    <a:lnT w="12700" cap="flat" cmpd="sng" algn="ctr">
                      <a:solidFill>
                        <a:srgbClr val="A5A48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800" b="0" i="0" u="none" strike="noStrike" dirty="0">
                          <a:solidFill>
                            <a:schemeClr val="tx1"/>
                          </a:solidFill>
                          <a:effectLst/>
                          <a:latin typeface="Cambria" panose="02040503050406030204" pitchFamily="18" charset="0"/>
                          <a:ea typeface="等线" panose="02010600030101010101" pitchFamily="2" charset="-122"/>
                          <a:cs typeface="Times New Roman" panose="02020603050405020304" pitchFamily="18" charset="0"/>
                        </a:rPr>
                        <a:t>A Bayesian </a:t>
                      </a:r>
                      <a:r>
                        <a:rPr kumimoji="0" lang="en-US" altLang="zh-CN" sz="1800" b="0" i="0"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pitchFamily="2" charset="-122"/>
                          <a:cs typeface="Times New Roman" panose="02020603050405020304" pitchFamily="18" charset="0"/>
                        </a:rPr>
                        <a:t>68%</a:t>
                      </a:r>
                      <a:r>
                        <a:rPr lang="en-US" altLang="zh-CN" sz="1800" b="0" i="0" u="none" strike="noStrike" dirty="0">
                          <a:solidFill>
                            <a:schemeClr val="tx1"/>
                          </a:solidFill>
                          <a:effectLst/>
                          <a:latin typeface="Cambria" panose="02040503050406030204" pitchFamily="18" charset="0"/>
                          <a:ea typeface="等线" panose="02010600030101010101" pitchFamily="2" charset="-122"/>
                          <a:cs typeface="Times New Roman" panose="02020603050405020304" pitchFamily="18" charset="0"/>
                        </a:rPr>
                        <a:t> </a:t>
                      </a:r>
                      <a:r>
                        <a:rPr lang="en-US" altLang="zh-CN" sz="1800" b="1" i="0" u="none" strike="noStrike" dirty="0">
                          <a:solidFill>
                            <a:schemeClr val="tx1"/>
                          </a:solidFill>
                          <a:effectLst/>
                          <a:latin typeface="Cambria" panose="02040503050406030204" pitchFamily="18" charset="0"/>
                          <a:ea typeface="等线" panose="02010600030101010101" pitchFamily="2" charset="-122"/>
                          <a:cs typeface="Times New Roman" panose="02020603050405020304" pitchFamily="18" charset="0"/>
                        </a:rPr>
                        <a:t>credible interval </a:t>
                      </a:r>
                      <a:r>
                        <a:rPr kumimoji="0" lang="en-US" altLang="zh-CN" sz="1800" b="0" i="0"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pitchFamily="2" charset="-122"/>
                          <a:cs typeface="Times New Roman" panose="02020603050405020304" pitchFamily="18" charset="0"/>
                        </a:rPr>
                        <a:t>means that a</a:t>
                      </a:r>
                      <a:r>
                        <a:rPr lang="en-US" altLang="zh-CN" sz="1800" b="0" i="0" u="none" strike="noStrike" dirty="0">
                          <a:solidFill>
                            <a:schemeClr val="tx1"/>
                          </a:solidFill>
                          <a:effectLst/>
                          <a:latin typeface="Cambria" panose="02040503050406030204" pitchFamily="18" charset="0"/>
                          <a:ea typeface="等线" panose="02010600030101010101" pitchFamily="2" charset="-122"/>
                          <a:cs typeface="Times New Roman" panose="02020603050405020304" pitchFamily="18" charset="0"/>
                        </a:rPr>
                        <a:t>n unobserved parameter value has a probability of </a:t>
                      </a:r>
                      <a:r>
                        <a:rPr kumimoji="0" lang="en-US" altLang="zh-CN" sz="1800" b="0" i="0"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pitchFamily="2" charset="-122"/>
                          <a:cs typeface="Times New Roman" panose="02020603050405020304" pitchFamily="18" charset="0"/>
                        </a:rPr>
                        <a:t>68%</a:t>
                      </a:r>
                      <a:r>
                        <a:rPr lang="en-US" altLang="zh-CN" sz="1800" b="0" i="0" u="none" strike="noStrike" dirty="0">
                          <a:solidFill>
                            <a:schemeClr val="tx1"/>
                          </a:solidFill>
                          <a:effectLst/>
                          <a:latin typeface="Cambria" panose="02040503050406030204" pitchFamily="18" charset="0"/>
                          <a:ea typeface="等线" panose="02010600030101010101" pitchFamily="2" charset="-122"/>
                          <a:cs typeface="Times New Roman" panose="02020603050405020304" pitchFamily="18" charset="0"/>
                        </a:rPr>
                        <a:t> falling within it.</a:t>
                      </a:r>
                      <a:endParaRPr lang="zh-CN" altLang="en-US" sz="1800" b="0" i="0" u="none" strike="noStrike" dirty="0">
                        <a:solidFill>
                          <a:schemeClr val="tx1"/>
                        </a:solidFill>
                        <a:effectLst/>
                        <a:latin typeface="Cambria" panose="02040503050406030204" pitchFamily="18" charset="0"/>
                        <a:ea typeface="等线" panose="02010600030101010101" pitchFamily="2" charset="-122"/>
                        <a:cs typeface="Times New Roman" panose="02020603050405020304" pitchFamily="18" charset="0"/>
                      </a:endParaRPr>
                    </a:p>
                  </a:txBody>
                  <a:tcPr marL="0" marR="0" marT="0" marB="0" anchor="ctr">
                    <a:lnT w="12700" cap="flat" cmpd="sng" algn="ctr">
                      <a:solidFill>
                        <a:srgbClr val="A5A48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4236601"/>
                  </a:ext>
                </a:extLst>
              </a:tr>
            </a:tbl>
          </a:graphicData>
        </a:graphic>
      </p:graphicFrame>
      <p:pic>
        <p:nvPicPr>
          <p:cNvPr id="16" name="Picture 15">
            <a:extLst>
              <a:ext uri="{FF2B5EF4-FFF2-40B4-BE49-F238E27FC236}">
                <a16:creationId xmlns:a16="http://schemas.microsoft.com/office/drawing/2014/main" id="{74AFA599-8E73-45A3-8751-F588A1061D94}"/>
              </a:ext>
            </a:extLst>
          </p:cNvPr>
          <p:cNvPicPr>
            <a:picLocks noChangeAspect="1"/>
          </p:cNvPicPr>
          <p:nvPr/>
        </p:nvPicPr>
        <p:blipFill>
          <a:blip r:embed="rId3"/>
          <a:stretch>
            <a:fillRect/>
          </a:stretch>
        </p:blipFill>
        <p:spPr>
          <a:xfrm>
            <a:off x="6126480" y="1600200"/>
            <a:ext cx="2103120" cy="577409"/>
          </a:xfrm>
          <a:prstGeom prst="rect">
            <a:avLst/>
          </a:prstGeom>
        </p:spPr>
      </p:pic>
      <p:pic>
        <p:nvPicPr>
          <p:cNvPr id="18" name="Picture 17">
            <a:extLst>
              <a:ext uri="{FF2B5EF4-FFF2-40B4-BE49-F238E27FC236}">
                <a16:creationId xmlns:a16="http://schemas.microsoft.com/office/drawing/2014/main" id="{E18FD073-28F1-49B9-8D8C-A0DDE6060597}"/>
              </a:ext>
            </a:extLst>
          </p:cNvPr>
          <p:cNvPicPr>
            <a:picLocks noChangeAspect="1"/>
          </p:cNvPicPr>
          <p:nvPr/>
        </p:nvPicPr>
        <p:blipFill>
          <a:blip r:embed="rId4"/>
          <a:stretch>
            <a:fillRect/>
          </a:stretch>
        </p:blipFill>
        <p:spPr>
          <a:xfrm>
            <a:off x="6126480" y="2279562"/>
            <a:ext cx="2103120" cy="577409"/>
          </a:xfrm>
          <a:prstGeom prst="rect">
            <a:avLst/>
          </a:prstGeom>
        </p:spPr>
      </p:pic>
      <p:sp>
        <p:nvSpPr>
          <p:cNvPr id="12" name="TextBox 11">
            <a:extLst>
              <a:ext uri="{FF2B5EF4-FFF2-40B4-BE49-F238E27FC236}">
                <a16:creationId xmlns:a16="http://schemas.microsoft.com/office/drawing/2014/main" id="{10651BB9-E297-44E0-AC0B-7B474893F962}"/>
              </a:ext>
            </a:extLst>
          </p:cNvPr>
          <p:cNvSpPr txBox="1"/>
          <p:nvPr/>
        </p:nvSpPr>
        <p:spPr>
          <a:xfrm>
            <a:off x="2572049" y="5702036"/>
            <a:ext cx="2802370" cy="338554"/>
          </a:xfrm>
          <a:prstGeom prst="rect">
            <a:avLst/>
          </a:prstGeom>
          <a:noFill/>
        </p:spPr>
        <p:txBody>
          <a:bodyPr wrap="none">
            <a:spAutoFit/>
          </a:bodyPr>
          <a:lstStyle/>
          <a:p>
            <a:r>
              <a:rPr lang="en-US" sz="1600" dirty="0">
                <a:solidFill>
                  <a:srgbClr val="000066"/>
                </a:solidFill>
                <a:latin typeface="Arial Narrow" panose="020B0606020202030204" pitchFamily="34" charset="0"/>
              </a:rPr>
              <a:t>J. Chen </a:t>
            </a:r>
            <a:r>
              <a:rPr lang="en-US" altLang="zh-CN" sz="1600" i="1" dirty="0">
                <a:solidFill>
                  <a:srgbClr val="000066"/>
                </a:solidFill>
                <a:latin typeface="Arial Narrow" panose="020B0606020202030204" pitchFamily="34" charset="0"/>
              </a:rPr>
              <a:t>et al</a:t>
            </a:r>
            <a:r>
              <a:rPr lang="en-US" altLang="zh-CN" sz="1600" dirty="0">
                <a:solidFill>
                  <a:srgbClr val="000066"/>
                </a:solidFill>
                <a:latin typeface="Arial Narrow" panose="020B0606020202030204" pitchFamily="34" charset="0"/>
              </a:rPr>
              <a:t>.</a:t>
            </a:r>
            <a:r>
              <a:rPr lang="en-US" sz="1600" dirty="0">
                <a:solidFill>
                  <a:srgbClr val="000066"/>
                </a:solidFill>
                <a:latin typeface="Arial Narrow" panose="020B0606020202030204" pitchFamily="34" charset="0"/>
              </a:rPr>
              <a:t>, </a:t>
            </a:r>
            <a:r>
              <a:rPr lang="en-US" altLang="zh-CN" sz="1600" dirty="0">
                <a:solidFill>
                  <a:srgbClr val="000066"/>
                </a:solidFill>
                <a:latin typeface="Arial Narrow" panose="020B0606020202030204" pitchFamily="34" charset="0"/>
              </a:rPr>
              <a:t>NDS </a:t>
            </a:r>
            <a:r>
              <a:rPr lang="en-US" sz="1600" dirty="0">
                <a:solidFill>
                  <a:srgbClr val="000066"/>
                </a:solidFill>
                <a:latin typeface="Arial Narrow" panose="020B0606020202030204" pitchFamily="34" charset="0"/>
              </a:rPr>
              <a:t>184, 29 (2022).</a:t>
            </a:r>
          </a:p>
        </p:txBody>
      </p:sp>
      <p:sp>
        <p:nvSpPr>
          <p:cNvPr id="13" name="TextBox 12">
            <a:extLst>
              <a:ext uri="{FF2B5EF4-FFF2-40B4-BE49-F238E27FC236}">
                <a16:creationId xmlns:a16="http://schemas.microsoft.com/office/drawing/2014/main" id="{FA3F0115-8D46-4AE8-994C-5717BD03B6B6}"/>
              </a:ext>
            </a:extLst>
          </p:cNvPr>
          <p:cNvSpPr txBox="1"/>
          <p:nvPr/>
        </p:nvSpPr>
        <p:spPr>
          <a:xfrm>
            <a:off x="5620049" y="5702036"/>
            <a:ext cx="3219151" cy="338554"/>
          </a:xfrm>
          <a:prstGeom prst="rect">
            <a:avLst/>
          </a:prstGeom>
          <a:noFill/>
        </p:spPr>
        <p:txBody>
          <a:bodyPr wrap="none">
            <a:spAutoFit/>
          </a:bodyPr>
          <a:lstStyle/>
          <a:p>
            <a:r>
              <a:rPr lang="en-US" altLang="zh-CN" sz="1600" dirty="0">
                <a:solidFill>
                  <a:srgbClr val="000066"/>
                </a:solidFill>
                <a:latin typeface="Arial Narrow" panose="020B0606020202030204" pitchFamily="34" charset="0"/>
              </a:rPr>
              <a:t>L. J. Sun </a:t>
            </a:r>
            <a:r>
              <a:rPr lang="en-US" altLang="zh-CN" sz="1600" i="1" dirty="0">
                <a:solidFill>
                  <a:srgbClr val="000066"/>
                </a:solidFill>
                <a:latin typeface="Arial Narrow" panose="020B0606020202030204" pitchFamily="34" charset="0"/>
              </a:rPr>
              <a:t>et al</a:t>
            </a:r>
            <a:r>
              <a:rPr lang="en-US" altLang="zh-CN" sz="1600" dirty="0">
                <a:solidFill>
                  <a:srgbClr val="000066"/>
                </a:solidFill>
                <a:latin typeface="Arial Narrow" panose="020B0606020202030204" pitchFamily="34" charset="0"/>
              </a:rPr>
              <a:t>., PLB 839, 137801 (2023).</a:t>
            </a:r>
            <a:endParaRPr lang="zh-CN" altLang="en-US" sz="1600" dirty="0">
              <a:solidFill>
                <a:srgbClr val="000066"/>
              </a:solidFill>
              <a:latin typeface="Arial Narrow" panose="020B0606020202030204" pitchFamily="34" charset="0"/>
            </a:endParaRPr>
          </a:p>
        </p:txBody>
      </p:sp>
    </p:spTree>
    <p:extLst>
      <p:ext uri="{BB962C8B-B14F-4D97-AF65-F5344CB8AC3E}">
        <p14:creationId xmlns:p14="http://schemas.microsoft.com/office/powerpoint/2010/main" val="2442303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895007-F911-4516-8108-31872195F603}"/>
              </a:ext>
            </a:extLst>
          </p:cNvPr>
          <p:cNvSpPr>
            <a:spLocks noGrp="1"/>
          </p:cNvSpPr>
          <p:nvPr>
            <p:ph type="title"/>
          </p:nvPr>
        </p:nvSpPr>
        <p:spPr>
          <a:xfrm>
            <a:off x="76200" y="316396"/>
            <a:ext cx="8991600" cy="424506"/>
          </a:xfrm>
        </p:spPr>
        <p:txBody>
          <a:bodyPr/>
          <a:lstStyle/>
          <a:p>
            <a:r>
              <a:rPr lang="en-US" dirty="0"/>
              <a:t>Particle</a:t>
            </a:r>
            <a:r>
              <a:rPr lang="fr-FR" dirty="0"/>
              <a:t> X-ray </a:t>
            </a:r>
            <a:r>
              <a:rPr lang="en-US" dirty="0"/>
              <a:t>Coincidence</a:t>
            </a:r>
            <a:r>
              <a:rPr lang="fr-FR" dirty="0"/>
              <a:t> Technique (PXCT)</a:t>
            </a:r>
            <a:endParaRPr lang="en-US" dirty="0"/>
          </a:p>
        </p:txBody>
      </p:sp>
      <p:sp>
        <p:nvSpPr>
          <p:cNvPr id="4" name="Footer Placeholder 3">
            <a:extLst>
              <a:ext uri="{FF2B5EF4-FFF2-40B4-BE49-F238E27FC236}">
                <a16:creationId xmlns:a16="http://schemas.microsoft.com/office/drawing/2014/main" id="{DD9A26E4-D9C7-4360-8DBD-BA7153CD88B8}"/>
              </a:ext>
            </a:extLst>
          </p:cNvPr>
          <p:cNvSpPr>
            <a:spLocks noGrp="1"/>
          </p:cNvSpPr>
          <p:nvPr>
            <p:ph type="ftr" sz="quarter" idx="10"/>
          </p:nvPr>
        </p:nvSpPr>
        <p:spPr/>
        <p:txBody>
          <a:bodyPr/>
          <a:lstStyle/>
          <a:p>
            <a:pPr>
              <a:defRPr/>
            </a:pPr>
            <a:r>
              <a:rPr lang="en-US" dirty="0"/>
              <a:t>Lijie Sun, LECM2024 @ Knoxville</a:t>
            </a:r>
            <a:endParaRPr lang="nl-NL" dirty="0"/>
          </a:p>
        </p:txBody>
      </p:sp>
      <p:sp>
        <p:nvSpPr>
          <p:cNvPr id="5" name="Slide Number Placeholder 4">
            <a:extLst>
              <a:ext uri="{FF2B5EF4-FFF2-40B4-BE49-F238E27FC236}">
                <a16:creationId xmlns:a16="http://schemas.microsoft.com/office/drawing/2014/main" id="{1A16ABDB-10A3-441E-9CC1-ECDBC4C13E11}"/>
              </a:ext>
            </a:extLst>
          </p:cNvPr>
          <p:cNvSpPr>
            <a:spLocks noGrp="1"/>
          </p:cNvSpPr>
          <p:nvPr>
            <p:ph type="sldNum" sz="quarter" idx="11"/>
          </p:nvPr>
        </p:nvSpPr>
        <p:spPr/>
        <p:txBody>
          <a:bodyPr/>
          <a:lstStyle/>
          <a:p>
            <a:pPr>
              <a:defRPr/>
            </a:pPr>
            <a:r>
              <a:rPr lang="en-US" dirty="0"/>
              <a:t>, Slide </a:t>
            </a:r>
            <a:fld id="{35AD4620-7552-4207-8973-898801ED212B}" type="slidenum">
              <a:rPr lang="en-US" smtClean="0"/>
              <a:pPr>
                <a:defRPr/>
              </a:pPr>
              <a:t>7</a:t>
            </a:fld>
            <a:r>
              <a:rPr lang="en-US" dirty="0"/>
              <a:t> / 16</a:t>
            </a:r>
          </a:p>
        </p:txBody>
      </p:sp>
      <p:pic>
        <p:nvPicPr>
          <p:cNvPr id="6" name="Content Placeholder 5">
            <a:extLst>
              <a:ext uri="{FF2B5EF4-FFF2-40B4-BE49-F238E27FC236}">
                <a16:creationId xmlns:a16="http://schemas.microsoft.com/office/drawing/2014/main" id="{8F165D01-ABEC-44A8-99B4-189A23F094B2}"/>
              </a:ext>
            </a:extLst>
          </p:cNvPr>
          <p:cNvPicPr>
            <a:picLocks noGrp="1" noChangeAspect="1"/>
          </p:cNvPicPr>
          <p:nvPr>
            <p:ph idx="1"/>
          </p:nvPr>
        </p:nvPicPr>
        <p:blipFill rotWithShape="1">
          <a:blip r:embed="rId3"/>
          <a:srcRect b="24444"/>
          <a:stretch/>
        </p:blipFill>
        <p:spPr>
          <a:xfrm>
            <a:off x="91440" y="1066800"/>
            <a:ext cx="3670150" cy="4937125"/>
          </a:xfrm>
          <a:prstGeom prst="rect">
            <a:avLst/>
          </a:prstGeom>
        </p:spPr>
      </p:pic>
    </p:spTree>
    <p:extLst>
      <p:ext uri="{BB962C8B-B14F-4D97-AF65-F5344CB8AC3E}">
        <p14:creationId xmlns:p14="http://schemas.microsoft.com/office/powerpoint/2010/main" val="1697797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E3CDE4-5479-472B-997D-0CF00576F18D}"/>
              </a:ext>
            </a:extLst>
          </p:cNvPr>
          <p:cNvSpPr>
            <a:spLocks noGrp="1"/>
          </p:cNvSpPr>
          <p:nvPr>
            <p:ph type="title"/>
          </p:nvPr>
        </p:nvSpPr>
        <p:spPr>
          <a:xfrm>
            <a:off x="76200" y="316396"/>
            <a:ext cx="8991600" cy="424506"/>
          </a:xfrm>
        </p:spPr>
        <p:txBody>
          <a:bodyPr/>
          <a:lstStyle/>
          <a:p>
            <a:r>
              <a:rPr lang="en-US" dirty="0"/>
              <a:t>Particle</a:t>
            </a:r>
            <a:r>
              <a:rPr lang="fr-FR" dirty="0"/>
              <a:t> X-ray </a:t>
            </a:r>
            <a:r>
              <a:rPr lang="en-US" dirty="0"/>
              <a:t>Coincidence</a:t>
            </a:r>
            <a:r>
              <a:rPr lang="fr-FR" dirty="0"/>
              <a:t> Technique (PXCT)</a:t>
            </a:r>
            <a:endParaRPr lang="en-US" dirty="0"/>
          </a:p>
        </p:txBody>
      </p:sp>
      <p:sp>
        <p:nvSpPr>
          <p:cNvPr id="4" name="Footer Placeholder 3">
            <a:extLst>
              <a:ext uri="{FF2B5EF4-FFF2-40B4-BE49-F238E27FC236}">
                <a16:creationId xmlns:a16="http://schemas.microsoft.com/office/drawing/2014/main" id="{96FCC75D-A090-4130-8BBB-32B826440BD3}"/>
              </a:ext>
            </a:extLst>
          </p:cNvPr>
          <p:cNvSpPr>
            <a:spLocks noGrp="1"/>
          </p:cNvSpPr>
          <p:nvPr>
            <p:ph type="ftr" sz="quarter" idx="10"/>
          </p:nvPr>
        </p:nvSpPr>
        <p:spPr/>
        <p:txBody>
          <a:bodyPr/>
          <a:lstStyle/>
          <a:p>
            <a:pPr>
              <a:defRPr/>
            </a:pPr>
            <a:r>
              <a:rPr lang="en-US" dirty="0"/>
              <a:t>Lijie Sun, LECM2024 @ Knoxville</a:t>
            </a:r>
            <a:endParaRPr lang="nl-NL" dirty="0"/>
          </a:p>
        </p:txBody>
      </p:sp>
      <p:sp>
        <p:nvSpPr>
          <p:cNvPr id="5" name="Slide Number Placeholder 4">
            <a:extLst>
              <a:ext uri="{FF2B5EF4-FFF2-40B4-BE49-F238E27FC236}">
                <a16:creationId xmlns:a16="http://schemas.microsoft.com/office/drawing/2014/main" id="{92A1F7BC-C933-448F-8B7C-459A79D8B29D}"/>
              </a:ext>
            </a:extLst>
          </p:cNvPr>
          <p:cNvSpPr>
            <a:spLocks noGrp="1"/>
          </p:cNvSpPr>
          <p:nvPr>
            <p:ph type="sldNum" sz="quarter" idx="11"/>
          </p:nvPr>
        </p:nvSpPr>
        <p:spPr/>
        <p:txBody>
          <a:bodyPr/>
          <a:lstStyle/>
          <a:p>
            <a:pPr>
              <a:defRPr/>
            </a:pPr>
            <a:r>
              <a:rPr lang="en-US" dirty="0"/>
              <a:t>, Slide </a:t>
            </a:r>
            <a:fld id="{35AD4620-7552-4207-8973-898801ED212B}" type="slidenum">
              <a:rPr lang="en-US" smtClean="0"/>
              <a:pPr>
                <a:defRPr/>
              </a:pPr>
              <a:t>8</a:t>
            </a:fld>
            <a:r>
              <a:rPr lang="en-US" dirty="0"/>
              <a:t> / 16</a:t>
            </a:r>
          </a:p>
        </p:txBody>
      </p:sp>
      <p:pic>
        <p:nvPicPr>
          <p:cNvPr id="6" name="Content Placeholder 5">
            <a:extLst>
              <a:ext uri="{FF2B5EF4-FFF2-40B4-BE49-F238E27FC236}">
                <a16:creationId xmlns:a16="http://schemas.microsoft.com/office/drawing/2014/main" id="{85229708-E906-4AA8-976B-6D5202C460D2}"/>
              </a:ext>
            </a:extLst>
          </p:cNvPr>
          <p:cNvPicPr>
            <a:picLocks noGrp="1" noChangeAspect="1"/>
          </p:cNvPicPr>
          <p:nvPr>
            <p:ph idx="1"/>
          </p:nvPr>
        </p:nvPicPr>
        <p:blipFill rotWithShape="1">
          <a:blip r:embed="rId3"/>
          <a:srcRect b="24444"/>
          <a:stretch/>
        </p:blipFill>
        <p:spPr>
          <a:xfrm>
            <a:off x="91440" y="1066800"/>
            <a:ext cx="3670150" cy="4937125"/>
          </a:xfrm>
          <a:prstGeom prst="rect">
            <a:avLst/>
          </a:prstGeom>
        </p:spPr>
      </p:pic>
    </p:spTree>
    <p:extLst>
      <p:ext uri="{BB962C8B-B14F-4D97-AF65-F5344CB8AC3E}">
        <p14:creationId xmlns:p14="http://schemas.microsoft.com/office/powerpoint/2010/main" val="4250995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FCB4BA-4F40-4D80-BE7C-8DAD31A779CF}"/>
              </a:ext>
            </a:extLst>
          </p:cNvPr>
          <p:cNvSpPr>
            <a:spLocks noGrp="1"/>
          </p:cNvSpPr>
          <p:nvPr>
            <p:ph type="title"/>
          </p:nvPr>
        </p:nvSpPr>
        <p:spPr>
          <a:xfrm>
            <a:off x="76200" y="316396"/>
            <a:ext cx="8991600" cy="424506"/>
          </a:xfrm>
        </p:spPr>
        <p:txBody>
          <a:bodyPr/>
          <a:lstStyle/>
          <a:p>
            <a:r>
              <a:rPr lang="en-US" dirty="0"/>
              <a:t>Particle</a:t>
            </a:r>
            <a:r>
              <a:rPr lang="fr-FR" dirty="0"/>
              <a:t> X-ray </a:t>
            </a:r>
            <a:r>
              <a:rPr lang="en-US" dirty="0"/>
              <a:t>Coincidence</a:t>
            </a:r>
            <a:r>
              <a:rPr lang="fr-FR" dirty="0"/>
              <a:t> Technique (PXCT)</a:t>
            </a:r>
            <a:endParaRPr lang="en-US" dirty="0"/>
          </a:p>
        </p:txBody>
      </p:sp>
      <p:sp>
        <p:nvSpPr>
          <p:cNvPr id="4" name="Footer Placeholder 3">
            <a:extLst>
              <a:ext uri="{FF2B5EF4-FFF2-40B4-BE49-F238E27FC236}">
                <a16:creationId xmlns:a16="http://schemas.microsoft.com/office/drawing/2014/main" id="{B47C9689-0811-4567-A93C-7162FE2C9466}"/>
              </a:ext>
            </a:extLst>
          </p:cNvPr>
          <p:cNvSpPr>
            <a:spLocks noGrp="1"/>
          </p:cNvSpPr>
          <p:nvPr>
            <p:ph type="ftr" sz="quarter" idx="10"/>
          </p:nvPr>
        </p:nvSpPr>
        <p:spPr/>
        <p:txBody>
          <a:bodyPr/>
          <a:lstStyle/>
          <a:p>
            <a:pPr>
              <a:defRPr/>
            </a:pPr>
            <a:r>
              <a:rPr lang="en-US" dirty="0"/>
              <a:t>Lijie Sun, LECM2024 @ Knoxville</a:t>
            </a:r>
            <a:endParaRPr lang="nl-NL" dirty="0"/>
          </a:p>
        </p:txBody>
      </p:sp>
      <p:sp>
        <p:nvSpPr>
          <p:cNvPr id="5" name="Slide Number Placeholder 4">
            <a:extLst>
              <a:ext uri="{FF2B5EF4-FFF2-40B4-BE49-F238E27FC236}">
                <a16:creationId xmlns:a16="http://schemas.microsoft.com/office/drawing/2014/main" id="{F3110677-7903-4197-BB3C-8681FC47EE23}"/>
              </a:ext>
            </a:extLst>
          </p:cNvPr>
          <p:cNvSpPr>
            <a:spLocks noGrp="1"/>
          </p:cNvSpPr>
          <p:nvPr>
            <p:ph type="sldNum" sz="quarter" idx="11"/>
          </p:nvPr>
        </p:nvSpPr>
        <p:spPr/>
        <p:txBody>
          <a:bodyPr/>
          <a:lstStyle/>
          <a:p>
            <a:pPr>
              <a:defRPr/>
            </a:pPr>
            <a:r>
              <a:rPr lang="en-US" dirty="0"/>
              <a:t>, Slide </a:t>
            </a:r>
            <a:fld id="{35AD4620-7552-4207-8973-898801ED212B}" type="slidenum">
              <a:rPr lang="en-US" smtClean="0"/>
              <a:pPr>
                <a:defRPr/>
              </a:pPr>
              <a:t>9</a:t>
            </a:fld>
            <a:r>
              <a:rPr lang="en-US" dirty="0"/>
              <a:t> / 16</a:t>
            </a:r>
          </a:p>
        </p:txBody>
      </p:sp>
      <p:pic>
        <p:nvPicPr>
          <p:cNvPr id="6" name="Content Placeholder 5">
            <a:extLst>
              <a:ext uri="{FF2B5EF4-FFF2-40B4-BE49-F238E27FC236}">
                <a16:creationId xmlns:a16="http://schemas.microsoft.com/office/drawing/2014/main" id="{DF29796F-B744-4224-829C-10D7631B3CF6}"/>
              </a:ext>
            </a:extLst>
          </p:cNvPr>
          <p:cNvPicPr>
            <a:picLocks noGrp="1" noChangeAspect="1"/>
          </p:cNvPicPr>
          <p:nvPr>
            <p:ph idx="1"/>
          </p:nvPr>
        </p:nvPicPr>
        <p:blipFill rotWithShape="1">
          <a:blip r:embed="rId3"/>
          <a:srcRect b="24444"/>
          <a:stretch/>
        </p:blipFill>
        <p:spPr>
          <a:xfrm>
            <a:off x="91440" y="1066800"/>
            <a:ext cx="3670150" cy="4937125"/>
          </a:xfrm>
          <a:prstGeom prst="rect">
            <a:avLst/>
          </a:prstGeom>
        </p:spPr>
      </p:pic>
    </p:spTree>
    <p:extLst>
      <p:ext uri="{BB962C8B-B14F-4D97-AF65-F5344CB8AC3E}">
        <p14:creationId xmlns:p14="http://schemas.microsoft.com/office/powerpoint/2010/main" val="2664855262"/>
      </p:ext>
    </p:extLst>
  </p:cSld>
  <p:clrMapOvr>
    <a:masterClrMapping/>
  </p:clrMapOvr>
</p:sld>
</file>

<file path=ppt/theme/theme1.xml><?xml version="1.0" encoding="utf-8"?>
<a:theme xmlns:a="http://schemas.openxmlformats.org/drawingml/2006/main" name="1_FRIB3">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10_CKG FRIB no-line h">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KG FRIB no-line 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KG FRIB no-line 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KG FRIB no-line 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KG FRIB no-line 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KG FRIB no-line 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KG FRIB no-line 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KG FRIB no-line h 8">
        <a:dk1>
          <a:srgbClr val="000000"/>
        </a:dk1>
        <a:lt1>
          <a:srgbClr val="FFFFFF"/>
        </a:lt1>
        <a:dk2>
          <a:srgbClr val="1F1DE8"/>
        </a:dk2>
        <a:lt2>
          <a:srgbClr val="007469"/>
        </a:lt2>
        <a:accent1>
          <a:srgbClr val="FC0128"/>
        </a:accent1>
        <a:accent2>
          <a:srgbClr val="CF16CE"/>
        </a:accent2>
        <a:accent3>
          <a:srgbClr val="FFFFFF"/>
        </a:accent3>
        <a:accent4>
          <a:srgbClr val="000000"/>
        </a:accent4>
        <a:accent5>
          <a:srgbClr val="FDAAAC"/>
        </a:accent5>
        <a:accent6>
          <a:srgbClr val="BB13BA"/>
        </a:accent6>
        <a:hlink>
          <a:srgbClr val="F39FD1"/>
        </a:hlink>
        <a:folHlink>
          <a:srgbClr val="7C0F5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RIB-PowerPoint-Template-16x9-v5" id="{386E0BD5-C86C-4D62-9771-31771216E89C}" vid="{4ACF4385-ADC6-4C4F-9B7B-D66EF0FAE7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TaxCatchAll xmlns="27e6a43e-a4c4-4f52-b0e1-49827a209077">
      <Value>447</Value>
      <Value>283</Value>
      <Value>471</Value>
    </TaxCatchAll>
    <Document_x0020_Number xmlns="27e6a43e-a4c4-4f52-b0e1-49827a209077">45183</Document_x0020_Number>
    <AuthorizedDocs xmlns="51b9806a-5185-426e-8026-9f8401f8c974" xsi:nil="true"/>
    <Formatted_x0020_Sequence_x0020_Number xmlns="51b9806a-5185-426e-8026-9f8401f8c974">000454</Formatted_x0020_Sequence_x0020_Number>
    <Author1 xmlns="51b9806a-5185-426e-8026-9f8401f8c974">Parsons, Alex|61354939-8ef1-40bf-a344-a283b52ba8e0</Author1>
    <af7f2bdd3e3f4144927c8f46bf137639 xmlns="6819902c-d263-4340-a3b4-c7375668d2ad">
      <Terms xmlns="http://schemas.microsoft.com/office/infopath/2007/PartnerControls">
        <TermInfo xmlns="http://schemas.microsoft.com/office/infopath/2007/PartnerControls">
          <TermName xmlns="http://schemas.microsoft.com/office/infopath/2007/PartnerControls">S10000 Management and Administration</TermName>
          <TermId xmlns="http://schemas.microsoft.com/office/infopath/2007/PartnerControls">26ad7ea8-87d4-42ac-9781-b7fff1d89416</TermId>
        </TermInfo>
      </Terms>
    </af7f2bdd3e3f4144927c8f46bf137639>
    <WBS_x0020_Abbreviation xmlns="51b9806a-5185-426e-8026-9f8401f8c974">S10000</WBS_x0020_Abbreviation>
    <InternalSigners xmlns="51b9806a-5185-426e-8026-9f8401f8c974">
      <UserInfo>
        <DisplayName>King, Karen</DisplayName>
        <AccountId>18</AccountId>
        <AccountType/>
      </UserInfo>
    </InternalSigners>
    <k249c3db22e246c8be4b953e603e4d6b xmlns="6819902c-d263-4340-a3b4-c7375668d2ad">
      <Terms xmlns="http://schemas.microsoft.com/office/infopath/2007/PartnerControls">
        <TermInfo xmlns="http://schemas.microsoft.com/office/infopath/2007/PartnerControls">
          <TermName xmlns="http://schemas.microsoft.com/office/infopath/2007/PartnerControls">Parsons, Alex</TermName>
          <TermId xmlns="http://schemas.microsoft.com/office/infopath/2007/PartnerControls">61354939-8ef1-40bf-a344-a283b52ba8e0</TermId>
        </TermInfo>
      </Terms>
    </k249c3db22e246c8be4b953e603e4d6b>
    <ExternalSigners xmlns="51b9806a-5185-426e-8026-9f8401f8c974" xsi:nil="true"/>
    <AuthorizingDoc xmlns="51b9806a-5185-426e-8026-9f8401f8c974" xsi:nil="true"/>
    <i71e836a5a224468bea9b04c4fae55f7 xmlns="6819902c-d263-4340-a3b4-c7375668d2ad">
      <Terms xmlns="http://schemas.microsoft.com/office/infopath/2007/PartnerControls"/>
    </i71e836a5a224468bea9b04c4fae55f7>
    <e9dd64bcc98445289e39b91f109bdcd5 xmlns="6819902c-d263-4340-a3b4-c7375668d2ad">
      <Terms xmlns="http://schemas.microsoft.com/office/infopath/2007/PartnerControls">
        <TermInfo xmlns="http://schemas.microsoft.com/office/infopath/2007/PartnerControls">
          <TermName xmlns="http://schemas.microsoft.com/office/infopath/2007/PartnerControls">FM</TermName>
          <TermId xmlns="http://schemas.microsoft.com/office/infopath/2007/PartnerControls">6b363047-e12c-44ec-9837-aeed4884c22d</TermId>
        </TermInfo>
      </Terms>
    </e9dd64bcc98445289e39b91f109bdcd5>
    <Filtered_x0020_Document_x0020_Number0 xmlns="6819902c-d263-4340-a3b4-c7375668d2ad">45183</Filtered_x0020_Document_x0020_Number0>
    <Identifier xmlns="51b9806a-5185-426e-8026-9f8401f8c974">FM</Identifier>
    <Formatted_x0020_Revision xmlns="51b9806a-5185-426e-8026-9f8401f8c974">003</Formatted_x0020_Revision>
    <Revision_x0020_History xmlns="51b9806a-5185-426e-8026-9f8401f8c974">Updated CA instructions on slide 3, Revised notes on text color on slide 9
</Revision_x0020_History>
    <adda98769e204859847d571c1cc4aba8 xmlns="6819902c-d263-4340-a3b4-c7375668d2ad" xsi:nil="true"/>
    <AuthorizingComm_x0026_Boards xmlns="51b9806a-5185-426e-8026-9f8401f8c974" xsi:nil="true"/>
  </documentManagement>
</p:properties>
</file>

<file path=customXml/item2.xml><?xml version="1.0" encoding="utf-8"?>
<?mso-contentType ?>
<p:Policy xmlns:p="office.server.policy" id="" local="true">
  <p:Name>Controlled Document</p:Name>
  <p:Description/>
  <p:Statement/>
  <p:PolicyItems>
    <p:PolicyItem featureId="Microsoft.Office.RecordsManagement.PolicyFeatures.PolicyAudit" staticId="0x0101005B1FD2F7289FF44494593DF6B04CC580|8138272" UniqueId="d2e935fd-7aec-4982-a92c-0eafd6a3e49f">
      <p:Name>Auditing</p:Name>
      <p:Description>Audits user actions on documents and list items to the Audit Log.</p:Description>
      <p:CustomData>
        <Audit>
          <Update/>
          <View/>
          <CheckInOut/>
          <MoveCopy/>
          <DeleteRestore/>
        </Audit>
      </p:CustomData>
    </p:PolicyItem>
  </p:PolicyItems>
</p:Policy>
</file>

<file path=customXml/item3.xml><?xml version="1.0" encoding="utf-8"?>
<ct:contentTypeSchema xmlns:ct="http://schemas.microsoft.com/office/2006/metadata/contentType" xmlns:ma="http://schemas.microsoft.com/office/2006/metadata/properties/metaAttributes" ct:_="" ma:_="" ma:contentTypeName="Controlled Document" ma:contentTypeID="0x010100A77CE2F963BD5C4AB895E5E1F954079C" ma:contentTypeVersion="16" ma:contentTypeDescription="Create a new document." ma:contentTypeScope="" ma:versionID="afdac9f8058ac176136f3d7adb595399">
  <xsd:schema xmlns:xsd="http://www.w3.org/2001/XMLSchema" xmlns:xs="http://www.w3.org/2001/XMLSchema" xmlns:p="http://schemas.microsoft.com/office/2006/metadata/properties" xmlns:ns1="http://schemas.microsoft.com/sharepoint/v3" xmlns:ns3="6819902c-d263-4340-a3b4-c7375668d2ad" xmlns:ns4="51b9806a-5185-426e-8026-9f8401f8c974" xmlns:ns5="27e6a43e-a4c4-4f52-b0e1-49827a209077" targetNamespace="http://schemas.microsoft.com/office/2006/metadata/properties" ma:root="true" ma:fieldsID="c30e777042fe99c0ff3ef036ff66f7c5" ns1:_="" ns3:_="" ns4:_="" ns5:_="">
    <xsd:import namespace="http://schemas.microsoft.com/sharepoint/v3"/>
    <xsd:import namespace="6819902c-d263-4340-a3b4-c7375668d2ad"/>
    <xsd:import namespace="51b9806a-5185-426e-8026-9f8401f8c974"/>
    <xsd:import namespace="27e6a43e-a4c4-4f52-b0e1-49827a209077"/>
    <xsd:element name="properties">
      <xsd:complexType>
        <xsd:sequence>
          <xsd:element name="documentManagement">
            <xsd:complexType>
              <xsd:all>
                <xsd:element ref="ns3:Filtered_x0020_Document_x0020_Number0" minOccurs="0"/>
                <xsd:element ref="ns4:WBS_x0020_Abbreviation" minOccurs="0"/>
                <xsd:element ref="ns4:Identifier" minOccurs="0"/>
                <xsd:element ref="ns4:Formatted_x0020_Sequence_x0020_Number" minOccurs="0"/>
                <xsd:element ref="ns4:Formatted_x0020_Revision" minOccurs="0"/>
                <xsd:element ref="ns4:InternalSigners" minOccurs="0"/>
                <xsd:element ref="ns4:ExternalSigners" minOccurs="0"/>
                <xsd:element ref="ns4:AuthorizingDoc" minOccurs="0"/>
                <xsd:element ref="ns4:AuthorizedDocs" minOccurs="0"/>
                <xsd:element ref="ns4:AuthorizingComm_x0026_Boards" minOccurs="0"/>
                <xsd:element ref="ns4:Author1" minOccurs="0"/>
                <xsd:element ref="ns4:Revision_x0020_History" minOccurs="0"/>
                <xsd:element ref="ns5:Document_x0020_Number" minOccurs="0"/>
                <xsd:element ref="ns3:k249c3db22e246c8be4b953e603e4d6b" minOccurs="0"/>
                <xsd:element ref="ns3:e9dd64bcc98445289e39b91f109bdcd5" minOccurs="0"/>
                <xsd:element ref="ns3:af7f2bdd3e3f4144927c8f46bf137639" minOccurs="0"/>
                <xsd:element ref="ns3:i71e836a5a224468bea9b04c4fae55f7" minOccurs="0"/>
                <xsd:element ref="ns5:TaxCatchAll" minOccurs="0"/>
                <xsd:element ref="ns1:_dlc_Exempt" minOccurs="0"/>
                <xsd:element ref="ns3:adda98769e204859847d571c1cc4aba8"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31"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19902c-d263-4340-a3b4-c7375668d2ad" elementFormDefault="qualified">
    <xsd:import namespace="http://schemas.microsoft.com/office/2006/documentManagement/types"/>
    <xsd:import namespace="http://schemas.microsoft.com/office/infopath/2007/PartnerControls"/>
    <xsd:element name="Filtered_x0020_Document_x0020_Number0" ma:index="3" nillable="true" ma:displayName="Filtered Document Number" ma:list="9fecad60-3c5f-4b1e-97fe-bd29726213cb" ma:internalName="Filtered_x0020_Document_x0020_Number0" ma:showField="03f48824-29a8-4910-b16b-2538dd33bf46" ma:web="27e6a43e-a4c4-4f52-b0e1-49827a209077">
      <xsd:simpleType>
        <xsd:restriction base="dms:Unknown"/>
      </xsd:simpleType>
    </xsd:element>
    <xsd:element name="k249c3db22e246c8be4b953e603e4d6b" ma:index="24" nillable="true" ma:taxonomy="true" ma:internalName="k249c3db22e246c8be4b953e603e4d6b" ma:taxonomyFieldName="Author_" ma:displayName="Author_" ma:indexed="true" ma:default="" ma:fieldId="{4249c3db-22e2-46c8-be4b-953e603e4d6b}" ma:sspId="e79ac590-b2ba-4d84-8233-e7113f930f2a" ma:termSetId="9a961305-3498-445e-9205-fc8019e3f968" ma:anchorId="00000000-0000-0000-0000-000000000000" ma:open="true" ma:isKeyword="false">
      <xsd:complexType>
        <xsd:sequence>
          <xsd:element ref="pc:Terms" minOccurs="0" maxOccurs="1"/>
        </xsd:sequence>
      </xsd:complexType>
    </xsd:element>
    <xsd:element name="e9dd64bcc98445289e39b91f109bdcd5" ma:index="26" nillable="true" ma:taxonomy="true" ma:internalName="e9dd64bcc98445289e39b91f109bdcd5" ma:taxonomyFieldName="Subcategory_" ma:displayName="Subcategory_" ma:indexed="true" ma:default="" ma:fieldId="{e9dd64bc-c984-4528-9e39-b91f109bdcd5}" ma:sspId="e79ac590-b2ba-4d84-8233-e7113f930f2a" ma:termSetId="df4988c2-6ea7-4775-a660-7ca64affa0f7" ma:anchorId="00000000-0000-0000-0000-000000000000" ma:open="false" ma:isKeyword="false">
      <xsd:complexType>
        <xsd:sequence>
          <xsd:element ref="pc:Terms" minOccurs="0" maxOccurs="1"/>
        </xsd:sequence>
      </xsd:complexType>
    </xsd:element>
    <xsd:element name="af7f2bdd3e3f4144927c8f46bf137639" ma:index="27" nillable="true" ma:taxonomy="true" ma:internalName="af7f2bdd3e3f4144927c8f46bf137639" ma:taxonomyFieldName="_x0057_BS0" ma:displayName="WBS" ma:indexed="true" ma:default="" ma:fieldId="{af7f2bdd-3e3f-4144-927c-8f46bf137639}" ma:sspId="e79ac590-b2ba-4d84-8233-e7113f930f2a" ma:termSetId="5af71c37-dbbc-4bcd-b94e-7a1ec876d16a" ma:anchorId="00000000-0000-0000-0000-000000000000" ma:open="false" ma:isKeyword="false">
      <xsd:complexType>
        <xsd:sequence>
          <xsd:element ref="pc:Terms" minOccurs="0" maxOccurs="1"/>
        </xsd:sequence>
      </xsd:complexType>
    </xsd:element>
    <xsd:element name="i71e836a5a224468bea9b04c4fae55f7" ma:index="28" nillable="true" ma:taxonomy="true" ma:internalName="i71e836a5a224468bea9b04c4fae55f7" ma:taxonomyFieldName="Tags10" ma:displayName="Tags" ma:default="" ma:fieldId="{271e836a-5a22-4468-bea9-b04c4fae55f7}" ma:taxonomyMulti="true" ma:sspId="e79ac590-b2ba-4d84-8233-e7113f930f2a" ma:termSetId="15758f5a-2859-4efe-a184-c420225ff4a1" ma:anchorId="00000000-0000-0000-0000-000000000000" ma:open="false" ma:isKeyword="false">
      <xsd:complexType>
        <xsd:sequence>
          <xsd:element ref="pc:Terms" minOccurs="0" maxOccurs="1"/>
        </xsd:sequence>
      </xsd:complexType>
    </xsd:element>
    <xsd:element name="adda98769e204859847d571c1cc4aba8" ma:index="32" nillable="true" ma:displayName="EC Keywords_0" ma:hidden="true" ma:internalName="adda98769e204859847d571c1cc4aba8">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b9806a-5185-426e-8026-9f8401f8c974" elementFormDefault="qualified">
    <xsd:import namespace="http://schemas.microsoft.com/office/2006/documentManagement/types"/>
    <xsd:import namespace="http://schemas.microsoft.com/office/infopath/2007/PartnerControls"/>
    <xsd:element name="WBS_x0020_Abbreviation" ma:index="4" nillable="true" ma:displayName="WBS Abbreviation" ma:indexed="true" ma:internalName="WBS_x0020_Abbreviation">
      <xsd:simpleType>
        <xsd:restriction base="dms:Text">
          <xsd:maxLength value="255"/>
        </xsd:restriction>
      </xsd:simpleType>
    </xsd:element>
    <xsd:element name="Identifier" ma:index="5" nillable="true" ma:displayName="Identifier" ma:internalName="Identifier">
      <xsd:simpleType>
        <xsd:restriction base="dms:Text">
          <xsd:maxLength value="255"/>
        </xsd:restriction>
      </xsd:simpleType>
    </xsd:element>
    <xsd:element name="Formatted_x0020_Sequence_x0020_Number" ma:index="6" nillable="true" ma:displayName="Formatted Sequence Number" ma:indexed="true" ma:internalName="Formatted_x0020_Sequence_x0020_Number">
      <xsd:simpleType>
        <xsd:restriction base="dms:Text">
          <xsd:maxLength value="255"/>
        </xsd:restriction>
      </xsd:simpleType>
    </xsd:element>
    <xsd:element name="Formatted_x0020_Revision" ma:index="7" nillable="true" ma:displayName="Formatted Revision" ma:internalName="Formatted_x0020_Revision">
      <xsd:simpleType>
        <xsd:restriction base="dms:Text">
          <xsd:maxLength value="255"/>
        </xsd:restriction>
      </xsd:simpleType>
    </xsd:element>
    <xsd:element name="InternalSigners" ma:index="8" nillable="true" ma:displayName="Internal Signers" ma:list="UserInfo" ma:SharePointGroup="0" ma:internalName="InternalSigners"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Signers" ma:index="9" nillable="true" ma:displayName="External Signers" ma:internalName="ExternalSigners">
      <xsd:simpleType>
        <xsd:restriction base="dms:Note">
          <xsd:maxLength value="255"/>
        </xsd:restriction>
      </xsd:simpleType>
    </xsd:element>
    <xsd:element name="AuthorizingDoc" ma:index="10" nillable="true" ma:displayName="Authorizing Doc" ma:internalName="AuthorizingDoc">
      <xsd:simpleType>
        <xsd:restriction base="dms:Note">
          <xsd:maxLength value="255"/>
        </xsd:restriction>
      </xsd:simpleType>
    </xsd:element>
    <xsd:element name="AuthorizedDocs" ma:index="11" nillable="true" ma:displayName="Authorized Docs" ma:internalName="AuthorizedDocs">
      <xsd:simpleType>
        <xsd:restriction base="dms:Note">
          <xsd:maxLength value="255"/>
        </xsd:restriction>
      </xsd:simpleType>
    </xsd:element>
    <xsd:element name="AuthorizingComm_x0026_Boards" ma:index="12" nillable="true" ma:displayName="Authorizing Comm &amp; Board" ma:internalName="AuthorizingComm_x0026_Boards">
      <xsd:simpleType>
        <xsd:restriction base="dms:Note">
          <xsd:maxLength value="255"/>
        </xsd:restriction>
      </xsd:simpleType>
    </xsd:element>
    <xsd:element name="Author1" ma:index="16" nillable="true" ma:displayName="Author1" ma:internalName="Author1">
      <xsd:simpleType>
        <xsd:restriction base="dms:Text">
          <xsd:maxLength value="255"/>
        </xsd:restriction>
      </xsd:simpleType>
    </xsd:element>
    <xsd:element name="Revision_x0020_History" ma:index="18" nillable="true" ma:displayName="Revision History" ma:internalName="Revision_x0020_History">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e6a43e-a4c4-4f52-b0e1-49827a209077" elementFormDefault="qualified">
    <xsd:import namespace="http://schemas.microsoft.com/office/2006/documentManagement/types"/>
    <xsd:import namespace="http://schemas.microsoft.com/office/infopath/2007/PartnerControls"/>
    <xsd:element name="Document_x0020_Number" ma:index="19" nillable="true" ma:displayName="Document Number" ma:hidden="true" ma:list="{9fecad60-3c5f-4b1e-97fe-bd29726213cb}" ma:internalName="Document_x0020_Number" ma:readOnly="false" ma:showField="Document_x0020_Number" ma:web="27e6a43e-a4c4-4f52-b0e1-49827a209077">
      <xsd:simpleType>
        <xsd:restriction base="dms:Lookup"/>
      </xsd:simpleType>
    </xsd:element>
    <xsd:element name="TaxCatchAll" ma:index="29" nillable="true" ma:displayName="Taxonomy Catch All Column" ma:hidden="true" ma:list="{aa28423a-96a4-4fb2-8cce-b1b4f3e5b10f}" ma:internalName="TaxCatchAll" ma:showField="CatchAllData" ma:web="27e6a43e-a4c4-4f52-b0e1-49827a2090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A702D-F6E6-4314-8945-369A109C75F9}">
  <ds:schemaRefs>
    <ds:schemaRef ds:uri="http://purl.org/dc/terms/"/>
    <ds:schemaRef ds:uri="http://schemas.microsoft.com/office/2006/documentManagement/types"/>
    <ds:schemaRef ds:uri="http://www.w3.org/XML/1998/namespace"/>
    <ds:schemaRef ds:uri="27e6a43e-a4c4-4f52-b0e1-49827a209077"/>
    <ds:schemaRef ds:uri="http://purl.org/dc/dcmitype/"/>
    <ds:schemaRef ds:uri="http://purl.org/dc/elements/1.1/"/>
    <ds:schemaRef ds:uri="http://schemas.microsoft.com/office/infopath/2007/PartnerControls"/>
    <ds:schemaRef ds:uri="http://schemas.microsoft.com/office/2006/metadata/properties"/>
    <ds:schemaRef ds:uri="http://schemas.microsoft.com/sharepoint/v3"/>
    <ds:schemaRef ds:uri="http://schemas.openxmlformats.org/package/2006/metadata/core-properties"/>
    <ds:schemaRef ds:uri="51b9806a-5185-426e-8026-9f8401f8c974"/>
    <ds:schemaRef ds:uri="6819902c-d263-4340-a3b4-c7375668d2ad"/>
  </ds:schemaRefs>
</ds:datastoreItem>
</file>

<file path=customXml/itemProps2.xml><?xml version="1.0" encoding="utf-8"?>
<ds:datastoreItem xmlns:ds="http://schemas.openxmlformats.org/officeDocument/2006/customXml" ds:itemID="{6927942A-61A9-4118-A144-DE7F84F21C4A}">
  <ds:schemaRefs>
    <ds:schemaRef ds:uri="office.server.policy"/>
  </ds:schemaRefs>
</ds:datastoreItem>
</file>

<file path=customXml/itemProps3.xml><?xml version="1.0" encoding="utf-8"?>
<ds:datastoreItem xmlns:ds="http://schemas.openxmlformats.org/officeDocument/2006/customXml" ds:itemID="{087279E9-029E-40B5-9EA9-88D004C7ED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19902c-d263-4340-a3b4-c7375668d2ad"/>
    <ds:schemaRef ds:uri="51b9806a-5185-426e-8026-9f8401f8c974"/>
    <ds:schemaRef ds:uri="27e6a43e-a4c4-4f52-b0e1-49827a2090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B76CD61-6042-403B-B3F6-04E51A8FF7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17736</TotalTime>
  <Words>1459</Words>
  <Application>Microsoft Office PowerPoint</Application>
  <PresentationFormat>On-screen Show (4:3)</PresentationFormat>
  <Paragraphs>136</Paragraphs>
  <Slides>17</Slides>
  <Notes>17</Notes>
  <HiddenSlides>1</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17</vt:i4>
      </vt:variant>
    </vt:vector>
  </HeadingPairs>
  <TitlesOfParts>
    <vt:vector size="35" baseType="lpstr">
      <vt:lpstr>Aptos</vt:lpstr>
      <vt:lpstr>CMMI10</vt:lpstr>
      <vt:lpstr>CMMI12</vt:lpstr>
      <vt:lpstr>CMR10</vt:lpstr>
      <vt:lpstr>CMR12</vt:lpstr>
      <vt:lpstr>CMR8</vt:lpstr>
      <vt:lpstr>CMSY10</vt:lpstr>
      <vt:lpstr>Inter</vt:lpstr>
      <vt:lpstr>Lucida Grande</vt:lpstr>
      <vt:lpstr>Arial</vt:lpstr>
      <vt:lpstr>Arial Narrow</vt:lpstr>
      <vt:lpstr>Calibri</vt:lpstr>
      <vt:lpstr>Cambria</vt:lpstr>
      <vt:lpstr>Cambria Math</vt:lpstr>
      <vt:lpstr>Helvetica</vt:lpstr>
      <vt:lpstr>Times New Roman</vt:lpstr>
      <vt:lpstr>Wingdings</vt:lpstr>
      <vt:lpstr>1_FRIB3</vt:lpstr>
      <vt:lpstr>Probing lifetimes of short-lived nuclear resonances of astrophysical interest</vt:lpstr>
      <vt:lpstr>Experimental Systems</vt:lpstr>
      <vt:lpstr>Bayesian-MCMC-DSAM Analysis</vt:lpstr>
      <vt:lpstr>30P(p,γ)31S Resonance Strength</vt:lpstr>
      <vt:lpstr>Lifetimes of 31S Excited States</vt:lpstr>
      <vt:lpstr>Lifetimes of 31S Excited States</vt:lpstr>
      <vt:lpstr>Particle X-ray Coincidence Technique (PXCT)</vt:lpstr>
      <vt:lpstr>Particle X-ray Coincidence Technique (PXCT)</vt:lpstr>
      <vt:lpstr>Particle X-ray Coincidence Technique (PXCT)</vt:lpstr>
      <vt:lpstr>Particle X-ray Coincidence Technique (PXCT)</vt:lpstr>
      <vt:lpstr>Particle X-ray Coincidence Technique (PXCT)</vt:lpstr>
      <vt:lpstr>Particle X-ray Coincidence Technique (PXCT)</vt:lpstr>
      <vt:lpstr>Particle X-ray Coincidence Technique (PXCT)</vt:lpstr>
      <vt:lpstr>60Zn Resonance Lifetime</vt:lpstr>
      <vt:lpstr>PXCT Detection System</vt:lpstr>
      <vt:lpstr>60Ga（EC）60Zn → 59Cu + p</vt:lpstr>
      <vt:lpstr>Future of PXCT</vt:lpstr>
    </vt:vector>
  </TitlesOfParts>
  <Company>MSU NSCL/FRIB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FRIB PowerPoint Template</dc:title>
  <dc:subject>S10000-FM-000454-R003</dc:subject>
  <dc:creator>Parsons, Alex</dc:creator>
  <cp:lastModifiedBy>lijie sun</cp:lastModifiedBy>
  <cp:revision>450</cp:revision>
  <cp:lastPrinted>2023-04-27T17:51:02Z</cp:lastPrinted>
  <dcterms:created xsi:type="dcterms:W3CDTF">2023-05-16T14:40:51Z</dcterms:created>
  <dcterms:modified xsi:type="dcterms:W3CDTF">2024-08-08T16:59:32Z</dcterms:modified>
  <cp:category>31 October 2023</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0x010100A77CE2F963BD5C4AB895E5E1F954079C</vt:lpwstr>
  </property>
  <property fmtid="{D5CDD505-2E9C-101B-9397-08002B2CF9AE}" pid="3" name="TemplateUrl">
    <vt:lpwstr/>
  </property>
  <property fmtid="{D5CDD505-2E9C-101B-9397-08002B2CF9AE}" pid="4" name="xd_Signature">
    <vt:bool>false</vt:bool>
  </property>
  <property fmtid="{D5CDD505-2E9C-101B-9397-08002B2CF9AE}" pid="5" name="xd_ProgID">
    <vt:lpwstr/>
  </property>
  <property fmtid="{D5CDD505-2E9C-101B-9397-08002B2CF9AE}" pid="6" name="Order">
    <vt:r8>5600</vt:r8>
  </property>
  <property fmtid="{D5CDD505-2E9C-101B-9397-08002B2CF9AE}" pid="7" name="Author_">
    <vt:lpwstr>447;#Parsons, Alex|61354939-8ef1-40bf-a344-a283b52ba8e0</vt:lpwstr>
  </property>
  <property fmtid="{D5CDD505-2E9C-101B-9397-08002B2CF9AE}" pid="8" name="Subcategory_">
    <vt:lpwstr>283;#FM|6b363047-e12c-44ec-9837-aeed4884c22d</vt:lpwstr>
  </property>
  <property fmtid="{D5CDD505-2E9C-101B-9397-08002B2CF9AE}" pid="9" name="ECKeywords">
    <vt:lpwstr/>
  </property>
  <property fmtid="{D5CDD505-2E9C-101B-9397-08002B2CF9AE}" pid="10" name="WBS0">
    <vt:lpwstr>471;#S10000 Management and Administration|26ad7ea8-87d4-42ac-9781-b7fff1d89416</vt:lpwstr>
  </property>
  <property fmtid="{D5CDD505-2E9C-101B-9397-08002B2CF9AE}" pid="11" name="Tags10">
    <vt:lpwstr/>
  </property>
  <property fmtid="{D5CDD505-2E9C-101B-9397-08002B2CF9AE}" pid="12" name="WorkflowChangePath">
    <vt:lpwstr>141c4800-5459-4a0f-8f70-37b212b6aaa7,4;141c4800-5459-4a0f-8f70-37b212b6aaa7,4;141c4800-5459-4a0f-8f70-37b212b6aaa7,4;141c4800-5459-4a0f-8f70-37b212b6aaa7,6;141c4800-5459-4a0f-8f70-37b212b6aaa7,6;141c4800-5459-4a0f-8f70-37b212b6aaa7,6;141c4800-5459-4a0f-8f141c4800-5459-4a0f-8f70-37b212b6aaa7,4;141c4800-5459-4a0f-8f70-37b212b6aaa7,4;141c4800-5459-4a0f-8f70-37b212b6aaa7,4;141c4800-5459-4a0f-8f70-37b212b6aaa7,5;141c4800-5459-4a0f-8f70-37b212b6aaa7,5;141c4800-5459-4a0f-8f70-37b212b6aaa7,5;141c4800-5459-4a0f-8f70-37b212b6aaa7,5;141c4800-5459-4a0f-8f70-37b212b6aaa7,5;</vt:lpwstr>
  </property>
  <property fmtid="{D5CDD505-2E9C-101B-9397-08002B2CF9AE}" pid="13" name="DNS">
    <vt:lpwstr>44668;#S10000-FM-000454-R002</vt:lpwstr>
  </property>
  <property fmtid="{D5CDD505-2E9C-101B-9397-08002B2CF9AE}" pid="14" name="Archive Document Workflow">
    <vt:lpwstr>, </vt:lpwstr>
  </property>
  <property fmtid="{D5CDD505-2E9C-101B-9397-08002B2CF9AE}" pid="15" name="Submission Date">
    <vt:filetime>2023-08-09T16:57:02Z</vt:filetime>
  </property>
  <property fmtid="{D5CDD505-2E9C-101B-9397-08002B2CF9AE}" pid="16" name="Subcategory">
    <vt:lpwstr>20</vt:lpwstr>
  </property>
</Properties>
</file>