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53" r:id="rId3"/>
    <p:sldId id="2952" r:id="rId4"/>
    <p:sldId id="2955" r:id="rId5"/>
    <p:sldId id="2956" r:id="rId6"/>
    <p:sldId id="2957" r:id="rId7"/>
    <p:sldId id="2959" r:id="rId8"/>
    <p:sldId id="29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F241AD-1742-4878-8682-8FA16DB3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599"/>
          </a:xfrm>
        </p:spPr>
        <p:txBody>
          <a:bodyPr>
            <a:normAutofit/>
          </a:bodyPr>
          <a:lstStyle/>
          <a:p>
            <a:r>
              <a:rPr lang="en-US" sz="3600" dirty="0"/>
              <a:t>Lifetime of </a:t>
            </a:r>
            <a:r>
              <a:rPr lang="en-US" sz="3600" baseline="30000" dirty="0"/>
              <a:t>23</a:t>
            </a:r>
            <a:r>
              <a:rPr lang="en-US" sz="3600" dirty="0"/>
              <a:t>Mg 7787 keV state (S2193)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7F396-5EF1-412B-8F89-C5E5565F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768" y="3602039"/>
            <a:ext cx="4396154" cy="235359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1) Fit range</a:t>
            </a:r>
          </a:p>
          <a:p>
            <a:pPr algn="l"/>
            <a:r>
              <a:rPr lang="en-US" sz="2400" dirty="0"/>
              <a:t>2) Bin width</a:t>
            </a:r>
          </a:p>
          <a:p>
            <a:pPr algn="l"/>
            <a:r>
              <a:rPr lang="en-US" dirty="0"/>
              <a:t>3)</a:t>
            </a:r>
            <a:r>
              <a:rPr lang="zh-CN" altLang="en-US" dirty="0"/>
              <a:t> </a:t>
            </a:r>
            <a:r>
              <a:rPr lang="en-US" altLang="zh-CN" dirty="0"/>
              <a:t>Angular distribution</a:t>
            </a:r>
          </a:p>
          <a:p>
            <a:pPr algn="l"/>
            <a:r>
              <a:rPr lang="en-US" dirty="0"/>
              <a:t>4) Bayesian a</a:t>
            </a:r>
            <a:r>
              <a:rPr lang="en-US" altLang="zh-CN" dirty="0"/>
              <a:t>nalysis framework</a:t>
            </a:r>
            <a:endParaRPr lang="en-US" dirty="0"/>
          </a:p>
          <a:p>
            <a:pPr algn="l"/>
            <a:r>
              <a:rPr lang="en-US" dirty="0">
                <a:solidFill>
                  <a:srgbClr val="0033FF"/>
                </a:solidFill>
              </a:rPr>
              <a:t>5) Prior choices</a:t>
            </a:r>
          </a:p>
        </p:txBody>
      </p:sp>
    </p:spTree>
    <p:extLst>
      <p:ext uri="{BB962C8B-B14F-4D97-AF65-F5344CB8AC3E}">
        <p14:creationId xmlns:p14="http://schemas.microsoft.com/office/powerpoint/2010/main" val="375080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CBF995-76F0-44A3-BF00-F4F775A4744A}"/>
              </a:ext>
            </a:extLst>
          </p:cNvPr>
          <p:cNvSpPr txBox="1"/>
          <p:nvPr/>
        </p:nvSpPr>
        <p:spPr>
          <a:xfrm>
            <a:off x="2513594" y="2651190"/>
            <a:ext cx="4116833" cy="78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b="1" dirty="0">
                <a:solidFill>
                  <a:srgbClr val="0000CC"/>
                </a:solidFill>
              </a:rPr>
              <a:t>Choice of priors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3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13D987-677F-4319-A581-A8408A6CB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02464"/>
              </p:ext>
            </p:extLst>
          </p:nvPr>
        </p:nvGraphicFramePr>
        <p:xfrm>
          <a:off x="146467" y="171283"/>
          <a:ext cx="8853153" cy="4351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873">
                  <a:extLst>
                    <a:ext uri="{9D8B030D-6E8A-4147-A177-3AD203B41FA5}">
                      <a16:colId xmlns:a16="http://schemas.microsoft.com/office/drawing/2014/main" val="269144184"/>
                    </a:ext>
                  </a:extLst>
                </a:gridCol>
                <a:gridCol w="1403330">
                  <a:extLst>
                    <a:ext uri="{9D8B030D-6E8A-4147-A177-3AD203B41FA5}">
                      <a16:colId xmlns:a16="http://schemas.microsoft.com/office/drawing/2014/main" val="147293630"/>
                    </a:ext>
                  </a:extLst>
                </a:gridCol>
                <a:gridCol w="4845950">
                  <a:extLst>
                    <a:ext uri="{9D8B030D-6E8A-4147-A177-3AD203B41FA5}">
                      <a16:colId xmlns:a16="http://schemas.microsoft.com/office/drawing/2014/main" val="3733738108"/>
                    </a:ext>
                  </a:extLst>
                </a:gridCol>
              </a:tblGrid>
              <a:tr h="471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Literature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</a:t>
                      </a:r>
                      <a:r>
                        <a:rPr lang="el-GR" sz="1800" i="1" u="none" strike="noStrike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l-GR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keV)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extLst>
                  <a:ext uri="{0D108BD9-81ED-4DB2-BD59-A6C34878D82A}">
                    <a16:rowId xmlns:a16="http://schemas.microsoft.com/office/drawing/2014/main" val="3111692477"/>
                  </a:ext>
                </a:extLst>
              </a:tr>
              <a:tr h="861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Sallaska_PRC2011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7332.7(12)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Na(</a:t>
                      </a:r>
                      <a:r>
                        <a:rPr lang="en-US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l-GR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l-G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extLst>
                  <a:ext uri="{0D108BD9-81ED-4DB2-BD59-A6C34878D82A}">
                    <a16:rowId xmlns:a16="http://schemas.microsoft.com/office/drawing/2014/main" val="772524311"/>
                  </a:ext>
                </a:extLst>
              </a:tr>
              <a:tr h="861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Jenkins_PRC2004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7333.7(11)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C(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C,</a:t>
                      </a:r>
                      <a:r>
                        <a:rPr lang="en-US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l-GR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</a:t>
                      </a:r>
                      <a:r>
                        <a:rPr lang="el-G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extLst>
                  <a:ext uri="{0D108BD9-81ED-4DB2-BD59-A6C34878D82A}">
                    <a16:rowId xmlns:a16="http://schemas.microsoft.com/office/drawing/2014/main" val="1845198063"/>
                  </a:ext>
                </a:extLst>
              </a:tr>
              <a:tr h="433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ENSDF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7333.2(11)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Weighted average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Sallaska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Jenkins</a:t>
                      </a:r>
                    </a:p>
                  </a:txBody>
                  <a:tcPr marL="6288" marR="6288" marT="6288" marB="0" anchor="ctr"/>
                </a:tc>
                <a:extLst>
                  <a:ext uri="{0D108BD9-81ED-4DB2-BD59-A6C34878D82A}">
                    <a16:rowId xmlns:a16="http://schemas.microsoft.com/office/drawing/2014/main" val="2027309073"/>
                  </a:ext>
                </a:extLst>
              </a:tr>
              <a:tr h="861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Goldberg_Thesis2024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7335.1(9)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Al(</a:t>
                      </a:r>
                      <a:r>
                        <a:rPr lang="en-US" altLang="zh-CN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βγ</a:t>
                      </a:r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en-US" altLang="zh-CN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extLst>
                  <a:ext uri="{0D108BD9-81ED-4DB2-BD59-A6C34878D82A}">
                    <a16:rowId xmlns:a16="http://schemas.microsoft.com/office/drawing/2014/main" val="4073067919"/>
                  </a:ext>
                </a:extLst>
              </a:tr>
              <a:tr h="861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Zhai_Thesis2006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7335.2(6)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Al(</a:t>
                      </a:r>
                      <a:r>
                        <a:rPr lang="en-US" altLang="zh-CN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βγ</a:t>
                      </a:r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r>
                        <a:rPr lang="en-US" altLang="zh-CN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r>
                        <a:rPr lang="en-US" altLang="zh-C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88" marR="6288" marT="6288" marB="0" anchor="ctr"/>
                </a:tc>
                <a:extLst>
                  <a:ext uri="{0D108BD9-81ED-4DB2-BD59-A6C34878D82A}">
                    <a16:rowId xmlns:a16="http://schemas.microsoft.com/office/drawing/2014/main" val="301475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42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F259BA-0AB1-4747-9925-D79B7098A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582399"/>
                  </p:ext>
                </p:extLst>
              </p:nvPr>
            </p:nvGraphicFramePr>
            <p:xfrm>
              <a:off x="76200" y="391160"/>
              <a:ext cx="8991600" cy="6235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1772">
                      <a:extLst>
                        <a:ext uri="{9D8B030D-6E8A-4147-A177-3AD203B41FA5}">
                          <a16:colId xmlns:a16="http://schemas.microsoft.com/office/drawing/2014/main" val="2275852137"/>
                        </a:ext>
                      </a:extLst>
                    </a:gridCol>
                    <a:gridCol w="2493276">
                      <a:extLst>
                        <a:ext uri="{9D8B030D-6E8A-4147-A177-3AD203B41FA5}">
                          <a16:colId xmlns:a16="http://schemas.microsoft.com/office/drawing/2014/main" val="640294142"/>
                        </a:ext>
                      </a:extLst>
                    </a:gridCol>
                    <a:gridCol w="2493276">
                      <a:extLst>
                        <a:ext uri="{9D8B030D-6E8A-4147-A177-3AD203B41FA5}">
                          <a16:colId xmlns:a16="http://schemas.microsoft.com/office/drawing/2014/main" val="154914930"/>
                        </a:ext>
                      </a:extLst>
                    </a:gridCol>
                    <a:gridCol w="2493276">
                      <a:extLst>
                        <a:ext uri="{9D8B030D-6E8A-4147-A177-3AD203B41FA5}">
                          <a16:colId xmlns:a16="http://schemas.microsoft.com/office/drawing/2014/main" val="2920733730"/>
                        </a:ext>
                      </a:extLst>
                    </a:gridCol>
                  </a:tblGrid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Emulator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3101659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Calibrator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71320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Sampler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0001346"/>
                      </a:ext>
                    </a:extLst>
                  </a:tr>
                  <a:tr h="9918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Prior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Mean = 7335.1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Sigma = 0.9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Uniform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[7331.5,</a:t>
                          </a:r>
                          <a:r>
                            <a:rPr kumimoji="0" lang="zh-CN" alt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7336.0]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1389020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i="1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800" i="1" baseline="-250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Lower bound Sallaska_PRC2011;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Higher bound Goldberg_Thesis2024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170967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i="1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</a:t>
                          </a:r>
                          <a:r>
                            <a:rPr lang="en-US" altLang="zh-CN" sz="2000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(fs)</a:t>
                          </a:r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.3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3.3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9.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−4.0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+4.6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3463759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90% C.I. (fs)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&lt;11.4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&lt;27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09617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F259BA-0AB1-4747-9925-D79B7098A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582399"/>
                  </p:ext>
                </p:extLst>
              </p:nvPr>
            </p:nvGraphicFramePr>
            <p:xfrm>
              <a:off x="76200" y="391160"/>
              <a:ext cx="8991600" cy="6235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1772">
                      <a:extLst>
                        <a:ext uri="{9D8B030D-6E8A-4147-A177-3AD203B41FA5}">
                          <a16:colId xmlns:a16="http://schemas.microsoft.com/office/drawing/2014/main" val="2275852137"/>
                        </a:ext>
                      </a:extLst>
                    </a:gridCol>
                    <a:gridCol w="2493276">
                      <a:extLst>
                        <a:ext uri="{9D8B030D-6E8A-4147-A177-3AD203B41FA5}">
                          <a16:colId xmlns:a16="http://schemas.microsoft.com/office/drawing/2014/main" val="640294142"/>
                        </a:ext>
                      </a:extLst>
                    </a:gridCol>
                    <a:gridCol w="2493276">
                      <a:extLst>
                        <a:ext uri="{9D8B030D-6E8A-4147-A177-3AD203B41FA5}">
                          <a16:colId xmlns:a16="http://schemas.microsoft.com/office/drawing/2014/main" val="154914930"/>
                        </a:ext>
                      </a:extLst>
                    </a:gridCol>
                    <a:gridCol w="2493276">
                      <a:extLst>
                        <a:ext uri="{9D8B030D-6E8A-4147-A177-3AD203B41FA5}">
                          <a16:colId xmlns:a16="http://schemas.microsoft.com/office/drawing/2014/main" val="2920733730"/>
                        </a:ext>
                      </a:extLst>
                    </a:gridCol>
                  </a:tblGrid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Emulator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PCGP_numPCs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3101659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Calibrator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directbayeswoodbury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471320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Sampler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metropolis_hastings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0001346"/>
                      </a:ext>
                    </a:extLst>
                  </a:tr>
                  <a:tr h="9918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Prior (keV)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Mean = 7332.7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Sigma = 1.2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Gaussian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Mean = 7335.1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Sigma = 0.9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Uniform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[7331.5,</a:t>
                          </a:r>
                          <a:r>
                            <a:rPr kumimoji="0" lang="zh-CN" alt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7336.0]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138902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i="1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r>
                            <a:rPr lang="en-US" altLang="zh-CN" sz="1800" i="1" baseline="-250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γ</a:t>
                          </a:r>
                          <a:r>
                            <a:rPr lang="en-US" altLang="zh-CN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(keV)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7332.7(12)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Sallaska_PRC2011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7335.1(9)</a:t>
                          </a: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Goldberg_Thesis2024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Lower bound Sallaska_PRC2011;</a:t>
                          </a:r>
                        </a:p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Higher bound Goldberg_Thesis2024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3170967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i="1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τ</a:t>
                          </a:r>
                          <a:r>
                            <a:rPr lang="en-US" altLang="zh-CN" sz="2000" dirty="0">
                              <a:solidFill>
                                <a:srgbClr val="008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(fs)</a:t>
                          </a:r>
                          <a:endParaRPr lang="en-US" sz="2000" dirty="0">
                            <a:solidFill>
                              <a:srgbClr val="008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880" t="-569925" r="-200733" b="-102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0488" t="-569925" r="-100244" b="-102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1125" t="-569925" r="-489" b="-102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463759"/>
                      </a:ext>
                    </a:extLst>
                  </a:tr>
                  <a:tr h="810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90% C.I. (fs)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&lt;11.4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&lt;15.7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&lt;27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09617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212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C2AB1C-3521-4A8D-8617-B2427F72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F7A95-F60B-495E-9A8F-E01EE2EB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BEDFA-B285-4A44-B371-DA233A1C476E}"/>
              </a:ext>
            </a:extLst>
          </p:cNvPr>
          <p:cNvSpPr txBox="1"/>
          <p:nvPr/>
        </p:nvSpPr>
        <p:spPr>
          <a:xfrm>
            <a:off x="1676400" y="124012"/>
            <a:ext cx="15263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Gaussian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7335.1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0.9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415F3-C87D-41CB-8099-56A76D3E8720}"/>
              </a:ext>
            </a:extLst>
          </p:cNvPr>
          <p:cNvSpPr txBox="1"/>
          <p:nvPr/>
        </p:nvSpPr>
        <p:spPr>
          <a:xfrm>
            <a:off x="1625646" y="3581400"/>
            <a:ext cx="16369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Uniform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[7331.5, 7336.0]</a:t>
            </a:r>
          </a:p>
        </p:txBody>
      </p:sp>
    </p:spTree>
    <p:extLst>
      <p:ext uri="{BB962C8B-B14F-4D97-AF65-F5344CB8AC3E}">
        <p14:creationId xmlns:p14="http://schemas.microsoft.com/office/powerpoint/2010/main" val="39429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9A304-C470-44FB-B28D-A47EBCD5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0B27B-0018-411E-8B88-CF559908A9BA}"/>
              </a:ext>
            </a:extLst>
          </p:cNvPr>
          <p:cNvSpPr txBox="1"/>
          <p:nvPr/>
        </p:nvSpPr>
        <p:spPr>
          <a:xfrm>
            <a:off x="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4ADCE-F39A-482C-978F-7C22DEC77A22}"/>
              </a:ext>
            </a:extLst>
          </p:cNvPr>
          <p:cNvSpPr txBox="1"/>
          <p:nvPr/>
        </p:nvSpPr>
        <p:spPr>
          <a:xfrm>
            <a:off x="0" y="5856905"/>
            <a:ext cx="2992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Sallaska_PRC2011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9.488 +4.589 -3.966 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3ECF2-896F-4282-954A-77F2934EDCC7}"/>
              </a:ext>
            </a:extLst>
          </p:cNvPr>
          <p:cNvSpPr txBox="1"/>
          <p:nvPr/>
        </p:nvSpPr>
        <p:spPr>
          <a:xfrm>
            <a:off x="0" y="6488668"/>
            <a:ext cx="33177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Final Acceptance Rate:  0.23556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BE28C-74DF-4D25-BB50-CF5DC725615B}"/>
              </a:ext>
            </a:extLst>
          </p:cNvPr>
          <p:cNvSpPr txBox="1"/>
          <p:nvPr/>
        </p:nvSpPr>
        <p:spPr>
          <a:xfrm>
            <a:off x="4572000" y="4572000"/>
            <a:ext cx="4429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Emulation method: PCGP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Calibration method: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directbayeswoodbury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Sampler: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metropolis_hastings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36189-BEE3-41B1-834E-29BE47348A35}"/>
              </a:ext>
            </a:extLst>
          </p:cNvPr>
          <p:cNvSpPr txBox="1"/>
          <p:nvPr/>
        </p:nvSpPr>
        <p:spPr>
          <a:xfrm>
            <a:off x="4572000" y="5856905"/>
            <a:ext cx="33693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altLang="zh-CN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prior: </a:t>
            </a:r>
            <a:r>
              <a:rPr lang="en-US" sz="180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Goldberg_Thesis2024</a:t>
            </a:r>
          </a:p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 = 15.014 +10.183 -10.200 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6E269-5727-4FE9-8E88-C68CC63D72AB}"/>
              </a:ext>
            </a:extLst>
          </p:cNvPr>
          <p:cNvSpPr txBox="1"/>
          <p:nvPr/>
        </p:nvSpPr>
        <p:spPr>
          <a:xfrm>
            <a:off x="4572000" y="6488668"/>
            <a:ext cx="33177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Final Acceptance Rate:  0.31992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9E176E-F217-4164-91DD-DFF80BB4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C8CD4-7A88-41D1-B53B-4527084B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7F854-20A2-4666-BD9B-7C845C157FC3}"/>
              </a:ext>
            </a:extLst>
          </p:cNvPr>
          <p:cNvSpPr txBox="1"/>
          <p:nvPr/>
        </p:nvSpPr>
        <p:spPr>
          <a:xfrm>
            <a:off x="2819400" y="955009"/>
            <a:ext cx="15263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Gaussian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Mean = 7335.1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Sigma = 0.9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3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188D-CADA-4B93-A2D1-4430D0A0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6A72E-715D-4248-8805-7AFF1730AB09}"/>
              </a:ext>
            </a:extLst>
          </p:cNvPr>
          <p:cNvSpPr txBox="1"/>
          <p:nvPr/>
        </p:nvSpPr>
        <p:spPr>
          <a:xfrm>
            <a:off x="2819400" y="1295400"/>
            <a:ext cx="16369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Uniform Prior: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[7331.5, 7336.0]</a:t>
            </a:r>
          </a:p>
        </p:txBody>
      </p:sp>
    </p:spTree>
    <p:extLst>
      <p:ext uri="{BB962C8B-B14F-4D97-AF65-F5344CB8AC3E}">
        <p14:creationId xmlns:p14="http://schemas.microsoft.com/office/powerpoint/2010/main" val="35142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287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Cambria Math</vt:lpstr>
      <vt:lpstr>Office Theme</vt:lpstr>
      <vt:lpstr>Lifetime of 23Mg 7787 keV state (S2193)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12</cp:revision>
  <dcterms:created xsi:type="dcterms:W3CDTF">2024-12-12T20:21:53Z</dcterms:created>
  <dcterms:modified xsi:type="dcterms:W3CDTF">2024-12-30T00:27:58Z</dcterms:modified>
</cp:coreProperties>
</file>