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8" r:id="rId3"/>
    <p:sldId id="257" r:id="rId4"/>
    <p:sldId id="259" r:id="rId5"/>
    <p:sldId id="263" r:id="rId6"/>
    <p:sldId id="262" r:id="rId7"/>
    <p:sldId id="264" r:id="rId8"/>
    <p:sldId id="3751" r:id="rId9"/>
    <p:sldId id="3752"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87" d="100"/>
          <a:sy n="87" d="100"/>
        </p:scale>
        <p:origin x="113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705D7A-FFE1-41BC-B0A3-2A5A102B0AA4}" type="datetimeFigureOut">
              <a:rPr lang="en-US" smtClean="0"/>
              <a:t>8/6/2024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D25C9E-5FDA-4834-9899-BE1775162A3A}" type="slidenum">
              <a:rPr lang="en-US" smtClean="0"/>
              <a:t>‹#›</a:t>
            </a:fld>
            <a:endParaRPr lang="en-US"/>
          </a:p>
        </p:txBody>
      </p:sp>
    </p:spTree>
    <p:extLst>
      <p:ext uri="{BB962C8B-B14F-4D97-AF65-F5344CB8AC3E}">
        <p14:creationId xmlns:p14="http://schemas.microsoft.com/office/powerpoint/2010/main" val="2903891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https://frib.msu.edu/users/beams/calculator</a:t>
            </a:r>
          </a:p>
        </p:txBody>
      </p:sp>
      <p:sp>
        <p:nvSpPr>
          <p:cNvPr id="4" name="Slide Number Placeholder 3"/>
          <p:cNvSpPr>
            <a:spLocks noGrp="1"/>
          </p:cNvSpPr>
          <p:nvPr>
            <p:ph type="sldNum" sz="quarter" idx="5"/>
          </p:nvPr>
        </p:nvSpPr>
        <p:spPr/>
        <p:txBody>
          <a:bodyPr/>
          <a:lstStyle/>
          <a:p>
            <a:fld id="{03D02776-8BC1-45B5-AF1A-C4418966F501}" type="slidenum">
              <a:rPr lang="en-US" smtClean="0"/>
              <a:t>8</a:t>
            </a:fld>
            <a:endParaRPr lang="en-US"/>
          </a:p>
        </p:txBody>
      </p:sp>
    </p:spTree>
    <p:extLst>
      <p:ext uri="{BB962C8B-B14F-4D97-AF65-F5344CB8AC3E}">
        <p14:creationId xmlns:p14="http://schemas.microsoft.com/office/powerpoint/2010/main" val="1711998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9101FE-FE4E-4895-ACFA-DD5F5C1981A2}"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02020-9058-4AE8-8C13-E71D99861459}" type="slidenum">
              <a:rPr lang="en-US" smtClean="0"/>
              <a:t>‹#›</a:t>
            </a:fld>
            <a:endParaRPr lang="en-US"/>
          </a:p>
        </p:txBody>
      </p:sp>
    </p:spTree>
    <p:extLst>
      <p:ext uri="{BB962C8B-B14F-4D97-AF65-F5344CB8AC3E}">
        <p14:creationId xmlns:p14="http://schemas.microsoft.com/office/powerpoint/2010/main" val="1706396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9101FE-FE4E-4895-ACFA-DD5F5C1981A2}"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02020-9058-4AE8-8C13-E71D99861459}" type="slidenum">
              <a:rPr lang="en-US" smtClean="0"/>
              <a:t>‹#›</a:t>
            </a:fld>
            <a:endParaRPr lang="en-US"/>
          </a:p>
        </p:txBody>
      </p:sp>
    </p:spTree>
    <p:extLst>
      <p:ext uri="{BB962C8B-B14F-4D97-AF65-F5344CB8AC3E}">
        <p14:creationId xmlns:p14="http://schemas.microsoft.com/office/powerpoint/2010/main" val="4018387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9101FE-FE4E-4895-ACFA-DD5F5C1981A2}"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02020-9058-4AE8-8C13-E71D99861459}" type="slidenum">
              <a:rPr lang="en-US" smtClean="0"/>
              <a:t>‹#›</a:t>
            </a:fld>
            <a:endParaRPr lang="en-US"/>
          </a:p>
        </p:txBody>
      </p:sp>
    </p:spTree>
    <p:extLst>
      <p:ext uri="{BB962C8B-B14F-4D97-AF65-F5344CB8AC3E}">
        <p14:creationId xmlns:p14="http://schemas.microsoft.com/office/powerpoint/2010/main" val="3239235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9101FE-FE4E-4895-ACFA-DD5F5C1981A2}"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02020-9058-4AE8-8C13-E71D99861459}" type="slidenum">
              <a:rPr lang="en-US" smtClean="0"/>
              <a:t>‹#›</a:t>
            </a:fld>
            <a:endParaRPr lang="en-US"/>
          </a:p>
        </p:txBody>
      </p:sp>
    </p:spTree>
    <p:extLst>
      <p:ext uri="{BB962C8B-B14F-4D97-AF65-F5344CB8AC3E}">
        <p14:creationId xmlns:p14="http://schemas.microsoft.com/office/powerpoint/2010/main" val="2504056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9101FE-FE4E-4895-ACFA-DD5F5C1981A2}"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02020-9058-4AE8-8C13-E71D99861459}" type="slidenum">
              <a:rPr lang="en-US" smtClean="0"/>
              <a:t>‹#›</a:t>
            </a:fld>
            <a:endParaRPr lang="en-US"/>
          </a:p>
        </p:txBody>
      </p:sp>
    </p:spTree>
    <p:extLst>
      <p:ext uri="{BB962C8B-B14F-4D97-AF65-F5344CB8AC3E}">
        <p14:creationId xmlns:p14="http://schemas.microsoft.com/office/powerpoint/2010/main" val="2581822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9101FE-FE4E-4895-ACFA-DD5F5C1981A2}"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A02020-9058-4AE8-8C13-E71D99861459}" type="slidenum">
              <a:rPr lang="en-US" smtClean="0"/>
              <a:t>‹#›</a:t>
            </a:fld>
            <a:endParaRPr lang="en-US"/>
          </a:p>
        </p:txBody>
      </p:sp>
    </p:spTree>
    <p:extLst>
      <p:ext uri="{BB962C8B-B14F-4D97-AF65-F5344CB8AC3E}">
        <p14:creationId xmlns:p14="http://schemas.microsoft.com/office/powerpoint/2010/main" val="2137668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9101FE-FE4E-4895-ACFA-DD5F5C1981A2}" type="datetimeFigureOut">
              <a:rPr lang="en-US" smtClean="0"/>
              <a:t>8/6/2024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A02020-9058-4AE8-8C13-E71D99861459}" type="slidenum">
              <a:rPr lang="en-US" smtClean="0"/>
              <a:t>‹#›</a:t>
            </a:fld>
            <a:endParaRPr lang="en-US"/>
          </a:p>
        </p:txBody>
      </p:sp>
    </p:spTree>
    <p:extLst>
      <p:ext uri="{BB962C8B-B14F-4D97-AF65-F5344CB8AC3E}">
        <p14:creationId xmlns:p14="http://schemas.microsoft.com/office/powerpoint/2010/main" val="1909671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9101FE-FE4E-4895-ACFA-DD5F5C1981A2}" type="datetimeFigureOut">
              <a:rPr lang="en-US" smtClean="0"/>
              <a:t>8/6/2024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A02020-9058-4AE8-8C13-E71D99861459}" type="slidenum">
              <a:rPr lang="en-US" smtClean="0"/>
              <a:t>‹#›</a:t>
            </a:fld>
            <a:endParaRPr lang="en-US"/>
          </a:p>
        </p:txBody>
      </p:sp>
    </p:spTree>
    <p:extLst>
      <p:ext uri="{BB962C8B-B14F-4D97-AF65-F5344CB8AC3E}">
        <p14:creationId xmlns:p14="http://schemas.microsoft.com/office/powerpoint/2010/main" val="186667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101FE-FE4E-4895-ACFA-DD5F5C1981A2}" type="datetimeFigureOut">
              <a:rPr lang="en-US" smtClean="0"/>
              <a:t>8/6/2024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A02020-9058-4AE8-8C13-E71D99861459}" type="slidenum">
              <a:rPr lang="en-US" smtClean="0"/>
              <a:t>‹#›</a:t>
            </a:fld>
            <a:endParaRPr lang="en-US"/>
          </a:p>
        </p:txBody>
      </p:sp>
    </p:spTree>
    <p:extLst>
      <p:ext uri="{BB962C8B-B14F-4D97-AF65-F5344CB8AC3E}">
        <p14:creationId xmlns:p14="http://schemas.microsoft.com/office/powerpoint/2010/main" val="841345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9101FE-FE4E-4895-ACFA-DD5F5C1981A2}"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A02020-9058-4AE8-8C13-E71D99861459}" type="slidenum">
              <a:rPr lang="en-US" smtClean="0"/>
              <a:t>‹#›</a:t>
            </a:fld>
            <a:endParaRPr lang="en-US"/>
          </a:p>
        </p:txBody>
      </p:sp>
    </p:spTree>
    <p:extLst>
      <p:ext uri="{BB962C8B-B14F-4D97-AF65-F5344CB8AC3E}">
        <p14:creationId xmlns:p14="http://schemas.microsoft.com/office/powerpoint/2010/main" val="1077942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9101FE-FE4E-4895-ACFA-DD5F5C1981A2}"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A02020-9058-4AE8-8C13-E71D99861459}" type="slidenum">
              <a:rPr lang="en-US" smtClean="0"/>
              <a:t>‹#›</a:t>
            </a:fld>
            <a:endParaRPr lang="en-US"/>
          </a:p>
        </p:txBody>
      </p:sp>
    </p:spTree>
    <p:extLst>
      <p:ext uri="{BB962C8B-B14F-4D97-AF65-F5344CB8AC3E}">
        <p14:creationId xmlns:p14="http://schemas.microsoft.com/office/powerpoint/2010/main" val="3542047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101FE-FE4E-4895-ACFA-DD5F5C1981A2}" type="datetimeFigureOut">
              <a:rPr lang="en-US" smtClean="0"/>
              <a:t>8/6/2024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A02020-9058-4AE8-8C13-E71D99861459}" type="slidenum">
              <a:rPr lang="en-US" smtClean="0"/>
              <a:t>‹#›</a:t>
            </a:fld>
            <a:endParaRPr lang="en-US"/>
          </a:p>
        </p:txBody>
      </p:sp>
    </p:spTree>
    <p:extLst>
      <p:ext uri="{BB962C8B-B14F-4D97-AF65-F5344CB8AC3E}">
        <p14:creationId xmlns:p14="http://schemas.microsoft.com/office/powerpoint/2010/main" val="35428713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3CC330-19B7-49EA-8D15-614BA1F527E8}"/>
              </a:ext>
            </a:extLst>
          </p:cNvPr>
          <p:cNvSpPr txBox="1"/>
          <p:nvPr/>
        </p:nvSpPr>
        <p:spPr>
          <a:xfrm>
            <a:off x="1149500" y="2438400"/>
            <a:ext cx="7063344" cy="1200329"/>
          </a:xfrm>
          <a:prstGeom prst="rect">
            <a:avLst/>
          </a:prstGeom>
          <a:noFill/>
        </p:spPr>
        <p:txBody>
          <a:bodyPr wrap="square" rtlCol="0">
            <a:spAutoFit/>
          </a:bodyPr>
          <a:lstStyle/>
          <a:p>
            <a:r>
              <a:rPr lang="en-US" altLang="zh-CN" sz="3600" dirty="0"/>
              <a:t>Is there a </a:t>
            </a:r>
            <a:r>
              <a:rPr lang="en-US" altLang="zh-CN" sz="3600" dirty="0" err="1"/>
              <a:t>ZnGa</a:t>
            </a:r>
            <a:r>
              <a:rPr lang="en-US" altLang="zh-CN" sz="3600" dirty="0"/>
              <a:t> Cycle in X-ray Bursts?</a:t>
            </a:r>
          </a:p>
          <a:p>
            <a:r>
              <a:rPr lang="en-US" sz="3600" dirty="0"/>
              <a:t> --- Chris</a:t>
            </a:r>
          </a:p>
        </p:txBody>
      </p:sp>
    </p:spTree>
    <p:extLst>
      <p:ext uri="{BB962C8B-B14F-4D97-AF65-F5344CB8AC3E}">
        <p14:creationId xmlns:p14="http://schemas.microsoft.com/office/powerpoint/2010/main" val="3696949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AC475C-03C5-46C5-9CEE-D49498E8F1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 y="431804"/>
            <a:ext cx="4389120" cy="5132615"/>
          </a:xfrm>
          <a:prstGeom prst="rect">
            <a:avLst/>
          </a:prstGeom>
        </p:spPr>
      </p:pic>
      <p:sp>
        <p:nvSpPr>
          <p:cNvPr id="5" name="TextBox 4">
            <a:extLst>
              <a:ext uri="{FF2B5EF4-FFF2-40B4-BE49-F238E27FC236}">
                <a16:creationId xmlns:a16="http://schemas.microsoft.com/office/drawing/2014/main" id="{F601BD6B-D143-4AC9-997A-C8D4C12CB099}"/>
              </a:ext>
            </a:extLst>
          </p:cNvPr>
          <p:cNvSpPr txBox="1"/>
          <p:nvPr/>
        </p:nvSpPr>
        <p:spPr>
          <a:xfrm>
            <a:off x="131026" y="5564419"/>
            <a:ext cx="5241074" cy="923330"/>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FIG. 1 of PXCT draft.</a:t>
            </a:r>
          </a:p>
          <a:p>
            <a:r>
              <a:rPr lang="en-US" dirty="0">
                <a:latin typeface="Times New Roman" panose="02020603050405020304" pitchFamily="18" charset="0"/>
                <a:cs typeface="Times New Roman" panose="02020603050405020304" pitchFamily="18" charset="0"/>
              </a:rPr>
              <a:t>Portion of the </a:t>
            </a:r>
            <a:r>
              <a:rPr lang="en-US" dirty="0" err="1">
                <a:latin typeface="Times New Roman" panose="02020603050405020304" pitchFamily="18" charset="0"/>
                <a:cs typeface="Times New Roman" panose="02020603050405020304" pitchFamily="18" charset="0"/>
              </a:rPr>
              <a:t>rp</a:t>
            </a:r>
            <a:r>
              <a:rPr lang="en-US" dirty="0">
                <a:latin typeface="Times New Roman" panose="02020603050405020304" pitchFamily="18" charset="0"/>
                <a:cs typeface="Times New Roman" panose="02020603050405020304" pitchFamily="18" charset="0"/>
              </a:rPr>
              <a:t>-process reaction sequence featuring the </a:t>
            </a:r>
            <a:r>
              <a:rPr lang="en-US" dirty="0" err="1">
                <a:latin typeface="Times New Roman" panose="02020603050405020304" pitchFamily="18" charset="0"/>
                <a:cs typeface="Times New Roman" panose="02020603050405020304" pitchFamily="18" charset="0"/>
              </a:rPr>
              <a:t>NiCu</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ZnGa</a:t>
            </a:r>
            <a:r>
              <a:rPr lang="en-US" dirty="0">
                <a:latin typeface="Times New Roman" panose="02020603050405020304" pitchFamily="18" charset="0"/>
                <a:cs typeface="Times New Roman" panose="02020603050405020304" pitchFamily="18" charset="0"/>
              </a:rPr>
              <a:t> cycles.</a:t>
            </a:r>
          </a:p>
        </p:txBody>
      </p:sp>
      <p:sp>
        <p:nvSpPr>
          <p:cNvPr id="9" name="TextBox 8">
            <a:extLst>
              <a:ext uri="{FF2B5EF4-FFF2-40B4-BE49-F238E27FC236}">
                <a16:creationId xmlns:a16="http://schemas.microsoft.com/office/drawing/2014/main" id="{ECB04994-32AC-4F97-8CC7-BAE5F8DE26A8}"/>
              </a:ext>
            </a:extLst>
          </p:cNvPr>
          <p:cNvSpPr txBox="1"/>
          <p:nvPr/>
        </p:nvSpPr>
        <p:spPr>
          <a:xfrm>
            <a:off x="5372100" y="857240"/>
            <a:ext cx="3619500" cy="3970318"/>
          </a:xfrm>
          <a:prstGeom prst="rect">
            <a:avLst/>
          </a:prstGeom>
          <a:noFill/>
        </p:spPr>
        <p:txBody>
          <a:bodyPr wrap="square">
            <a:spAutoFit/>
          </a:bodyPr>
          <a:lstStyle/>
          <a:p>
            <a:pPr algn="just"/>
            <a:r>
              <a:rPr lang="en-US" dirty="0">
                <a:latin typeface="Times New Roman" panose="02020603050405020304" pitchFamily="18" charset="0"/>
                <a:cs typeface="Times New Roman" panose="02020603050405020304" pitchFamily="18" charset="0"/>
              </a:rPr>
              <a:t>Also important for the light curve are reactions related to the </a:t>
            </a:r>
            <a:r>
              <a:rPr lang="en-US" dirty="0" err="1">
                <a:latin typeface="Times New Roman" panose="02020603050405020304" pitchFamily="18" charset="0"/>
                <a:cs typeface="Times New Roman" panose="02020603050405020304" pitchFamily="18" charset="0"/>
              </a:rPr>
              <a:t>NiCu</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ZnGa</a:t>
            </a:r>
            <a:r>
              <a:rPr lang="en-US" dirty="0">
                <a:latin typeface="Times New Roman" panose="02020603050405020304" pitchFamily="18" charset="0"/>
                <a:cs typeface="Times New Roman" panose="02020603050405020304" pitchFamily="18" charset="0"/>
              </a:rPr>
              <a:t> cycles.</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Of key importance here is the branching into the cycle at 59Cu and 63Ga, which is determined by the competition of the proton capture rate and the (p,α) rate. Note the (p,α) reactions are listed as (α,p) reactions.</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a:t>
            </a:r>
            <a:r>
              <a:rPr lang="en-US" dirty="0" err="1">
                <a:latin typeface="Times New Roman" panose="02020603050405020304" pitchFamily="18" charset="0"/>
                <a:cs typeface="Times New Roman" panose="02020603050405020304" pitchFamily="18" charset="0"/>
              </a:rPr>
              <a:t>NiCu</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ZnGa</a:t>
            </a:r>
            <a:r>
              <a:rPr lang="en-US" dirty="0">
                <a:latin typeface="Times New Roman" panose="02020603050405020304" pitchFamily="18" charset="0"/>
                <a:cs typeface="Times New Roman" panose="02020603050405020304" pitchFamily="18" charset="0"/>
              </a:rPr>
              <a:t> cycles further enhance abundances in A=60–64 mass region.</a:t>
            </a:r>
          </a:p>
        </p:txBody>
      </p:sp>
      <p:sp>
        <p:nvSpPr>
          <p:cNvPr id="10" name="TextBox 9">
            <a:extLst>
              <a:ext uri="{FF2B5EF4-FFF2-40B4-BE49-F238E27FC236}">
                <a16:creationId xmlns:a16="http://schemas.microsoft.com/office/drawing/2014/main" id="{3AA261D0-DAE6-4F04-8C2A-0F40BA9E0292}"/>
              </a:ext>
            </a:extLst>
          </p:cNvPr>
          <p:cNvSpPr txBox="1"/>
          <p:nvPr/>
        </p:nvSpPr>
        <p:spPr>
          <a:xfrm>
            <a:off x="5412295" y="5402836"/>
            <a:ext cx="3539110" cy="323165"/>
          </a:xfrm>
          <a:prstGeom prst="rect">
            <a:avLst/>
          </a:prstGeom>
          <a:noFill/>
        </p:spPr>
        <p:txBody>
          <a:bodyPr wrap="none">
            <a:spAutoFit/>
          </a:bodyPr>
          <a:lstStyle/>
          <a:p>
            <a:r>
              <a:rPr lang="en-US" sz="1500" dirty="0">
                <a:solidFill>
                  <a:srgbClr val="000066"/>
                </a:solidFill>
                <a:latin typeface="Arial Narrow" panose="020B0606020202030204" pitchFamily="34" charset="0"/>
              </a:rPr>
              <a:t>R. H. </a:t>
            </a:r>
            <a:r>
              <a:rPr lang="en-US" sz="1500" dirty="0" err="1">
                <a:solidFill>
                  <a:srgbClr val="000066"/>
                </a:solidFill>
                <a:latin typeface="Arial Narrow" panose="020B0606020202030204" pitchFamily="34" charset="0"/>
              </a:rPr>
              <a:t>Cyburt</a:t>
            </a:r>
            <a:r>
              <a:rPr lang="en-US" sz="1500" dirty="0">
                <a:solidFill>
                  <a:srgbClr val="000066"/>
                </a:solidFill>
                <a:latin typeface="Arial Narrow" panose="020B0606020202030204" pitchFamily="34" charset="0"/>
              </a:rPr>
              <a:t> </a:t>
            </a:r>
            <a:r>
              <a:rPr lang="en-US" sz="1500" i="1" dirty="0">
                <a:solidFill>
                  <a:srgbClr val="000066"/>
                </a:solidFill>
                <a:latin typeface="Arial Narrow" panose="020B0606020202030204" pitchFamily="34" charset="0"/>
              </a:rPr>
              <a:t>et al</a:t>
            </a:r>
            <a:r>
              <a:rPr lang="en-US" sz="1500" dirty="0">
                <a:solidFill>
                  <a:srgbClr val="000066"/>
                </a:solidFill>
                <a:latin typeface="Arial Narrow" panose="020B0606020202030204" pitchFamily="34" charset="0"/>
              </a:rPr>
              <a:t>., </a:t>
            </a:r>
            <a:r>
              <a:rPr lang="en-US" sz="1500" dirty="0" err="1">
                <a:solidFill>
                  <a:srgbClr val="000066"/>
                </a:solidFill>
                <a:latin typeface="Arial Narrow" panose="020B0606020202030204" pitchFamily="34" charset="0"/>
              </a:rPr>
              <a:t>Astrophys</a:t>
            </a:r>
            <a:r>
              <a:rPr lang="en-US" sz="1500" dirty="0">
                <a:solidFill>
                  <a:srgbClr val="000066"/>
                </a:solidFill>
                <a:latin typeface="Arial Narrow" panose="020B0606020202030204" pitchFamily="34" charset="0"/>
              </a:rPr>
              <a:t>. J. 830, 55 (2016).</a:t>
            </a:r>
          </a:p>
        </p:txBody>
      </p:sp>
    </p:spTree>
    <p:extLst>
      <p:ext uri="{BB962C8B-B14F-4D97-AF65-F5344CB8AC3E}">
        <p14:creationId xmlns:p14="http://schemas.microsoft.com/office/powerpoint/2010/main" val="2631561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0E0328-FAE5-4AB0-B471-83C5E8F5DC6D}"/>
              </a:ext>
            </a:extLst>
          </p:cNvPr>
          <p:cNvPicPr>
            <a:picLocks noChangeAspect="1"/>
          </p:cNvPicPr>
          <p:nvPr/>
        </p:nvPicPr>
        <p:blipFill>
          <a:blip r:embed="rId2"/>
          <a:stretch>
            <a:fillRect/>
          </a:stretch>
        </p:blipFill>
        <p:spPr>
          <a:xfrm>
            <a:off x="165100" y="301149"/>
            <a:ext cx="6391275" cy="5953125"/>
          </a:xfrm>
          <a:prstGeom prst="rect">
            <a:avLst/>
          </a:prstGeom>
        </p:spPr>
      </p:pic>
      <p:sp>
        <p:nvSpPr>
          <p:cNvPr id="3" name="TextBox 2">
            <a:extLst>
              <a:ext uri="{FF2B5EF4-FFF2-40B4-BE49-F238E27FC236}">
                <a16:creationId xmlns:a16="http://schemas.microsoft.com/office/drawing/2014/main" id="{787E6063-07EB-4058-AD88-F0E281487ACD}"/>
              </a:ext>
            </a:extLst>
          </p:cNvPr>
          <p:cNvSpPr txBox="1"/>
          <p:nvPr/>
        </p:nvSpPr>
        <p:spPr>
          <a:xfrm>
            <a:off x="0" y="6534835"/>
            <a:ext cx="3539110" cy="323165"/>
          </a:xfrm>
          <a:prstGeom prst="rect">
            <a:avLst/>
          </a:prstGeom>
          <a:noFill/>
        </p:spPr>
        <p:txBody>
          <a:bodyPr wrap="none">
            <a:spAutoFit/>
          </a:bodyPr>
          <a:lstStyle/>
          <a:p>
            <a:r>
              <a:rPr lang="en-US" sz="1500" dirty="0">
                <a:solidFill>
                  <a:srgbClr val="000066"/>
                </a:solidFill>
                <a:latin typeface="Arial Narrow" panose="020B0606020202030204" pitchFamily="34" charset="0"/>
              </a:rPr>
              <a:t>R. H. </a:t>
            </a:r>
            <a:r>
              <a:rPr lang="en-US" sz="1500" dirty="0" err="1">
                <a:solidFill>
                  <a:srgbClr val="000066"/>
                </a:solidFill>
                <a:latin typeface="Arial Narrow" panose="020B0606020202030204" pitchFamily="34" charset="0"/>
              </a:rPr>
              <a:t>Cyburt</a:t>
            </a:r>
            <a:r>
              <a:rPr lang="en-US" sz="1500" dirty="0">
                <a:solidFill>
                  <a:srgbClr val="000066"/>
                </a:solidFill>
                <a:latin typeface="Arial Narrow" panose="020B0606020202030204" pitchFamily="34" charset="0"/>
              </a:rPr>
              <a:t> </a:t>
            </a:r>
            <a:r>
              <a:rPr lang="en-US" sz="1500" i="1" dirty="0">
                <a:solidFill>
                  <a:srgbClr val="000066"/>
                </a:solidFill>
                <a:latin typeface="Arial Narrow" panose="020B0606020202030204" pitchFamily="34" charset="0"/>
              </a:rPr>
              <a:t>et al</a:t>
            </a:r>
            <a:r>
              <a:rPr lang="en-US" sz="1500" dirty="0">
                <a:solidFill>
                  <a:srgbClr val="000066"/>
                </a:solidFill>
                <a:latin typeface="Arial Narrow" panose="020B0606020202030204" pitchFamily="34" charset="0"/>
              </a:rPr>
              <a:t>., </a:t>
            </a:r>
            <a:r>
              <a:rPr lang="en-US" sz="1500" dirty="0" err="1">
                <a:solidFill>
                  <a:srgbClr val="000066"/>
                </a:solidFill>
                <a:latin typeface="Arial Narrow" panose="020B0606020202030204" pitchFamily="34" charset="0"/>
              </a:rPr>
              <a:t>Astrophys</a:t>
            </a:r>
            <a:r>
              <a:rPr lang="en-US" sz="1500" dirty="0">
                <a:solidFill>
                  <a:srgbClr val="000066"/>
                </a:solidFill>
                <a:latin typeface="Arial Narrow" panose="020B0606020202030204" pitchFamily="34" charset="0"/>
              </a:rPr>
              <a:t>. J. 830, 55 (2016).</a:t>
            </a:r>
          </a:p>
        </p:txBody>
      </p:sp>
      <p:sp>
        <p:nvSpPr>
          <p:cNvPr id="4" name="Rectangle: Rounded Corners 3">
            <a:extLst>
              <a:ext uri="{FF2B5EF4-FFF2-40B4-BE49-F238E27FC236}">
                <a16:creationId xmlns:a16="http://schemas.microsoft.com/office/drawing/2014/main" id="{98D24D73-511A-4727-94E0-E43B1D51648A}"/>
              </a:ext>
            </a:extLst>
          </p:cNvPr>
          <p:cNvSpPr/>
          <p:nvPr/>
        </p:nvSpPr>
        <p:spPr>
          <a:xfrm>
            <a:off x="1206500" y="1482249"/>
            <a:ext cx="5003800" cy="5461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526434D-DF96-4D12-8EEF-FD3EF88A2A93}"/>
              </a:ext>
            </a:extLst>
          </p:cNvPr>
          <p:cNvSpPr/>
          <p:nvPr/>
        </p:nvSpPr>
        <p:spPr>
          <a:xfrm>
            <a:off x="1206500" y="3284061"/>
            <a:ext cx="5003800" cy="255588"/>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6669B43-4ED6-4D53-8876-192DDA939971}"/>
              </a:ext>
            </a:extLst>
          </p:cNvPr>
          <p:cNvSpPr/>
          <p:nvPr/>
        </p:nvSpPr>
        <p:spPr>
          <a:xfrm>
            <a:off x="1202310" y="5062061"/>
            <a:ext cx="5003800" cy="255588"/>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90AD7FE-8AF2-4EE6-8BEE-152576028B2E}"/>
              </a:ext>
            </a:extLst>
          </p:cNvPr>
          <p:cNvPicPr>
            <a:picLocks noChangeAspect="1"/>
          </p:cNvPicPr>
          <p:nvPr/>
        </p:nvPicPr>
        <p:blipFill>
          <a:blip r:embed="rId3"/>
          <a:stretch>
            <a:fillRect/>
          </a:stretch>
        </p:blipFill>
        <p:spPr>
          <a:xfrm>
            <a:off x="6556375" y="757614"/>
            <a:ext cx="1371600" cy="500230"/>
          </a:xfrm>
          <a:prstGeom prst="rect">
            <a:avLst/>
          </a:prstGeom>
        </p:spPr>
      </p:pic>
      <p:pic>
        <p:nvPicPr>
          <p:cNvPr id="10" name="Picture 9">
            <a:extLst>
              <a:ext uri="{FF2B5EF4-FFF2-40B4-BE49-F238E27FC236}">
                <a16:creationId xmlns:a16="http://schemas.microsoft.com/office/drawing/2014/main" id="{D8842FAC-6F10-4B88-B97D-0EADE7327AD4}"/>
              </a:ext>
            </a:extLst>
          </p:cNvPr>
          <p:cNvPicPr>
            <a:picLocks noChangeAspect="1"/>
          </p:cNvPicPr>
          <p:nvPr/>
        </p:nvPicPr>
        <p:blipFill>
          <a:blip r:embed="rId4"/>
          <a:stretch>
            <a:fillRect/>
          </a:stretch>
        </p:blipFill>
        <p:spPr>
          <a:xfrm>
            <a:off x="7068979" y="1482249"/>
            <a:ext cx="365760" cy="243840"/>
          </a:xfrm>
          <a:prstGeom prst="rect">
            <a:avLst/>
          </a:prstGeom>
        </p:spPr>
      </p:pic>
      <p:pic>
        <p:nvPicPr>
          <p:cNvPr id="11" name="Picture 10">
            <a:extLst>
              <a:ext uri="{FF2B5EF4-FFF2-40B4-BE49-F238E27FC236}">
                <a16:creationId xmlns:a16="http://schemas.microsoft.com/office/drawing/2014/main" id="{C9778C1E-6289-48E4-8C89-7276FFBFCA04}"/>
              </a:ext>
            </a:extLst>
          </p:cNvPr>
          <p:cNvPicPr>
            <a:picLocks noChangeAspect="1"/>
          </p:cNvPicPr>
          <p:nvPr/>
        </p:nvPicPr>
        <p:blipFill>
          <a:blip r:embed="rId4"/>
          <a:stretch>
            <a:fillRect/>
          </a:stretch>
        </p:blipFill>
        <p:spPr>
          <a:xfrm>
            <a:off x="7068979" y="1755299"/>
            <a:ext cx="365760" cy="243840"/>
          </a:xfrm>
          <a:prstGeom prst="rect">
            <a:avLst/>
          </a:prstGeom>
        </p:spPr>
      </p:pic>
      <p:pic>
        <p:nvPicPr>
          <p:cNvPr id="13" name="Picture 12">
            <a:extLst>
              <a:ext uri="{FF2B5EF4-FFF2-40B4-BE49-F238E27FC236}">
                <a16:creationId xmlns:a16="http://schemas.microsoft.com/office/drawing/2014/main" id="{18E816CA-F594-4308-AA0B-5A423042F2EA}"/>
              </a:ext>
            </a:extLst>
          </p:cNvPr>
          <p:cNvPicPr>
            <a:picLocks noChangeAspect="1"/>
          </p:cNvPicPr>
          <p:nvPr/>
        </p:nvPicPr>
        <p:blipFill>
          <a:blip r:embed="rId4"/>
          <a:stretch>
            <a:fillRect/>
          </a:stretch>
        </p:blipFill>
        <p:spPr>
          <a:xfrm>
            <a:off x="7068979" y="5073809"/>
            <a:ext cx="365760" cy="243840"/>
          </a:xfrm>
          <a:prstGeom prst="rect">
            <a:avLst/>
          </a:prstGeom>
        </p:spPr>
      </p:pic>
      <p:pic>
        <p:nvPicPr>
          <p:cNvPr id="15" name="Picture 14">
            <a:extLst>
              <a:ext uri="{FF2B5EF4-FFF2-40B4-BE49-F238E27FC236}">
                <a16:creationId xmlns:a16="http://schemas.microsoft.com/office/drawing/2014/main" id="{ABCA4BF7-9F52-4A9C-AE7E-244113439DAF}"/>
              </a:ext>
            </a:extLst>
          </p:cNvPr>
          <p:cNvPicPr>
            <a:picLocks noChangeAspect="1"/>
          </p:cNvPicPr>
          <p:nvPr/>
        </p:nvPicPr>
        <p:blipFill>
          <a:blip r:embed="rId5"/>
          <a:stretch>
            <a:fillRect/>
          </a:stretch>
        </p:blipFill>
        <p:spPr>
          <a:xfrm>
            <a:off x="7084695" y="3300095"/>
            <a:ext cx="334328" cy="274320"/>
          </a:xfrm>
          <a:prstGeom prst="rect">
            <a:avLst/>
          </a:prstGeom>
        </p:spPr>
      </p:pic>
      <p:pic>
        <p:nvPicPr>
          <p:cNvPr id="17" name="Picture 16">
            <a:extLst>
              <a:ext uri="{FF2B5EF4-FFF2-40B4-BE49-F238E27FC236}">
                <a16:creationId xmlns:a16="http://schemas.microsoft.com/office/drawing/2014/main" id="{7CC31388-951C-4987-8105-F46E2629F256}"/>
              </a:ext>
            </a:extLst>
          </p:cNvPr>
          <p:cNvPicPr>
            <a:picLocks noChangeAspect="1"/>
          </p:cNvPicPr>
          <p:nvPr/>
        </p:nvPicPr>
        <p:blipFill>
          <a:blip r:embed="rId6"/>
          <a:stretch>
            <a:fillRect/>
          </a:stretch>
        </p:blipFill>
        <p:spPr>
          <a:xfrm>
            <a:off x="6492558" y="6104219"/>
            <a:ext cx="1463040" cy="150055"/>
          </a:xfrm>
          <a:prstGeom prst="rect">
            <a:avLst/>
          </a:prstGeom>
        </p:spPr>
      </p:pic>
    </p:spTree>
    <p:extLst>
      <p:ext uri="{BB962C8B-B14F-4D97-AF65-F5344CB8AC3E}">
        <p14:creationId xmlns:p14="http://schemas.microsoft.com/office/powerpoint/2010/main" val="4227245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C58A91-65AF-451F-8BA9-094720E547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8560" y="347455"/>
            <a:ext cx="7863840" cy="6366289"/>
          </a:xfrm>
          <a:prstGeom prst="rect">
            <a:avLst/>
          </a:prstGeom>
        </p:spPr>
      </p:pic>
      <p:sp>
        <p:nvSpPr>
          <p:cNvPr id="5" name="TextBox 4">
            <a:extLst>
              <a:ext uri="{FF2B5EF4-FFF2-40B4-BE49-F238E27FC236}">
                <a16:creationId xmlns:a16="http://schemas.microsoft.com/office/drawing/2014/main" id="{EE457510-76E7-4729-A607-880F2D3E1931}"/>
              </a:ext>
            </a:extLst>
          </p:cNvPr>
          <p:cNvSpPr txBox="1"/>
          <p:nvPr/>
        </p:nvSpPr>
        <p:spPr>
          <a:xfrm>
            <a:off x="0" y="6519446"/>
            <a:ext cx="5241074" cy="338554"/>
          </a:xfrm>
          <a:prstGeom prst="rect">
            <a:avLst/>
          </a:prstGeom>
          <a:noFill/>
        </p:spPr>
        <p:txBody>
          <a:bodyPr wrap="square">
            <a:spAutoFit/>
          </a:bodyPr>
          <a:lstStyle/>
          <a:p>
            <a:r>
              <a:rPr lang="en-US" sz="1600" dirty="0">
                <a:latin typeface="Times New Roman" panose="02020603050405020304" pitchFamily="18" charset="0"/>
                <a:cs typeface="Times New Roman" panose="02020603050405020304" pitchFamily="18" charset="0"/>
              </a:rPr>
              <a:t>FIG. 2 of PXCT draft. </a:t>
            </a:r>
            <a:r>
              <a:rPr lang="en-US" altLang="zh-CN" sz="1600" dirty="0">
                <a:latin typeface="Times New Roman" panose="02020603050405020304" pitchFamily="18" charset="0"/>
                <a:cs typeface="Times New Roman" panose="02020603050405020304" pitchFamily="18" charset="0"/>
              </a:rPr>
              <a:t>Evaluated</a:t>
            </a:r>
            <a:r>
              <a:rPr lang="en-US" sz="1600" dirty="0">
                <a:latin typeface="Times New Roman" panose="02020603050405020304" pitchFamily="18" charset="0"/>
                <a:cs typeface="Times New Roman" panose="02020603050405020304" pitchFamily="18" charset="0"/>
              </a:rPr>
              <a:t> decay scheme of </a:t>
            </a:r>
            <a:r>
              <a:rPr lang="en-US" sz="1600" baseline="30000" dirty="0">
                <a:latin typeface="Times New Roman" panose="02020603050405020304" pitchFamily="18" charset="0"/>
                <a:cs typeface="Times New Roman" panose="02020603050405020304" pitchFamily="18" charset="0"/>
              </a:rPr>
              <a:t>60</a:t>
            </a:r>
            <a:r>
              <a:rPr lang="en-US" sz="1600" dirty="0">
                <a:latin typeface="Times New Roman" panose="02020603050405020304" pitchFamily="18" charset="0"/>
                <a:cs typeface="Times New Roman" panose="02020603050405020304" pitchFamily="18" charset="0"/>
              </a:rPr>
              <a:t>Ga.</a:t>
            </a:r>
          </a:p>
        </p:txBody>
      </p:sp>
      <p:sp>
        <p:nvSpPr>
          <p:cNvPr id="6" name="TextBox 5">
            <a:extLst>
              <a:ext uri="{FF2B5EF4-FFF2-40B4-BE49-F238E27FC236}">
                <a16:creationId xmlns:a16="http://schemas.microsoft.com/office/drawing/2014/main" id="{682A4452-0650-4865-A1E4-683451D2684D}"/>
              </a:ext>
            </a:extLst>
          </p:cNvPr>
          <p:cNvSpPr txBox="1"/>
          <p:nvPr/>
        </p:nvSpPr>
        <p:spPr>
          <a:xfrm>
            <a:off x="101600" y="88900"/>
            <a:ext cx="6070600" cy="2723823"/>
          </a:xfrm>
          <a:prstGeom prst="rect">
            <a:avLst/>
          </a:prstGeom>
          <a:noFill/>
        </p:spPr>
        <p:txBody>
          <a:bodyPr wrap="square">
            <a:spAutoFit/>
          </a:bodyPr>
          <a:lstStyle/>
          <a:p>
            <a:r>
              <a:rPr lang="en-US" b="1" dirty="0">
                <a:latin typeface="Times New Roman" panose="02020603050405020304" pitchFamily="18" charset="0"/>
                <a:ea typeface="Cambria" panose="02040503050406030204" pitchFamily="18" charset="0"/>
                <a:cs typeface="Times New Roman" panose="02020603050405020304" pitchFamily="18" charset="0"/>
              </a:rPr>
              <a:t>Four </a:t>
            </a:r>
            <a:r>
              <a:rPr lang="en-US" b="1" baseline="30000" dirty="0">
                <a:latin typeface="Times New Roman" panose="02020603050405020304" pitchFamily="18" charset="0"/>
                <a:ea typeface="Cambria" panose="02040503050406030204" pitchFamily="18" charset="0"/>
                <a:cs typeface="Times New Roman" panose="02020603050405020304" pitchFamily="18" charset="0"/>
              </a:rPr>
              <a:t>60</a:t>
            </a:r>
            <a:r>
              <a:rPr lang="en-US" b="1" dirty="0">
                <a:latin typeface="Times New Roman" panose="02020603050405020304" pitchFamily="18" charset="0"/>
                <a:ea typeface="Cambria" panose="02040503050406030204" pitchFamily="18" charset="0"/>
                <a:cs typeface="Times New Roman" panose="02020603050405020304" pitchFamily="18" charset="0"/>
              </a:rPr>
              <a:t>Ga decay measurements</a:t>
            </a:r>
            <a:r>
              <a:rPr lang="en-US" altLang="zh-CN" b="1" dirty="0">
                <a:latin typeface="Times New Roman" panose="02020603050405020304" pitchFamily="18" charset="0"/>
                <a:ea typeface="Cambria" panose="02040503050406030204" pitchFamily="18" charset="0"/>
                <a:cs typeface="Times New Roman" panose="02020603050405020304" pitchFamily="18" charset="0"/>
              </a:rPr>
              <a:t>:</a:t>
            </a:r>
          </a:p>
          <a:p>
            <a:r>
              <a:rPr lang="it-IT" sz="1700" dirty="0">
                <a:solidFill>
                  <a:srgbClr val="000066"/>
                </a:solidFill>
                <a:latin typeface="Arial Narrow" panose="020B0606020202030204" pitchFamily="34" charset="0"/>
                <a:ea typeface="Cambria" panose="02040503050406030204" pitchFamily="18" charset="0"/>
                <a:cs typeface="Times New Roman" panose="02020603050405020304" pitchFamily="18" charset="0"/>
              </a:rPr>
              <a:t>C. Mazzocchi </a:t>
            </a:r>
            <a:r>
              <a:rPr lang="it-IT" sz="1700" i="1" dirty="0">
                <a:solidFill>
                  <a:srgbClr val="000066"/>
                </a:solidFill>
                <a:latin typeface="Arial Narrow" panose="020B0606020202030204" pitchFamily="34" charset="0"/>
                <a:ea typeface="Cambria" panose="02040503050406030204" pitchFamily="18" charset="0"/>
                <a:cs typeface="Times New Roman" panose="02020603050405020304" pitchFamily="18" charset="0"/>
              </a:rPr>
              <a:t>et al</a:t>
            </a:r>
            <a:r>
              <a:rPr lang="it-IT" sz="1700" dirty="0">
                <a:solidFill>
                  <a:srgbClr val="000066"/>
                </a:solidFill>
                <a:latin typeface="Arial Narrow" panose="020B0606020202030204" pitchFamily="34" charset="0"/>
                <a:ea typeface="Cambria" panose="02040503050406030204" pitchFamily="18" charset="0"/>
                <a:cs typeface="Times New Roman" panose="02020603050405020304" pitchFamily="18" charset="0"/>
              </a:rPr>
              <a:t>., Eur. Phys. J. A 12, 269 (2001).</a:t>
            </a:r>
          </a:p>
          <a:p>
            <a:endParaRPr lang="it-IT" sz="1700" dirty="0">
              <a:solidFill>
                <a:srgbClr val="000066"/>
              </a:solidFill>
              <a:latin typeface="Times New Roman" panose="02020603050405020304" pitchFamily="18" charset="0"/>
              <a:ea typeface="Cambria" panose="02040503050406030204" pitchFamily="18" charset="0"/>
              <a:cs typeface="Times New Roman" panose="02020603050405020304" pitchFamily="18" charset="0"/>
            </a:endParaRPr>
          </a:p>
          <a:p>
            <a:r>
              <a:rPr lang="it-IT" sz="1700" baseline="30000" dirty="0">
                <a:latin typeface="Times New Roman" panose="02020603050405020304" pitchFamily="18" charset="0"/>
                <a:ea typeface="Cambria" panose="02040503050406030204" pitchFamily="18" charset="0"/>
                <a:cs typeface="Times New Roman" panose="02020603050405020304" pitchFamily="18" charset="0"/>
              </a:rPr>
              <a:t>60</a:t>
            </a:r>
            <a:r>
              <a:rPr lang="it-IT" sz="1700" dirty="0">
                <a:latin typeface="Times New Roman" panose="02020603050405020304" pitchFamily="18" charset="0"/>
                <a:ea typeface="Cambria" panose="02040503050406030204" pitchFamily="18" charset="0"/>
                <a:cs typeface="Times New Roman" panose="02020603050405020304" pitchFamily="18" charset="0"/>
              </a:rPr>
              <a:t>Ga 3.2 </a:t>
            </a:r>
            <a:r>
              <a:rPr lang="en-US" altLang="zh-CN" sz="1700" dirty="0">
                <a:latin typeface="Times New Roman" panose="02020603050405020304" pitchFamily="18" charset="0"/>
                <a:ea typeface="Cambria" panose="02040503050406030204" pitchFamily="18" charset="0"/>
                <a:cs typeface="Times New Roman" panose="02020603050405020304" pitchFamily="18" charset="0"/>
              </a:rPr>
              <a:t>or </a:t>
            </a:r>
            <a:r>
              <a:rPr lang="it-IT" sz="1600" dirty="0">
                <a:latin typeface="Times New Roman" panose="02020603050405020304" pitchFamily="18" charset="0"/>
                <a:ea typeface="Cambria" panose="02040503050406030204" pitchFamily="18" charset="0"/>
                <a:cs typeface="Times New Roman" panose="02020603050405020304" pitchFamily="18" charset="0"/>
              </a:rPr>
              <a:t>7.6</a:t>
            </a:r>
            <a:r>
              <a:rPr lang="en-US" altLang="zh-CN" sz="1600" dirty="0">
                <a:latin typeface="Times New Roman" panose="02020603050405020304" pitchFamily="18" charset="0"/>
                <a:ea typeface="Cambria" panose="02040503050406030204" pitchFamily="18" charset="0"/>
                <a:cs typeface="Times New Roman" panose="02020603050405020304" pitchFamily="18" charset="0"/>
              </a:rPr>
              <a:t>×10</a:t>
            </a:r>
            <a:r>
              <a:rPr lang="en-US" altLang="zh-CN" sz="1600" baseline="30000" dirty="0">
                <a:latin typeface="Times New Roman" panose="02020603050405020304" pitchFamily="18" charset="0"/>
                <a:ea typeface="Cambria" panose="02040503050406030204" pitchFamily="18" charset="0"/>
                <a:cs typeface="Times New Roman" panose="02020603050405020304" pitchFamily="18" charset="0"/>
              </a:rPr>
              <a:t>5</a:t>
            </a:r>
            <a:r>
              <a:rPr lang="it-IT" sz="1600" dirty="0">
                <a:latin typeface="Times New Roman" panose="02020603050405020304" pitchFamily="18" charset="0"/>
                <a:ea typeface="Cambria" panose="02040503050406030204" pitchFamily="18" charset="0"/>
                <a:cs typeface="Times New Roman" panose="02020603050405020304" pitchFamily="18" charset="0"/>
              </a:rPr>
              <a:t> </a:t>
            </a:r>
            <a:r>
              <a:rPr lang="en-US" altLang="zh-CN" sz="1600" dirty="0">
                <a:latin typeface="Times New Roman" panose="02020603050405020304" pitchFamily="18" charset="0"/>
                <a:ea typeface="Cambria" panose="02040503050406030204" pitchFamily="18" charset="0"/>
                <a:cs typeface="Times New Roman" panose="02020603050405020304" pitchFamily="18" charset="0"/>
              </a:rPr>
              <a:t>implantations into DSSDs</a:t>
            </a:r>
            <a:r>
              <a:rPr lang="it-IT" sz="1600" dirty="0">
                <a:latin typeface="Times New Roman" panose="02020603050405020304" pitchFamily="18" charset="0"/>
                <a:ea typeface="Cambria" panose="02040503050406030204" pitchFamily="18" charset="0"/>
                <a:cs typeface="Times New Roman" panose="02020603050405020304" pitchFamily="18" charset="0"/>
              </a:rPr>
              <a:t> @ BigRIPS, RIKEN</a:t>
            </a:r>
            <a:endParaRPr lang="it-IT" sz="1700" dirty="0">
              <a:latin typeface="Times New Roman" panose="02020603050405020304" pitchFamily="18" charset="0"/>
              <a:ea typeface="Cambria" panose="02040503050406030204" pitchFamily="18" charset="0"/>
              <a:cs typeface="Times New Roman" panose="02020603050405020304" pitchFamily="18" charset="0"/>
            </a:endParaRPr>
          </a:p>
          <a:p>
            <a:r>
              <a:rPr lang="fr-FR" sz="1700" dirty="0">
                <a:solidFill>
                  <a:srgbClr val="000066"/>
                </a:solidFill>
                <a:latin typeface="Arial Narrow" panose="020B0606020202030204" pitchFamily="34" charset="0"/>
                <a:ea typeface="Cambria" panose="02040503050406030204" pitchFamily="18" charset="0"/>
                <a:cs typeface="Times New Roman" panose="02020603050405020304" pitchFamily="18" charset="0"/>
              </a:rPr>
              <a:t>T. </a:t>
            </a:r>
            <a:r>
              <a:rPr lang="fr-FR" sz="1700" dirty="0" err="1">
                <a:solidFill>
                  <a:srgbClr val="000066"/>
                </a:solidFill>
                <a:latin typeface="Arial Narrow" panose="020B0606020202030204" pitchFamily="34" charset="0"/>
                <a:ea typeface="Cambria" panose="02040503050406030204" pitchFamily="18" charset="0"/>
                <a:cs typeface="Times New Roman" panose="02020603050405020304" pitchFamily="18" charset="0"/>
              </a:rPr>
              <a:t>Goigoux</a:t>
            </a:r>
            <a:r>
              <a:rPr lang="fr-FR" sz="1700" dirty="0">
                <a:solidFill>
                  <a:srgbClr val="000066"/>
                </a:solidFill>
                <a:latin typeface="Arial Narrow" panose="020B0606020202030204" pitchFamily="34" charset="0"/>
                <a:ea typeface="Cambria" panose="02040503050406030204" pitchFamily="18" charset="0"/>
                <a:cs typeface="Times New Roman" panose="02020603050405020304" pitchFamily="18" charset="0"/>
              </a:rPr>
              <a:t>, </a:t>
            </a:r>
            <a:r>
              <a:rPr lang="fr-FR" sz="1700" dirty="0" err="1">
                <a:solidFill>
                  <a:srgbClr val="000066"/>
                </a:solidFill>
                <a:latin typeface="Arial Narrow" panose="020B0606020202030204" pitchFamily="34" charset="0"/>
                <a:ea typeface="Cambria" panose="02040503050406030204" pitchFamily="18" charset="0"/>
                <a:cs typeface="Times New Roman" panose="02020603050405020304" pitchFamily="18" charset="0"/>
              </a:rPr>
              <a:t>Ph.D</a:t>
            </a:r>
            <a:r>
              <a:rPr lang="fr-FR" sz="1700" dirty="0">
                <a:solidFill>
                  <a:srgbClr val="000066"/>
                </a:solidFill>
                <a:latin typeface="Arial Narrow" panose="020B0606020202030204" pitchFamily="34" charset="0"/>
                <a:ea typeface="Cambria" panose="02040503050406030204" pitchFamily="18" charset="0"/>
                <a:cs typeface="Times New Roman" panose="02020603050405020304" pitchFamily="18" charset="0"/>
              </a:rPr>
              <a:t>. </a:t>
            </a:r>
            <a:r>
              <a:rPr lang="fr-FR" sz="1700" dirty="0" err="1">
                <a:solidFill>
                  <a:srgbClr val="000066"/>
                </a:solidFill>
                <a:latin typeface="Arial Narrow" panose="020B0606020202030204" pitchFamily="34" charset="0"/>
                <a:ea typeface="Cambria" panose="02040503050406030204" pitchFamily="18" charset="0"/>
                <a:cs typeface="Times New Roman" panose="02020603050405020304" pitchFamily="18" charset="0"/>
              </a:rPr>
              <a:t>Thesis</a:t>
            </a:r>
            <a:r>
              <a:rPr lang="fr-FR" sz="1700" dirty="0">
                <a:solidFill>
                  <a:srgbClr val="000066"/>
                </a:solidFill>
                <a:latin typeface="Arial Narrow" panose="020B0606020202030204" pitchFamily="34" charset="0"/>
                <a:ea typeface="Cambria" panose="02040503050406030204" pitchFamily="18" charset="0"/>
                <a:cs typeface="Times New Roman" panose="02020603050405020304" pitchFamily="18" charset="0"/>
              </a:rPr>
              <a:t>, </a:t>
            </a:r>
            <a:r>
              <a:rPr lang="fr-FR" sz="1700" dirty="0" err="1">
                <a:solidFill>
                  <a:srgbClr val="000066"/>
                </a:solidFill>
                <a:latin typeface="Arial Narrow" panose="020B0606020202030204" pitchFamily="34" charset="0"/>
                <a:ea typeface="Cambria" panose="02040503050406030204" pitchFamily="18" charset="0"/>
                <a:cs typeface="Times New Roman" panose="02020603050405020304" pitchFamily="18" charset="0"/>
              </a:rPr>
              <a:t>Universite</a:t>
            </a:r>
            <a:r>
              <a:rPr lang="fr-FR" sz="1700" dirty="0">
                <a:solidFill>
                  <a:srgbClr val="000066"/>
                </a:solidFill>
                <a:latin typeface="Arial Narrow" panose="020B0606020202030204" pitchFamily="34" charset="0"/>
                <a:ea typeface="Cambria" panose="02040503050406030204" pitchFamily="18" charset="0"/>
                <a:cs typeface="Times New Roman" panose="02020603050405020304" pitchFamily="18" charset="0"/>
              </a:rPr>
              <a:t> de Bordeaux, France, 2017.</a:t>
            </a:r>
            <a:endParaRPr lang="en-US" sz="1700" dirty="0">
              <a:solidFill>
                <a:srgbClr val="000066"/>
              </a:solidFill>
              <a:latin typeface="Arial Narrow" panose="020B0606020202030204" pitchFamily="34" charset="0"/>
              <a:ea typeface="Cambria" panose="02040503050406030204" pitchFamily="18" charset="0"/>
              <a:cs typeface="Times New Roman" panose="02020603050405020304" pitchFamily="18" charset="0"/>
            </a:endParaRPr>
          </a:p>
          <a:p>
            <a:r>
              <a:rPr lang="en-US" sz="1700" dirty="0">
                <a:solidFill>
                  <a:srgbClr val="000066"/>
                </a:solidFill>
                <a:latin typeface="Arial Narrow" panose="020B0606020202030204" pitchFamily="34" charset="0"/>
                <a:ea typeface="Cambria" panose="02040503050406030204" pitchFamily="18" charset="0"/>
                <a:cs typeface="Times New Roman" panose="02020603050405020304" pitchFamily="18" charset="0"/>
              </a:rPr>
              <a:t>S. E. A. </a:t>
            </a:r>
            <a:r>
              <a:rPr lang="en-US" sz="1700" dirty="0" err="1">
                <a:solidFill>
                  <a:srgbClr val="000066"/>
                </a:solidFill>
                <a:latin typeface="Arial Narrow" panose="020B0606020202030204" pitchFamily="34" charset="0"/>
                <a:ea typeface="Cambria" panose="02040503050406030204" pitchFamily="18" charset="0"/>
                <a:cs typeface="Times New Roman" panose="02020603050405020304" pitchFamily="18" charset="0"/>
              </a:rPr>
              <a:t>Orrigo</a:t>
            </a:r>
            <a:r>
              <a:rPr lang="en-US" sz="1700" dirty="0">
                <a:solidFill>
                  <a:srgbClr val="000066"/>
                </a:solidFill>
                <a:latin typeface="Arial Narrow" panose="020B0606020202030204" pitchFamily="34" charset="0"/>
                <a:ea typeface="Cambria" panose="02040503050406030204" pitchFamily="18" charset="0"/>
                <a:cs typeface="Times New Roman" panose="02020603050405020304" pitchFamily="18" charset="0"/>
              </a:rPr>
              <a:t> </a:t>
            </a:r>
            <a:r>
              <a:rPr lang="en-US" sz="1700" i="1" dirty="0">
                <a:solidFill>
                  <a:srgbClr val="000066"/>
                </a:solidFill>
                <a:latin typeface="Arial Narrow" panose="020B0606020202030204" pitchFamily="34" charset="0"/>
                <a:ea typeface="Cambria" panose="02040503050406030204" pitchFamily="18" charset="0"/>
                <a:cs typeface="Times New Roman" panose="02020603050405020304" pitchFamily="18" charset="0"/>
              </a:rPr>
              <a:t>et al</a:t>
            </a:r>
            <a:r>
              <a:rPr lang="en-US" sz="1700" dirty="0">
                <a:solidFill>
                  <a:srgbClr val="000066"/>
                </a:solidFill>
                <a:latin typeface="Arial Narrow" panose="020B0606020202030204" pitchFamily="34" charset="0"/>
                <a:ea typeface="Cambria" panose="02040503050406030204" pitchFamily="18" charset="0"/>
                <a:cs typeface="Times New Roman" panose="02020603050405020304" pitchFamily="18" charset="0"/>
              </a:rPr>
              <a:t>., Phys. Rev. C 103, 014324 (2021).</a:t>
            </a:r>
          </a:p>
          <a:p>
            <a:endParaRPr lang="en-US" altLang="zh-CN" sz="1700" dirty="0">
              <a:latin typeface="Times New Roman" panose="02020603050405020304" pitchFamily="18" charset="0"/>
              <a:ea typeface="Cambria" panose="02040503050406030204" pitchFamily="18" charset="0"/>
              <a:cs typeface="Times New Roman" panose="02020603050405020304" pitchFamily="18" charset="0"/>
            </a:endParaRPr>
          </a:p>
          <a:p>
            <a:r>
              <a:rPr lang="en-US" altLang="zh-CN" sz="1700" dirty="0">
                <a:latin typeface="Times New Roman" panose="02020603050405020304" pitchFamily="18" charset="0"/>
                <a:ea typeface="Cambria" panose="02040503050406030204" pitchFamily="18" charset="0"/>
                <a:cs typeface="Times New Roman" panose="02020603050405020304" pitchFamily="18" charset="0"/>
              </a:rPr>
              <a:t>NSCL E17009 </a:t>
            </a:r>
          </a:p>
          <a:p>
            <a:endParaRPr lang="en-US" altLang="zh-CN" sz="1700" dirty="0">
              <a:latin typeface="Times New Roman" panose="02020603050405020304" pitchFamily="18" charset="0"/>
              <a:ea typeface="Cambria" panose="02040503050406030204" pitchFamily="18" charset="0"/>
              <a:cs typeface="Times New Roman" panose="02020603050405020304" pitchFamily="18" charset="0"/>
            </a:endParaRPr>
          </a:p>
          <a:p>
            <a:r>
              <a:rPr lang="en-US" altLang="zh-CN" sz="1700" dirty="0">
                <a:latin typeface="Times New Roman" panose="02020603050405020304" pitchFamily="18" charset="0"/>
                <a:ea typeface="Cambria" panose="02040503050406030204" pitchFamily="18" charset="0"/>
                <a:cs typeface="Times New Roman" panose="02020603050405020304" pitchFamily="18" charset="0"/>
              </a:rPr>
              <a:t>FRIB E23035</a:t>
            </a:r>
          </a:p>
        </p:txBody>
      </p:sp>
    </p:spTree>
    <p:extLst>
      <p:ext uri="{BB962C8B-B14F-4D97-AF65-F5344CB8AC3E}">
        <p14:creationId xmlns:p14="http://schemas.microsoft.com/office/powerpoint/2010/main" val="2556998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4160AA-EA13-49DE-80AA-A459D9A5076C}"/>
              </a:ext>
            </a:extLst>
          </p:cNvPr>
          <p:cNvPicPr>
            <a:picLocks noChangeAspect="1"/>
          </p:cNvPicPr>
          <p:nvPr/>
        </p:nvPicPr>
        <p:blipFill>
          <a:blip r:embed="rId2"/>
          <a:stretch>
            <a:fillRect/>
          </a:stretch>
        </p:blipFill>
        <p:spPr>
          <a:xfrm>
            <a:off x="0" y="653694"/>
            <a:ext cx="9144000" cy="5550612"/>
          </a:xfrm>
          <a:prstGeom prst="rect">
            <a:avLst/>
          </a:prstGeom>
        </p:spPr>
      </p:pic>
      <p:sp>
        <p:nvSpPr>
          <p:cNvPr id="4" name="TextBox 3">
            <a:extLst>
              <a:ext uri="{FF2B5EF4-FFF2-40B4-BE49-F238E27FC236}">
                <a16:creationId xmlns:a16="http://schemas.microsoft.com/office/drawing/2014/main" id="{252D77E9-A3BD-4292-8E9F-4FD492AAECD6}"/>
              </a:ext>
            </a:extLst>
          </p:cNvPr>
          <p:cNvSpPr txBox="1"/>
          <p:nvPr/>
        </p:nvSpPr>
        <p:spPr>
          <a:xfrm>
            <a:off x="101600" y="88900"/>
            <a:ext cx="6540500" cy="1138773"/>
          </a:xfrm>
          <a:prstGeom prst="rect">
            <a:avLst/>
          </a:prstGeom>
          <a:noFill/>
        </p:spPr>
        <p:txBody>
          <a:bodyPr wrap="square">
            <a:spAutoFit/>
          </a:bodyPr>
          <a:lstStyle/>
          <a:p>
            <a:r>
              <a:rPr lang="en-US" b="1" dirty="0">
                <a:latin typeface="Times New Roman" panose="02020603050405020304" pitchFamily="18" charset="0"/>
                <a:ea typeface="Cambria" panose="02040503050406030204" pitchFamily="18" charset="0"/>
                <a:cs typeface="Times New Roman" panose="02020603050405020304" pitchFamily="18" charset="0"/>
              </a:rPr>
              <a:t>One </a:t>
            </a:r>
            <a:r>
              <a:rPr lang="en-US" b="1" baseline="30000" dirty="0">
                <a:latin typeface="Times New Roman" panose="02020603050405020304" pitchFamily="18" charset="0"/>
                <a:ea typeface="Cambria" panose="02040503050406030204" pitchFamily="18" charset="0"/>
                <a:cs typeface="Times New Roman" panose="02020603050405020304" pitchFamily="18" charset="0"/>
              </a:rPr>
              <a:t>64</a:t>
            </a:r>
            <a:r>
              <a:rPr lang="en-US" b="1" dirty="0">
                <a:latin typeface="Times New Roman" panose="02020603050405020304" pitchFamily="18" charset="0"/>
                <a:ea typeface="Cambria" panose="02040503050406030204" pitchFamily="18" charset="0"/>
                <a:cs typeface="Times New Roman" panose="02020603050405020304" pitchFamily="18" charset="0"/>
              </a:rPr>
              <a:t>As decay measurement</a:t>
            </a:r>
            <a:r>
              <a:rPr lang="en-US" altLang="zh-CN" b="1" dirty="0">
                <a:latin typeface="Times New Roman" panose="02020603050405020304" pitchFamily="18" charset="0"/>
                <a:ea typeface="Cambria" panose="02040503050406030204" pitchFamily="18" charset="0"/>
                <a:cs typeface="Times New Roman" panose="02020603050405020304" pitchFamily="18" charset="0"/>
              </a:rPr>
              <a:t>:</a:t>
            </a:r>
          </a:p>
          <a:p>
            <a:r>
              <a:rPr lang="it-IT" dirty="0">
                <a:latin typeface="Times New Roman" panose="02020603050405020304" pitchFamily="18" charset="0"/>
                <a:ea typeface="Cambria" panose="02040503050406030204" pitchFamily="18" charset="0"/>
                <a:cs typeface="Times New Roman" panose="02020603050405020304" pitchFamily="18" charset="0"/>
              </a:rPr>
              <a:t>4.8</a:t>
            </a:r>
            <a:r>
              <a:rPr lang="en-US" altLang="zh-CN" dirty="0">
                <a:latin typeface="Times New Roman" panose="02020603050405020304" pitchFamily="18" charset="0"/>
                <a:ea typeface="Cambria" panose="02040503050406030204" pitchFamily="18" charset="0"/>
                <a:cs typeface="Times New Roman" panose="02020603050405020304" pitchFamily="18" charset="0"/>
              </a:rPr>
              <a:t>×10</a:t>
            </a:r>
            <a:r>
              <a:rPr lang="en-US" altLang="zh-CN" baseline="30000" dirty="0">
                <a:latin typeface="Times New Roman" panose="02020603050405020304" pitchFamily="18" charset="0"/>
                <a:ea typeface="Cambria" panose="02040503050406030204" pitchFamily="18" charset="0"/>
                <a:cs typeface="Times New Roman" panose="02020603050405020304" pitchFamily="18" charset="0"/>
              </a:rPr>
              <a:t>5</a:t>
            </a:r>
            <a:r>
              <a:rPr lang="it-IT" dirty="0">
                <a:latin typeface="Times New Roman" panose="02020603050405020304" pitchFamily="18" charset="0"/>
                <a:ea typeface="Cambria" panose="02040503050406030204" pitchFamily="18" charset="0"/>
                <a:cs typeface="Times New Roman" panose="02020603050405020304" pitchFamily="18" charset="0"/>
              </a:rPr>
              <a:t> </a:t>
            </a:r>
            <a:r>
              <a:rPr lang="en-US" altLang="zh-CN" dirty="0">
                <a:latin typeface="Times New Roman" panose="02020603050405020304" pitchFamily="18" charset="0"/>
                <a:ea typeface="Cambria" panose="02040503050406030204" pitchFamily="18" charset="0"/>
                <a:cs typeface="Times New Roman" panose="02020603050405020304" pitchFamily="18" charset="0"/>
              </a:rPr>
              <a:t>implantations into DSSDs</a:t>
            </a:r>
            <a:r>
              <a:rPr lang="it-IT" dirty="0">
                <a:latin typeface="Times New Roman" panose="02020603050405020304" pitchFamily="18" charset="0"/>
                <a:ea typeface="Cambria" panose="02040503050406030204" pitchFamily="18" charset="0"/>
                <a:cs typeface="Times New Roman" panose="02020603050405020304" pitchFamily="18" charset="0"/>
              </a:rPr>
              <a:t> @ BigRIPS, RIKEN</a:t>
            </a:r>
          </a:p>
          <a:p>
            <a:r>
              <a:rPr lang="en-US" sz="1600" dirty="0">
                <a:solidFill>
                  <a:srgbClr val="000066"/>
                </a:solidFill>
                <a:latin typeface="Arial Narrow" panose="020B0606020202030204" pitchFamily="34" charset="0"/>
                <a:ea typeface="Cambria" panose="02040503050406030204" pitchFamily="18" charset="0"/>
                <a:cs typeface="Times New Roman" panose="02020603050405020304" pitchFamily="18" charset="0"/>
              </a:rPr>
              <a:t>B. Rubio </a:t>
            </a:r>
            <a:r>
              <a:rPr lang="en-US" sz="1600" i="1" dirty="0">
                <a:solidFill>
                  <a:srgbClr val="000066"/>
                </a:solidFill>
                <a:latin typeface="Arial Narrow" panose="020B0606020202030204" pitchFamily="34" charset="0"/>
                <a:ea typeface="Cambria" panose="02040503050406030204" pitchFamily="18" charset="0"/>
                <a:cs typeface="Times New Roman" panose="02020603050405020304" pitchFamily="18" charset="0"/>
              </a:rPr>
              <a:t>et al</a:t>
            </a:r>
            <a:r>
              <a:rPr lang="en-US" sz="1600" dirty="0">
                <a:solidFill>
                  <a:srgbClr val="000066"/>
                </a:solidFill>
                <a:latin typeface="Arial Narrow" panose="020B0606020202030204" pitchFamily="34" charset="0"/>
                <a:ea typeface="Cambria" panose="02040503050406030204" pitchFamily="18" charset="0"/>
                <a:cs typeface="Times New Roman" panose="02020603050405020304" pitchFamily="18" charset="0"/>
              </a:rPr>
              <a:t>., </a:t>
            </a:r>
            <a:r>
              <a:rPr lang="pt-BR" sz="1600" dirty="0">
                <a:solidFill>
                  <a:srgbClr val="000066"/>
                </a:solidFill>
                <a:latin typeface="Arial Narrow" panose="020B0606020202030204" pitchFamily="34" charset="0"/>
                <a:ea typeface="Cambria" panose="02040503050406030204" pitchFamily="18" charset="0"/>
                <a:cs typeface="Times New Roman" panose="02020603050405020304" pitchFamily="18" charset="0"/>
              </a:rPr>
              <a:t>J. Phys.: Conf. Ser. 1308, 012018 </a:t>
            </a:r>
            <a:r>
              <a:rPr lang="en-US" sz="1600" dirty="0">
                <a:solidFill>
                  <a:srgbClr val="000066"/>
                </a:solidFill>
                <a:latin typeface="Arial Narrow" panose="020B0606020202030204" pitchFamily="34" charset="0"/>
                <a:ea typeface="Cambria" panose="02040503050406030204" pitchFamily="18" charset="0"/>
                <a:cs typeface="Times New Roman" panose="02020603050405020304" pitchFamily="18" charset="0"/>
              </a:rPr>
              <a:t>(2019).</a:t>
            </a:r>
          </a:p>
          <a:p>
            <a:r>
              <a:rPr lang="en-US" sz="1600" i="1" dirty="0">
                <a:solidFill>
                  <a:srgbClr val="000066"/>
                </a:solidFill>
                <a:latin typeface="Arial Narrow" panose="020B0606020202030204" pitchFamily="34" charset="0"/>
                <a:ea typeface="Cambria" panose="02040503050406030204" pitchFamily="18" charset="0"/>
                <a:cs typeface="Times New Roman" panose="02020603050405020304" pitchFamily="18" charset="0"/>
              </a:rPr>
              <a:t>Missed by XUNDL. Added to ENSDF in Jun 2024</a:t>
            </a:r>
            <a:r>
              <a:rPr lang="en-US" sz="1600" dirty="0">
                <a:solidFill>
                  <a:srgbClr val="000066"/>
                </a:solidFill>
                <a:latin typeface="Arial Narrow" panose="020B0606020202030204" pitchFamily="34" charset="0"/>
                <a:ea typeface="Cambria" panose="02040503050406030204" pitchFamily="18" charset="0"/>
                <a:cs typeface="Times New Roman" panose="02020603050405020304" pitchFamily="18" charset="0"/>
              </a:rPr>
              <a:t>.</a:t>
            </a:r>
            <a:endParaRPr lang="en-US" sz="1600" i="1" dirty="0">
              <a:solidFill>
                <a:srgbClr val="000066"/>
              </a:solidFill>
              <a:latin typeface="Arial Narrow" panose="020B0606020202030204" pitchFamily="34"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749424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FD6AD9-843D-4949-8F23-F9FCEDC2160F}"/>
              </a:ext>
            </a:extLst>
          </p:cNvPr>
          <p:cNvPicPr>
            <a:picLocks noChangeAspect="1"/>
          </p:cNvPicPr>
          <p:nvPr/>
        </p:nvPicPr>
        <p:blipFill>
          <a:blip r:embed="rId2"/>
          <a:stretch>
            <a:fillRect/>
          </a:stretch>
        </p:blipFill>
        <p:spPr>
          <a:xfrm>
            <a:off x="398496" y="143850"/>
            <a:ext cx="4084604" cy="2887866"/>
          </a:xfrm>
          <a:prstGeom prst="rect">
            <a:avLst/>
          </a:prstGeom>
        </p:spPr>
      </p:pic>
      <p:sp>
        <p:nvSpPr>
          <p:cNvPr id="3" name="TextBox 2">
            <a:extLst>
              <a:ext uri="{FF2B5EF4-FFF2-40B4-BE49-F238E27FC236}">
                <a16:creationId xmlns:a16="http://schemas.microsoft.com/office/drawing/2014/main" id="{AEA2D144-3E77-447C-83CE-557AD6ADCB21}"/>
              </a:ext>
            </a:extLst>
          </p:cNvPr>
          <p:cNvSpPr txBox="1"/>
          <p:nvPr/>
        </p:nvSpPr>
        <p:spPr>
          <a:xfrm>
            <a:off x="115778" y="3221823"/>
            <a:ext cx="4837222" cy="307777"/>
          </a:xfrm>
          <a:prstGeom prst="rect">
            <a:avLst/>
          </a:prstGeom>
          <a:noFill/>
        </p:spPr>
        <p:txBody>
          <a:bodyPr wrap="none">
            <a:spAutoFit/>
          </a:bodyPr>
          <a:lstStyle/>
          <a:p>
            <a:r>
              <a:rPr lang="fr-FR" sz="1400" dirty="0">
                <a:solidFill>
                  <a:srgbClr val="000066"/>
                </a:solidFill>
                <a:latin typeface="Arial Narrow" panose="020B0606020202030204" pitchFamily="34" charset="0"/>
              </a:rPr>
              <a:t>Thomas </a:t>
            </a:r>
            <a:r>
              <a:rPr lang="fr-FR" sz="1400" dirty="0" err="1">
                <a:solidFill>
                  <a:srgbClr val="000066"/>
                </a:solidFill>
                <a:latin typeface="Arial Narrow" panose="020B0606020202030204" pitchFamily="34" charset="0"/>
              </a:rPr>
              <a:t>Goigoux</a:t>
            </a:r>
            <a:r>
              <a:rPr lang="fr-FR" sz="1400" dirty="0">
                <a:solidFill>
                  <a:srgbClr val="000066"/>
                </a:solidFill>
                <a:latin typeface="Arial Narrow" panose="020B0606020202030204" pitchFamily="34" charset="0"/>
              </a:rPr>
              <a:t>, </a:t>
            </a:r>
            <a:r>
              <a:rPr lang="fr-FR" sz="1400" dirty="0" err="1">
                <a:solidFill>
                  <a:srgbClr val="000066"/>
                </a:solidFill>
                <a:latin typeface="Arial Narrow" panose="020B0606020202030204" pitchFamily="34" charset="0"/>
              </a:rPr>
              <a:t>Ph.D</a:t>
            </a:r>
            <a:r>
              <a:rPr lang="fr-FR" sz="1400" dirty="0">
                <a:solidFill>
                  <a:srgbClr val="000066"/>
                </a:solidFill>
                <a:latin typeface="Arial Narrow" panose="020B0606020202030204" pitchFamily="34" charset="0"/>
              </a:rPr>
              <a:t>. </a:t>
            </a:r>
            <a:r>
              <a:rPr lang="fr-FR" sz="1400" dirty="0" err="1">
                <a:solidFill>
                  <a:srgbClr val="000066"/>
                </a:solidFill>
                <a:latin typeface="Arial Narrow" panose="020B0606020202030204" pitchFamily="34" charset="0"/>
              </a:rPr>
              <a:t>Thesis</a:t>
            </a:r>
            <a:r>
              <a:rPr lang="fr-FR" sz="1400" dirty="0">
                <a:solidFill>
                  <a:srgbClr val="000066"/>
                </a:solidFill>
                <a:latin typeface="Arial Narrow" panose="020B0606020202030204" pitchFamily="34" charset="0"/>
              </a:rPr>
              <a:t>, </a:t>
            </a:r>
            <a:r>
              <a:rPr lang="fr-FR" sz="1400" dirty="0" err="1">
                <a:solidFill>
                  <a:srgbClr val="000066"/>
                </a:solidFill>
                <a:latin typeface="Arial Narrow" panose="020B0606020202030204" pitchFamily="34" charset="0"/>
              </a:rPr>
              <a:t>Universite</a:t>
            </a:r>
            <a:r>
              <a:rPr lang="fr-FR" sz="1400" dirty="0">
                <a:solidFill>
                  <a:srgbClr val="000066"/>
                </a:solidFill>
                <a:latin typeface="Arial Narrow" panose="020B0606020202030204" pitchFamily="34" charset="0"/>
              </a:rPr>
              <a:t> de Bordeaux, France, 2017.</a:t>
            </a:r>
            <a:endParaRPr lang="en-US" sz="1400" dirty="0">
              <a:solidFill>
                <a:srgbClr val="000066"/>
              </a:solidFill>
              <a:latin typeface="Arial Narrow" panose="020B0606020202030204" pitchFamily="34" charset="0"/>
            </a:endParaRPr>
          </a:p>
        </p:txBody>
      </p:sp>
      <p:pic>
        <p:nvPicPr>
          <p:cNvPr id="5" name="Picture 4">
            <a:extLst>
              <a:ext uri="{FF2B5EF4-FFF2-40B4-BE49-F238E27FC236}">
                <a16:creationId xmlns:a16="http://schemas.microsoft.com/office/drawing/2014/main" id="{5BE2F61C-E9B8-44F0-999B-0C15D85F371B}"/>
              </a:ext>
            </a:extLst>
          </p:cNvPr>
          <p:cNvPicPr>
            <a:picLocks noChangeAspect="1"/>
          </p:cNvPicPr>
          <p:nvPr/>
        </p:nvPicPr>
        <p:blipFill>
          <a:blip r:embed="rId3"/>
          <a:stretch>
            <a:fillRect/>
          </a:stretch>
        </p:blipFill>
        <p:spPr>
          <a:xfrm>
            <a:off x="4787902" y="143850"/>
            <a:ext cx="4114800" cy="3133751"/>
          </a:xfrm>
          <a:prstGeom prst="rect">
            <a:avLst/>
          </a:prstGeom>
        </p:spPr>
      </p:pic>
      <p:sp>
        <p:nvSpPr>
          <p:cNvPr id="7" name="TextBox 6">
            <a:extLst>
              <a:ext uri="{FF2B5EF4-FFF2-40B4-BE49-F238E27FC236}">
                <a16:creationId xmlns:a16="http://schemas.microsoft.com/office/drawing/2014/main" id="{22784CA0-5C4D-4FEF-A95A-962C8B9C6016}"/>
              </a:ext>
            </a:extLst>
          </p:cNvPr>
          <p:cNvSpPr txBox="1"/>
          <p:nvPr/>
        </p:nvSpPr>
        <p:spPr>
          <a:xfrm>
            <a:off x="5040422" y="3216446"/>
            <a:ext cx="3963878" cy="338554"/>
          </a:xfrm>
          <a:prstGeom prst="rect">
            <a:avLst/>
          </a:prstGeom>
          <a:noFill/>
        </p:spPr>
        <p:txBody>
          <a:bodyPr wrap="square">
            <a:spAutoFit/>
          </a:bodyPr>
          <a:lstStyle/>
          <a:p>
            <a:r>
              <a:rPr lang="it-IT" sz="1600" dirty="0">
                <a:solidFill>
                  <a:srgbClr val="000066"/>
                </a:solidFill>
                <a:latin typeface="Arial Narrow" panose="020B0606020202030204" pitchFamily="34" charset="0"/>
                <a:ea typeface="Cambria" panose="02040503050406030204" pitchFamily="18" charset="0"/>
                <a:cs typeface="Times New Roman" panose="02020603050405020304" pitchFamily="18" charset="0"/>
              </a:rPr>
              <a:t>C. Mazzocchi </a:t>
            </a:r>
            <a:r>
              <a:rPr lang="it-IT" sz="1600" i="1" dirty="0">
                <a:solidFill>
                  <a:srgbClr val="000066"/>
                </a:solidFill>
                <a:latin typeface="Arial Narrow" panose="020B0606020202030204" pitchFamily="34" charset="0"/>
                <a:ea typeface="Cambria" panose="02040503050406030204" pitchFamily="18" charset="0"/>
                <a:cs typeface="Times New Roman" panose="02020603050405020304" pitchFamily="18" charset="0"/>
              </a:rPr>
              <a:t>et al</a:t>
            </a:r>
            <a:r>
              <a:rPr lang="it-IT" sz="1600" dirty="0">
                <a:solidFill>
                  <a:srgbClr val="000066"/>
                </a:solidFill>
                <a:latin typeface="Arial Narrow" panose="020B0606020202030204" pitchFamily="34" charset="0"/>
                <a:ea typeface="Cambria" panose="02040503050406030204" pitchFamily="18" charset="0"/>
                <a:cs typeface="Times New Roman" panose="02020603050405020304" pitchFamily="18" charset="0"/>
              </a:rPr>
              <a:t>., Eur. Phys. J. A 12, 269 (2001).</a:t>
            </a:r>
          </a:p>
        </p:txBody>
      </p:sp>
      <p:pic>
        <p:nvPicPr>
          <p:cNvPr id="9" name="Picture 8">
            <a:extLst>
              <a:ext uri="{FF2B5EF4-FFF2-40B4-BE49-F238E27FC236}">
                <a16:creationId xmlns:a16="http://schemas.microsoft.com/office/drawing/2014/main" id="{9B3AFFD2-3A06-4389-947D-E4FD0C9387B1}"/>
              </a:ext>
            </a:extLst>
          </p:cNvPr>
          <p:cNvPicPr>
            <a:picLocks noChangeAspect="1"/>
          </p:cNvPicPr>
          <p:nvPr/>
        </p:nvPicPr>
        <p:blipFill>
          <a:blip r:embed="rId4"/>
          <a:stretch>
            <a:fillRect/>
          </a:stretch>
        </p:blipFill>
        <p:spPr>
          <a:xfrm>
            <a:off x="4965700" y="3712238"/>
            <a:ext cx="4114800" cy="2738495"/>
          </a:xfrm>
          <a:prstGeom prst="rect">
            <a:avLst/>
          </a:prstGeom>
        </p:spPr>
      </p:pic>
      <p:sp>
        <p:nvSpPr>
          <p:cNvPr id="10" name="TextBox 9">
            <a:extLst>
              <a:ext uri="{FF2B5EF4-FFF2-40B4-BE49-F238E27FC236}">
                <a16:creationId xmlns:a16="http://schemas.microsoft.com/office/drawing/2014/main" id="{3F55058E-F80A-43AA-841B-B8F3E2F4ED12}"/>
              </a:ext>
            </a:extLst>
          </p:cNvPr>
          <p:cNvSpPr txBox="1"/>
          <p:nvPr/>
        </p:nvSpPr>
        <p:spPr>
          <a:xfrm>
            <a:off x="2490262" y="6382857"/>
            <a:ext cx="4459178" cy="338554"/>
          </a:xfrm>
          <a:prstGeom prst="rect">
            <a:avLst/>
          </a:prstGeom>
          <a:noFill/>
        </p:spPr>
        <p:txBody>
          <a:bodyPr wrap="square">
            <a:spAutoFit/>
          </a:bodyPr>
          <a:lstStyle/>
          <a:p>
            <a:r>
              <a:rPr lang="it-IT" sz="1600" dirty="0">
                <a:solidFill>
                  <a:srgbClr val="000066"/>
                </a:solidFill>
                <a:latin typeface="Arial Narrow" panose="020B0606020202030204" pitchFamily="34" charset="0"/>
                <a:ea typeface="Cambria" panose="02040503050406030204" pitchFamily="18" charset="0"/>
                <a:cs typeface="Times New Roman" panose="02020603050405020304" pitchFamily="18" charset="0"/>
              </a:rPr>
              <a:t>B. Rubio </a:t>
            </a:r>
            <a:r>
              <a:rPr lang="it-IT" sz="1600" i="1" dirty="0">
                <a:solidFill>
                  <a:srgbClr val="000066"/>
                </a:solidFill>
                <a:latin typeface="Arial Narrow" panose="020B0606020202030204" pitchFamily="34" charset="0"/>
                <a:ea typeface="Cambria" panose="02040503050406030204" pitchFamily="18" charset="0"/>
                <a:cs typeface="Times New Roman" panose="02020603050405020304" pitchFamily="18" charset="0"/>
              </a:rPr>
              <a:t>et al</a:t>
            </a:r>
            <a:r>
              <a:rPr lang="it-IT" sz="1600" dirty="0">
                <a:solidFill>
                  <a:srgbClr val="000066"/>
                </a:solidFill>
                <a:latin typeface="Arial Narrow" panose="020B0606020202030204" pitchFamily="34" charset="0"/>
                <a:ea typeface="Cambria" panose="02040503050406030204" pitchFamily="18" charset="0"/>
                <a:cs typeface="Times New Roman" panose="02020603050405020304" pitchFamily="18" charset="0"/>
              </a:rPr>
              <a:t>., J. Phys.: Conf. Ser. 1308, 012018 (2019).</a:t>
            </a:r>
          </a:p>
        </p:txBody>
      </p:sp>
      <p:pic>
        <p:nvPicPr>
          <p:cNvPr id="12" name="Picture 11">
            <a:extLst>
              <a:ext uri="{FF2B5EF4-FFF2-40B4-BE49-F238E27FC236}">
                <a16:creationId xmlns:a16="http://schemas.microsoft.com/office/drawing/2014/main" id="{D7C30147-7DF2-4BDB-87A1-83CCDF3CD624}"/>
              </a:ext>
            </a:extLst>
          </p:cNvPr>
          <p:cNvPicPr>
            <a:picLocks noChangeAspect="1"/>
          </p:cNvPicPr>
          <p:nvPr/>
        </p:nvPicPr>
        <p:blipFill>
          <a:blip r:embed="rId5"/>
          <a:stretch>
            <a:fillRect/>
          </a:stretch>
        </p:blipFill>
        <p:spPr>
          <a:xfrm>
            <a:off x="2144" y="3759644"/>
            <a:ext cx="4791854" cy="1509762"/>
          </a:xfrm>
          <a:prstGeom prst="rect">
            <a:avLst/>
          </a:prstGeom>
        </p:spPr>
      </p:pic>
      <p:pic>
        <p:nvPicPr>
          <p:cNvPr id="14" name="Picture 13">
            <a:extLst>
              <a:ext uri="{FF2B5EF4-FFF2-40B4-BE49-F238E27FC236}">
                <a16:creationId xmlns:a16="http://schemas.microsoft.com/office/drawing/2014/main" id="{1F72823E-3B7E-4372-9A33-833F992E9E86}"/>
              </a:ext>
            </a:extLst>
          </p:cNvPr>
          <p:cNvPicPr>
            <a:picLocks noChangeAspect="1"/>
          </p:cNvPicPr>
          <p:nvPr/>
        </p:nvPicPr>
        <p:blipFill>
          <a:blip r:embed="rId6"/>
          <a:stretch>
            <a:fillRect/>
          </a:stretch>
        </p:blipFill>
        <p:spPr>
          <a:xfrm>
            <a:off x="274274" y="5166631"/>
            <a:ext cx="4663440" cy="420826"/>
          </a:xfrm>
          <a:prstGeom prst="rect">
            <a:avLst/>
          </a:prstGeom>
        </p:spPr>
      </p:pic>
    </p:spTree>
    <p:extLst>
      <p:ext uri="{BB962C8B-B14F-4D97-AF65-F5344CB8AC3E}">
        <p14:creationId xmlns:p14="http://schemas.microsoft.com/office/powerpoint/2010/main" val="1789285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C4EEA-5AA3-42E5-8120-5D04C33A0243}"/>
              </a:ext>
            </a:extLst>
          </p:cNvPr>
          <p:cNvPicPr>
            <a:picLocks noChangeAspect="1"/>
          </p:cNvPicPr>
          <p:nvPr/>
        </p:nvPicPr>
        <p:blipFill>
          <a:blip r:embed="rId2"/>
          <a:stretch>
            <a:fillRect/>
          </a:stretch>
        </p:blipFill>
        <p:spPr>
          <a:xfrm>
            <a:off x="0" y="723900"/>
            <a:ext cx="4572000" cy="5175564"/>
          </a:xfrm>
          <a:prstGeom prst="rect">
            <a:avLst/>
          </a:prstGeom>
        </p:spPr>
      </p:pic>
      <p:pic>
        <p:nvPicPr>
          <p:cNvPr id="5" name="Picture 4">
            <a:extLst>
              <a:ext uri="{FF2B5EF4-FFF2-40B4-BE49-F238E27FC236}">
                <a16:creationId xmlns:a16="http://schemas.microsoft.com/office/drawing/2014/main" id="{B8A25149-B3D2-4D2C-A18D-FB7A9DC5757A}"/>
              </a:ext>
            </a:extLst>
          </p:cNvPr>
          <p:cNvPicPr>
            <a:picLocks noChangeAspect="1"/>
          </p:cNvPicPr>
          <p:nvPr/>
        </p:nvPicPr>
        <p:blipFill>
          <a:blip r:embed="rId3"/>
          <a:stretch>
            <a:fillRect/>
          </a:stretch>
        </p:blipFill>
        <p:spPr>
          <a:xfrm>
            <a:off x="4572000" y="723900"/>
            <a:ext cx="4572000" cy="5277173"/>
          </a:xfrm>
          <a:prstGeom prst="rect">
            <a:avLst/>
          </a:prstGeom>
        </p:spPr>
      </p:pic>
    </p:spTree>
    <p:extLst>
      <p:ext uri="{BB962C8B-B14F-4D97-AF65-F5344CB8AC3E}">
        <p14:creationId xmlns:p14="http://schemas.microsoft.com/office/powerpoint/2010/main" val="1679371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421CDAFF-6219-4216-B054-D3B96D4E5453}"/>
              </a:ext>
            </a:extLst>
          </p:cNvPr>
          <p:cNvGraphicFramePr>
            <a:graphicFrameLocks noGrp="1"/>
          </p:cNvGraphicFramePr>
          <p:nvPr>
            <p:extLst>
              <p:ext uri="{D42A27DB-BD31-4B8C-83A1-F6EECF244321}">
                <p14:modId xmlns:p14="http://schemas.microsoft.com/office/powerpoint/2010/main" val="3726252633"/>
              </p:ext>
            </p:extLst>
          </p:nvPr>
        </p:nvGraphicFramePr>
        <p:xfrm>
          <a:off x="143136" y="200959"/>
          <a:ext cx="8708764" cy="2225040"/>
        </p:xfrm>
        <a:graphic>
          <a:graphicData uri="http://schemas.openxmlformats.org/drawingml/2006/table">
            <a:tbl>
              <a:tblPr firstRow="1" bandRow="1">
                <a:tableStyleId>{2D5ABB26-0587-4C30-8999-92F81FD0307C}</a:tableStyleId>
              </a:tblPr>
              <a:tblGrid>
                <a:gridCol w="3837547">
                  <a:extLst>
                    <a:ext uri="{9D8B030D-6E8A-4147-A177-3AD203B41FA5}">
                      <a16:colId xmlns:a16="http://schemas.microsoft.com/office/drawing/2014/main" val="1532401539"/>
                    </a:ext>
                  </a:extLst>
                </a:gridCol>
                <a:gridCol w="1623739">
                  <a:extLst>
                    <a:ext uri="{9D8B030D-6E8A-4147-A177-3AD203B41FA5}">
                      <a16:colId xmlns:a16="http://schemas.microsoft.com/office/drawing/2014/main" val="1564594132"/>
                    </a:ext>
                  </a:extLst>
                </a:gridCol>
                <a:gridCol w="1623739">
                  <a:extLst>
                    <a:ext uri="{9D8B030D-6E8A-4147-A177-3AD203B41FA5}">
                      <a16:colId xmlns:a16="http://schemas.microsoft.com/office/drawing/2014/main" val="1945962827"/>
                    </a:ext>
                  </a:extLst>
                </a:gridCol>
                <a:gridCol w="1623739">
                  <a:extLst>
                    <a:ext uri="{9D8B030D-6E8A-4147-A177-3AD203B41FA5}">
                      <a16:colId xmlns:a16="http://schemas.microsoft.com/office/drawing/2014/main" val="2924411845"/>
                    </a:ext>
                  </a:extLst>
                </a:gridCol>
              </a:tblGrid>
              <a:tr h="370840">
                <a:tc>
                  <a:txBody>
                    <a:bodyPr/>
                    <a:lstStyle/>
                    <a:p>
                      <a:pPr algn="ctr"/>
                      <a:r>
                        <a:rPr lang="en-US" dirty="0">
                          <a:latin typeface="Cambria" panose="02040503050406030204" pitchFamily="18" charset="0"/>
                          <a:ea typeface="Cambria" panose="02040503050406030204" pitchFamily="18" charset="0"/>
                        </a:rPr>
                        <a:t>60Ga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Cambria" panose="02040503050406030204" pitchFamily="18" charset="0"/>
                          <a:ea typeface="Cambria" panose="02040503050406030204" pitchFamily="18" charset="0"/>
                        </a:rPr>
                        <a:t>Calc v2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Cambria" panose="02040503050406030204" pitchFamily="18" charset="0"/>
                          <a:ea typeface="Cambria" panose="02040503050406030204" pitchFamily="18" charset="0"/>
                        </a:rPr>
                        <a:t>Calc v3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Cambria" panose="02040503050406030204" pitchFamily="18" charset="0"/>
                          <a:ea typeface="Cambria" panose="02040503050406030204" pitchFamily="18" charset="0"/>
                        </a:rPr>
                        <a:t>Calc v2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366250"/>
                  </a:ext>
                </a:extLst>
              </a:tr>
              <a:tr h="370840">
                <a:tc>
                  <a:txBody>
                    <a:bodyPr/>
                    <a:lstStyle/>
                    <a:p>
                      <a:pPr algn="ctr"/>
                      <a:r>
                        <a:rPr lang="en-US" dirty="0">
                          <a:latin typeface="Cambria" panose="02040503050406030204" pitchFamily="18" charset="0"/>
                          <a:ea typeface="Cambria" panose="02040503050406030204" pitchFamily="18" charset="0"/>
                        </a:rPr>
                        <a:t>Primary Beam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Cambria" panose="02040503050406030204" pitchFamily="18" charset="0"/>
                          <a:ea typeface="Cambria" panose="02040503050406030204" pitchFamily="18" charset="0"/>
                        </a:rPr>
                        <a:t>78Kr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Cambria" panose="02040503050406030204" pitchFamily="18" charset="0"/>
                          <a:ea typeface="Cambria" panose="02040503050406030204" pitchFamily="18" charset="0"/>
                        </a:rPr>
                        <a:t>70Ge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Cambria" panose="02040503050406030204" pitchFamily="18" charset="0"/>
                          <a:ea typeface="Cambria" panose="02040503050406030204" pitchFamily="18" charset="0"/>
                        </a:rPr>
                        <a:t>78Kr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395798"/>
                  </a:ext>
                </a:extLst>
              </a:tr>
              <a:tr h="370840">
                <a:tc>
                  <a:txBody>
                    <a:bodyPr/>
                    <a:lstStyle/>
                    <a:p>
                      <a:pPr algn="ctr"/>
                      <a:r>
                        <a:rPr lang="en-US" dirty="0">
                          <a:latin typeface="Cambria" panose="02040503050406030204" pitchFamily="18" charset="0"/>
                          <a:ea typeface="Cambria" panose="02040503050406030204" pitchFamily="18" charset="0"/>
                        </a:rPr>
                        <a:t>Primary Beam Energy (MeV/u)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6841083"/>
                  </a:ext>
                </a:extLst>
              </a:tr>
              <a:tr h="370840">
                <a:tc>
                  <a:txBody>
                    <a:bodyPr/>
                    <a:lstStyle/>
                    <a:p>
                      <a:pPr algn="ctr"/>
                      <a:r>
                        <a:rPr lang="en-US" dirty="0">
                          <a:latin typeface="Cambria" panose="02040503050406030204" pitchFamily="18" charset="0"/>
                          <a:ea typeface="Cambria" panose="02040503050406030204" pitchFamily="18" charset="0"/>
                        </a:rPr>
                        <a:t>Beam Power (kW)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Cambria" panose="02040503050406030204" pitchFamily="18" charset="0"/>
                          <a:ea typeface="Cambria" panose="020405030504060302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Cambria" panose="02040503050406030204" pitchFamily="18" charset="0"/>
                          <a:ea typeface="Cambria" panose="02040503050406030204" pitchFamily="18"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Cambria" panose="02040503050406030204" pitchFamily="18" charset="0"/>
                          <a:ea typeface="Cambria" panose="02040503050406030204" pitchFamily="18" charset="0"/>
                        </a:rPr>
                        <a:t>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2765464"/>
                  </a:ext>
                </a:extLst>
              </a:tr>
              <a:tr h="370840">
                <a:tc>
                  <a:txBody>
                    <a:bodyPr/>
                    <a:lstStyle/>
                    <a:p>
                      <a:pPr algn="ctr"/>
                      <a:r>
                        <a:rPr lang="en-US" dirty="0">
                          <a:latin typeface="Cambria" panose="02040503050406030204" pitchFamily="18" charset="0"/>
                          <a:ea typeface="Cambria" panose="02040503050406030204" pitchFamily="18" charset="0"/>
                        </a:rPr>
                        <a:t>Fast Beam 60Ga (pps)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Cambria" panose="02040503050406030204" pitchFamily="18" charset="0"/>
                          <a:ea typeface="Cambria" panose="02040503050406030204" pitchFamily="18" charset="0"/>
                        </a:rPr>
                        <a:t>6,530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latin typeface="Cambria" panose="02040503050406030204" pitchFamily="18" charset="0"/>
                          <a:ea typeface="Cambria" panose="02040503050406030204" pitchFamily="18" charset="0"/>
                        </a:rPr>
                        <a:t>23,000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Cambria" panose="02040503050406030204" pitchFamily="18" charset="0"/>
                          <a:ea typeface="Cambria" panose="02040503050406030204" pitchFamily="18" charset="0"/>
                        </a:rPr>
                        <a:t>304,000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2409405"/>
                  </a:ext>
                </a:extLst>
              </a:tr>
              <a:tr h="370840">
                <a:tc>
                  <a:txBody>
                    <a:bodyPr/>
                    <a:lstStyle/>
                    <a:p>
                      <a:pPr algn="ctr"/>
                      <a:r>
                        <a:rPr lang="en-US" dirty="0">
                          <a:latin typeface="Cambria" panose="02040503050406030204" pitchFamily="18" charset="0"/>
                          <a:ea typeface="Cambria" panose="02040503050406030204" pitchFamily="18" charset="0"/>
                        </a:rPr>
                        <a:t>Stopped Beam 60Ga (pps)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Cambria" panose="02040503050406030204" pitchFamily="18" charset="0"/>
                          <a:ea typeface="Cambria" panose="02040503050406030204" pitchFamily="18" charset="0"/>
                        </a:rPr>
                        <a:t>620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Cambria" panose="02040503050406030204" pitchFamily="18" charset="0"/>
                          <a:ea typeface="Cambria" panose="02040503050406030204" pitchFamily="18" charset="0"/>
                        </a:rPr>
                        <a:t>30,100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825836"/>
                  </a:ext>
                </a:extLst>
              </a:tr>
            </a:tbl>
          </a:graphicData>
        </a:graphic>
      </p:graphicFrame>
      <p:graphicFrame>
        <p:nvGraphicFramePr>
          <p:cNvPr id="3" name="Table 2">
            <a:extLst>
              <a:ext uri="{FF2B5EF4-FFF2-40B4-BE49-F238E27FC236}">
                <a16:creationId xmlns:a16="http://schemas.microsoft.com/office/drawing/2014/main" id="{C228D58F-2DFD-41DA-A745-3BD71CFD8128}"/>
              </a:ext>
            </a:extLst>
          </p:cNvPr>
          <p:cNvGraphicFramePr>
            <a:graphicFrameLocks noGrp="1"/>
          </p:cNvGraphicFramePr>
          <p:nvPr>
            <p:extLst>
              <p:ext uri="{D42A27DB-BD31-4B8C-83A1-F6EECF244321}">
                <p14:modId xmlns:p14="http://schemas.microsoft.com/office/powerpoint/2010/main" val="746938069"/>
              </p:ext>
            </p:extLst>
          </p:nvPr>
        </p:nvGraphicFramePr>
        <p:xfrm>
          <a:off x="168537" y="2858564"/>
          <a:ext cx="8683365" cy="2225040"/>
        </p:xfrm>
        <a:graphic>
          <a:graphicData uri="http://schemas.openxmlformats.org/drawingml/2006/table">
            <a:tbl>
              <a:tblPr firstRow="1" bandRow="1">
                <a:tableStyleId>{2D5ABB26-0587-4C30-8999-92F81FD0307C}</a:tableStyleId>
              </a:tblPr>
              <a:tblGrid>
                <a:gridCol w="3822696">
                  <a:extLst>
                    <a:ext uri="{9D8B030D-6E8A-4147-A177-3AD203B41FA5}">
                      <a16:colId xmlns:a16="http://schemas.microsoft.com/office/drawing/2014/main" val="1532401539"/>
                    </a:ext>
                  </a:extLst>
                </a:gridCol>
                <a:gridCol w="1618736">
                  <a:extLst>
                    <a:ext uri="{9D8B030D-6E8A-4147-A177-3AD203B41FA5}">
                      <a16:colId xmlns:a16="http://schemas.microsoft.com/office/drawing/2014/main" val="1564594132"/>
                    </a:ext>
                  </a:extLst>
                </a:gridCol>
                <a:gridCol w="1606377">
                  <a:extLst>
                    <a:ext uri="{9D8B030D-6E8A-4147-A177-3AD203B41FA5}">
                      <a16:colId xmlns:a16="http://schemas.microsoft.com/office/drawing/2014/main" val="789590381"/>
                    </a:ext>
                  </a:extLst>
                </a:gridCol>
                <a:gridCol w="1635556">
                  <a:extLst>
                    <a:ext uri="{9D8B030D-6E8A-4147-A177-3AD203B41FA5}">
                      <a16:colId xmlns:a16="http://schemas.microsoft.com/office/drawing/2014/main" val="2924411845"/>
                    </a:ext>
                  </a:extLst>
                </a:gridCol>
              </a:tblGrid>
              <a:tr h="370840">
                <a:tc>
                  <a:txBody>
                    <a:bodyPr/>
                    <a:lstStyle/>
                    <a:p>
                      <a:pPr algn="ctr"/>
                      <a:r>
                        <a:rPr lang="en-US" dirty="0">
                          <a:latin typeface="Cambria" panose="02040503050406030204" pitchFamily="18" charset="0"/>
                          <a:ea typeface="Cambria" panose="02040503050406030204" pitchFamily="18" charset="0"/>
                        </a:rPr>
                        <a:t>64As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Cambria" panose="02040503050406030204" pitchFamily="18" charset="0"/>
                          <a:ea typeface="Cambria" panose="02040503050406030204" pitchFamily="18" charset="0"/>
                        </a:rPr>
                        <a:t>Calc v2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Cambria" panose="02040503050406030204" pitchFamily="18" charset="0"/>
                          <a:ea typeface="Cambria" panose="02040503050406030204" pitchFamily="18" charset="0"/>
                        </a:rPr>
                        <a:t>Calc v3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Cambria" panose="02040503050406030204" pitchFamily="18" charset="0"/>
                          <a:ea typeface="Cambria" panose="02040503050406030204" pitchFamily="18" charset="0"/>
                        </a:rPr>
                        <a:t>Calc v2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366250"/>
                  </a:ext>
                </a:extLst>
              </a:tr>
              <a:tr h="370840">
                <a:tc>
                  <a:txBody>
                    <a:bodyPr/>
                    <a:lstStyle/>
                    <a:p>
                      <a:pPr algn="ctr"/>
                      <a:r>
                        <a:rPr lang="en-US" dirty="0">
                          <a:latin typeface="Cambria" panose="02040503050406030204" pitchFamily="18" charset="0"/>
                          <a:ea typeface="Cambria" panose="02040503050406030204" pitchFamily="18" charset="0"/>
                        </a:rPr>
                        <a:t>Primary Beam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Cambria" panose="02040503050406030204" pitchFamily="18" charset="0"/>
                          <a:ea typeface="Cambria" panose="02040503050406030204" pitchFamily="18" charset="0"/>
                        </a:rPr>
                        <a:t>78Kr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Cambria" panose="02040503050406030204" pitchFamily="18" charset="0"/>
                          <a:ea typeface="Cambria" panose="02040503050406030204" pitchFamily="18" charset="0"/>
                        </a:rPr>
                        <a:t>78Kr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Cambria" panose="02040503050406030204" pitchFamily="18" charset="0"/>
                          <a:ea typeface="Cambria" panose="02040503050406030204" pitchFamily="18" charset="0"/>
                        </a:rPr>
                        <a:t>78Kr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395798"/>
                  </a:ext>
                </a:extLst>
              </a:tr>
              <a:tr h="370840">
                <a:tc>
                  <a:txBody>
                    <a:bodyPr/>
                    <a:lstStyle/>
                    <a:p>
                      <a:pPr algn="ctr"/>
                      <a:r>
                        <a:rPr lang="en-US" dirty="0">
                          <a:latin typeface="Cambria" panose="02040503050406030204" pitchFamily="18" charset="0"/>
                          <a:ea typeface="Cambria" panose="02040503050406030204" pitchFamily="18" charset="0"/>
                        </a:rPr>
                        <a:t>Primary Beam Energy (MeV/u)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0931550"/>
                  </a:ext>
                </a:extLst>
              </a:tr>
              <a:tr h="370840">
                <a:tc>
                  <a:txBody>
                    <a:bodyPr/>
                    <a:lstStyle/>
                    <a:p>
                      <a:pPr algn="ctr"/>
                      <a:r>
                        <a:rPr lang="en-US" dirty="0">
                          <a:latin typeface="Cambria" panose="02040503050406030204" pitchFamily="18" charset="0"/>
                          <a:ea typeface="Cambria" panose="02040503050406030204" pitchFamily="18" charset="0"/>
                        </a:rPr>
                        <a:t>Beam Power (kW)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Cambria" panose="02040503050406030204" pitchFamily="18" charset="0"/>
                          <a:ea typeface="Cambria" panose="020405030504060302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Cambria" panose="02040503050406030204" pitchFamily="18" charset="0"/>
                          <a:ea typeface="Cambria" panose="02040503050406030204" pitchFamily="18"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Cambria" panose="02040503050406030204" pitchFamily="18" charset="0"/>
                          <a:ea typeface="Cambria" panose="02040503050406030204" pitchFamily="18" charset="0"/>
                        </a:rPr>
                        <a:t>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6841083"/>
                  </a:ext>
                </a:extLst>
              </a:tr>
              <a:tr h="370840">
                <a:tc>
                  <a:txBody>
                    <a:bodyPr/>
                    <a:lstStyle/>
                    <a:p>
                      <a:pPr algn="ctr"/>
                      <a:r>
                        <a:rPr lang="en-US" dirty="0">
                          <a:latin typeface="Cambria" panose="02040503050406030204" pitchFamily="18" charset="0"/>
                          <a:ea typeface="Cambria" panose="02040503050406030204" pitchFamily="18" charset="0"/>
                        </a:rPr>
                        <a:t>Fast Beam 64As (pps)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Cambria" panose="02040503050406030204" pitchFamily="18" charset="0"/>
                          <a:ea typeface="Cambria" panose="02040503050406030204" pitchFamily="18" charset="0"/>
                        </a:rPr>
                        <a:t>4,700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latin typeface="Cambria" panose="02040503050406030204" pitchFamily="18" charset="0"/>
                          <a:ea typeface="Cambria" panose="02040503050406030204" pitchFamily="18" charset="0"/>
                        </a:rPr>
                        <a:t>7,010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Cambria" panose="02040503050406030204" pitchFamily="18" charset="0"/>
                          <a:ea typeface="Cambria" panose="02040503050406030204" pitchFamily="18" charset="0"/>
                        </a:rPr>
                        <a:t>188,000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2409405"/>
                  </a:ext>
                </a:extLst>
              </a:tr>
              <a:tr h="370840">
                <a:tc>
                  <a:txBody>
                    <a:bodyPr/>
                    <a:lstStyle/>
                    <a:p>
                      <a:pPr algn="ctr"/>
                      <a:r>
                        <a:rPr lang="en-US" dirty="0">
                          <a:latin typeface="Cambria" panose="02040503050406030204" pitchFamily="18" charset="0"/>
                          <a:ea typeface="Cambria" panose="02040503050406030204" pitchFamily="18" charset="0"/>
                        </a:rPr>
                        <a:t>Stopped Beam 64As (pps)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Cambria" panose="02040503050406030204" pitchFamily="18" charset="0"/>
                          <a:ea typeface="Cambria" panose="02040503050406030204" pitchFamily="18" charset="0"/>
                        </a:rPr>
                        <a:t>217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Cambria" panose="02040503050406030204" pitchFamily="18" charset="0"/>
                          <a:ea typeface="Cambria" panose="02040503050406030204" pitchFamily="18" charset="0"/>
                        </a:rPr>
                        <a:t>641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Cambria" panose="02040503050406030204" pitchFamily="18" charset="0"/>
                          <a:ea typeface="Cambria" panose="02040503050406030204" pitchFamily="18" charset="0"/>
                        </a:rPr>
                        <a:t>8,670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825836"/>
                  </a:ext>
                </a:extLst>
              </a:tr>
            </a:tbl>
          </a:graphicData>
        </a:graphic>
      </p:graphicFrame>
    </p:spTree>
    <p:extLst>
      <p:ext uri="{BB962C8B-B14F-4D97-AF65-F5344CB8AC3E}">
        <p14:creationId xmlns:p14="http://schemas.microsoft.com/office/powerpoint/2010/main" val="3952846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938CACCC-6719-4F00-B220-4DB7373204C7}"/>
              </a:ext>
            </a:extLst>
          </p:cNvPr>
          <p:cNvGraphicFramePr>
            <a:graphicFrameLocks/>
          </p:cNvGraphicFramePr>
          <p:nvPr>
            <p:extLst>
              <p:ext uri="{D42A27DB-BD31-4B8C-83A1-F6EECF244321}">
                <p14:modId xmlns:p14="http://schemas.microsoft.com/office/powerpoint/2010/main" val="568674983"/>
              </p:ext>
            </p:extLst>
          </p:nvPr>
        </p:nvGraphicFramePr>
        <p:xfrm>
          <a:off x="1257300" y="1104900"/>
          <a:ext cx="6629400" cy="4648200"/>
        </p:xfrm>
        <a:graphic>
          <a:graphicData uri="http://schemas.openxmlformats.org/drawingml/2006/table">
            <a:tbl>
              <a:tblPr firstRow="1" bandRow="1">
                <a:tableStyleId>{2D5ABB26-0587-4C30-8999-92F81FD0307C}</a:tableStyleId>
              </a:tblPr>
              <a:tblGrid>
                <a:gridCol w="2209800">
                  <a:extLst>
                    <a:ext uri="{9D8B030D-6E8A-4147-A177-3AD203B41FA5}">
                      <a16:colId xmlns:a16="http://schemas.microsoft.com/office/drawing/2014/main" val="3518519641"/>
                    </a:ext>
                  </a:extLst>
                </a:gridCol>
                <a:gridCol w="2209800">
                  <a:extLst>
                    <a:ext uri="{9D8B030D-6E8A-4147-A177-3AD203B41FA5}">
                      <a16:colId xmlns:a16="http://schemas.microsoft.com/office/drawing/2014/main" val="1544283147"/>
                    </a:ext>
                  </a:extLst>
                </a:gridCol>
                <a:gridCol w="2209800">
                  <a:extLst>
                    <a:ext uri="{9D8B030D-6E8A-4147-A177-3AD203B41FA5}">
                      <a16:colId xmlns:a16="http://schemas.microsoft.com/office/drawing/2014/main" val="1193146344"/>
                    </a:ext>
                  </a:extLst>
                </a:gridCol>
              </a:tblGrid>
              <a:tr h="464820">
                <a:tc>
                  <a:txBody>
                    <a:bodyPr/>
                    <a:lstStyle/>
                    <a:p>
                      <a:pPr algn="ctr"/>
                      <a:r>
                        <a:rPr lang="en-US" altLang="zh-CN" sz="1800" dirty="0">
                          <a:latin typeface="Cambria" panose="02040503050406030204" pitchFamily="18" charset="0"/>
                          <a:ea typeface="Cambria" panose="02040503050406030204" pitchFamily="18" charset="0"/>
                        </a:rPr>
                        <a:t>Precursor</a:t>
                      </a:r>
                      <a:endParaRPr lang="en-US" sz="1800" dirty="0">
                        <a:latin typeface="Cambria" panose="02040503050406030204" pitchFamily="18" charset="0"/>
                        <a:ea typeface="Cambria"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800" i="0" dirty="0">
                          <a:latin typeface="Cambria" panose="02040503050406030204" pitchFamily="18" charset="0"/>
                          <a:ea typeface="Cambria" panose="02040503050406030204" pitchFamily="18" charset="0"/>
                        </a:rPr>
                        <a:t>Proton</a:t>
                      </a:r>
                      <a:r>
                        <a:rPr lang="en-US" altLang="zh-CN" sz="1800" dirty="0">
                          <a:latin typeface="Cambria" panose="02040503050406030204" pitchFamily="18" charset="0"/>
                          <a:ea typeface="Cambria" panose="02040503050406030204" pitchFamily="18" charset="0"/>
                        </a:rPr>
                        <a:t> emitter</a:t>
                      </a:r>
                      <a:endParaRPr lang="en-US" sz="1800" dirty="0">
                        <a:latin typeface="Cambria" panose="02040503050406030204" pitchFamily="18" charset="0"/>
                        <a:ea typeface="Cambria"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latin typeface="Cambria" panose="02040503050406030204" pitchFamily="18" charset="0"/>
                          <a:ea typeface="Cambria" panose="02040503050406030204" pitchFamily="18" charset="0"/>
                        </a:rPr>
                        <a:t>Daughter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4513963"/>
                  </a:ext>
                </a:extLst>
              </a:tr>
              <a:tr h="464820">
                <a:tc gridSpan="3">
                  <a:txBody>
                    <a:bodyPr/>
                    <a:lstStyle/>
                    <a:p>
                      <a:pPr algn="ctr"/>
                      <a:r>
                        <a:rPr lang="en-US" altLang="zh-CN" sz="1800" dirty="0">
                          <a:latin typeface="Cambria" panose="02040503050406030204" pitchFamily="18" charset="0"/>
                          <a:ea typeface="Cambria" panose="02040503050406030204" pitchFamily="18" charset="0"/>
                        </a:rPr>
                        <a:t>Commissioning cases</a:t>
                      </a:r>
                      <a:endParaRPr lang="en-US" sz="1800" dirty="0">
                        <a:latin typeface="Cambria" panose="02040503050406030204" pitchFamily="18" charset="0"/>
                        <a:ea typeface="Cambria"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800"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800"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4740680"/>
                  </a:ext>
                </a:extLst>
              </a:tr>
              <a:tr h="464820">
                <a:tc>
                  <a:txBody>
                    <a:bodyPr/>
                    <a:lstStyle/>
                    <a:p>
                      <a:pPr algn="ctr"/>
                      <a:r>
                        <a:rPr kumimoji="0" lang="en-US" altLang="zh-CN" sz="1800" b="0" i="0"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65</a:t>
                      </a:r>
                      <a:r>
                        <a:rPr kumimoji="0" lang="en-US" altLang="zh-C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Ge</a:t>
                      </a:r>
                      <a:endParaRPr lang="en-US" sz="1800" dirty="0">
                        <a:latin typeface="Cambria" panose="02040503050406030204" pitchFamily="18" charset="0"/>
                        <a:ea typeface="Cambria"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800" baseline="30000" dirty="0">
                          <a:solidFill>
                            <a:srgbClr val="000000"/>
                          </a:solidFill>
                          <a:effectLst/>
                          <a:latin typeface="Cambria" panose="02040503050406030204" pitchFamily="18" charset="0"/>
                          <a:ea typeface="Cambria" panose="02040503050406030204" pitchFamily="18" charset="0"/>
                        </a:rPr>
                        <a:t>65</a:t>
                      </a:r>
                      <a:r>
                        <a:rPr lang="en-US" altLang="zh-CN" sz="1800" baseline="0" dirty="0">
                          <a:solidFill>
                            <a:srgbClr val="000000"/>
                          </a:solidFill>
                          <a:effectLst/>
                          <a:latin typeface="Cambria" panose="02040503050406030204" pitchFamily="18" charset="0"/>
                          <a:ea typeface="Cambria" panose="02040503050406030204" pitchFamily="18" charset="0"/>
                        </a:rPr>
                        <a:t>Ga</a:t>
                      </a:r>
                      <a:endParaRPr lang="en-US" sz="1800" dirty="0">
                        <a:latin typeface="Cambria" panose="02040503050406030204" pitchFamily="18" charset="0"/>
                        <a:ea typeface="Cambria"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800" baseline="30000" dirty="0">
                          <a:solidFill>
                            <a:srgbClr val="000000"/>
                          </a:solidFill>
                          <a:effectLst/>
                          <a:latin typeface="Cambria" panose="02040503050406030204" pitchFamily="18" charset="0"/>
                          <a:ea typeface="Cambria" panose="02040503050406030204" pitchFamily="18" charset="0"/>
                        </a:rPr>
                        <a:t>64</a:t>
                      </a:r>
                      <a:r>
                        <a:rPr lang="en-US" altLang="zh-CN" sz="1800" baseline="0" dirty="0">
                          <a:solidFill>
                            <a:srgbClr val="000000"/>
                          </a:solidFill>
                          <a:effectLst/>
                          <a:latin typeface="Cambria" panose="02040503050406030204" pitchFamily="18" charset="0"/>
                          <a:ea typeface="Cambria" panose="02040503050406030204" pitchFamily="18" charset="0"/>
                        </a:rPr>
                        <a:t>Zn</a:t>
                      </a:r>
                      <a:endParaRPr lang="en-US" sz="1800" dirty="0">
                        <a:latin typeface="Cambria" panose="02040503050406030204" pitchFamily="18" charset="0"/>
                        <a:ea typeface="Cambria"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2234781"/>
                  </a:ext>
                </a:extLst>
              </a:tr>
              <a:tr h="464820">
                <a:tc>
                  <a:txBody>
                    <a:bodyPr/>
                    <a:lstStyle/>
                    <a:p>
                      <a:pPr algn="ctr"/>
                      <a:r>
                        <a:rPr lang="en-US" altLang="zh-CN" sz="1800" baseline="30000" dirty="0">
                          <a:solidFill>
                            <a:srgbClr val="000000"/>
                          </a:solidFill>
                          <a:effectLst/>
                          <a:latin typeface="Cambria" panose="02040503050406030204" pitchFamily="18" charset="0"/>
                          <a:ea typeface="Cambria" panose="02040503050406030204" pitchFamily="18" charset="0"/>
                        </a:rPr>
                        <a:t>69</a:t>
                      </a:r>
                      <a:r>
                        <a:rPr lang="en-US" altLang="zh-CN" sz="1800" dirty="0">
                          <a:solidFill>
                            <a:srgbClr val="000000"/>
                          </a:solidFill>
                          <a:effectLst/>
                          <a:latin typeface="Cambria" panose="02040503050406030204" pitchFamily="18" charset="0"/>
                          <a:ea typeface="Cambria" panose="02040503050406030204" pitchFamily="18" charset="0"/>
                        </a:rPr>
                        <a:t>Se</a:t>
                      </a:r>
                      <a:endParaRPr lang="en-US" sz="1800" dirty="0">
                        <a:latin typeface="Cambria" panose="02040503050406030204" pitchFamily="18" charset="0"/>
                        <a:ea typeface="Cambria"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800" baseline="30000" dirty="0">
                          <a:solidFill>
                            <a:srgbClr val="000000"/>
                          </a:solidFill>
                          <a:effectLst/>
                          <a:latin typeface="Cambria" panose="02040503050406030204" pitchFamily="18" charset="0"/>
                          <a:ea typeface="Cambria" panose="02040503050406030204" pitchFamily="18" charset="0"/>
                        </a:rPr>
                        <a:t>69</a:t>
                      </a:r>
                      <a:r>
                        <a:rPr lang="en-US" altLang="zh-CN" sz="1800" dirty="0">
                          <a:solidFill>
                            <a:srgbClr val="000000"/>
                          </a:solidFill>
                          <a:effectLst/>
                          <a:latin typeface="Cambria" panose="02040503050406030204" pitchFamily="18" charset="0"/>
                          <a:ea typeface="Cambria" panose="02040503050406030204" pitchFamily="18" charset="0"/>
                        </a:rPr>
                        <a:t>As</a:t>
                      </a:r>
                      <a:endParaRPr lang="en-US" sz="1800" dirty="0">
                        <a:latin typeface="Cambria" panose="02040503050406030204" pitchFamily="18" charset="0"/>
                        <a:ea typeface="Cambria"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800" baseline="30000" dirty="0">
                          <a:solidFill>
                            <a:srgbClr val="000000"/>
                          </a:solidFill>
                          <a:effectLst/>
                          <a:latin typeface="Cambria" panose="02040503050406030204" pitchFamily="18" charset="0"/>
                          <a:ea typeface="Cambria" panose="02040503050406030204" pitchFamily="18" charset="0"/>
                        </a:rPr>
                        <a:t>68</a:t>
                      </a:r>
                      <a:r>
                        <a:rPr lang="en-US" altLang="zh-CN" sz="1800" dirty="0">
                          <a:solidFill>
                            <a:srgbClr val="000000"/>
                          </a:solidFill>
                          <a:effectLst/>
                          <a:latin typeface="Cambria" panose="02040503050406030204" pitchFamily="18" charset="0"/>
                          <a:ea typeface="Cambria" panose="02040503050406030204" pitchFamily="18" charset="0"/>
                        </a:rPr>
                        <a:t>Ge</a:t>
                      </a:r>
                      <a:endParaRPr lang="en-US" sz="1800" dirty="0">
                        <a:latin typeface="Cambria" panose="02040503050406030204" pitchFamily="18" charset="0"/>
                        <a:ea typeface="Cambria"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3466496"/>
                  </a:ext>
                </a:extLst>
              </a:tr>
              <a:tr h="464820">
                <a:tc>
                  <a:txBody>
                    <a:bodyPr/>
                    <a:lstStyle/>
                    <a:p>
                      <a:pPr algn="ctr"/>
                      <a:r>
                        <a:rPr lang="en-US" altLang="zh-CN" sz="1800" baseline="30000" dirty="0">
                          <a:solidFill>
                            <a:srgbClr val="000000"/>
                          </a:solidFill>
                          <a:latin typeface="Cambria" panose="02040503050406030204" pitchFamily="18" charset="0"/>
                          <a:ea typeface="Cambria" panose="02040503050406030204" pitchFamily="18" charset="0"/>
                        </a:rPr>
                        <a:t>73</a:t>
                      </a:r>
                      <a:r>
                        <a:rPr lang="en-US" altLang="zh-CN" sz="1800" dirty="0">
                          <a:solidFill>
                            <a:srgbClr val="000000"/>
                          </a:solidFill>
                          <a:latin typeface="Cambria" panose="02040503050406030204" pitchFamily="18" charset="0"/>
                          <a:ea typeface="Cambria" panose="02040503050406030204" pitchFamily="18" charset="0"/>
                        </a:rPr>
                        <a:t>Kr</a:t>
                      </a:r>
                      <a:endParaRPr lang="en-US" sz="1800" dirty="0">
                        <a:latin typeface="Cambria" panose="02040503050406030204" pitchFamily="18" charset="0"/>
                        <a:ea typeface="Cambria"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800" baseline="30000" dirty="0">
                          <a:solidFill>
                            <a:srgbClr val="000000"/>
                          </a:solidFill>
                          <a:latin typeface="Cambria" panose="02040503050406030204" pitchFamily="18" charset="0"/>
                          <a:ea typeface="Cambria" panose="02040503050406030204" pitchFamily="18" charset="0"/>
                        </a:rPr>
                        <a:t>73</a:t>
                      </a:r>
                      <a:r>
                        <a:rPr lang="en-US" altLang="zh-CN" sz="1800" dirty="0">
                          <a:solidFill>
                            <a:srgbClr val="000000"/>
                          </a:solidFill>
                          <a:latin typeface="Cambria" panose="02040503050406030204" pitchFamily="18" charset="0"/>
                          <a:ea typeface="Cambria" panose="02040503050406030204" pitchFamily="18" charset="0"/>
                        </a:rPr>
                        <a:t>Br</a:t>
                      </a:r>
                      <a:endParaRPr lang="en-US" sz="1800" dirty="0">
                        <a:latin typeface="Cambria" panose="02040503050406030204" pitchFamily="18" charset="0"/>
                        <a:ea typeface="Cambria"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800" baseline="30000" dirty="0">
                          <a:solidFill>
                            <a:srgbClr val="000000"/>
                          </a:solidFill>
                          <a:latin typeface="Cambria" panose="02040503050406030204" pitchFamily="18" charset="0"/>
                          <a:ea typeface="Cambria" panose="02040503050406030204" pitchFamily="18" charset="0"/>
                        </a:rPr>
                        <a:t>72</a:t>
                      </a:r>
                      <a:r>
                        <a:rPr lang="en-US" altLang="zh-CN" sz="1800" dirty="0">
                          <a:solidFill>
                            <a:srgbClr val="000000"/>
                          </a:solidFill>
                          <a:latin typeface="Cambria" panose="02040503050406030204" pitchFamily="18" charset="0"/>
                          <a:ea typeface="Cambria" panose="02040503050406030204" pitchFamily="18" charset="0"/>
                        </a:rPr>
                        <a:t>Se</a:t>
                      </a:r>
                      <a:endParaRPr lang="en-US" sz="1800" dirty="0">
                        <a:latin typeface="Cambria" panose="02040503050406030204" pitchFamily="18" charset="0"/>
                        <a:ea typeface="Cambria"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8551720"/>
                  </a:ext>
                </a:extLst>
              </a:tr>
              <a:tr h="464820">
                <a:tc gridSpan="3">
                  <a:txBody>
                    <a:bodyPr/>
                    <a:lstStyle/>
                    <a:p>
                      <a:pPr algn="ctr"/>
                      <a:r>
                        <a:rPr lang="en-US" sz="1800" dirty="0">
                          <a:latin typeface="Cambria" panose="02040503050406030204" pitchFamily="18" charset="0"/>
                          <a:ea typeface="Cambria" panose="02040503050406030204" pitchFamily="18" charset="0"/>
                        </a:rPr>
                        <a:t>Scientific cases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8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987657"/>
                  </a:ext>
                </a:extLst>
              </a:tr>
              <a:tr h="464820">
                <a:tc>
                  <a:txBody>
                    <a:bodyPr/>
                    <a:lstStyle/>
                    <a:p>
                      <a:pPr algn="ctr"/>
                      <a:r>
                        <a:rPr lang="en-US" sz="1800" baseline="30000" dirty="0">
                          <a:latin typeface="Cambria" panose="02040503050406030204" pitchFamily="18" charset="0"/>
                          <a:ea typeface="Cambria" panose="02040503050406030204" pitchFamily="18" charset="0"/>
                        </a:rPr>
                        <a:t>60</a:t>
                      </a:r>
                      <a:r>
                        <a:rPr lang="en-US" altLang="zh-CN" sz="1800" dirty="0">
                          <a:latin typeface="Cambria" panose="02040503050406030204" pitchFamily="18" charset="0"/>
                          <a:ea typeface="Cambria" panose="02040503050406030204" pitchFamily="18" charset="0"/>
                        </a:rPr>
                        <a:t>Ga</a:t>
                      </a:r>
                      <a:endParaRPr lang="en-US" sz="1800" dirty="0">
                        <a:latin typeface="Cambria" panose="02040503050406030204" pitchFamily="18" charset="0"/>
                        <a:ea typeface="Cambria"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aseline="30000" dirty="0">
                          <a:latin typeface="Cambria" panose="02040503050406030204" pitchFamily="18" charset="0"/>
                          <a:ea typeface="Cambria" panose="02040503050406030204" pitchFamily="18" charset="0"/>
                        </a:rPr>
                        <a:t>60</a:t>
                      </a:r>
                      <a:r>
                        <a:rPr lang="en-US" sz="1800" dirty="0">
                          <a:latin typeface="Cambria" panose="02040503050406030204" pitchFamily="18" charset="0"/>
                          <a:ea typeface="Cambria" panose="02040503050406030204" pitchFamily="18" charset="0"/>
                        </a:rPr>
                        <a:t>Zn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aseline="30000" dirty="0">
                          <a:latin typeface="Cambria" panose="02040503050406030204" pitchFamily="18" charset="0"/>
                          <a:ea typeface="Cambria" panose="02040503050406030204" pitchFamily="18" charset="0"/>
                        </a:rPr>
                        <a:t>59</a:t>
                      </a:r>
                      <a:r>
                        <a:rPr lang="en-US" sz="1800" dirty="0">
                          <a:latin typeface="Cambria" panose="02040503050406030204" pitchFamily="18" charset="0"/>
                          <a:ea typeface="Cambria" panose="02040503050406030204" pitchFamily="18" charset="0"/>
                        </a:rPr>
                        <a:t>Cu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9401431"/>
                  </a:ext>
                </a:extLst>
              </a:tr>
              <a:tr h="464820">
                <a:tc>
                  <a:txBody>
                    <a:bodyPr/>
                    <a:lstStyle/>
                    <a:p>
                      <a:pPr algn="ctr"/>
                      <a:r>
                        <a:rPr lang="en-US" sz="1800" baseline="30000" dirty="0">
                          <a:latin typeface="Cambria" panose="02040503050406030204" pitchFamily="18" charset="0"/>
                          <a:ea typeface="Cambria" panose="02040503050406030204" pitchFamily="18" charset="0"/>
                        </a:rPr>
                        <a:t>64</a:t>
                      </a:r>
                      <a:r>
                        <a:rPr lang="en-US" sz="1800" baseline="0" dirty="0">
                          <a:latin typeface="Cambria" panose="02040503050406030204" pitchFamily="18" charset="0"/>
                          <a:ea typeface="Cambria" panose="02040503050406030204" pitchFamily="18" charset="0"/>
                        </a:rPr>
                        <a:t>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aseline="30000" dirty="0">
                          <a:latin typeface="Cambria" panose="02040503050406030204" pitchFamily="18" charset="0"/>
                          <a:ea typeface="Cambria" panose="02040503050406030204" pitchFamily="18" charset="0"/>
                        </a:rPr>
                        <a:t>64</a:t>
                      </a:r>
                      <a:r>
                        <a:rPr lang="en-US" sz="1800" dirty="0">
                          <a:latin typeface="Cambria" panose="02040503050406030204" pitchFamily="18" charset="0"/>
                          <a:ea typeface="Cambria" panose="02040503050406030204" pitchFamily="18" charset="0"/>
                        </a:rPr>
                        <a:t>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aseline="30000" dirty="0">
                          <a:latin typeface="Cambria" panose="02040503050406030204" pitchFamily="18" charset="0"/>
                          <a:ea typeface="Cambria" panose="02040503050406030204" pitchFamily="18" charset="0"/>
                        </a:rPr>
                        <a:t>63</a:t>
                      </a:r>
                      <a:r>
                        <a:rPr lang="en-US" sz="1800" dirty="0">
                          <a:latin typeface="Cambria" panose="02040503050406030204" pitchFamily="18" charset="0"/>
                          <a:ea typeface="Cambria" panose="02040503050406030204" pitchFamily="18" charset="0"/>
                        </a:rPr>
                        <a:t>Ga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8597635"/>
                  </a:ext>
                </a:extLst>
              </a:tr>
              <a:tr h="464820">
                <a:tc gridSpan="3">
                  <a:txBody>
                    <a:bodyPr/>
                    <a:lstStyle/>
                    <a:p>
                      <a:pPr algn="ctr"/>
                      <a:r>
                        <a:rPr lang="en-US" altLang="zh-CN" sz="1800" baseline="0" dirty="0">
                          <a:latin typeface="Cambria" panose="02040503050406030204" pitchFamily="18" charset="0"/>
                          <a:ea typeface="Cambria" panose="02040503050406030204" pitchFamily="18" charset="0"/>
                        </a:rPr>
                        <a:t>Collaborative cases</a:t>
                      </a:r>
                      <a:endParaRPr lang="en-US" sz="1800" baseline="0" dirty="0">
                        <a:latin typeface="Cambria" panose="02040503050406030204" pitchFamily="18" charset="0"/>
                        <a:ea typeface="Cambria"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800"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800"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4678118"/>
                  </a:ext>
                </a:extLst>
              </a:tr>
              <a:tr h="464820">
                <a:tc gridSpan="3">
                  <a:txBody>
                    <a:bodyPr/>
                    <a:lstStyle/>
                    <a:p>
                      <a:pPr algn="ctr"/>
                      <a:r>
                        <a:rPr lang="en-US" sz="1800" baseline="0" dirty="0">
                          <a:latin typeface="Cambria" panose="02040503050406030204" pitchFamily="18" charset="0"/>
                          <a:ea typeface="Cambria" panose="02040503050406030204" pitchFamily="18" charset="0"/>
                        </a:rPr>
                        <a:t>Welcome!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800" dirty="0">
                        <a:latin typeface="Cambria" panose="02040503050406030204" pitchFamily="18" charset="0"/>
                        <a:ea typeface="Cambria"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685622" rtl="0" eaLnBrk="1" fontAlgn="auto" latinLnBrk="0" hangingPunct="1">
                        <a:lnSpc>
                          <a:spcPct val="100000"/>
                        </a:lnSpc>
                        <a:spcBef>
                          <a:spcPts val="0"/>
                        </a:spcBef>
                        <a:spcAft>
                          <a:spcPts val="0"/>
                        </a:spcAft>
                        <a:buClrTx/>
                        <a:buSzTx/>
                        <a:buFontTx/>
                        <a:buNone/>
                        <a:tabLst/>
                        <a:defRPr/>
                      </a:pPr>
                      <a:endParaRPr lang="en-US" sz="1800" dirty="0">
                        <a:latin typeface="Cambria" panose="02040503050406030204" pitchFamily="18" charset="0"/>
                        <a:ea typeface="Cambria"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2448597"/>
                  </a:ext>
                </a:extLst>
              </a:tr>
            </a:tbl>
          </a:graphicData>
        </a:graphic>
      </p:graphicFrame>
      <p:sp>
        <p:nvSpPr>
          <p:cNvPr id="3" name="TextBox 2">
            <a:extLst>
              <a:ext uri="{FF2B5EF4-FFF2-40B4-BE49-F238E27FC236}">
                <a16:creationId xmlns:a16="http://schemas.microsoft.com/office/drawing/2014/main" id="{FCC36884-0CDE-4473-AAE5-9F4173D58B47}"/>
              </a:ext>
            </a:extLst>
          </p:cNvPr>
          <p:cNvSpPr txBox="1"/>
          <p:nvPr/>
        </p:nvSpPr>
        <p:spPr>
          <a:xfrm>
            <a:off x="167053" y="272562"/>
            <a:ext cx="1898853" cy="369332"/>
          </a:xfrm>
          <a:prstGeom prst="rect">
            <a:avLst/>
          </a:prstGeom>
          <a:noFill/>
        </p:spPr>
        <p:txBody>
          <a:bodyPr wrap="none" rtlCol="0">
            <a:spAutoFit/>
          </a:bodyPr>
          <a:lstStyle/>
          <a:p>
            <a:r>
              <a:rPr lang="en-US" dirty="0"/>
              <a:t>PXCT future plans:</a:t>
            </a:r>
          </a:p>
        </p:txBody>
      </p:sp>
    </p:spTree>
    <p:extLst>
      <p:ext uri="{BB962C8B-B14F-4D97-AF65-F5344CB8AC3E}">
        <p14:creationId xmlns:p14="http://schemas.microsoft.com/office/powerpoint/2010/main" val="35096384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218</TotalTime>
  <Words>488</Words>
  <Application>Microsoft Office PowerPoint</Application>
  <PresentationFormat>On-screen Show (4:3)</PresentationFormat>
  <Paragraphs>102</Paragraphs>
  <Slides>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Narrow</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lijie sun</dc:creator>
  <cp:lastModifiedBy>lijie sun</cp:lastModifiedBy>
  <cp:revision>22</cp:revision>
  <dcterms:created xsi:type="dcterms:W3CDTF">2024-08-05T23:57:51Z</dcterms:created>
  <dcterms:modified xsi:type="dcterms:W3CDTF">2024-08-06T22:59:24Z</dcterms:modified>
</cp:coreProperties>
</file>