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162" r:id="rId3"/>
    <p:sldId id="2165" r:id="rId4"/>
    <p:sldId id="2166" r:id="rId5"/>
    <p:sldId id="2167" r:id="rId6"/>
    <p:sldId id="2168" r:id="rId7"/>
    <p:sldId id="2164" r:id="rId8"/>
    <p:sldId id="2887" r:id="rId9"/>
    <p:sldId id="2883" r:id="rId10"/>
    <p:sldId id="2884" r:id="rId11"/>
    <p:sldId id="2885" r:id="rId12"/>
    <p:sldId id="2886" r:id="rId13"/>
    <p:sldId id="2888" r:id="rId14"/>
    <p:sldId id="2882" r:id="rId15"/>
    <p:sldId id="2879" r:id="rId16"/>
    <p:sldId id="2880" r:id="rId17"/>
    <p:sldId id="2881" r:id="rId18"/>
    <p:sldId id="2892" r:id="rId19"/>
    <p:sldId id="2893" r:id="rId20"/>
    <p:sldId id="2895" r:id="rId21"/>
    <p:sldId id="2894" r:id="rId22"/>
    <p:sldId id="2915" r:id="rId23"/>
    <p:sldId id="2914" r:id="rId24"/>
    <p:sldId id="2916" r:id="rId25"/>
    <p:sldId id="2919" r:id="rId26"/>
    <p:sldId id="2917" r:id="rId27"/>
    <p:sldId id="2918" r:id="rId28"/>
    <p:sldId id="2920" r:id="rId29"/>
    <p:sldId id="2921" r:id="rId30"/>
    <p:sldId id="292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F64F-486A-4C14-A4D4-28D4D36F1D1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BCDC-902D-4FDC-BBE9-3471E1DE9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tree_draw_alpha_count_ratios_DSL2.</a:t>
            </a:r>
            <a:r>
              <a:rPr lang="en-US" altLang="zh-CN" dirty="0"/>
              <a:t>C</a:t>
            </a:r>
          </a:p>
          <a:p>
            <a:r>
              <a:rPr lang="en-US" dirty="0" err="1"/>
              <a:t>TFile</a:t>
            </a:r>
            <a:r>
              <a:rPr lang="en-US" dirty="0"/>
              <a:t>* _file0 = </a:t>
            </a:r>
            <a:r>
              <a:rPr lang="en-US" dirty="0" err="1"/>
              <a:t>TFile</a:t>
            </a:r>
            <a:r>
              <a:rPr lang="en-US" dirty="0"/>
              <a:t>::Open("Mg23_Gamma7333_Eg7333.20_Tau7.0_SP1.00_AC0.0_all.root.");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//TH2D* h2DSSD1xy = new TH2D("h2DSSD1xy", "h2DSSD1xy", 16, 75, 125, 16, 75, 125);</a:t>
            </a:r>
          </a:p>
          <a:p>
            <a:r>
              <a:rPr lang="en-US" dirty="0"/>
              <a:t>TH2D* h2DSSD1xy = new TH2D("h2DSSD1xy", "h2DSSD1xy", 1600, -25, 25, 1600, -25, 25);</a:t>
            </a:r>
          </a:p>
          <a:p>
            <a:r>
              <a:rPr lang="en-US" dirty="0"/>
              <a:t>TH1D* h1DSSD_total_e_Ring1 = new TH1D("h1DSSD_total_e_Ring1", "h1DSSD_total_e_Ring1", 6000, 0, 60000);</a:t>
            </a:r>
          </a:p>
          <a:p>
            <a:r>
              <a:rPr lang="en-US" dirty="0"/>
              <a:t>TH1D* h1DSSD_total_e_Ring2 = new TH1D("h1DSSD_total_e_Ring2", "h1DSSD_total_e_Ring2", 6000, 0, 60000);</a:t>
            </a:r>
          </a:p>
          <a:p>
            <a:r>
              <a:rPr lang="en-US" dirty="0"/>
              <a:t>TH1D* h1DSSD_total_e_Ring2_sub1 = new TH1D("h1DSSD_total_e_Ring2_sub1", "h1DSSD_total_e_Ring2_sub1", 6000, 0, 60000);</a:t>
            </a:r>
          </a:p>
          <a:p>
            <a:r>
              <a:rPr lang="en-US" dirty="0"/>
              <a:t>TH1D* h1DSSD_total_e_Ring2_sub2 = new TH1D("h1DSSD_total_e_Ring2_sub2", "h1DSSD_total_e_Ring2_sub2", 6000, 0, 60000);</a:t>
            </a:r>
          </a:p>
          <a:p>
            <a:r>
              <a:rPr lang="en-US" dirty="0"/>
              <a:t>TH1D* h1DSSD_total_e_Ring2_sub3 = new TH1D("h1DSSD_total_e_Ring2_sub3", "h1DSSD_total_e_Ring2_sub3", 6000, 0, 60000);</a:t>
            </a:r>
          </a:p>
          <a:p>
            <a:r>
              <a:rPr lang="en-US" dirty="0"/>
              <a:t>TH1D* h1DSSD_total_e_Ring2_sub4 = new TH1D("h1DSSD_total_e_Ring2_sub4", "h1DSSD_total_e_Ring2_sub4", 6000, 0, 60000);</a:t>
            </a:r>
          </a:p>
          <a:p>
            <a:r>
              <a:rPr lang="en-US" dirty="0"/>
              <a:t>TH1D* h1DSSD_total_e_Ring3 = new TH1D("h1DSSD_total_e_Ring3", "h1DSSD_total_e_Ring3", 6000, 0, 60000);</a:t>
            </a:r>
          </a:p>
          <a:p>
            <a:r>
              <a:rPr lang="en-US" dirty="0"/>
              <a:t>TH1D* h1DSSD_total_e_Ring3_sub1 = new TH1D("h1DSSD_total_e_Ring3_sub1", "h1DSSD_total_e_Ring3_sub1", 6000, 0, 60000);</a:t>
            </a:r>
          </a:p>
          <a:p>
            <a:r>
              <a:rPr lang="en-US" dirty="0"/>
              <a:t>TH1D* h1DSSD_total_e_Ring3_sub2 = new TH1D("h1DSSD_total_e_Ring3_sub2", "h1DSSD_total_e_Ring3_sub2", 6000, 0, 60000);</a:t>
            </a:r>
          </a:p>
          <a:p>
            <a:r>
              <a:rPr lang="en-US" dirty="0"/>
              <a:t>TH1D* h1DSSD_total_e_Ring3_sub3 = new TH1D("h1DSSD_total_e_Ring3_sub3", "h1DSSD_total_e_Ring3_sub3", 6000, 0, 60000);</a:t>
            </a:r>
          </a:p>
          <a:p>
            <a:r>
              <a:rPr lang="en-US" dirty="0"/>
              <a:t>TH1D* h1DSSD_total_e_Ring3_sub4 = new TH1D("h1DSSD_total_e_Ring3_sub4", "h1DSSD_total_e_Ring3_sub4", 6000, 0, 60000);</a:t>
            </a:r>
          </a:p>
          <a:p>
            <a:r>
              <a:rPr lang="en-US" dirty="0"/>
              <a:t>TH1D* h1DSSD_total_e_Ring3_sub5 = new TH1D("h1DSSD_total_e_Ring3_sub5", "h1DSSD_total_e_Ring3_sub5", 6000, 0, 60000);</a:t>
            </a:r>
          </a:p>
          <a:p>
            <a:r>
              <a:rPr lang="en-US" dirty="0"/>
              <a:t>TH1D* h1DSSD_total_e_Ring3_sub6 = new TH1D("h1DSSD_total_e_Ring3_sub6", "h1DSSD_total_e_Ring3_sub6", 6000, 0, 60000);</a:t>
            </a:r>
          </a:p>
          <a:p>
            <a:r>
              <a:rPr lang="en-US" dirty="0"/>
              <a:t>TH1D* h1DSSD_total_e_Ring3_sub7 = new TH1D("h1DSSD_total_e_Ring3_sub7", "h1DSSD_total_e_Ring3_sub7", 6000, 0, 60000);</a:t>
            </a:r>
          </a:p>
          <a:p>
            <a:r>
              <a:rPr lang="en-US" dirty="0"/>
              <a:t>TH1D* h1DSSD_total_e_Ring3_sub8 = new TH1D("h1DSSD_total_e_Ring3_sub8", "h1DSSD_total_e_Ring3_sub8", 6000, 0, 60000);</a:t>
            </a:r>
          </a:p>
          <a:p>
            <a:r>
              <a:rPr lang="en-US" dirty="0"/>
              <a:t>TH1D* h1DSSD_total_e_Ring4 = new TH1D("h1DSSD_total_e_Ring4", "h1DSSD_total_e_Ring4", 6000, 0, 60000);</a:t>
            </a:r>
          </a:p>
          <a:p>
            <a:r>
              <a:rPr lang="en-US" dirty="0"/>
              <a:t>TH1D* h1DSSD_total_e_Ring4_sub1 = new TH1D("h1DSSD_total_e_Ring4_sub1", "h1DSSD_total_e_Ring4_sub1", 6000, 0, 60000);</a:t>
            </a:r>
          </a:p>
          <a:p>
            <a:r>
              <a:rPr lang="en-US" dirty="0"/>
              <a:t>TH1D* h1DSSD_total_e_Ring4_sub2 = new TH1D("h1DSSD_total_e_Ring4_sub2", "h1DSSD_total_e_Ring4_sub2", 6000, 0, 60000);</a:t>
            </a:r>
          </a:p>
          <a:p>
            <a:r>
              <a:rPr lang="en-US" dirty="0"/>
              <a:t>TH1D* h1DSSD_total_e_Ring4_sub3 = new TH1D("h1DSSD_total_e_Ring4_sub3", "h1DSSD_total_e_Ring4_sub3", 6000, 0, 60000);</a:t>
            </a:r>
          </a:p>
          <a:p>
            <a:r>
              <a:rPr lang="en-US" dirty="0"/>
              <a:t>TH1D* h1DSSD_total_e_Ring4_sub4 = new TH1D("h1DSSD_total_e_Ring4_sub4", "h1DSSD_total_e_Ring4_sub4", 6000, 0, 60000);</a:t>
            </a:r>
          </a:p>
          <a:p>
            <a:r>
              <a:rPr lang="en-US" dirty="0"/>
              <a:t>TH1D* h1DSSD_total_e_Ring4_sub5 = new TH1D("h1DSSD_total_e_Ring4_sub5", "h1DSSD_total_e_Ring4_sub5", 6000, 0, 60000);</a:t>
            </a:r>
          </a:p>
          <a:p>
            <a:r>
              <a:rPr lang="en-US" dirty="0"/>
              <a:t>TH1D* h1DSSD_total_e_Ring4_sub6 = new TH1D("h1DSSD_total_e_Ring4_sub6", "h1DSSD_total_e_Ring4_sub6", 6000, 0, 60000);</a:t>
            </a:r>
          </a:p>
          <a:p>
            <a:r>
              <a:rPr lang="en-US" dirty="0"/>
              <a:t>TH1D* h1DSSD_total_e_Ring4_sub7 = new TH1D("h1DSSD_total_e_Ring4_sub7", "h1DSSD_total_e_Ring4_sub7", 6000, 0, 60000);</a:t>
            </a:r>
          </a:p>
          <a:p>
            <a:r>
              <a:rPr lang="en-US" dirty="0"/>
              <a:t>TH1D* h1DSSD_total_e_Ring4_sub8 = new TH1D("h1DSSD_total_e_Ring4_sub8", "h1DSSD_total_e_Ring4_sub8", 6000, 0, 60000);</a:t>
            </a:r>
          </a:p>
          <a:p>
            <a:r>
              <a:rPr lang="en-US" dirty="0"/>
              <a:t>TH1D* h1DSSD_total_e_Ring5 = new TH1D("h1DSSD_total_e_Ring5", "h1DSSD_total_e_Ring5", 6000, 0, 60000);</a:t>
            </a:r>
          </a:p>
          <a:p>
            <a:endParaRPr lang="en-US" dirty="0"/>
          </a:p>
          <a:p>
            <a:r>
              <a:rPr lang="en-US" dirty="0"/>
              <a:t>tree-&gt;Draw("DSSD1y-100:DSSD1x-100&gt;&gt;h2DSSD1xy", "DSSD1e+DSSD2e&gt;100&amp;&amp;DSSD1e&gt;100&amp;&amp;DSSD2e&gt;100", "surf2");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(1);</a:t>
            </a:r>
          </a:p>
          <a:p>
            <a:r>
              <a:rPr lang="en-US" dirty="0"/>
              <a:t>tree-&gt;Draw("DSSD1y-100:DSSD1x-100&gt;&gt;h2DSSD1xy", "DSSD1e+DSSD2e&gt;100&amp;&amp;DSSD1e&gt;100&amp;&amp;DSSD2e&gt;100&amp;&amp;DSSD1x&gt;96.875&amp;&amp;DSSD1x&lt;103.125&amp;&amp;DSSD1y&gt;96.875&amp;&amp;DSSD1y&lt;103.125", "");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/>
              <a:t>tree-&gt;Draw("DSSD1e+DSSD2e&gt;&gt;h1DSSD_total_e_Ring1", "DSSD1e+DSSD2e&gt;100&amp;&amp;DSSD1e&gt;100&amp;&amp;DSSD2e&gt;100&amp;&amp;DSSD1x&gt;96.875&amp;&amp;DSSD1x&lt;103.125&amp;&amp;DSSD1y&gt;96.875&amp;&amp;DSSD1y&lt;103.125", "");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(2);</a:t>
            </a:r>
          </a:p>
          <a:p>
            <a:r>
              <a:rPr lang="en-US" dirty="0"/>
              <a:t>tree-&gt;Draw("DSSD1y-100:DSSD1x-100", "DSSD1e+DSSD2e&gt;100&amp;&amp;DSSD1e&gt;100&amp;&amp;DSSD2e&gt;100&amp;&amp;DSSD1x&gt;96.875&amp;&amp;DSSD1x&lt;103.125&amp;&amp;DSSD1y&gt;103.125&amp;&amp;DSSD1y&lt;106.25",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"DSSD1e+DSSD2e&gt;100&amp;&amp;DSSD1e&gt;100&amp;&amp;DSSD2e&gt;100&amp;&amp;DSSD1x&gt;96.875&amp;&amp;DSSD1x&lt;103.125&amp;&amp;DSSD1y&gt;93.75&amp;&amp;DSSD1y&lt;96.875",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"DSSD1e+DSSD2e&gt;100&amp;&amp;DSSD1e&gt;100&amp;&amp;DSSD2e&gt;100&amp;&amp;DSSD1x&gt;103.125&amp;&amp;DSSD1x&lt;106.25&amp;&amp;DSSD1y&gt;96.875&amp;&amp;DSSD1y&lt;103.125",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"DSSD1e+DSSD2e&gt;100&amp;&amp;DSSD1e&gt;100&amp;&amp;DSSD2e&gt;100&amp;&amp;DSSD1x&gt;93.75&amp;&amp;DSSD1x&lt;96.875&amp;&amp;DSSD1y&gt;96.875&amp;&amp;DSSD1y&lt;103.125", "same");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tree-&gt;Draw("DSSD1e+DSSD2e&gt;&gt;h1DSSD_total_e_Ring2_sub1", "DSSD1e+DSSD2e&gt;100&amp;&amp;DSSD1e&gt;100&amp;&amp;DSSD2e&gt;100&amp;&amp;DSSD1x&gt;96.875&amp;&amp;DSSD1x&lt;103.125&amp;&amp;DSSD1y&gt;103.125&amp;&amp;DSSD1y&lt;106.25", "");</a:t>
            </a:r>
          </a:p>
          <a:p>
            <a:r>
              <a:rPr lang="en-US" dirty="0"/>
              <a:t>tree-&gt;Draw("DSSD1e+DSSD2e&gt;&gt;h1DSSD_total_e_Ring2_sub2", "DSSD1e+DSSD2e&gt;100&amp;&amp;DSSD1e&gt;100&amp;&amp;DSSD2e&gt;100&amp;&amp;DSSD1x&gt;96.875&amp;&amp;DSSD1x&lt;103.125&amp;&amp;DSSD1y&gt;93.75&amp;&amp;DSSD1y&lt;96.875", "");</a:t>
            </a:r>
          </a:p>
          <a:p>
            <a:r>
              <a:rPr lang="en-US" dirty="0"/>
              <a:t>tree-&gt;Draw("DSSD1e+DSSD2e&gt;&gt;h1DSSD_total_e_Ring2_sub3", "DSSD1e+DSSD2e&gt;100&amp;&amp;DSSD1e&gt;100&amp;&amp;DSSD2e&gt;100&amp;&amp;DSSD1x&gt;103.125&amp;&amp;DSSD1x&lt;106.25&amp;&amp;DSSD1y&gt;96.875&amp;&amp;DSSD1y&lt;103.125", "");</a:t>
            </a:r>
          </a:p>
          <a:p>
            <a:r>
              <a:rPr lang="en-US" dirty="0"/>
              <a:t>tree-&gt;Draw("DSSD1e+DSSD2e&gt;&gt;h1DSSD_total_e_Ring2_sub4", "DSSD1e+DSSD2e&gt;100&amp;&amp;DSSD1e&gt;100&amp;&amp;DSSD2e&gt;100&amp;&amp;DSSD1x&gt;93.75&amp;&amp;DSSD1x&lt;96.875&amp;&amp;DSSD1y&gt;96.875&amp;&amp;DSSD1y&lt;103.125", "");</a:t>
            </a:r>
          </a:p>
          <a:p>
            <a:r>
              <a:rPr lang="en-US" dirty="0"/>
              <a:t>h1DSSD_total_e_Ring2-&gt;Add(h1DSSD_total_e_Ring2_sub1, h1DSSD_total_e_Ring2_sub2);</a:t>
            </a:r>
          </a:p>
          <a:p>
            <a:r>
              <a:rPr lang="en-US" dirty="0"/>
              <a:t>h1DSSD_total_e_Ring2-&gt;Add(h1DSSD_total_e_Ring2_sub3);</a:t>
            </a:r>
          </a:p>
          <a:p>
            <a:r>
              <a:rPr lang="en-US" dirty="0"/>
              <a:t>h1DSSD_total_e_Ring2-&gt;Add(h1DSSD_total_e_Ring2_sub4);</a:t>
            </a:r>
          </a:p>
          <a:p>
            <a:r>
              <a:rPr lang="en-US" dirty="0"/>
              <a:t>h1DSSD_total_e_Ring2-&gt;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(kGreen+1);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"DSSD1e+DSSD2e&gt;100&amp;&amp;DSSD1e&gt;100&amp;&amp;DSSD2e&gt;100&amp;&amp;DSSD1x&gt;90.625&amp;&amp;DSSD1x&lt;96.875&amp;&amp;DSSD1y&gt;103.125&amp;&amp;DSSD1y&lt;106.25",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"DSSD1e+DSSD2e&gt;100&amp;&amp;DSSD1e&gt;100&amp;&amp;DSSD2e&gt;100&amp;&amp;DSSD1x&gt;103.125&amp;DSSD1x&lt;109.375&amp;&amp;DSSD1y&gt;103.125&amp;&amp;DSSD1y&lt;106.25",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"DSSD1e+DSSD2e&gt;100&amp;&amp;DSSD1e&gt;100&amp;&amp;DSSD2e&gt;100&amp;&amp;DSSD1x&gt;90.625&amp;&amp;DSSD1x&lt;93.75&amp;&amp;DSSD1y&gt;96.875&amp;&amp;DSSD1y&lt;103.125",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"DSSD1e+DSSD2e&gt;100&amp;&amp;DSSD1e&gt;100&amp;&amp;DSSD2e&gt;100&amp;&amp;DSSD1x&gt;106.25&amp;&amp;DSSD1x&lt;109.375&amp;&amp;DSSD1y&gt;96.875&amp;&amp;DSSD1y&lt;103.125",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"DSSD1e+DSSD2e&gt;100&amp;&amp;DSSD1e&gt;100&amp;&amp;DSSD2e&gt;100&amp;&amp;DSSD1x&gt;90.625&amp;&amp;DSSD1x&lt;96.875&amp;&amp;DSSD1y&gt;93.75&amp;&amp;DSSD1y&lt;96.875",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"DSSD1e+DSSD2e&gt;100&amp;&amp;DSSD1e&gt;100&amp;&amp;DSSD2e&gt;100&amp;&amp;DSSD1x&gt;103.125&amp;&amp;DSSD1x&lt;109.375&amp;&amp;DSSD1y&gt;93.75&amp;&amp;DSSD1y&lt;96.875", "same");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r>
              <a:rPr lang="en-US" dirty="0"/>
              <a:t>tree-&gt;Draw("DSSD1e+DSSD2e&gt;&gt;h1DSSD_total_e_Ring3_sub1", "DSSD1e+DSSD2e&gt;100&amp;&amp;DSSD1e&gt;100&amp;&amp;DSSD2e&gt;100&amp;&amp;DSSD1x&gt;93.75&amp;&amp;DSSD1x&lt;106.25&amp;&amp;DSSD1y&gt;106.25&amp;&amp;DSSD1y&lt;109.375", "");</a:t>
            </a:r>
          </a:p>
          <a:p>
            <a:r>
              <a:rPr lang="en-US" dirty="0"/>
              <a:t>tree-&gt;Draw("DSSD1e+DSSD2e&gt;&gt;h1DSSD_total_e_Ring3_sub2", "DSSD1e+DSSD2e&gt;100&amp;&amp;DSSD1e&gt;100&amp;&amp;DSSD2e&gt;100&amp;&amp;DSSD1x&gt;93.75&amp;&amp;DSSD1x&lt;106.25&amp;&amp;DSSD1y&gt;90.625&amp;&amp;DSSD1y&lt;93.75", "");</a:t>
            </a:r>
          </a:p>
          <a:p>
            <a:r>
              <a:rPr lang="en-US" dirty="0"/>
              <a:t>tree-&gt;Draw("DSSD1e+DSSD2e&gt;&gt;h1DSSD_total_e_Ring3_sub3", "DSSD1e+DSSD2e&gt;100&amp;&amp;DSSD1e&gt;100&amp;&amp;DSSD2e&gt;100&amp;&amp;DSSD1x&gt;90.625&amp;&amp;DSSD1x&lt;96.875&amp;&amp;DSSD1y&gt;103.125&amp;&amp;DSSD1y&lt;106.25", "");</a:t>
            </a:r>
          </a:p>
          <a:p>
            <a:r>
              <a:rPr lang="en-US" dirty="0"/>
              <a:t>tree-&gt;Draw("DSSD1e+DSSD2e&gt;&gt;h1DSSD_total_e_Ring3_sub4", "DSSD1e+DSSD2e&gt;100&amp;&amp;DSSD1e&gt;100&amp;&amp;DSSD2e&gt;100&amp;&amp;DSSD1x&gt;103.125&amp;DSSD1x&lt;109.375&amp;&amp;DSSD1y&gt;103.125&amp;&amp;DSSD1y&lt;106.25", "");</a:t>
            </a:r>
          </a:p>
          <a:p>
            <a:r>
              <a:rPr lang="en-US" dirty="0"/>
              <a:t>tree-&gt;Draw("DSSD1e+DSSD2e&gt;&gt;h1DSSD_total_e_Ring3_sub5", "DSSD1e+DSSD2e&gt;100&amp;&amp;DSSD1e&gt;100&amp;&amp;DSSD2e&gt;100&amp;&amp;DSSD1x&gt;90.625&amp;&amp;DSSD1x&lt;93.75&amp;&amp;DSSD1y&gt;96.875&amp;&amp;DSSD1y&lt;103.125", "");</a:t>
            </a:r>
          </a:p>
          <a:p>
            <a:r>
              <a:rPr lang="en-US" dirty="0"/>
              <a:t>tree-&gt;Draw("DSSD1e+DSSD2e&gt;&gt;h1DSSD_total_e_Ring3_sub6", "DSSD1e+DSSD2e&gt;100&amp;&amp;DSSD1e&gt;100&amp;&amp;DSSD2e&gt;100&amp;&amp;DSSD1x&gt;106.25&amp;&amp;DSSD1x&lt;109.375&amp;&amp;DSSD1y&gt;96.875&amp;&amp;DSSD1y&lt;103.125", "");</a:t>
            </a:r>
          </a:p>
          <a:p>
            <a:r>
              <a:rPr lang="en-US" dirty="0"/>
              <a:t>tree-&gt;Draw("DSSD1e+DSSD2e&gt;&gt;h1DSSD_total_e_Ring3_sub7", "DSSD1e+DSSD2e&gt;100&amp;&amp;DSSD1e&gt;100&amp;&amp;DSSD2e&gt;100&amp;&amp;DSSD1x&gt;90.625&amp;&amp;DSSD1x&lt;96.875&amp;&amp;DSSD1y&gt;93.75&amp;&amp;DSSD1y&lt;96.875", "");</a:t>
            </a:r>
          </a:p>
          <a:p>
            <a:r>
              <a:rPr lang="en-US" dirty="0"/>
              <a:t>tree-&gt;Draw("DSSD1e+DSSD2e&gt;&gt;h1DSSD_total_e_Ring3_sub8", "DSSD1e+DSSD2e&gt;100&amp;&amp;DSSD1e&gt;100&amp;&amp;DSSD2e&gt;100&amp;&amp;DSSD1x&gt;103.125&amp;&amp;DSSD1x&lt;109.375&amp;&amp;DSSD1y&gt;93.75&amp;&amp;DSSD1y&lt;96.875", "");</a:t>
            </a:r>
          </a:p>
          <a:p>
            <a:r>
              <a:rPr lang="en-US" dirty="0"/>
              <a:t>h1DSSD_total_e_Ring3-&gt;Add(h1DSSD_total_e_Ring3_sub1, h1DSSD_total_e_Ring3_sub2);</a:t>
            </a:r>
          </a:p>
          <a:p>
            <a:r>
              <a:rPr lang="en-US" dirty="0"/>
              <a:t>h1DSSD_total_e_Ring3-&gt;Add(h1DSSD_total_e_Ring3_sub3);</a:t>
            </a:r>
          </a:p>
          <a:p>
            <a:r>
              <a:rPr lang="en-US" dirty="0"/>
              <a:t>h1DSSD_total_e_Ring3-&gt;Add(h1DSSD_total_e_Ring3_sub4);</a:t>
            </a:r>
          </a:p>
          <a:p>
            <a:r>
              <a:rPr lang="en-US" dirty="0"/>
              <a:t>h1DSSD_total_e_Ring3-&gt;Add(h1DSSD_total_e_Ring3_sub5);</a:t>
            </a:r>
          </a:p>
          <a:p>
            <a:r>
              <a:rPr lang="en-US" dirty="0"/>
              <a:t>h1DSSD_total_e_Ring3-&gt;Add(h1DSSD_total_e_Ring3_sub6);</a:t>
            </a:r>
          </a:p>
          <a:p>
            <a:r>
              <a:rPr lang="en-US" dirty="0"/>
              <a:t>h1DSSD_total_e_Ring3-&gt;Add(h1DSSD_total_e_Ring3_sub7);</a:t>
            </a:r>
          </a:p>
          <a:p>
            <a:r>
              <a:rPr lang="en-US" dirty="0"/>
              <a:t>h1DSSD_total_e_Ring3-&gt;Add(h1DSSD_total_e_Ring3_sub8);</a:t>
            </a:r>
          </a:p>
          <a:p>
            <a:r>
              <a:rPr lang="en-US" dirty="0"/>
              <a:t>h1DSSD_total_e_Ring3-&gt;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</a:t>
            </a:r>
            <a:r>
              <a:rPr lang="en-US" dirty="0" err="1"/>
              <a:t>kAzure</a:t>
            </a:r>
            <a:r>
              <a:rPr lang="en-US" dirty="0"/>
              <a:t>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"DSSD1e+DSSD2e&gt;100&amp;&amp;DSSD1e&gt;100&amp;&amp;DSSD2e&gt;100&amp;&amp;DSSD1x&gt;93.75&amp;&amp;DSSD1x&lt;106.25&amp;&amp;DSSD1y&gt;109.375&amp;&amp;DSSD1y&lt;112.5",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"DSSD1e+DSSD2e&gt;100&amp;&amp;DSSD1e&gt;100&amp;&amp;DSSD2e&gt;100&amp;&amp;DSSD1x&gt;93.75&amp;&amp;DSSD1x&lt;106.25&amp;&amp;DSSD1y&gt;87.5&amp;&amp;DSSD1y&lt;90.625",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"DSSD1e+DSSD2e&gt;100&amp;&amp;DSSD1e&gt;100&amp;&amp;DSSD2e&gt;100&amp;&amp;DSSD1x&gt;90.625&amp;&amp;DSSD1x&lt;93.75&amp;&amp;DSSD1y&gt;106.25&amp;&amp;DSSD1y&lt;109.375",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"DSSD1e+DSSD2e&gt;100&amp;&amp;DSSD1e&gt;100&amp;&amp;DSSD2e&gt;100&amp;&amp;DSSD1x&gt;106.25&amp;DSSD1x&lt;109.375&amp;&amp;DSSD1y&gt;106.25&amp;&amp;DSSD1y&lt;109.375",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"DSSD1e+DSSD2e&gt;100&amp;&amp;DSSD1e&gt;100&amp;&amp;DSSD2e&gt;100&amp;&amp;DSSD1x&gt;87.5&amp;&amp;DSSD1x&lt;90.625&amp;&amp;DSSD1y&gt;93.75&amp;&amp;DSSD1y&lt;106.25",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"DSSD1e+DSSD2e&gt;100&amp;&amp;DSSD1e&gt;100&amp;&amp;DSSD2e&gt;100&amp;&amp;DSSD1x&gt;109.375&amp;&amp;DSSD1x&lt;112.5&amp;&amp;DSSD1y&gt;93.75&amp;&amp;DSSD1y&lt;106.25",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"DSSD1e+DSSD2e&gt;100&amp;&amp;DSSD1e&gt;100&amp;&amp;DSSD2e&gt;100&amp;&amp;DSSD1x&gt;90.625&amp;&amp;DSSD1x&lt;93.75&amp;&amp;DSSD1y&gt;90.625&amp;&amp;DSSD1y&lt;93.75",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"DSSD1e+DSSD2e&gt;100&amp;&amp;DSSD1e&gt;100&amp;&amp;DSSD2e&gt;100&amp;&amp;DSSD1x&gt;106.25&amp;&amp;DSSD1x&lt;109.375&amp;&amp;DSSD1y&gt;90.625&amp;&amp;DSSD1y&lt;93.75", "same");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</a:t>
            </a:r>
            <a:r>
              <a:rPr lang="en-US" dirty="0" err="1"/>
              <a:t>kAzure</a:t>
            </a:r>
            <a:r>
              <a:rPr lang="en-US" dirty="0"/>
              <a:t>);</a:t>
            </a:r>
          </a:p>
          <a:p>
            <a:r>
              <a:rPr lang="en-US" dirty="0"/>
              <a:t>tree-&gt;Draw("DSSD1e+DSSD2e&gt;&gt;h1DSSD_total_e_Ring4_sub1", "DSSD1e+DSSD2e&gt;100&amp;&amp;DSSD1e&gt;100&amp;&amp;DSSD2e&gt;100&amp;&amp;DSSD1x&gt;93.75&amp;&amp;DSSD1x&lt;106.25&amp;&amp;DSSD1y&gt;109.375&amp;&amp;DSSD1y&lt;112.5", "");</a:t>
            </a:r>
          </a:p>
          <a:p>
            <a:r>
              <a:rPr lang="en-US" dirty="0"/>
              <a:t>tree-&gt;Draw("DSSD1e+DSSD2e&gt;&gt;h1DSSD_total_e_Ring4_sub2", "DSSD1e+DSSD2e&gt;100&amp;&amp;DSSD1e&gt;100&amp;&amp;DSSD2e&gt;100&amp;&amp;DSSD1x&gt;93.75&amp;&amp;DSSD1x&lt;106.25&amp;&amp;DSSD1y&gt;87.5&amp;&amp;DSSD1y&lt;90.625", "");</a:t>
            </a:r>
          </a:p>
          <a:p>
            <a:r>
              <a:rPr lang="en-US" dirty="0"/>
              <a:t>tree-&gt;Draw("DSSD1e+DSSD2e&gt;&gt;h1DSSD_total_e_Ring4_sub3", "DSSD1e+DSSD2e&gt;100&amp;&amp;DSSD1e&gt;100&amp;&amp;DSSD2e&gt;100&amp;&amp;DSSD1x&gt;90.625&amp;&amp;DSSD1x&lt;93.75&amp;&amp;DSSD1y&gt;106.25&amp;&amp;DSSD1y&lt;109.375", "");</a:t>
            </a:r>
          </a:p>
          <a:p>
            <a:r>
              <a:rPr lang="en-US" dirty="0"/>
              <a:t>tree-&gt;Draw("DSSD1e+DSSD2e&gt;&gt;h1DSSD_total_e_Ring4_sub4", "DSSD1e+DSSD2e&gt;100&amp;&amp;DSSD1e&gt;100&amp;&amp;DSSD2e&gt;100&amp;&amp;DSSD1x&gt;106.25&amp;&amp;DSSD1x&lt;109.375&amp;&amp;DSSD1y&gt;106.25&amp;&amp;DSSD1y&lt;109.375", "");</a:t>
            </a:r>
          </a:p>
          <a:p>
            <a:r>
              <a:rPr lang="en-US" dirty="0"/>
              <a:t>tree-&gt;Draw("DSSD1e+DSSD2e&gt;&gt;h1DSSD_total_e_Ring4_sub5", "DSSD1e+DSSD2e&gt;100&amp;&amp;DSSD1e&gt;100&amp;&amp;DSSD2e&gt;100&amp;&amp;DSSD1x&gt;87.5&amp;&amp;DSSD1x&lt;90.625&amp;&amp;DSSD1y&gt;93.75&amp;&amp;DSSD1y&lt;106.25", "");</a:t>
            </a:r>
          </a:p>
          <a:p>
            <a:r>
              <a:rPr lang="en-US" dirty="0"/>
              <a:t>tree-&gt;Draw("DSSD1e+DSSD2e&gt;&gt;h1DSSD_total_e_Ring4_sub6", "DSSD1e+DSSD2e&gt;100&amp;&amp;DSSD1e&gt;100&amp;&amp;DSSD2e&gt;100&amp;&amp;DSSD1x&gt;109.375&amp;&amp;DSSD1x&lt;112.5&amp;&amp;DSSD1y&gt;93.75&amp;&amp;DSSD1y&lt;106.25", "");</a:t>
            </a:r>
          </a:p>
          <a:p>
            <a:r>
              <a:rPr lang="en-US" dirty="0"/>
              <a:t>tree-&gt;Draw("DSSD1e+DSSD2e&gt;&gt;h1DSSD_total_e_Ring4_sub7", "DSSD1e+DSSD2e&gt;100&amp;&amp;DSSD1e&gt;100&amp;&amp;DSSD2e&gt;100&amp;&amp;DSSD1x&gt;90.625&amp;&amp;DSSD1x&lt;93.75&amp;&amp;DSSD1y&gt;90.625&amp;&amp;DSSD1y&lt;93.75", "");</a:t>
            </a:r>
          </a:p>
          <a:p>
            <a:r>
              <a:rPr lang="en-US" dirty="0"/>
              <a:t>tree-&gt;Draw("DSSD1e+DSSD2e&gt;&gt;h1DSSD_total_e_Ring4_sub8", "DSSD1e+DSSD2e&gt;100&amp;&amp;DSSD1e&gt;100&amp;&amp;DSSD2e&gt;100&amp;&amp;DSSD1x&gt;106.25&amp;&amp;DSSD1x&lt;109.375&amp;&amp;DSSD1y&gt;90.625&amp;&amp;DSSD1y&lt;93.75", "");</a:t>
            </a:r>
          </a:p>
          <a:p>
            <a:r>
              <a:rPr lang="en-US" dirty="0"/>
              <a:t>h1DSSD_total_e_Ring4-&gt;Add(h1DSSD_total_e_Ring4_sub1, h1DSSD_total_e_Ring4_sub2);</a:t>
            </a:r>
          </a:p>
          <a:p>
            <a:r>
              <a:rPr lang="en-US" dirty="0"/>
              <a:t>h1DSSD_total_e_Ring4-&gt;Add(h1DSSD_total_e_Ring4_sub3);</a:t>
            </a:r>
          </a:p>
          <a:p>
            <a:r>
              <a:rPr lang="en-US" dirty="0"/>
              <a:t>h1DSSD_total_e_Ring4-&gt;Add(h1DSSD_total_e_Ring4_sub4);</a:t>
            </a:r>
          </a:p>
          <a:p>
            <a:r>
              <a:rPr lang="en-US" dirty="0"/>
              <a:t>h1DSSD_total_e_Ring4-&gt;Add(h1DSSD_total_e_Ring4_sub5);</a:t>
            </a:r>
          </a:p>
          <a:p>
            <a:r>
              <a:rPr lang="en-US" dirty="0"/>
              <a:t>h1DSSD_total_e_Ring4-&gt;Add(h1DSSD_total_e_Ring4_sub6);</a:t>
            </a:r>
          </a:p>
          <a:p>
            <a:r>
              <a:rPr lang="en-US" dirty="0"/>
              <a:t>h1DSSD_total_e_Ring4-&gt;Add(h1DSSD_total_e_Ring4_sub7);</a:t>
            </a:r>
          </a:p>
          <a:p>
            <a:r>
              <a:rPr lang="en-US" dirty="0"/>
              <a:t>h1DSSD_total_e_Ring4-&gt;Add(h1DSSD_total_e_Ring4_sub8);</a:t>
            </a:r>
          </a:p>
          <a:p>
            <a:r>
              <a:rPr lang="en-US" dirty="0"/>
              <a:t>h1DSSD_total_e_Ring4-&gt;</a:t>
            </a:r>
            <a:r>
              <a:rPr lang="en-US" dirty="0" err="1"/>
              <a:t>SetLineColor</a:t>
            </a:r>
            <a:r>
              <a:rPr lang="en-US" dirty="0"/>
              <a:t>(</a:t>
            </a:r>
            <a:r>
              <a:rPr lang="en-US" dirty="0" err="1"/>
              <a:t>kAzure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</a:t>
            </a:r>
            <a:r>
              <a:rPr lang="en-US" dirty="0" err="1"/>
              <a:t>kViolet</a:t>
            </a:r>
            <a:r>
              <a:rPr lang="en-US" dirty="0"/>
              <a:t>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"DSSD1e+DSSD2e&gt;100&amp;&amp;DSSD1e&gt;100&amp;&amp;DSSD2e&gt;100&amp;&amp;DSSD1x&gt;93.75&amp;&amp;DSSD1x&lt;106.25&amp;&amp;DSSD1y&gt;112.5&amp;&amp;DSSD1y&lt;115.625",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"DSSD1e+DSSD2e&gt;100&amp;&amp;DSSD1e&gt;100&amp;&amp;DSSD2e&gt;100&amp;&amp;DSSD1x&gt;93.75&amp;&amp;DSSD1x&lt;106.25&amp;&amp;DSSD1y&gt;84.375&amp;&amp;DSSD1y&lt;87.5",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"DSSD1e+DSSD2e&gt;100&amp;&amp;DSSD1e&gt;100&amp;&amp;DSSD2e&gt;100&amp;&amp;DSSD1x&gt;87.5&amp;&amp;DSSD1x&lt;93.75&amp;&amp;DSSD1y&gt;109.375&amp;&amp;DSSD1y&lt;112.5",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"DSSD1e+DSSD2e&gt;100&amp;&amp;DSSD1e&gt;100&amp;&amp;DSSD2e&gt;100&amp;&amp;DSSD1x&gt;106.25&amp;DSSD1x&lt;112.5&amp;&amp;DSSD1y&gt;109.375&amp;&amp;DSSD1y&lt;112.5",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"DSSD1e+DSSD2e&gt;100&amp;&amp;DSSD1e&gt;100&amp;&amp;DSSD2e&gt;100&amp;&amp;DSSD1x&gt;87.5&amp;&amp;DSSD1x&lt;90.625&amp;&amp;DSSD1y&gt;106.25&amp;&amp;DSSD1y&lt;109.375",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"DSSD1e+DSSD2e&gt;100&amp;&amp;DSSD1e&gt;100&amp;&amp;DSSD2e&gt;100&amp;&amp;DSSD1x&gt;109.375&amp;&amp;DSSD1x&lt;112.5&amp;&amp;DSSD1y&gt;106.25&amp;&amp;DSSD1y&lt;109.375",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"DSSD1e+DSSD2e&gt;100&amp;&amp;DSSD1e&gt;100&amp;&amp;DSSD2e&gt;100&amp;&amp;DSSD1x&gt;84.375&amp;&amp;DSSD1x&lt;87.5&amp;&amp;DSSD1y&gt;93.75&amp;&amp;DSSD1y&lt;106.25",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"DSSD1e+DSSD2e&gt;100&amp;&amp;DSSD1e&gt;100&amp;&amp;DSSD2e&gt;100&amp;&amp;DSSD1x&gt;112.5&amp;&amp;DSSD1x&lt;115.625&amp;&amp;DSSD1y&gt;93.75&amp;&amp;DSSD1y&lt;106.25",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"DSSD1e+DSSD2e&gt;100&amp;&amp;DSSD1e&gt;100&amp;&amp;DSSD2e&gt;100&amp;&amp;DSSD1x&gt;87.5&amp;&amp;DSSD1x&lt;90.625&amp;&amp;DSSD1y&gt;90.625&amp;&amp;DSSD1y&lt;93.75",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"DSSD1e+DSSD2e&gt;100&amp;&amp;DSSD1e&gt;100&amp;&amp;DSSD2e&gt;100&amp;&amp;DSSD1x&gt;109.375&amp;&amp;DSSD1x&lt;112.5&amp;&amp;DSSD1y&gt;90.625&amp;&amp;DSSD1y&lt;93.75",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"DSSD1e+DSSD2e&gt;100&amp;&amp;DSSD1e&gt;100&amp;&amp;DSSD2e&gt;100&amp;&amp;DSSD1x&gt;87.5&amp;&amp;DSSD1x&lt;93.75&amp;&amp;DSSD1y&gt;87.5&amp;&amp;DSSD1y&lt;90.625",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"DSSD1e+DSSD2e&gt;100&amp;&amp;DSSD1e&gt;100&amp;&amp;DSSD2e&gt;100&amp;&amp;DSSD1x&gt;106.25&amp;&amp;DSSD1x&lt;112.5&amp;&amp;DSSD1y&gt;87.5&amp;&amp;DSSD1y&lt;90.625", "same");</a:t>
            </a:r>
          </a:p>
          <a:p>
            <a:endParaRPr lang="en-US" dirty="0"/>
          </a:p>
          <a:p>
            <a:r>
              <a:rPr lang="en-US" dirty="0"/>
              <a:t>h2DSSD1xy-&gt;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h2DSSD1xy-&gt;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("DSSD1 X (mm)");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("DSSD1 Y (mm)");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(-25, 25);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(-25, 25);</a:t>
            </a:r>
          </a:p>
          <a:p>
            <a:r>
              <a:rPr lang="en-US" dirty="0"/>
              <a:t>h2DSSD1xy-&gt;</a:t>
            </a:r>
            <a:r>
              <a:rPr lang="en-US" dirty="0" err="1"/>
              <a:t>SetMinimum</a:t>
            </a:r>
            <a:r>
              <a:rPr lang="en-US" dirty="0"/>
              <a:t>(1);</a:t>
            </a:r>
          </a:p>
          <a:p>
            <a:r>
              <a:rPr lang="en-US" dirty="0"/>
              <a:t>//h2DSSD1xy-&gt;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h2DSSD1xy-&gt;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TPaletteAxis</a:t>
            </a:r>
            <a:r>
              <a:rPr lang="en-US" dirty="0"/>
              <a:t>* palette = (</a:t>
            </a:r>
            <a:r>
              <a:rPr lang="en-US" dirty="0" err="1"/>
              <a:t>TPaletteAxis</a:t>
            </a:r>
            <a:r>
              <a:rPr lang="en-US" dirty="0"/>
              <a:t>*)h2DSSD1xy-&gt;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SaveAs</a:t>
            </a:r>
            <a:r>
              <a:rPr lang="en-US" dirty="0"/>
              <a:t>("F:/out/G4_rootfiles_with_tree_Eg7333/DSL2_Fig_alpha_counts_rings.png");</a:t>
            </a:r>
          </a:p>
          <a:p>
            <a:endParaRPr lang="en-US" dirty="0"/>
          </a:p>
          <a:p>
            <a:r>
              <a:rPr lang="en-US" dirty="0"/>
              <a:t>h1DSSD_total_e_Ring1-&gt;Draw();</a:t>
            </a:r>
          </a:p>
          <a:p>
            <a:r>
              <a:rPr lang="en-US" dirty="0"/>
              <a:t>h1DSSD_total_e_Ring2-&gt;Draw("same");</a:t>
            </a:r>
          </a:p>
          <a:p>
            <a:r>
              <a:rPr lang="en-US" dirty="0"/>
              <a:t>h1DSSD_total_e_Ring3-&gt;Draw("same");</a:t>
            </a:r>
          </a:p>
          <a:p>
            <a:r>
              <a:rPr lang="en-US" dirty="0"/>
              <a:t>h1DSSD_total_e_Ring4-&gt;Draw("same");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("DSSD1e+DSSD2e (keV)");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10 keV");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(0.02);</a:t>
            </a:r>
          </a:p>
          <a:p>
            <a:endParaRPr lang="en-US" dirty="0"/>
          </a:p>
          <a:p>
            <a:r>
              <a:rPr lang="en-US" dirty="0"/>
              <a:t>double R1, R2, R3, R4, R5,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double </a:t>
            </a:r>
            <a:r>
              <a:rPr lang="en-US" dirty="0" err="1"/>
              <a:t>Ea_min</a:t>
            </a:r>
            <a:r>
              <a:rPr lang="en-US" dirty="0"/>
              <a:t> = 5000, </a:t>
            </a:r>
            <a:r>
              <a:rPr lang="en-US" dirty="0" err="1"/>
              <a:t>Ea_max</a:t>
            </a:r>
            <a:r>
              <a:rPr lang="en-US" dirty="0"/>
              <a:t> = 25000;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17900; </a:t>
            </a:r>
            <a:r>
              <a:rPr lang="en-US" dirty="0" err="1"/>
              <a:t>Ea_max</a:t>
            </a:r>
            <a:r>
              <a:rPr lang="en-US" dirty="0"/>
              <a:t> = 20800;</a:t>
            </a:r>
          </a:p>
          <a:p>
            <a:r>
              <a:rPr lang="en-US" dirty="0"/>
              <a:t>R1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(Form("DSSD1e+DSSD2e&gt;%f&amp;&amp;DSSD1e+DSSD2e&lt;%f&amp;&amp;DSSD1e&gt;100&amp;&amp;DSSD2e&gt;100&amp;&amp;DSSD1x&gt;96.875&amp;&amp;DSSD1x&lt;103.125&amp;&amp;DSSD1y&gt;96.875&amp;&amp;DSSD1y&lt;103.125",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7000; </a:t>
            </a:r>
            <a:r>
              <a:rPr lang="en-US" dirty="0" err="1"/>
              <a:t>Ea_max</a:t>
            </a:r>
            <a:r>
              <a:rPr lang="en-US" dirty="0"/>
              <a:t> = 19200;</a:t>
            </a:r>
          </a:p>
          <a:p>
            <a:r>
              <a:rPr lang="en-US" dirty="0"/>
              <a:t>R2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(Form("DSSD1e+DSSD2e&gt;%f&amp;&amp;DSSD1e+DSSD2e&lt;%f&amp;&amp;DSSD1e&gt;100&amp;&amp;DSSD2e&gt;100&amp;&amp;DSSD1x&gt;96.875&amp;&amp;DSSD1x&lt;103.125&amp;&amp;DSSD1y&gt;103.125&amp;&amp;DSSD1y&lt;106.25",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R2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(Form("DSSD1e+DSSD2e&gt;%f&amp;&amp;DSSD1e+DSSD2e&lt;%f&amp;&amp;DSSD1e&gt;100&amp;&amp;DSSD2e&gt;100&amp;&amp;DSSD1x&gt;96.875&amp;&amp;DSSD1x&lt;103.125&amp;&amp;DSSD1y&gt;93.75&amp;&amp;DSSD1y&lt;96.875",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R2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(Form("DSSD1e+DSSD2e&gt;%f&amp;&amp;DSSD1e+DSSD2e&lt;%f&amp;&amp;DSSD1e&gt;100&amp;&amp;DSSD2e&gt;100&amp;&amp;DSSD1x&gt;103.125&amp;&amp;DSSD1x&lt;106.25&amp;&amp;DSSD1y&gt;96.875&amp;&amp;DSSD1y&lt;103.125",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R2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(Form("DSSD1e+DSSD2e&gt;%f&amp;&amp;DSSD1e+DSSD2e&lt;%f&amp;&amp;DSSD1e&gt;100&amp;&amp;DSSD2e&gt;100&amp;&amp;DSSD1x&gt;93.75&amp;&amp;DSSD1x&lt;96.875&amp;&amp;DSSD1y&gt;96.875&amp;&amp;DSSD1y&lt;103.125",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4000; </a:t>
            </a:r>
            <a:r>
              <a:rPr lang="en-US" dirty="0" err="1"/>
              <a:t>Ea_max</a:t>
            </a:r>
            <a:r>
              <a:rPr lang="en-US" dirty="0"/>
              <a:t> = 15170;</a:t>
            </a:r>
          </a:p>
          <a:p>
            <a:r>
              <a:rPr lang="en-US" dirty="0"/>
              <a:t>R3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(Form("DSSD1e+DSSD2e&gt;%f&amp;&amp;DSSD1e+DSSD2e&lt;%f&amp;&amp;DSSD1e&gt;100&amp;&amp;DSSD2e&gt;100&amp;&amp;DSSD1x&gt;90.625&amp;&amp;DSSD1x&lt;96.875&amp;&amp;DSSD1y&gt;103.125&amp;&amp;DSSD1y&lt;106.25",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(Form("DSSD1e+DSSD2e&gt;%f&amp;&amp;DSSD1e+DSSD2e&lt;%f&amp;&amp;DSSD1e&gt;100&amp;&amp;DSSD2e&gt;100&amp;&amp;DSSD1x&gt;103.125&amp;DSSD1x&lt;109.375&amp;&amp;DSSD1y&gt;103.125&amp;&amp;DSSD1y&lt;106.25",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(Form("DSSD1e+DSSD2e&gt;%f&amp;&amp;DSSD1e+DSSD2e&lt;%f&amp;&amp;DSSD1e&gt;100&amp;&amp;DSSD2e&gt;100&amp;&amp;DSSD1x&gt;90.625&amp;&amp;DSSD1x&lt;93.75&amp;&amp;DSSD1y&gt;96.875&amp;&amp;DSSD1y&lt;103.125",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(Form("DSSD1e+DSSD2e&gt;%f&amp;&amp;DSSD1e+DSSD2e&lt;%f&amp;&amp;DSSD1e&gt;100&amp;&amp;DSSD2e&gt;100&amp;&amp;DSSD1x&gt;106.25&amp;&amp;DSSD1x&lt;109.375&amp;&amp;DSSD1y&gt;96.875&amp;&amp;DSSD1y&lt;103.125",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(Form("DSSD1e+DSSD2e&gt;%f&amp;&amp;DSSD1e+DSSD2e&lt;%f&amp;&amp;DSSD1e&gt;100&amp;&amp;DSSD2e&gt;100&amp;&amp;DSSD1x&gt;90.625&amp;&amp;DSSD1x&lt;96.875&amp;&amp;DSSD1y&gt;93.75&amp;&amp;DSSD1y&lt;96.875",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(Form("DSSD1e+DSSD2e&gt;%f&amp;&amp;DSSD1e+DSSD2e&lt;%f&amp;&amp;DSSD1e&gt;100&amp;&amp;DSSD2e&gt;100&amp;&amp;DSSD1x&gt;103.125&amp;&amp;DSSD1x&lt;109.375&amp;&amp;DSSD1y&gt;93.75&amp;&amp;DSSD1y&lt;96.875",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2510; </a:t>
            </a:r>
            <a:r>
              <a:rPr lang="en-US" dirty="0" err="1"/>
              <a:t>Ea_max</a:t>
            </a:r>
            <a:r>
              <a:rPr lang="en-US" dirty="0"/>
              <a:t> = 10220;</a:t>
            </a:r>
          </a:p>
          <a:p>
            <a:r>
              <a:rPr lang="en-US" dirty="0"/>
              <a:t>R4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(Form("DSSD1e+DSSD2e&gt;%f&amp;&amp;DSSD1e+DSSD2e&lt;%f&amp;&amp;DSSD1e&gt;100&amp;&amp;DSSD2e&gt;100&amp;&amp;DSSD1x&gt;93.75&amp;&amp;DSSD1x&lt;106.25&amp;&amp;DSSD1y&gt;109.375&amp;&amp;DSSD1y&lt;112.5",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(Form("DSSD1e+DSSD2e&gt;%f&amp;&amp;DSSD1e+DSSD2e&lt;%f&amp;&amp;DSSD1e&gt;100&amp;&amp;DSSD2e&gt;100&amp;&amp;DSSD1x&gt;93.75&amp;&amp;DSSD1x&lt;106.25&amp;&amp;DSSD1y&gt;87.5&amp;&amp;DSSD1y&lt;90.625",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(Form("DSSD1e+DSSD2e&gt;%f&amp;&amp;DSSD1e+DSSD2e&lt;%f&amp;&amp;DSSD1e&gt;100&amp;&amp;DSSD2e&gt;100&amp;&amp;DSSD1x&gt;90.625&amp;&amp;DSSD1x&lt;93.75&amp;&amp;DSSD1y&gt;106.25&amp;&amp;DSSD1y&lt;109.375",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(Form("DSSD1e+DSSD2e&gt;%f&amp;&amp;DSSD1e+DSSD2e&lt;%f&amp;&amp;DSSD1e&gt;100&amp;&amp;DSSD2e&gt;100&amp;&amp;DSSD1x&gt;106.25&amp;DSSD1x&lt;109.375&amp;&amp;DSSD1y&gt;106.25&amp;&amp;DSSD1y&lt;109.375",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(Form("DSSD1e+DSSD2e&gt;%f&amp;&amp;DSSD1e+DSSD2e&lt;%f&amp;&amp;DSSD1e&gt;100&amp;&amp;DSSD2e&gt;100&amp;&amp;DSSD1x&gt;87.5&amp;&amp;DSSD1x&lt;90.625&amp;&amp;DSSD1y&gt;93.75&amp;&amp;DSSD1y&lt;106.25",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(Form("DSSD1e+DSSD2e&gt;%f&amp;&amp;DSSD1e+DSSD2e&lt;%f&amp;&amp;DSSD1e&gt;100&amp;&amp;DSSD2e&gt;100&amp;&amp;DSSD1x&gt;109.375&amp;&amp;DSSD1x&lt;112.5&amp;&amp;DSSD1y&gt;93.75&amp;&amp;DSSD1y&lt;106.25",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(Form("DSSD1e+DSSD2e&gt;%f&amp;&amp;DSSD1e+DSSD2e&lt;%f&amp;&amp;DSSD1e&gt;100&amp;&amp;DSSD2e&gt;100&amp;&amp;DSSD1x&gt;90.625&amp;&amp;DSSD1x&lt;93.75&amp;&amp;DSSD1y&gt;90.625&amp;&amp;DSSD1y&lt;93.75",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(Form("DSSD1e+DSSD2e&gt;%f&amp;&amp;DSSD1e+DSSD2e&lt;%f&amp;&amp;DSSD1e&gt;100&amp;&amp;DSSD2e&gt;100&amp;&amp;DSSD1x&gt;106.25&amp;&amp;DSSD1x&lt;109.375&amp;&amp;DSSD1y&gt;90.625&amp;&amp;DSSD1y&lt;93.75",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R5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(Form("DSSD1e+DSSD2e&gt;%f&amp;&amp;DSSD1e+DSSD2e&lt;%f&amp;&amp;DSSD1e&gt;100&amp;&amp;DSSD2e&gt;100&amp;&amp;DSSD1x&gt;93.75&amp;&amp;DSSD1x&lt;106.25&amp;&amp;DSSD1y&gt;112.5&amp;&amp;DSSD1y&lt;115.625",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(Form("DSSD1e+DSSD2e&gt;%f&amp;&amp;DSSD1e+DSSD2e&lt;%f&amp;&amp;DSSD1e&gt;100&amp;&amp;DSSD2e&gt;100&amp;&amp;DSSD1x&gt;93.75&amp;&amp;DSSD1x&lt;106.25&amp;&amp;DSSD1y&gt;84.375&amp;&amp;DSSD1y&lt;87.5",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(Form("DSSD1e+DSSD2e&gt;%f&amp;&amp;DSSD1e+DSSD2e&lt;%f&amp;&amp;DSSD1e&gt;100&amp;&amp;DSSD2e&gt;100&amp;&amp;DSSD1x&gt;87.5&amp;&amp;DSSD1x&lt;93.75&amp;&amp;DSSD1y&gt;109.375&amp;&amp;DSSD1y&lt;112.5",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(Form("DSSD1e+DSSD2e&gt;%f&amp;&amp;DSSD1e+DSSD2e&lt;%f&amp;&amp;DSSD1e&gt;100&amp;&amp;DSSD2e&gt;100&amp;&amp;DSSD1x&gt;106.25&amp;DSSD1x&lt;112.5&amp;&amp;DSSD1y&gt;109.375&amp;&amp;DSSD1y&lt;112.5",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(Form("DSSD1e+DSSD2e&gt;%f&amp;&amp;DSSD1e+DSSD2e&lt;%f&amp;&amp;DSSD1e&gt;100&amp;&amp;DSSD2e&gt;100&amp;&amp;DSSD1x&gt;87.5&amp;&amp;DSSD1x&lt;90.625&amp;&amp;DSSD1y&gt;106.25&amp;&amp;DSSD1y&lt;109.375",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(Form("DSSD1e+DSSD2e&gt;%f&amp;&amp;DSSD1e+DSSD2e&lt;%f&amp;&amp;DSSD1e&gt;100&amp;&amp;DSSD2e&gt;100&amp;&amp;DSSD1x&gt;109.375&amp;&amp;DSSD1x&lt;112.5&amp;&amp;DSSD1y&gt;106.25&amp;&amp;DSSD1y&lt;109.375",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(Form("DSSD1e+DSSD2e&gt;%f&amp;&amp;DSSD1e+DSSD2e&lt;%f&amp;&amp;DSSD1e&gt;100&amp;&amp;DSSD2e&gt;100&amp;&amp;DSSD1x&gt;84.375&amp;&amp;DSSD1x&lt;87.5&amp;&amp;DSSD1y&gt;93.75&amp;&amp;DSSD1y&lt;106.25",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(Form("DSSD1e+DSSD2e&gt;%f&amp;&amp;DSSD1e+DSSD2e&lt;%f&amp;&amp;DSSD1e&gt;100&amp;&amp;DSSD2e&gt;100&amp;&amp;DSSD1x&gt;112.5&amp;&amp;DSSD1x&lt;115.625&amp;&amp;DSSD1y&gt;93.75&amp;&amp;DSSD1y&lt;106.25",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(Form("DSSD1e+DSSD2e&gt;%f&amp;&amp;DSSD1e+DSSD2e&lt;%f&amp;&amp;DSSD1e&gt;100&amp;&amp;DSSD2e&gt;100&amp;&amp;DSSD1x&gt;87.5&amp;&amp;DSSD1x&lt;90.625&amp;&amp;DSSD1y&gt;90.625&amp;&amp;DSSD1y&lt;93.75",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(Form("DSSD1e+DSSD2e&gt;%f&amp;&amp;DSSD1e+DSSD2e&lt;%f&amp;&amp;DSSD1e&gt;100&amp;&amp;DSSD2e&gt;100&amp;&amp;DSSD1x&gt;109.375&amp;&amp;DSSD1x&lt;112.5&amp;&amp;DSSD1y&gt;90.625&amp;&amp;DSSD1y&lt;93.75",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(Form("DSSD1e+DSSD2e&gt;%f&amp;&amp;DSSD1e+DSSD2e&lt;%f&amp;&amp;DSSD1e&gt;100&amp;&amp;DSSD2e&gt;100&amp;&amp;DSSD1x&gt;87.5&amp;&amp;DSSD1x&lt;93.75&amp;&amp;DSSD1y&gt;87.5&amp;&amp;DSSD1y&lt;90.625",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(Form("DSSD1e+DSSD2e&gt;%f&amp;&amp;DSSD1e+DSSD2e&lt;%f&amp;&amp;DSSD1e&gt;100&amp;&amp;DSSD2e&gt;100&amp;&amp;DSSD1x&gt;106.25&amp;&amp;DSSD1x&lt;112.5&amp;&amp;DSSD1y&gt;87.5&amp;&amp;DSSD1y&lt;90.625",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R_total</a:t>
            </a:r>
            <a:r>
              <a:rPr lang="en-US" dirty="0"/>
              <a:t> = tree-&gt;</a:t>
            </a:r>
            <a:r>
              <a:rPr lang="en-US" dirty="0" err="1"/>
              <a:t>GetEntries</a:t>
            </a:r>
            <a:r>
              <a:rPr lang="en-US" dirty="0"/>
              <a:t>("DSSD1e+DSSD2e&gt;100&amp;&amp;DSSD1e&gt;100&amp;&amp;DSSD2e&gt;100");</a:t>
            </a:r>
          </a:p>
          <a:p>
            <a:endParaRPr lang="en-US" dirty="0"/>
          </a:p>
          <a:p>
            <a:r>
              <a:rPr lang="en-US" dirty="0" err="1"/>
              <a:t>cout</a:t>
            </a:r>
            <a:r>
              <a:rPr lang="en-US" dirty="0"/>
              <a:t> &lt;&lt; "R1 = " &lt;&lt; R1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"R2 = " &lt;&lt; R2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"R3 = " &lt;&lt; R3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"R4 = " &lt;&lt; R4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"R5 = " &lt;&lt; R5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R_total</a:t>
            </a:r>
            <a:r>
              <a:rPr lang="en-US" dirty="0"/>
              <a:t> = " &lt;&lt; </a:t>
            </a:r>
            <a:r>
              <a:rPr lang="en-US" dirty="0" err="1"/>
              <a:t>R_total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double R1_ratio, R2_ratio, R3_ratio, R4_ratio, R5_ratio;</a:t>
            </a:r>
          </a:p>
          <a:p>
            <a:r>
              <a:rPr lang="en-US" dirty="0"/>
              <a:t>R1_ratio = R1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R2_ratio = R2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R3_ratio = R3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R4_ratio = R4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R5_ratio = R5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 err="1"/>
              <a:t>cout</a:t>
            </a:r>
            <a:r>
              <a:rPr lang="en-US" dirty="0"/>
              <a:t> &lt;&lt; "R1_ratio = " &lt;&lt; R1_ratio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"R2_ratio = " &lt;&lt; R2_ratio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"R3_ratio = " &lt;&lt; R3_ratio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"R4_ratio = " &lt;&lt; R4_ratio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"R5_ratio = " &lt;&lt; R5_ratio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63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R1_ratio = 0.194871</a:t>
            </a:r>
          </a:p>
          <a:p>
            <a:r>
              <a:rPr lang="en-US" dirty="0"/>
              <a:t>R2_ratio = 0.351754</a:t>
            </a:r>
          </a:p>
          <a:p>
            <a:r>
              <a:rPr lang="en-US" dirty="0"/>
              <a:t>R3_ratio = 0.413421</a:t>
            </a:r>
          </a:p>
          <a:p>
            <a:r>
              <a:rPr lang="en-US" dirty="0"/>
              <a:t>R4_ratio = 0.0333036</a:t>
            </a:r>
          </a:p>
          <a:p>
            <a:r>
              <a:rPr lang="en-US" dirty="0"/>
              <a:t>R5_ratio = 0.00359599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tree_draw_alpha_count_ratios_DSL2.C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4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F241AD-1742-4878-8682-8FA16DB3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599"/>
          </a:xfrm>
        </p:spPr>
        <p:txBody>
          <a:bodyPr>
            <a:normAutofit/>
          </a:bodyPr>
          <a:lstStyle/>
          <a:p>
            <a:r>
              <a:rPr lang="en-US" sz="3600" dirty="0"/>
              <a:t>Lifetime of </a:t>
            </a:r>
            <a:r>
              <a:rPr lang="en-US" sz="3600" baseline="30000" dirty="0"/>
              <a:t>23</a:t>
            </a:r>
            <a:r>
              <a:rPr lang="en-US" sz="3600" dirty="0"/>
              <a:t>Mg 7787 keV state (S2193)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17F396-5EF1-412B-8F89-C5E5565F4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768" y="3602039"/>
            <a:ext cx="4396154" cy="235359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33FF"/>
                </a:solidFill>
              </a:rPr>
              <a:t>1) Fit range</a:t>
            </a:r>
          </a:p>
          <a:p>
            <a:pPr algn="l"/>
            <a:r>
              <a:rPr lang="en-US" sz="2400" dirty="0">
                <a:solidFill>
                  <a:srgbClr val="0033FF"/>
                </a:solidFill>
              </a:rPr>
              <a:t>2) Bin width</a:t>
            </a:r>
          </a:p>
          <a:p>
            <a:pPr algn="l"/>
            <a:r>
              <a:rPr lang="en-US" dirty="0">
                <a:solidFill>
                  <a:srgbClr val="0033FF"/>
                </a:solidFill>
              </a:rPr>
              <a:t>3)</a:t>
            </a:r>
            <a:r>
              <a:rPr lang="zh-CN" altLang="en-US" dirty="0">
                <a:solidFill>
                  <a:srgbClr val="0033FF"/>
                </a:solidFill>
              </a:rPr>
              <a:t> </a:t>
            </a:r>
            <a:r>
              <a:rPr lang="en-US" altLang="zh-CN" dirty="0">
                <a:solidFill>
                  <a:srgbClr val="0033FF"/>
                </a:solidFill>
              </a:rPr>
              <a:t>Angular distribution</a:t>
            </a:r>
          </a:p>
          <a:p>
            <a:pPr algn="l"/>
            <a:r>
              <a:rPr lang="en-US" dirty="0"/>
              <a:t>4) Bayesian a</a:t>
            </a:r>
            <a:r>
              <a:rPr lang="en-US" altLang="zh-CN" dirty="0"/>
              <a:t>nalysis framework</a:t>
            </a:r>
            <a:endParaRPr lang="en-US" dirty="0"/>
          </a:p>
          <a:p>
            <a:pPr algn="l"/>
            <a:r>
              <a:rPr lang="en-US" dirty="0"/>
              <a:t>5) Prior choices</a:t>
            </a:r>
          </a:p>
        </p:txBody>
      </p:sp>
    </p:spTree>
    <p:extLst>
      <p:ext uri="{BB962C8B-B14F-4D97-AF65-F5344CB8AC3E}">
        <p14:creationId xmlns:p14="http://schemas.microsoft.com/office/powerpoint/2010/main" val="375080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14437-2D8E-49E4-B461-29CAB251F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11B82-ED6E-42BB-8D4A-B745A2C7A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5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78C0A-5784-43A0-A066-6D00AA27C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5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CE55-D4A4-4EAA-BCB1-EC59230F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1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35443-8A29-4F81-8F95-F36AAAF5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1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8A910-7DA6-4E16-B297-03B4AD4B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88FEE-6770-413A-8BAC-36FE35A2A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0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98790-993E-4077-AA0B-D936DB25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0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C4BC7-CA80-46A5-88D2-59D1507DA5F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7" y="128226"/>
            <a:ext cx="6436271" cy="6436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5EFCB-C264-4F20-933B-88D022013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241" y="795337"/>
            <a:ext cx="1057423" cy="2867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E15B1-BFC3-40AF-A866-11F87D9F4BD0}"/>
              </a:ext>
            </a:extLst>
          </p:cNvPr>
          <p:cNvSpPr txBox="1"/>
          <p:nvPr/>
        </p:nvSpPr>
        <p:spPr>
          <a:xfrm>
            <a:off x="6761873" y="6404588"/>
            <a:ext cx="23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Ring Definition by Lexie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79D19-DEDE-4560-A866-BD341C7EC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8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10D3B-97D7-48C5-A9C9-B5256BF7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03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05AE6-29BB-412D-9E45-EF8BED577D96}"/>
              </a:ext>
            </a:extLst>
          </p:cNvPr>
          <p:cNvSpPr/>
          <p:nvPr/>
        </p:nvSpPr>
        <p:spPr>
          <a:xfrm>
            <a:off x="2752725" y="496714"/>
            <a:ext cx="3840480" cy="4410075"/>
          </a:xfrm>
          <a:prstGeom prst="rect">
            <a:avLst/>
          </a:prstGeom>
          <a:solidFill>
            <a:srgbClr val="017AFF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2573C-0FCA-4B69-857A-267823A25A6A}"/>
              </a:ext>
            </a:extLst>
          </p:cNvPr>
          <p:cNvSpPr txBox="1"/>
          <p:nvPr/>
        </p:nvSpPr>
        <p:spPr>
          <a:xfrm>
            <a:off x="0" y="5842337"/>
            <a:ext cx="8756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fit range is highlighted by the blue area.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7730-7850 keV; 120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keV (bin 1547-1570; 24 bins) (bin center 7732.5-7847.5)</a:t>
            </a:r>
          </a:p>
          <a:p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7670-7920 keV; 250 keV (bin 1535-1584; 50 bins) (bin center 7672.5-7917.5)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2BD20-B1DE-4882-89EF-0425D1A62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80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7CDA1-C68D-4E04-9875-C54ECA50CAB8}"/>
              </a:ext>
            </a:extLst>
          </p:cNvPr>
          <p:cNvSpPr txBox="1"/>
          <p:nvPr/>
        </p:nvSpPr>
        <p:spPr>
          <a:xfrm>
            <a:off x="6923314" y="29002"/>
            <a:ext cx="22308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R1_ratio = 0.194871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R2_ratio = 0.351754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R3_ratio = 0.413421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R4_ratio = 0.0333036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R5_ratio = 0.00359599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No energy gates </a:t>
            </a:r>
            <a:r>
              <a:rPr lang="en-US" altLang="zh-CN" dirty="0">
                <a:latin typeface="Arial Narrow" panose="020B060602020203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applied.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9AE8-00C9-4B3F-B5EF-EFA58C7F6D20}"/>
              </a:ext>
            </a:extLst>
          </p:cNvPr>
          <p:cNvSpPr txBox="1"/>
          <p:nvPr/>
        </p:nvSpPr>
        <p:spPr>
          <a:xfrm>
            <a:off x="1505172" y="259834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 number of events: 5,000,000</a:t>
            </a:r>
          </a:p>
          <a:p>
            <a:r>
              <a:rPr lang="en-US" dirty="0"/>
              <a:t>DSSD2e: 2,224,147</a:t>
            </a:r>
          </a:p>
        </p:txBody>
      </p:sp>
    </p:spTree>
    <p:extLst>
      <p:ext uri="{BB962C8B-B14F-4D97-AF65-F5344CB8AC3E}">
        <p14:creationId xmlns:p14="http://schemas.microsoft.com/office/powerpoint/2010/main" val="167936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DE8E7-3FAC-48A2-A1BF-B4C25E05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926"/>
            <a:ext cx="9144000" cy="4668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CB39E-D1A4-44B9-8BF0-F526AB8A570F}"/>
              </a:ext>
            </a:extLst>
          </p:cNvPr>
          <p:cNvSpPr txBox="1"/>
          <p:nvPr/>
        </p:nvSpPr>
        <p:spPr>
          <a:xfrm>
            <a:off x="0" y="0"/>
            <a:ext cx="15152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0.194871</a:t>
            </a:r>
          </a:p>
          <a:p>
            <a:r>
              <a:rPr lang="en-US" dirty="0"/>
              <a:t>0.351754</a:t>
            </a:r>
          </a:p>
          <a:p>
            <a:r>
              <a:rPr lang="en-US" dirty="0"/>
              <a:t>0.413421</a:t>
            </a:r>
          </a:p>
          <a:p>
            <a:r>
              <a:rPr lang="en-US" dirty="0"/>
              <a:t>0.0333036</a:t>
            </a:r>
          </a:p>
          <a:p>
            <a:r>
              <a:rPr lang="en-US" dirty="0"/>
              <a:t>0.00359599</a:t>
            </a:r>
          </a:p>
        </p:txBody>
      </p:sp>
    </p:spTree>
    <p:extLst>
      <p:ext uri="{BB962C8B-B14F-4D97-AF65-F5344CB8AC3E}">
        <p14:creationId xmlns:p14="http://schemas.microsoft.com/office/powerpoint/2010/main" val="6345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CB8E9-02D9-4C20-BA9C-1C47C738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0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1A573-9542-4A71-AFC2-45DE33FBA5A8}"/>
              </a:ext>
            </a:extLst>
          </p:cNvPr>
          <p:cNvSpPr txBox="1"/>
          <p:nvPr/>
        </p:nvSpPr>
        <p:spPr>
          <a:xfrm>
            <a:off x="1214845" y="274320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Ring1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Ring2</a:t>
            </a:r>
          </a:p>
          <a:p>
            <a:r>
              <a:rPr lang="en-US" dirty="0">
                <a:solidFill>
                  <a:srgbClr val="00A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Ring3</a:t>
            </a:r>
          </a:p>
          <a:p>
            <a:r>
              <a:rPr lang="en-US" dirty="0">
                <a:solidFill>
                  <a:srgbClr val="00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0706E-D019-416E-8206-D5238576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6365"/>
            <a:ext cx="9144000" cy="535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92E88-EEFB-42B3-B4C4-91C76304289A}"/>
              </a:ext>
            </a:extLst>
          </p:cNvPr>
          <p:cNvSpPr txBox="1"/>
          <p:nvPr/>
        </p:nvSpPr>
        <p:spPr>
          <a:xfrm>
            <a:off x="1214845" y="1770016"/>
            <a:ext cx="7617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Ring1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Ring2</a:t>
            </a:r>
          </a:p>
          <a:p>
            <a:r>
              <a:rPr lang="en-US" dirty="0">
                <a:solidFill>
                  <a:srgbClr val="00A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Ring3</a:t>
            </a:r>
          </a:p>
          <a:p>
            <a:r>
              <a:rPr lang="en-US" dirty="0">
                <a:solidFill>
                  <a:srgbClr val="00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Ring4</a:t>
            </a:r>
          </a:p>
          <a:p>
            <a:r>
              <a:rPr lang="en-US" altLang="zh-CN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Ring5</a:t>
            </a:r>
            <a:endParaRPr lang="en-US" dirty="0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9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894713-1FBA-4335-B0E6-8D84D316373A}"/>
              </a:ext>
            </a:extLst>
          </p:cNvPr>
          <p:cNvGraphicFramePr>
            <a:graphicFrameLocks noGrp="1"/>
          </p:cNvGraphicFramePr>
          <p:nvPr/>
        </p:nvGraphicFramePr>
        <p:xfrm>
          <a:off x="282575" y="788126"/>
          <a:ext cx="8578849" cy="50422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3800">
                  <a:extLst>
                    <a:ext uri="{9D8B030D-6E8A-4147-A177-3AD203B41FA5}">
                      <a16:colId xmlns:a16="http://schemas.microsoft.com/office/drawing/2014/main" val="1827394550"/>
                    </a:ext>
                  </a:extLst>
                </a:gridCol>
                <a:gridCol w="1884414">
                  <a:extLst>
                    <a:ext uri="{9D8B030D-6E8A-4147-A177-3AD203B41FA5}">
                      <a16:colId xmlns:a16="http://schemas.microsoft.com/office/drawing/2014/main" val="4196627834"/>
                    </a:ext>
                  </a:extLst>
                </a:gridCol>
                <a:gridCol w="1928232">
                  <a:extLst>
                    <a:ext uri="{9D8B030D-6E8A-4147-A177-3AD203B41FA5}">
                      <a16:colId xmlns:a16="http://schemas.microsoft.com/office/drawing/2014/main" val="2691501915"/>
                    </a:ext>
                  </a:extLst>
                </a:gridCol>
                <a:gridCol w="1318030">
                  <a:extLst>
                    <a:ext uri="{9D8B030D-6E8A-4147-A177-3AD203B41FA5}">
                      <a16:colId xmlns:a16="http://schemas.microsoft.com/office/drawing/2014/main" val="1363223946"/>
                    </a:ext>
                  </a:extLst>
                </a:gridCol>
                <a:gridCol w="1156343">
                  <a:extLst>
                    <a:ext uri="{9D8B030D-6E8A-4147-A177-3AD203B41FA5}">
                      <a16:colId xmlns:a16="http://schemas.microsoft.com/office/drawing/2014/main" val="2269416918"/>
                    </a:ext>
                  </a:extLst>
                </a:gridCol>
                <a:gridCol w="1318030">
                  <a:extLst>
                    <a:ext uri="{9D8B030D-6E8A-4147-A177-3AD203B41FA5}">
                      <a16:colId xmlns:a16="http://schemas.microsoft.com/office/drawing/2014/main" val="1821861475"/>
                    </a:ext>
                  </a:extLst>
                </a:gridCol>
              </a:tblGrid>
              <a:tr h="420188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Ea_min (keV)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Ea_max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(keV)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Run271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Run355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Geant4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1119639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Ring1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319086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351293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6345474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Ring2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1091181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109522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687235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6116479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Ring3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939575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109047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644923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8231254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Ring4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4923123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Ring5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4670063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2352622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248539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1684890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4484490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Ratio1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703202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Ratio2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350243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Ratio3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1256041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Ratio4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711181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Ratio5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8415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9FB0C8-E854-40D9-B812-DFD12C2B5DDC}"/>
              </a:ext>
            </a:extLst>
          </p:cNvPr>
          <p:cNvSpPr txBox="1"/>
          <p:nvPr/>
        </p:nvSpPr>
        <p:spPr>
          <a:xfrm>
            <a:off x="1163007" y="156996"/>
            <a:ext cx="6782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α count ratios with identical energy gates and position gates.</a:t>
            </a:r>
          </a:p>
        </p:txBody>
      </p:sp>
    </p:spTree>
    <p:extLst>
      <p:ext uri="{BB962C8B-B14F-4D97-AF65-F5344CB8AC3E}">
        <p14:creationId xmlns:p14="http://schemas.microsoft.com/office/powerpoint/2010/main" val="1625163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3A688-CE44-47A1-89CD-40D0AB90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305800" cy="5895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F4994-1BFF-4067-A78D-3EBBF9DE27D1}"/>
              </a:ext>
            </a:extLst>
          </p:cNvPr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Sans"/>
              </a:rPr>
              <a:t>F.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ElsevierSans"/>
              </a:rPr>
              <a:t>Entezami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et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al.,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dirty="0"/>
              <a:t>Nucl. Phys. A 366, 1 (1981).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2E401-8E4C-4D49-BD76-273129539B07}"/>
              </a:ext>
            </a:extLst>
          </p:cNvPr>
          <p:cNvSpPr txBox="1"/>
          <p:nvPr/>
        </p:nvSpPr>
        <p:spPr>
          <a:xfrm>
            <a:off x="0" y="6119336"/>
            <a:ext cx="459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33.3 MeV polarized </a:t>
            </a:r>
            <a:r>
              <a:rPr lang="en-US" b="0" i="0" baseline="30000" dirty="0">
                <a:solidFill>
                  <a:srgbClr val="1F1F1F"/>
                </a:solidFill>
                <a:effectLst/>
                <a:latin typeface="ElsevierGulliver"/>
              </a:rPr>
              <a:t>3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He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22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D8474-3E18-4618-B98D-EB1BF2C9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01000" cy="6419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09843-BBAC-4D18-A799-BA15D3C0E885}"/>
              </a:ext>
            </a:extLst>
          </p:cNvPr>
          <p:cNvSpPr txBox="1"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Sans"/>
              </a:rPr>
              <a:t>J.M. Joyce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et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al.,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dirty="0"/>
              <a:t>Nucl. Phys. A 132, 629 (1969).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0F5B1-8196-495E-9B37-BDA5A8D0D61B}"/>
              </a:ext>
            </a:extLst>
          </p:cNvPr>
          <p:cNvSpPr txBox="1"/>
          <p:nvPr/>
        </p:nvSpPr>
        <p:spPr>
          <a:xfrm>
            <a:off x="4545876" y="6119336"/>
            <a:ext cx="459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15 MeV </a:t>
            </a:r>
            <a:r>
              <a:rPr lang="en-US" b="0" i="0" baseline="30000" dirty="0">
                <a:solidFill>
                  <a:srgbClr val="1F1F1F"/>
                </a:solidFill>
                <a:effectLst/>
                <a:latin typeface="ElsevierGulliver"/>
              </a:rPr>
              <a:t>3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He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3E46A-BD96-419C-9DF5-E4E3C397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057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D30A9-0CB1-4224-B67F-23A5A55C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152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EE07D-7AD3-41FC-BC39-1892390F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98124" cy="5474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5C7B1-96C4-4A6D-B2D5-D00D91F7D80E}"/>
              </a:ext>
            </a:extLst>
          </p:cNvPr>
          <p:cNvSpPr txBox="1"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Sans"/>
              </a:rPr>
              <a:t>J. Dubois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et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al.,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dirty="0"/>
              <a:t>Phys. Rev. 160, 925 (1967).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6858E-5A10-4557-8FE0-272DFD165D94}"/>
              </a:ext>
            </a:extLst>
          </p:cNvPr>
          <p:cNvSpPr txBox="1"/>
          <p:nvPr/>
        </p:nvSpPr>
        <p:spPr>
          <a:xfrm>
            <a:off x="4545876" y="6119336"/>
            <a:ext cx="459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6 </a:t>
            </a:r>
            <a:r>
              <a:rPr lang="en-US" dirty="0">
                <a:solidFill>
                  <a:srgbClr val="1F1F1F"/>
                </a:solidFill>
                <a:latin typeface="ElsevierGulliver"/>
              </a:rPr>
              <a:t>-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12 MeV </a:t>
            </a:r>
            <a:r>
              <a:rPr lang="en-US" b="0" i="0" baseline="30000" dirty="0">
                <a:solidFill>
                  <a:srgbClr val="1F1F1F"/>
                </a:solidFill>
                <a:effectLst/>
                <a:latin typeface="ElsevierGulliver"/>
              </a:rPr>
              <a:t>bombarding energies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BF5ED-E502-4A35-AE8E-7BDD499D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07" y="0"/>
            <a:ext cx="4567092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1F260-BC23-4C43-901F-DFA955B72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249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72ED6-D6B2-47D0-845C-82DCF62F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152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1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D1FB9-37EA-459B-B782-8606AD904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7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E7643-6DA9-46F3-9F8F-EA638057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0788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B1754-177B-44B2-A8AD-AE0FC2DFB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87" y="5721284"/>
            <a:ext cx="5552415" cy="11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6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5AD3B-C793-460A-9C50-2EC85C6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1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774E2-F5F8-426C-9142-A592DEB6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7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10EEA-F4C8-4684-A8C9-59F4FEB5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BF43F-0B51-46DD-A2FD-82143881C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F1F5D-8EBF-41C0-850E-0544034B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77B9B-26FE-42B0-AD78-377EAE8B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08"/>
            <a:ext cx="9144000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5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7029</Words>
  <Application>Microsoft Office PowerPoint</Application>
  <PresentationFormat>On-screen Show (4:3)</PresentationFormat>
  <Paragraphs>355</Paragraphs>
  <Slides>30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ElsevierGulliver</vt:lpstr>
      <vt:lpstr>ElsevierSans</vt:lpstr>
      <vt:lpstr>Arial</vt:lpstr>
      <vt:lpstr>Arial Narrow</vt:lpstr>
      <vt:lpstr>Calibri</vt:lpstr>
      <vt:lpstr>Calibri Light</vt:lpstr>
      <vt:lpstr>Cambria</vt:lpstr>
      <vt:lpstr>Office Theme</vt:lpstr>
      <vt:lpstr>Lifetime of 23Mg 7787 keV state (S2193)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23Mg 7787 keV state</dc:title>
  <dc:creator>lijie sun</dc:creator>
  <cp:lastModifiedBy>lijie sun</cp:lastModifiedBy>
  <cp:revision>9</cp:revision>
  <dcterms:created xsi:type="dcterms:W3CDTF">2024-12-12T20:21:53Z</dcterms:created>
  <dcterms:modified xsi:type="dcterms:W3CDTF">2025-01-06T18:49:58Z</dcterms:modified>
</cp:coreProperties>
</file>