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308" r:id="rId2"/>
    <p:sldId id="2288" r:id="rId3"/>
    <p:sldId id="2321" r:id="rId4"/>
    <p:sldId id="2311" r:id="rId5"/>
    <p:sldId id="2322" r:id="rId6"/>
    <p:sldId id="2289" r:id="rId7"/>
    <p:sldId id="2323" r:id="rId8"/>
    <p:sldId id="232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8" d="100"/>
          <a:sy n="68" d="100"/>
        </p:scale>
        <p:origin x="72"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1D0AA-9952-4F33-AF73-D55833F64EDF}" type="datetimeFigureOut">
              <a:rPr lang="en-US" smtClean="0"/>
              <a:t>8/3/2023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B149F-BA2F-4A57-880B-D48C6594015C}" type="slidenum">
              <a:rPr lang="en-US" smtClean="0"/>
              <a:t>‹#›</a:t>
            </a:fld>
            <a:endParaRPr lang="en-US"/>
          </a:p>
        </p:txBody>
      </p:sp>
    </p:spTree>
    <p:extLst>
      <p:ext uri="{BB962C8B-B14F-4D97-AF65-F5344CB8AC3E}">
        <p14:creationId xmlns:p14="http://schemas.microsoft.com/office/powerpoint/2010/main" val="354256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a:t>
            </a:fld>
            <a:endParaRPr lang="zh-CN" altLang="en-US"/>
          </a:p>
        </p:txBody>
      </p:sp>
    </p:spTree>
    <p:extLst>
      <p:ext uri="{BB962C8B-B14F-4D97-AF65-F5344CB8AC3E}">
        <p14:creationId xmlns:p14="http://schemas.microsoft.com/office/powerpoint/2010/main" val="293017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5FD556-F4F8-4525-AD21-3A5D743E3F83}"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56184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FD556-F4F8-4525-AD21-3A5D743E3F83}"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329261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FD556-F4F8-4525-AD21-3A5D743E3F83}"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410599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FD556-F4F8-4525-AD21-3A5D743E3F83}"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333791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FD556-F4F8-4525-AD21-3A5D743E3F83}"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3174038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5FD556-F4F8-4525-AD21-3A5D743E3F83}"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4794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5FD556-F4F8-4525-AD21-3A5D743E3F83}" type="datetimeFigureOut">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252677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5FD556-F4F8-4525-AD21-3A5D743E3F83}" type="datetimeFigureOut">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17547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FD556-F4F8-4525-AD21-3A5D743E3F83}"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386400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5FD556-F4F8-4525-AD21-3A5D743E3F83}"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3768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5FD556-F4F8-4525-AD21-3A5D743E3F83}"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4C172-BA0C-491A-8D10-21425047AC7A}" type="slidenum">
              <a:rPr lang="en-US" smtClean="0"/>
              <a:t>‹#›</a:t>
            </a:fld>
            <a:endParaRPr lang="en-US"/>
          </a:p>
        </p:txBody>
      </p:sp>
    </p:spTree>
    <p:extLst>
      <p:ext uri="{BB962C8B-B14F-4D97-AF65-F5344CB8AC3E}">
        <p14:creationId xmlns:p14="http://schemas.microsoft.com/office/powerpoint/2010/main" val="79443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FD556-F4F8-4525-AD21-3A5D743E3F83}" type="datetimeFigureOut">
              <a:rPr lang="en-US" smtClean="0"/>
              <a:t>8/3/2023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4C172-BA0C-491A-8D10-21425047AC7A}" type="slidenum">
              <a:rPr lang="en-US" smtClean="0"/>
              <a:t>‹#›</a:t>
            </a:fld>
            <a:endParaRPr lang="en-US"/>
          </a:p>
        </p:txBody>
      </p:sp>
    </p:spTree>
    <p:extLst>
      <p:ext uri="{BB962C8B-B14F-4D97-AF65-F5344CB8AC3E}">
        <p14:creationId xmlns:p14="http://schemas.microsoft.com/office/powerpoint/2010/main" val="330521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8E84A-C67D-4C66-9BAE-9FA56E351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5" name="TextBox 4">
            <a:extLst>
              <a:ext uri="{FF2B5EF4-FFF2-40B4-BE49-F238E27FC236}">
                <a16:creationId xmlns:a16="http://schemas.microsoft.com/office/drawing/2014/main" id="{301623AC-975A-4F18-8ABD-D938C97924B1}"/>
              </a:ext>
            </a:extLst>
          </p:cNvPr>
          <p:cNvSpPr txBox="1"/>
          <p:nvPr/>
        </p:nvSpPr>
        <p:spPr>
          <a:xfrm>
            <a:off x="3857625" y="2884251"/>
            <a:ext cx="3218958" cy="1938992"/>
          </a:xfrm>
          <a:prstGeom prst="rect">
            <a:avLst/>
          </a:prstGeom>
          <a:noFill/>
        </p:spPr>
        <p:txBody>
          <a:bodyPr wrap="none" rtlCol="0">
            <a:spAutoFit/>
          </a:bodyPr>
          <a:lstStyle/>
          <a:p>
            <a:r>
              <a:rPr lang="en-US" sz="2000" dirty="0"/>
              <a:t>Diameter: 25.0 </a:t>
            </a:r>
            <a:r>
              <a:rPr lang="en-US" altLang="zh-CN" sz="2000" dirty="0"/>
              <a:t>mm</a:t>
            </a:r>
          </a:p>
          <a:p>
            <a:r>
              <a:rPr lang="en-US" altLang="zh-CN" sz="2000" dirty="0"/>
              <a:t>Thickness: 10.5 mm</a:t>
            </a:r>
          </a:p>
          <a:p>
            <a:r>
              <a:rPr lang="en-US" altLang="zh-CN" sz="2000" dirty="0"/>
              <a:t>Window Material: Beryllium</a:t>
            </a:r>
          </a:p>
          <a:p>
            <a:r>
              <a:rPr lang="en-US" sz="2000" dirty="0"/>
              <a:t>Window </a:t>
            </a:r>
            <a:r>
              <a:rPr lang="en-US" altLang="zh-CN" sz="2000" dirty="0"/>
              <a:t>Thickness</a:t>
            </a:r>
            <a:r>
              <a:rPr lang="en-US" sz="2000" dirty="0"/>
              <a:t>: 0.13 mm</a:t>
            </a:r>
          </a:p>
          <a:p>
            <a:r>
              <a:rPr lang="en-US" altLang="zh-CN" sz="2000" dirty="0"/>
              <a:t>Depletion Voltage: –600 V</a:t>
            </a:r>
          </a:p>
          <a:p>
            <a:r>
              <a:rPr lang="en-US" altLang="zh-CN" sz="2000" dirty="0"/>
              <a:t>Recommended Bias: –1100 V</a:t>
            </a:r>
            <a:endParaRPr lang="en-US" sz="2000" dirty="0"/>
          </a:p>
        </p:txBody>
      </p:sp>
      <p:cxnSp>
        <p:nvCxnSpPr>
          <p:cNvPr id="4" name="Straight Arrow Connector 3">
            <a:extLst>
              <a:ext uri="{FF2B5EF4-FFF2-40B4-BE49-F238E27FC236}">
                <a16:creationId xmlns:a16="http://schemas.microsoft.com/office/drawing/2014/main" id="{58C8DD33-DC8D-4DCE-BD96-35F566AEDB6C}"/>
              </a:ext>
            </a:extLst>
          </p:cNvPr>
          <p:cNvCxnSpPr/>
          <p:nvPr/>
        </p:nvCxnSpPr>
        <p:spPr>
          <a:xfrm flipV="1">
            <a:off x="2355273" y="1385455"/>
            <a:ext cx="2216727" cy="5126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AD5888-2785-44CC-8D92-D2E122FF2EC9}"/>
              </a:ext>
            </a:extLst>
          </p:cNvPr>
          <p:cNvSpPr txBox="1"/>
          <p:nvPr/>
        </p:nvSpPr>
        <p:spPr>
          <a:xfrm>
            <a:off x="4586762" y="1185400"/>
            <a:ext cx="1399229" cy="400110"/>
          </a:xfrm>
          <a:prstGeom prst="rect">
            <a:avLst/>
          </a:prstGeom>
          <a:noFill/>
        </p:spPr>
        <p:txBody>
          <a:bodyPr wrap="none" rtlCol="0">
            <a:spAutoFit/>
          </a:bodyPr>
          <a:lstStyle/>
          <a:p>
            <a:r>
              <a:rPr lang="en-US" sz="2000" dirty="0"/>
              <a:t>CF50 flange</a:t>
            </a:r>
          </a:p>
        </p:txBody>
      </p:sp>
    </p:spTree>
    <p:extLst>
      <p:ext uri="{BB962C8B-B14F-4D97-AF65-F5344CB8AC3E}">
        <p14:creationId xmlns:p14="http://schemas.microsoft.com/office/powerpoint/2010/main" val="85253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5A459C-A34D-417D-BBB3-9F26253CD0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864635" cy="6858000"/>
          </a:xfrm>
          <a:prstGeom prst="rect">
            <a:avLst/>
          </a:prstGeom>
        </p:spPr>
      </p:pic>
      <p:sp>
        <p:nvSpPr>
          <p:cNvPr id="4" name="TextBox 3">
            <a:extLst>
              <a:ext uri="{FF2B5EF4-FFF2-40B4-BE49-F238E27FC236}">
                <a16:creationId xmlns:a16="http://schemas.microsoft.com/office/drawing/2014/main" id="{EDB2F6D6-F0CE-48C9-A763-AB35E1CA87A9}"/>
              </a:ext>
            </a:extLst>
          </p:cNvPr>
          <p:cNvSpPr txBox="1"/>
          <p:nvPr/>
        </p:nvSpPr>
        <p:spPr>
          <a:xfrm>
            <a:off x="5518652" y="202778"/>
            <a:ext cx="2596648" cy="1754326"/>
          </a:xfrm>
          <a:prstGeom prst="rect">
            <a:avLst/>
          </a:prstGeom>
          <a:noFill/>
        </p:spPr>
        <p:txBody>
          <a:bodyPr wrap="square" rtlCol="0">
            <a:spAutoFit/>
          </a:bodyPr>
          <a:lstStyle/>
          <a:p>
            <a:r>
              <a:rPr lang="en-US" sz="1800" dirty="0">
                <a:solidFill>
                  <a:srgbClr val="CCFFFF"/>
                </a:solidFill>
                <a:effectLst/>
                <a:ea typeface="DengXian" panose="02010600030101010101" pitchFamily="2" charset="-122"/>
              </a:rPr>
              <a:t>Needle valve</a:t>
            </a:r>
            <a:endParaRPr lang="en-US" altLang="zh-CN" dirty="0">
              <a:solidFill>
                <a:srgbClr val="CCFFFF"/>
              </a:solidFill>
            </a:endParaRPr>
          </a:p>
          <a:p>
            <a:r>
              <a:rPr lang="en-US" altLang="zh-CN" dirty="0">
                <a:solidFill>
                  <a:srgbClr val="CCFFFF"/>
                </a:solidFill>
              </a:rPr>
              <a:t>Pressure relief valve</a:t>
            </a:r>
          </a:p>
          <a:p>
            <a:r>
              <a:rPr lang="en-US" altLang="zh-CN" dirty="0">
                <a:solidFill>
                  <a:srgbClr val="CCFFFF"/>
                </a:solidFill>
              </a:rPr>
              <a:t>C37102000 valve</a:t>
            </a:r>
          </a:p>
          <a:p>
            <a:r>
              <a:rPr lang="en-US" dirty="0">
                <a:solidFill>
                  <a:srgbClr val="CCFFFF"/>
                </a:solidFill>
              </a:rPr>
              <a:t>(KF10) Unit Price: $548</a:t>
            </a:r>
          </a:p>
          <a:p>
            <a:r>
              <a:rPr lang="en-US" dirty="0">
                <a:solidFill>
                  <a:srgbClr val="CCFFFF"/>
                </a:solidFill>
              </a:rPr>
              <a:t>Centering Ring Assembly KF-10 with Screen</a:t>
            </a:r>
          </a:p>
        </p:txBody>
      </p:sp>
      <p:sp>
        <p:nvSpPr>
          <p:cNvPr id="6" name="TextBox 5">
            <a:extLst>
              <a:ext uri="{FF2B5EF4-FFF2-40B4-BE49-F238E27FC236}">
                <a16:creationId xmlns:a16="http://schemas.microsoft.com/office/drawing/2014/main" id="{E51D6FB1-5177-4771-916E-A932E93EA37F}"/>
              </a:ext>
            </a:extLst>
          </p:cNvPr>
          <p:cNvSpPr txBox="1"/>
          <p:nvPr/>
        </p:nvSpPr>
        <p:spPr>
          <a:xfrm>
            <a:off x="75064" y="175588"/>
            <a:ext cx="2088195" cy="3139321"/>
          </a:xfrm>
          <a:prstGeom prst="rect">
            <a:avLst/>
          </a:prstGeom>
          <a:noFill/>
        </p:spPr>
        <p:txBody>
          <a:bodyPr wrap="square">
            <a:spAutoFit/>
          </a:bodyPr>
          <a:lstStyle/>
          <a:p>
            <a:r>
              <a:rPr lang="en-US" b="0" i="0" dirty="0">
                <a:solidFill>
                  <a:srgbClr val="FFFF00"/>
                </a:solidFill>
                <a:effectLst/>
              </a:rPr>
              <a:t>WGM701 Wasp</a:t>
            </a:r>
          </a:p>
          <a:p>
            <a:r>
              <a:rPr lang="en-US" b="0" i="0" dirty="0">
                <a:solidFill>
                  <a:srgbClr val="FFFF00"/>
                </a:solidFill>
                <a:effectLst/>
              </a:rPr>
              <a:t>Cold Cathode Pirani Combination Vacuum Gauge</a:t>
            </a:r>
          </a:p>
          <a:p>
            <a:r>
              <a:rPr lang="en-US" dirty="0">
                <a:solidFill>
                  <a:srgbClr val="FFFF00"/>
                </a:solidFill>
              </a:rPr>
              <a:t>(2 3/4 in. CF)</a:t>
            </a:r>
          </a:p>
          <a:p>
            <a:r>
              <a:rPr lang="en-US" dirty="0">
                <a:solidFill>
                  <a:srgbClr val="FFFF00"/>
                </a:solidFill>
              </a:rPr>
              <a:t>AGC302 Single Channel Active Gauge Controller</a:t>
            </a:r>
          </a:p>
          <a:p>
            <a:r>
              <a:rPr lang="en-US" altLang="zh-CN" dirty="0">
                <a:solidFill>
                  <a:srgbClr val="FFFF00"/>
                </a:solidFill>
              </a:rPr>
              <a:t>PS301 Gauge Controller Power Supply</a:t>
            </a:r>
            <a:endParaRPr lang="en-US" dirty="0">
              <a:solidFill>
                <a:srgbClr val="FFFF00"/>
              </a:solidFill>
            </a:endParaRPr>
          </a:p>
        </p:txBody>
      </p:sp>
      <p:sp>
        <p:nvSpPr>
          <p:cNvPr id="10" name="TextBox 9">
            <a:extLst>
              <a:ext uri="{FF2B5EF4-FFF2-40B4-BE49-F238E27FC236}">
                <a16:creationId xmlns:a16="http://schemas.microsoft.com/office/drawing/2014/main" id="{C0667A31-E68B-4644-B4BD-D14FF3FB7F57}"/>
              </a:ext>
            </a:extLst>
          </p:cNvPr>
          <p:cNvSpPr txBox="1"/>
          <p:nvPr/>
        </p:nvSpPr>
        <p:spPr>
          <a:xfrm>
            <a:off x="6115238" y="5934670"/>
            <a:ext cx="2772770" cy="923330"/>
          </a:xfrm>
          <a:prstGeom prst="rect">
            <a:avLst/>
          </a:prstGeom>
          <a:noFill/>
        </p:spPr>
        <p:txBody>
          <a:bodyPr wrap="square">
            <a:spAutoFit/>
          </a:bodyPr>
          <a:lstStyle/>
          <a:p>
            <a:r>
              <a:rPr lang="en-US" dirty="0">
                <a:solidFill>
                  <a:srgbClr val="FFFF00"/>
                </a:solidFill>
              </a:rPr>
              <a:t>PCM301 Busy Bee Pirani Capacitance Combination Vacuum Gauge (NW16KF)</a:t>
            </a:r>
          </a:p>
        </p:txBody>
      </p:sp>
      <p:sp>
        <p:nvSpPr>
          <p:cNvPr id="12" name="TextBox 11">
            <a:extLst>
              <a:ext uri="{FF2B5EF4-FFF2-40B4-BE49-F238E27FC236}">
                <a16:creationId xmlns:a16="http://schemas.microsoft.com/office/drawing/2014/main" id="{FA689D51-C8C3-43D7-8BAB-8E68AA56C7DF}"/>
              </a:ext>
            </a:extLst>
          </p:cNvPr>
          <p:cNvSpPr txBox="1"/>
          <p:nvPr/>
        </p:nvSpPr>
        <p:spPr>
          <a:xfrm>
            <a:off x="5629727" y="4224124"/>
            <a:ext cx="2295098" cy="923330"/>
          </a:xfrm>
          <a:prstGeom prst="rect">
            <a:avLst/>
          </a:prstGeom>
          <a:noFill/>
        </p:spPr>
        <p:txBody>
          <a:bodyPr wrap="square">
            <a:spAutoFit/>
          </a:bodyPr>
          <a:lstStyle/>
          <a:p>
            <a:r>
              <a:rPr lang="en-US" sz="1800" dirty="0">
                <a:solidFill>
                  <a:srgbClr val="CCFF99"/>
                </a:solidFill>
                <a:effectLst/>
                <a:ea typeface="DengXian" panose="02010600030101010101" pitchFamily="2" charset="-122"/>
              </a:rPr>
              <a:t>Inline check valve </a:t>
            </a:r>
          </a:p>
          <a:p>
            <a:r>
              <a:rPr lang="en-US" b="0" i="0" dirty="0">
                <a:solidFill>
                  <a:srgbClr val="CCFF99"/>
                </a:solidFill>
                <a:effectLst/>
              </a:rPr>
              <a:t>Soft Start Valve Series 311 (KF16)</a:t>
            </a:r>
          </a:p>
        </p:txBody>
      </p:sp>
      <p:cxnSp>
        <p:nvCxnSpPr>
          <p:cNvPr id="14" name="Straight Arrow Connector 13">
            <a:extLst>
              <a:ext uri="{FF2B5EF4-FFF2-40B4-BE49-F238E27FC236}">
                <a16:creationId xmlns:a16="http://schemas.microsoft.com/office/drawing/2014/main" id="{17FB4AB9-0260-46B5-B32C-6CAD79C72363}"/>
              </a:ext>
            </a:extLst>
          </p:cNvPr>
          <p:cNvCxnSpPr>
            <a:cxnSpLocks/>
          </p:cNvCxnSpPr>
          <p:nvPr/>
        </p:nvCxnSpPr>
        <p:spPr>
          <a:xfrm flipH="1">
            <a:off x="5415119" y="5147454"/>
            <a:ext cx="326039" cy="787216"/>
          </a:xfrm>
          <a:prstGeom prst="straightConnector1">
            <a:avLst/>
          </a:prstGeom>
          <a:ln w="25400">
            <a:solidFill>
              <a:srgbClr val="CCFF99"/>
            </a:solidFill>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5724520C-51B0-4549-B4FA-5830B616930B}"/>
              </a:ext>
            </a:extLst>
          </p:cNvPr>
          <p:cNvCxnSpPr>
            <a:cxnSpLocks/>
            <a:stCxn id="10" idx="1"/>
          </p:cNvCxnSpPr>
          <p:nvPr/>
        </p:nvCxnSpPr>
        <p:spPr>
          <a:xfrm flipH="1">
            <a:off x="5813628" y="6396335"/>
            <a:ext cx="301610" cy="132943"/>
          </a:xfrm>
          <a:prstGeom prst="straightConnector1">
            <a:avLst/>
          </a:prstGeom>
          <a:ln w="254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A396B2E7-94C8-4222-83D7-C8D039832E84}"/>
              </a:ext>
            </a:extLst>
          </p:cNvPr>
          <p:cNvSpPr txBox="1"/>
          <p:nvPr/>
        </p:nvSpPr>
        <p:spPr>
          <a:xfrm>
            <a:off x="1852163" y="6460724"/>
            <a:ext cx="1796980" cy="369332"/>
          </a:xfrm>
          <a:prstGeom prst="rect">
            <a:avLst/>
          </a:prstGeom>
          <a:noFill/>
        </p:spPr>
        <p:txBody>
          <a:bodyPr wrap="square">
            <a:spAutoFit/>
          </a:bodyPr>
          <a:lstStyle/>
          <a:p>
            <a:r>
              <a:rPr lang="en-US" altLang="zh-CN" dirty="0">
                <a:solidFill>
                  <a:srgbClr val="0099FF"/>
                </a:solidFill>
              </a:rPr>
              <a:t>Roughing pump</a:t>
            </a:r>
            <a:endParaRPr lang="en-US" dirty="0">
              <a:solidFill>
                <a:srgbClr val="0099FF"/>
              </a:solidFill>
            </a:endParaRPr>
          </a:p>
        </p:txBody>
      </p:sp>
      <p:cxnSp>
        <p:nvCxnSpPr>
          <p:cNvPr id="25" name="Straight Arrow Connector 24">
            <a:extLst>
              <a:ext uri="{FF2B5EF4-FFF2-40B4-BE49-F238E27FC236}">
                <a16:creationId xmlns:a16="http://schemas.microsoft.com/office/drawing/2014/main" id="{A07A2613-0074-439E-A6B6-13823E222C32}"/>
              </a:ext>
            </a:extLst>
          </p:cNvPr>
          <p:cNvCxnSpPr>
            <a:cxnSpLocks/>
          </p:cNvCxnSpPr>
          <p:nvPr/>
        </p:nvCxnSpPr>
        <p:spPr>
          <a:xfrm flipV="1">
            <a:off x="3500284" y="6555140"/>
            <a:ext cx="1538221" cy="100082"/>
          </a:xfrm>
          <a:prstGeom prst="straightConnector1">
            <a:avLst/>
          </a:prstGeom>
          <a:ln w="25400">
            <a:solidFill>
              <a:srgbClr val="0099FF"/>
            </a:solidFill>
            <a:tailEnd type="triangle"/>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76438514-2DB2-4BED-83D6-9D19FE18F471}"/>
              </a:ext>
            </a:extLst>
          </p:cNvPr>
          <p:cNvPicPr>
            <a:picLocks noChangeAspect="1"/>
          </p:cNvPicPr>
          <p:nvPr/>
        </p:nvPicPr>
        <p:blipFill>
          <a:blip r:embed="rId4"/>
          <a:stretch>
            <a:fillRect/>
          </a:stretch>
        </p:blipFill>
        <p:spPr>
          <a:xfrm>
            <a:off x="7924825" y="0"/>
            <a:ext cx="1048433" cy="1403107"/>
          </a:xfrm>
          <a:prstGeom prst="rect">
            <a:avLst/>
          </a:prstGeom>
        </p:spPr>
      </p:pic>
      <p:pic>
        <p:nvPicPr>
          <p:cNvPr id="1026" name="Picture 2">
            <a:extLst>
              <a:ext uri="{FF2B5EF4-FFF2-40B4-BE49-F238E27FC236}">
                <a16:creationId xmlns:a16="http://schemas.microsoft.com/office/drawing/2014/main" id="{DC89D1FD-0BDE-48D8-AF83-870F41FC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3259" y="25086"/>
            <a:ext cx="1037141" cy="1555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B39B814-C9A1-47EC-B722-5312AB6A92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0292" y="4062808"/>
            <a:ext cx="1251581" cy="18773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781A098-0D4D-4050-B5CD-695F9C88AA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9444" y="1629124"/>
            <a:ext cx="1380956" cy="789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62436F6-8673-4CF8-AF26-6FD532728B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87467" y="4838992"/>
            <a:ext cx="1052597" cy="789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1BE36F-D269-4E83-9004-ED1A26259111}"/>
              </a:ext>
            </a:extLst>
          </p:cNvPr>
          <p:cNvSpPr txBox="1"/>
          <p:nvPr/>
        </p:nvSpPr>
        <p:spPr>
          <a:xfrm>
            <a:off x="12068" y="4439430"/>
            <a:ext cx="2891134" cy="923330"/>
          </a:xfrm>
          <a:prstGeom prst="rect">
            <a:avLst/>
          </a:prstGeom>
          <a:noFill/>
        </p:spPr>
        <p:txBody>
          <a:bodyPr wrap="square" rtlCol="0">
            <a:spAutoFit/>
          </a:bodyPr>
          <a:lstStyle/>
          <a:p>
            <a:r>
              <a:rPr lang="en-US" dirty="0">
                <a:solidFill>
                  <a:srgbClr val="CCFF99"/>
                </a:solidFill>
              </a:rPr>
              <a:t>Centering Ring With Screen, NW40 Size ISO-KF Flange, Viton O-ring, 100318605</a:t>
            </a:r>
          </a:p>
        </p:txBody>
      </p:sp>
      <p:cxnSp>
        <p:nvCxnSpPr>
          <p:cNvPr id="17" name="Straight Arrow Connector 16">
            <a:extLst>
              <a:ext uri="{FF2B5EF4-FFF2-40B4-BE49-F238E27FC236}">
                <a16:creationId xmlns:a16="http://schemas.microsoft.com/office/drawing/2014/main" id="{D88A3A34-910F-4969-B36A-0FA259F7913E}"/>
              </a:ext>
            </a:extLst>
          </p:cNvPr>
          <p:cNvCxnSpPr>
            <a:cxnSpLocks/>
            <a:stCxn id="2" idx="3"/>
          </p:cNvCxnSpPr>
          <p:nvPr/>
        </p:nvCxnSpPr>
        <p:spPr>
          <a:xfrm flipV="1">
            <a:off x="3640064" y="4792512"/>
            <a:ext cx="578742" cy="441204"/>
          </a:xfrm>
          <a:prstGeom prst="straightConnector1">
            <a:avLst/>
          </a:prstGeom>
          <a:ln w="25400">
            <a:solidFill>
              <a:srgbClr val="CCFF99"/>
            </a:solidFill>
            <a:tailEnd type="triangle"/>
          </a:ln>
        </p:spPr>
        <p:style>
          <a:lnRef idx="1">
            <a:schemeClr val="accent4"/>
          </a:lnRef>
          <a:fillRef idx="0">
            <a:schemeClr val="accent4"/>
          </a:fillRef>
          <a:effectRef idx="0">
            <a:schemeClr val="accent4"/>
          </a:effectRef>
          <a:fontRef idx="minor">
            <a:schemeClr val="tx1"/>
          </a:fontRef>
        </p:style>
      </p:cxnSp>
      <p:pic>
        <p:nvPicPr>
          <p:cNvPr id="18" name="Picture 4">
            <a:extLst>
              <a:ext uri="{FF2B5EF4-FFF2-40B4-BE49-F238E27FC236}">
                <a16:creationId xmlns:a16="http://schemas.microsoft.com/office/drawing/2014/main" id="{A76BE578-C87E-41B4-A4E9-687F97AB76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276" y="4886070"/>
            <a:ext cx="953544" cy="79178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9339E267-FF10-464D-801F-EF3642CE88AD}"/>
              </a:ext>
            </a:extLst>
          </p:cNvPr>
          <p:cNvCxnSpPr>
            <a:cxnSpLocks/>
          </p:cNvCxnSpPr>
          <p:nvPr/>
        </p:nvCxnSpPr>
        <p:spPr>
          <a:xfrm flipH="1">
            <a:off x="4931333" y="202778"/>
            <a:ext cx="2884869" cy="0"/>
          </a:xfrm>
          <a:prstGeom prst="straightConnector1">
            <a:avLst/>
          </a:prstGeom>
          <a:ln w="25400">
            <a:solidFill>
              <a:srgbClr val="CCFFFF"/>
            </a:solidFill>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3819A655-4E82-4CA3-9488-57E74DF44491}"/>
              </a:ext>
            </a:extLst>
          </p:cNvPr>
          <p:cNvCxnSpPr>
            <a:cxnSpLocks/>
          </p:cNvCxnSpPr>
          <p:nvPr/>
        </p:nvCxnSpPr>
        <p:spPr>
          <a:xfrm>
            <a:off x="3200400" y="802942"/>
            <a:ext cx="439665" cy="0"/>
          </a:xfrm>
          <a:prstGeom prst="straightConnector1">
            <a:avLst/>
          </a:prstGeom>
          <a:ln w="254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33" name="TextBox 32">
            <a:extLst>
              <a:ext uri="{FF2B5EF4-FFF2-40B4-BE49-F238E27FC236}">
                <a16:creationId xmlns:a16="http://schemas.microsoft.com/office/drawing/2014/main" id="{969E1504-121C-47CC-B53A-38B00EAAF0B9}"/>
              </a:ext>
            </a:extLst>
          </p:cNvPr>
          <p:cNvSpPr txBox="1"/>
          <p:nvPr/>
        </p:nvSpPr>
        <p:spPr>
          <a:xfrm>
            <a:off x="6429169" y="3274969"/>
            <a:ext cx="2295098" cy="923330"/>
          </a:xfrm>
          <a:prstGeom prst="rect">
            <a:avLst/>
          </a:prstGeom>
          <a:noFill/>
        </p:spPr>
        <p:txBody>
          <a:bodyPr wrap="square">
            <a:spAutoFit/>
          </a:bodyPr>
          <a:lstStyle/>
          <a:p>
            <a:r>
              <a:rPr lang="en-US" i="1" dirty="0">
                <a:solidFill>
                  <a:srgbClr val="FFFF00"/>
                </a:solidFill>
              </a:rPr>
              <a:t>PS401 Convection &amp; Pirani Vacuum Gauge Power Supply</a:t>
            </a:r>
          </a:p>
        </p:txBody>
      </p:sp>
      <p:sp>
        <p:nvSpPr>
          <p:cNvPr id="24" name="TextBox 23">
            <a:extLst>
              <a:ext uri="{FF2B5EF4-FFF2-40B4-BE49-F238E27FC236}">
                <a16:creationId xmlns:a16="http://schemas.microsoft.com/office/drawing/2014/main" id="{E1B293D7-6F25-40C0-B4F1-08BC31650F2F}"/>
              </a:ext>
            </a:extLst>
          </p:cNvPr>
          <p:cNvSpPr txBox="1"/>
          <p:nvPr/>
        </p:nvSpPr>
        <p:spPr>
          <a:xfrm>
            <a:off x="6147494" y="1955712"/>
            <a:ext cx="1864060" cy="1200329"/>
          </a:xfrm>
          <a:prstGeom prst="rect">
            <a:avLst/>
          </a:prstGeom>
          <a:noFill/>
        </p:spPr>
        <p:txBody>
          <a:bodyPr wrap="square" rtlCol="0">
            <a:spAutoFit/>
          </a:bodyPr>
          <a:lstStyle/>
          <a:p>
            <a:r>
              <a:rPr lang="en-US" sz="1800" dirty="0">
                <a:solidFill>
                  <a:srgbClr val="CCFFFF"/>
                </a:solidFill>
                <a:effectLst/>
                <a:ea typeface="DengXian" panose="02010600030101010101" pitchFamily="2" charset="-122"/>
              </a:rPr>
              <a:t>PRV on a 2.75" CF Flange, Pressure Relief Valve - 2 PSI</a:t>
            </a:r>
            <a:endParaRPr lang="en-US" dirty="0">
              <a:solidFill>
                <a:srgbClr val="CCFFFF"/>
              </a:solidFill>
            </a:endParaRPr>
          </a:p>
        </p:txBody>
      </p:sp>
      <p:pic>
        <p:nvPicPr>
          <p:cNvPr id="7" name="Picture 2" descr="PRV on a 2.75&quot; CF Flange, Pressure Relief Valve - 2 PSI">
            <a:extLst>
              <a:ext uri="{FF2B5EF4-FFF2-40B4-BE49-F238E27FC236}">
                <a16:creationId xmlns:a16="http://schemas.microsoft.com/office/drawing/2014/main" id="{2DA851B9-04B9-405D-B68B-C70DDF540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83750">
            <a:off x="7340189" y="2103546"/>
            <a:ext cx="1934574" cy="12877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9326FAD2-8C0F-4AAD-948C-ECB72C5AB053}"/>
              </a:ext>
            </a:extLst>
          </p:cNvPr>
          <p:cNvCxnSpPr>
            <a:cxnSpLocks/>
          </p:cNvCxnSpPr>
          <p:nvPr/>
        </p:nvCxnSpPr>
        <p:spPr>
          <a:xfrm flipH="1" flipV="1">
            <a:off x="5078987" y="937369"/>
            <a:ext cx="1068507" cy="1576210"/>
          </a:xfrm>
          <a:prstGeom prst="straightConnector1">
            <a:avLst/>
          </a:prstGeom>
          <a:ln w="25400">
            <a:solidFill>
              <a:srgbClr val="CCFFFF"/>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0762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B68A6-9E39-402A-BC3B-2B3121BA53B2}"/>
              </a:ext>
            </a:extLst>
          </p:cNvPr>
          <p:cNvPicPr>
            <a:picLocks noChangeAspect="1"/>
          </p:cNvPicPr>
          <p:nvPr/>
        </p:nvPicPr>
        <p:blipFill>
          <a:blip r:embed="rId2"/>
          <a:stretch>
            <a:fillRect/>
          </a:stretch>
        </p:blipFill>
        <p:spPr>
          <a:xfrm>
            <a:off x="2643187" y="0"/>
            <a:ext cx="3857625" cy="6858000"/>
          </a:xfrm>
          <a:prstGeom prst="rect">
            <a:avLst/>
          </a:prstGeom>
        </p:spPr>
      </p:pic>
      <p:sp>
        <p:nvSpPr>
          <p:cNvPr id="4" name="TextBox 3">
            <a:extLst>
              <a:ext uri="{FF2B5EF4-FFF2-40B4-BE49-F238E27FC236}">
                <a16:creationId xmlns:a16="http://schemas.microsoft.com/office/drawing/2014/main" id="{B76AD747-114C-40BB-9292-AC08AC39FA37}"/>
              </a:ext>
            </a:extLst>
          </p:cNvPr>
          <p:cNvSpPr txBox="1"/>
          <p:nvPr/>
        </p:nvSpPr>
        <p:spPr>
          <a:xfrm>
            <a:off x="5518652" y="202778"/>
            <a:ext cx="2596648" cy="1754326"/>
          </a:xfrm>
          <a:prstGeom prst="rect">
            <a:avLst/>
          </a:prstGeom>
          <a:noFill/>
        </p:spPr>
        <p:txBody>
          <a:bodyPr wrap="square" rtlCol="0">
            <a:spAutoFit/>
          </a:bodyPr>
          <a:lstStyle/>
          <a:p>
            <a:r>
              <a:rPr lang="en-US" sz="1800" dirty="0">
                <a:solidFill>
                  <a:srgbClr val="CCFFFF"/>
                </a:solidFill>
                <a:effectLst/>
                <a:ea typeface="DengXian" panose="02010600030101010101" pitchFamily="2" charset="-122"/>
              </a:rPr>
              <a:t>Needle valve</a:t>
            </a:r>
            <a:endParaRPr lang="en-US" altLang="zh-CN" dirty="0">
              <a:solidFill>
                <a:srgbClr val="CCFFFF"/>
              </a:solidFill>
            </a:endParaRPr>
          </a:p>
          <a:p>
            <a:r>
              <a:rPr lang="en-US" altLang="zh-CN" dirty="0">
                <a:solidFill>
                  <a:srgbClr val="CCFFFF"/>
                </a:solidFill>
              </a:rPr>
              <a:t>Pressure relief valve</a:t>
            </a:r>
          </a:p>
          <a:p>
            <a:r>
              <a:rPr lang="en-US" altLang="zh-CN" dirty="0">
                <a:solidFill>
                  <a:srgbClr val="CCFFFF"/>
                </a:solidFill>
              </a:rPr>
              <a:t>C37102000 valve</a:t>
            </a:r>
          </a:p>
          <a:p>
            <a:r>
              <a:rPr lang="en-US" dirty="0">
                <a:solidFill>
                  <a:srgbClr val="CCFFFF"/>
                </a:solidFill>
              </a:rPr>
              <a:t>(KF10) Unit Price: $548</a:t>
            </a:r>
          </a:p>
          <a:p>
            <a:r>
              <a:rPr lang="en-US" dirty="0">
                <a:solidFill>
                  <a:srgbClr val="CCFFFF"/>
                </a:solidFill>
              </a:rPr>
              <a:t>Centering Ring Assembly KF-10 with Screen</a:t>
            </a:r>
          </a:p>
        </p:txBody>
      </p:sp>
      <p:sp>
        <p:nvSpPr>
          <p:cNvPr id="5" name="TextBox 4">
            <a:extLst>
              <a:ext uri="{FF2B5EF4-FFF2-40B4-BE49-F238E27FC236}">
                <a16:creationId xmlns:a16="http://schemas.microsoft.com/office/drawing/2014/main" id="{851E8DD8-4A0C-403A-A42C-2A3B8288A8F3}"/>
              </a:ext>
            </a:extLst>
          </p:cNvPr>
          <p:cNvSpPr txBox="1"/>
          <p:nvPr/>
        </p:nvSpPr>
        <p:spPr>
          <a:xfrm>
            <a:off x="31958" y="0"/>
            <a:ext cx="2884869" cy="2308324"/>
          </a:xfrm>
          <a:prstGeom prst="rect">
            <a:avLst/>
          </a:prstGeom>
          <a:noFill/>
        </p:spPr>
        <p:txBody>
          <a:bodyPr wrap="square">
            <a:spAutoFit/>
          </a:bodyPr>
          <a:lstStyle/>
          <a:p>
            <a:r>
              <a:rPr lang="en-US" b="0" i="0" dirty="0">
                <a:solidFill>
                  <a:srgbClr val="FFFF00"/>
                </a:solidFill>
                <a:effectLst/>
              </a:rPr>
              <a:t>WGM701 Wasp</a:t>
            </a:r>
          </a:p>
          <a:p>
            <a:r>
              <a:rPr lang="en-US" b="0" i="0" dirty="0">
                <a:solidFill>
                  <a:srgbClr val="FFFF00"/>
                </a:solidFill>
                <a:effectLst/>
              </a:rPr>
              <a:t>Cold Cathode Pirani Combination Vacuum Gauge</a:t>
            </a:r>
          </a:p>
          <a:p>
            <a:r>
              <a:rPr lang="en-US" dirty="0">
                <a:solidFill>
                  <a:srgbClr val="FFFF00"/>
                </a:solidFill>
              </a:rPr>
              <a:t>(2 3/4 in. CF)</a:t>
            </a:r>
          </a:p>
          <a:p>
            <a:r>
              <a:rPr lang="en-US" dirty="0">
                <a:solidFill>
                  <a:srgbClr val="FFFF00"/>
                </a:solidFill>
              </a:rPr>
              <a:t>AGC302 Single Channel Active Gauge Controller</a:t>
            </a:r>
          </a:p>
          <a:p>
            <a:r>
              <a:rPr lang="en-US" altLang="zh-CN" dirty="0">
                <a:solidFill>
                  <a:srgbClr val="FFFF00"/>
                </a:solidFill>
              </a:rPr>
              <a:t>PS301 Gauge Controller Power Supply</a:t>
            </a:r>
            <a:endParaRPr lang="en-US" dirty="0">
              <a:solidFill>
                <a:srgbClr val="FFFF00"/>
              </a:solidFill>
            </a:endParaRPr>
          </a:p>
        </p:txBody>
      </p:sp>
      <p:sp>
        <p:nvSpPr>
          <p:cNvPr id="6" name="TextBox 5">
            <a:extLst>
              <a:ext uri="{FF2B5EF4-FFF2-40B4-BE49-F238E27FC236}">
                <a16:creationId xmlns:a16="http://schemas.microsoft.com/office/drawing/2014/main" id="{EB93CE33-1D37-42F6-80D6-977ED7AA9328}"/>
              </a:ext>
            </a:extLst>
          </p:cNvPr>
          <p:cNvSpPr txBox="1"/>
          <p:nvPr/>
        </p:nvSpPr>
        <p:spPr>
          <a:xfrm>
            <a:off x="0" y="5047851"/>
            <a:ext cx="2772770" cy="923330"/>
          </a:xfrm>
          <a:prstGeom prst="rect">
            <a:avLst/>
          </a:prstGeom>
          <a:noFill/>
        </p:spPr>
        <p:txBody>
          <a:bodyPr wrap="square">
            <a:spAutoFit/>
          </a:bodyPr>
          <a:lstStyle/>
          <a:p>
            <a:r>
              <a:rPr lang="en-US" dirty="0">
                <a:solidFill>
                  <a:srgbClr val="FFFF00"/>
                </a:solidFill>
              </a:rPr>
              <a:t>PCM301 Busy Bee Pirani Capacitance Combination Vacuum Gauge (NW16KF)</a:t>
            </a:r>
          </a:p>
        </p:txBody>
      </p:sp>
      <p:sp>
        <p:nvSpPr>
          <p:cNvPr id="7" name="TextBox 6">
            <a:extLst>
              <a:ext uri="{FF2B5EF4-FFF2-40B4-BE49-F238E27FC236}">
                <a16:creationId xmlns:a16="http://schemas.microsoft.com/office/drawing/2014/main" id="{138386D7-2B76-4A03-9E82-352F00C28AF6}"/>
              </a:ext>
            </a:extLst>
          </p:cNvPr>
          <p:cNvSpPr txBox="1"/>
          <p:nvPr/>
        </p:nvSpPr>
        <p:spPr>
          <a:xfrm>
            <a:off x="6500812" y="2683703"/>
            <a:ext cx="2633314" cy="4124206"/>
          </a:xfrm>
          <a:prstGeom prst="rect">
            <a:avLst/>
          </a:prstGeom>
          <a:noFill/>
        </p:spPr>
        <p:txBody>
          <a:bodyPr wrap="square">
            <a:spAutoFit/>
          </a:bodyPr>
          <a:lstStyle/>
          <a:p>
            <a:r>
              <a:rPr lang="en-US" sz="1800" dirty="0">
                <a:solidFill>
                  <a:srgbClr val="CCFF99"/>
                </a:solidFill>
                <a:effectLst/>
                <a:ea typeface="DengXian" panose="02010600030101010101" pitchFamily="2" charset="-122"/>
              </a:rPr>
              <a:t>Inline check valve </a:t>
            </a:r>
          </a:p>
          <a:p>
            <a:r>
              <a:rPr lang="en-US" b="0" i="0" dirty="0">
                <a:solidFill>
                  <a:srgbClr val="CCFF99"/>
                </a:solidFill>
                <a:effectLst/>
              </a:rPr>
              <a:t>Soft Start Valve Series 311 (KF16)</a:t>
            </a:r>
          </a:p>
          <a:p>
            <a:r>
              <a:rPr lang="en-US" sz="1600" b="0" i="0" dirty="0">
                <a:solidFill>
                  <a:srgbClr val="CCFF99"/>
                </a:solidFill>
                <a:effectLst/>
              </a:rPr>
              <a:t>When the roughing system goes into operation, a strong airflow occurs in the roughing line, which immediately closes the valve and reduces the pipe section by about </a:t>
            </a:r>
            <a:r>
              <a:rPr lang="en-US" sz="1600" b="1" i="0" dirty="0">
                <a:solidFill>
                  <a:srgbClr val="CCFF99"/>
                </a:solidFill>
                <a:effectLst/>
              </a:rPr>
              <a:t>99%</a:t>
            </a:r>
            <a:r>
              <a:rPr lang="en-US" sz="1600" b="0" i="0" dirty="0">
                <a:solidFill>
                  <a:srgbClr val="CCFF99"/>
                </a:solidFill>
                <a:effectLst/>
              </a:rPr>
              <a:t>. When reaching a differential pressure of approx. 15 mbar, the valve opens and leaves the pipe section nearly unobstructed for further pumping.</a:t>
            </a:r>
          </a:p>
        </p:txBody>
      </p:sp>
      <p:cxnSp>
        <p:nvCxnSpPr>
          <p:cNvPr id="8" name="Straight Arrow Connector 7">
            <a:extLst>
              <a:ext uri="{FF2B5EF4-FFF2-40B4-BE49-F238E27FC236}">
                <a16:creationId xmlns:a16="http://schemas.microsoft.com/office/drawing/2014/main" id="{A3D3C4E1-01FF-4427-AF95-695A1B5F0CBD}"/>
              </a:ext>
            </a:extLst>
          </p:cNvPr>
          <p:cNvCxnSpPr>
            <a:cxnSpLocks/>
          </p:cNvCxnSpPr>
          <p:nvPr/>
        </p:nvCxnSpPr>
        <p:spPr>
          <a:xfrm flipH="1">
            <a:off x="4572001" y="4198299"/>
            <a:ext cx="1163781" cy="1351896"/>
          </a:xfrm>
          <a:prstGeom prst="straightConnector1">
            <a:avLst/>
          </a:prstGeom>
          <a:ln w="25400">
            <a:solidFill>
              <a:srgbClr val="CCFF99"/>
            </a:solidFill>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22192712-29C4-44B0-BECA-E6F076EB1B22}"/>
              </a:ext>
            </a:extLst>
          </p:cNvPr>
          <p:cNvCxnSpPr>
            <a:cxnSpLocks/>
          </p:cNvCxnSpPr>
          <p:nvPr/>
        </p:nvCxnSpPr>
        <p:spPr>
          <a:xfrm>
            <a:off x="2509922" y="5507611"/>
            <a:ext cx="742776" cy="170241"/>
          </a:xfrm>
          <a:prstGeom prst="straightConnector1">
            <a:avLst/>
          </a:prstGeom>
          <a:ln w="254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09543DC0-96EE-41C5-885C-ED9DD1B84AD8}"/>
              </a:ext>
            </a:extLst>
          </p:cNvPr>
          <p:cNvSpPr txBox="1"/>
          <p:nvPr/>
        </p:nvSpPr>
        <p:spPr>
          <a:xfrm>
            <a:off x="5019996" y="6488669"/>
            <a:ext cx="1796980" cy="369332"/>
          </a:xfrm>
          <a:prstGeom prst="rect">
            <a:avLst/>
          </a:prstGeom>
          <a:noFill/>
        </p:spPr>
        <p:txBody>
          <a:bodyPr wrap="square">
            <a:spAutoFit/>
          </a:bodyPr>
          <a:lstStyle/>
          <a:p>
            <a:r>
              <a:rPr lang="en-US" altLang="zh-CN" dirty="0">
                <a:solidFill>
                  <a:srgbClr val="FF0000"/>
                </a:solidFill>
              </a:rPr>
              <a:t>Scroll pump</a:t>
            </a:r>
            <a:endParaRPr lang="en-US" dirty="0">
              <a:solidFill>
                <a:srgbClr val="FF0000"/>
              </a:solidFill>
            </a:endParaRPr>
          </a:p>
        </p:txBody>
      </p:sp>
      <p:cxnSp>
        <p:nvCxnSpPr>
          <p:cNvPr id="11" name="Straight Arrow Connector 10">
            <a:extLst>
              <a:ext uri="{FF2B5EF4-FFF2-40B4-BE49-F238E27FC236}">
                <a16:creationId xmlns:a16="http://schemas.microsoft.com/office/drawing/2014/main" id="{1710A64C-AC3D-485C-8133-FFD1F2D44DA1}"/>
              </a:ext>
            </a:extLst>
          </p:cNvPr>
          <p:cNvCxnSpPr>
            <a:cxnSpLocks/>
            <a:stCxn id="10" idx="1"/>
          </p:cNvCxnSpPr>
          <p:nvPr/>
        </p:nvCxnSpPr>
        <p:spPr>
          <a:xfrm flipH="1" flipV="1">
            <a:off x="4254453" y="6124353"/>
            <a:ext cx="765543" cy="548982"/>
          </a:xfrm>
          <a:prstGeom prst="straightConnector1">
            <a:avLst/>
          </a:prstGeom>
          <a:ln w="25400">
            <a:solidFill>
              <a:srgbClr val="C00000"/>
            </a:solidFill>
            <a:tailEnd type="triangle"/>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9106DA28-7B7D-4521-9A0A-5FF59CA4113F}"/>
              </a:ext>
            </a:extLst>
          </p:cNvPr>
          <p:cNvPicPr>
            <a:picLocks noChangeAspect="1"/>
          </p:cNvPicPr>
          <p:nvPr/>
        </p:nvPicPr>
        <p:blipFill>
          <a:blip r:embed="rId3"/>
          <a:stretch>
            <a:fillRect/>
          </a:stretch>
        </p:blipFill>
        <p:spPr>
          <a:xfrm>
            <a:off x="7924825" y="0"/>
            <a:ext cx="1048433" cy="1403107"/>
          </a:xfrm>
          <a:prstGeom prst="rect">
            <a:avLst/>
          </a:prstGeom>
        </p:spPr>
      </p:pic>
      <p:pic>
        <p:nvPicPr>
          <p:cNvPr id="15" name="Picture 6">
            <a:extLst>
              <a:ext uri="{FF2B5EF4-FFF2-40B4-BE49-F238E27FC236}">
                <a16:creationId xmlns:a16="http://schemas.microsoft.com/office/drawing/2014/main" id="{D24CEF2E-7BF2-4A5F-A5A5-3D3A66D9FC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452" y="2456154"/>
            <a:ext cx="1380956" cy="7894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090AD11-2450-4DB9-B81C-4892938854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629" y="3803575"/>
            <a:ext cx="1052597" cy="7894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91445E-A05D-4004-98F6-40B5DE2F0038}"/>
              </a:ext>
            </a:extLst>
          </p:cNvPr>
          <p:cNvSpPr txBox="1"/>
          <p:nvPr/>
        </p:nvSpPr>
        <p:spPr>
          <a:xfrm>
            <a:off x="0" y="3765466"/>
            <a:ext cx="2641629" cy="1200329"/>
          </a:xfrm>
          <a:prstGeom prst="rect">
            <a:avLst/>
          </a:prstGeom>
          <a:noFill/>
        </p:spPr>
        <p:txBody>
          <a:bodyPr wrap="square" rtlCol="0">
            <a:spAutoFit/>
          </a:bodyPr>
          <a:lstStyle/>
          <a:p>
            <a:r>
              <a:rPr lang="en-US" dirty="0">
                <a:solidFill>
                  <a:srgbClr val="CCFF99"/>
                </a:solidFill>
              </a:rPr>
              <a:t>Centering Ring With Screen, NW40 Size ISO-KF Flange, Viton O-ring, 100318605</a:t>
            </a:r>
          </a:p>
        </p:txBody>
      </p:sp>
      <p:cxnSp>
        <p:nvCxnSpPr>
          <p:cNvPr id="18" name="Straight Arrow Connector 17">
            <a:extLst>
              <a:ext uri="{FF2B5EF4-FFF2-40B4-BE49-F238E27FC236}">
                <a16:creationId xmlns:a16="http://schemas.microsoft.com/office/drawing/2014/main" id="{828AF903-F4DF-45FE-AB8B-97E75655443B}"/>
              </a:ext>
            </a:extLst>
          </p:cNvPr>
          <p:cNvCxnSpPr>
            <a:cxnSpLocks/>
            <a:stCxn id="16" idx="3"/>
          </p:cNvCxnSpPr>
          <p:nvPr/>
        </p:nvCxnSpPr>
        <p:spPr>
          <a:xfrm>
            <a:off x="3694226" y="4198299"/>
            <a:ext cx="1120455" cy="565087"/>
          </a:xfrm>
          <a:prstGeom prst="straightConnector1">
            <a:avLst/>
          </a:prstGeom>
          <a:ln w="25400">
            <a:solidFill>
              <a:srgbClr val="CCFF99"/>
            </a:solidFill>
            <a:tailEnd type="triangle"/>
          </a:ln>
        </p:spPr>
        <p:style>
          <a:lnRef idx="1">
            <a:schemeClr val="accent4"/>
          </a:lnRef>
          <a:fillRef idx="0">
            <a:schemeClr val="accent4"/>
          </a:fillRef>
          <a:effectRef idx="0">
            <a:schemeClr val="accent4"/>
          </a:effectRef>
          <a:fontRef idx="minor">
            <a:schemeClr val="tx1"/>
          </a:fontRef>
        </p:style>
      </p:cxnSp>
      <p:pic>
        <p:nvPicPr>
          <p:cNvPr id="19" name="Picture 4">
            <a:extLst>
              <a:ext uri="{FF2B5EF4-FFF2-40B4-BE49-F238E27FC236}">
                <a16:creationId xmlns:a16="http://schemas.microsoft.com/office/drawing/2014/main" id="{8EF2F139-54A6-4E7E-A26A-25685F285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710" y="3398513"/>
            <a:ext cx="953544" cy="79178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D72CB2F7-6102-4F8D-BFE8-C43A7E99EA3F}"/>
              </a:ext>
            </a:extLst>
          </p:cNvPr>
          <p:cNvCxnSpPr>
            <a:cxnSpLocks/>
          </p:cNvCxnSpPr>
          <p:nvPr/>
        </p:nvCxnSpPr>
        <p:spPr>
          <a:xfrm flipH="1">
            <a:off x="4931333" y="202778"/>
            <a:ext cx="2884869" cy="0"/>
          </a:xfrm>
          <a:prstGeom prst="straightConnector1">
            <a:avLst/>
          </a:prstGeom>
          <a:ln w="25400">
            <a:solidFill>
              <a:srgbClr val="CCFFFF"/>
            </a:solidFill>
            <a:tailEnd type="triangle"/>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EDB8A3DD-9D5A-4B60-9ADE-4471360D8432}"/>
              </a:ext>
            </a:extLst>
          </p:cNvPr>
          <p:cNvSpPr txBox="1"/>
          <p:nvPr/>
        </p:nvSpPr>
        <p:spPr>
          <a:xfrm>
            <a:off x="9874" y="5944881"/>
            <a:ext cx="2295098" cy="923330"/>
          </a:xfrm>
          <a:prstGeom prst="rect">
            <a:avLst/>
          </a:prstGeom>
          <a:noFill/>
        </p:spPr>
        <p:txBody>
          <a:bodyPr wrap="square">
            <a:spAutoFit/>
          </a:bodyPr>
          <a:lstStyle/>
          <a:p>
            <a:r>
              <a:rPr lang="en-US" dirty="0">
                <a:solidFill>
                  <a:srgbClr val="FFFF00"/>
                </a:solidFill>
              </a:rPr>
              <a:t>PS401 Convection &amp; Pirani Vacuum Gauge Power Supply</a:t>
            </a:r>
          </a:p>
        </p:txBody>
      </p:sp>
      <p:cxnSp>
        <p:nvCxnSpPr>
          <p:cNvPr id="33" name="Straight Arrow Connector 32">
            <a:extLst>
              <a:ext uri="{FF2B5EF4-FFF2-40B4-BE49-F238E27FC236}">
                <a16:creationId xmlns:a16="http://schemas.microsoft.com/office/drawing/2014/main" id="{60191FF1-21F0-41B5-B022-5AABA6EAEC3C}"/>
              </a:ext>
            </a:extLst>
          </p:cNvPr>
          <p:cNvCxnSpPr>
            <a:cxnSpLocks/>
          </p:cNvCxnSpPr>
          <p:nvPr/>
        </p:nvCxnSpPr>
        <p:spPr>
          <a:xfrm>
            <a:off x="2509922" y="1307806"/>
            <a:ext cx="1184304" cy="649298"/>
          </a:xfrm>
          <a:prstGeom prst="straightConnector1">
            <a:avLst/>
          </a:prstGeom>
          <a:ln w="254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38" name="TextBox 37">
            <a:extLst>
              <a:ext uri="{FF2B5EF4-FFF2-40B4-BE49-F238E27FC236}">
                <a16:creationId xmlns:a16="http://schemas.microsoft.com/office/drawing/2014/main" id="{08E5FF57-DB76-46CA-BCE7-5D73E5326CA2}"/>
              </a:ext>
            </a:extLst>
          </p:cNvPr>
          <p:cNvSpPr txBox="1"/>
          <p:nvPr/>
        </p:nvSpPr>
        <p:spPr>
          <a:xfrm>
            <a:off x="4748954" y="5861346"/>
            <a:ext cx="1539396" cy="369332"/>
          </a:xfrm>
          <a:prstGeom prst="rect">
            <a:avLst/>
          </a:prstGeom>
          <a:noFill/>
        </p:spPr>
        <p:txBody>
          <a:bodyPr wrap="none" rtlCol="0">
            <a:spAutoFit/>
          </a:bodyPr>
          <a:lstStyle/>
          <a:p>
            <a:r>
              <a:rPr lang="en-US" dirty="0">
                <a:solidFill>
                  <a:srgbClr val="66FFFF"/>
                </a:solidFill>
              </a:rPr>
              <a:t>Threaded plug</a:t>
            </a:r>
          </a:p>
        </p:txBody>
      </p:sp>
      <p:cxnSp>
        <p:nvCxnSpPr>
          <p:cNvPr id="39" name="Straight Arrow Connector 38">
            <a:extLst>
              <a:ext uri="{FF2B5EF4-FFF2-40B4-BE49-F238E27FC236}">
                <a16:creationId xmlns:a16="http://schemas.microsoft.com/office/drawing/2014/main" id="{123CA113-1278-42A3-A395-A35D78AA59E5}"/>
              </a:ext>
            </a:extLst>
          </p:cNvPr>
          <p:cNvCxnSpPr>
            <a:cxnSpLocks/>
            <a:stCxn id="38" idx="0"/>
          </p:cNvCxnSpPr>
          <p:nvPr/>
        </p:nvCxnSpPr>
        <p:spPr>
          <a:xfrm flipH="1" flipV="1">
            <a:off x="5292436" y="5237018"/>
            <a:ext cx="226216" cy="624328"/>
          </a:xfrm>
          <a:prstGeom prst="straightConnector1">
            <a:avLst/>
          </a:prstGeom>
          <a:ln w="25400">
            <a:solidFill>
              <a:srgbClr val="66FFFF"/>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0827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759C6E-29F0-47BD-84F4-1337826FA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61" t="21268" r="42386" b="7980"/>
          <a:stretch/>
        </p:blipFill>
        <p:spPr>
          <a:xfrm rot="5400000">
            <a:off x="489827" y="-489826"/>
            <a:ext cx="3749040" cy="4728693"/>
          </a:xfrm>
          <a:prstGeom prst="rect">
            <a:avLst/>
          </a:prstGeom>
        </p:spPr>
      </p:pic>
      <p:pic>
        <p:nvPicPr>
          <p:cNvPr id="6" name="Picture 5">
            <a:extLst>
              <a:ext uri="{FF2B5EF4-FFF2-40B4-BE49-F238E27FC236}">
                <a16:creationId xmlns:a16="http://schemas.microsoft.com/office/drawing/2014/main" id="{12CAD7D6-D668-4444-AA28-D9F5FAA43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86247"/>
            <a:ext cx="4572000" cy="2571751"/>
          </a:xfrm>
          <a:prstGeom prst="rect">
            <a:avLst/>
          </a:prstGeom>
        </p:spPr>
      </p:pic>
      <p:pic>
        <p:nvPicPr>
          <p:cNvPr id="8" name="Picture 7">
            <a:extLst>
              <a:ext uri="{FF2B5EF4-FFF2-40B4-BE49-F238E27FC236}">
                <a16:creationId xmlns:a16="http://schemas.microsoft.com/office/drawing/2014/main" id="{83A06102-1324-4186-A0FD-4FEF8BDBD4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31" t="32200" r="39435" b="17865"/>
          <a:stretch/>
        </p:blipFill>
        <p:spPr>
          <a:xfrm rot="16200000">
            <a:off x="5087859" y="-307100"/>
            <a:ext cx="3749040" cy="4363242"/>
          </a:xfrm>
          <a:prstGeom prst="rect">
            <a:avLst/>
          </a:prstGeom>
        </p:spPr>
      </p:pic>
      <p:pic>
        <p:nvPicPr>
          <p:cNvPr id="10" name="Picture 9">
            <a:extLst>
              <a:ext uri="{FF2B5EF4-FFF2-40B4-BE49-F238E27FC236}">
                <a16:creationId xmlns:a16="http://schemas.microsoft.com/office/drawing/2014/main" id="{242D5A72-9FEA-4E35-BCA7-C3B118BD4C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39" b="12177"/>
          <a:stretch/>
        </p:blipFill>
        <p:spPr>
          <a:xfrm>
            <a:off x="4571999" y="4383160"/>
            <a:ext cx="4572000" cy="2474838"/>
          </a:xfrm>
          <a:prstGeom prst="rect">
            <a:avLst/>
          </a:prstGeom>
        </p:spPr>
      </p:pic>
      <p:sp>
        <p:nvSpPr>
          <p:cNvPr id="11" name="TextBox 10">
            <a:extLst>
              <a:ext uri="{FF2B5EF4-FFF2-40B4-BE49-F238E27FC236}">
                <a16:creationId xmlns:a16="http://schemas.microsoft.com/office/drawing/2014/main" id="{88B08DE1-1E02-4C50-916D-ACB190768DF2}"/>
              </a:ext>
            </a:extLst>
          </p:cNvPr>
          <p:cNvSpPr txBox="1"/>
          <p:nvPr/>
        </p:nvSpPr>
        <p:spPr>
          <a:xfrm>
            <a:off x="83125" y="3767926"/>
            <a:ext cx="1719702" cy="461665"/>
          </a:xfrm>
          <a:prstGeom prst="rect">
            <a:avLst/>
          </a:prstGeom>
          <a:noFill/>
        </p:spPr>
        <p:txBody>
          <a:bodyPr wrap="none" rtlCol="0">
            <a:spAutoFit/>
          </a:bodyPr>
          <a:lstStyle/>
          <a:p>
            <a:r>
              <a:rPr lang="en-US" altLang="zh-CN" sz="2400" dirty="0">
                <a:solidFill>
                  <a:srgbClr val="0000FF"/>
                </a:solidFill>
              </a:rPr>
              <a:t>Atmosphere</a:t>
            </a:r>
            <a:endParaRPr lang="en-US" sz="2400" dirty="0">
              <a:solidFill>
                <a:srgbClr val="0000FF"/>
              </a:solidFill>
            </a:endParaRPr>
          </a:p>
        </p:txBody>
      </p:sp>
      <p:sp>
        <p:nvSpPr>
          <p:cNvPr id="12" name="TextBox 11">
            <a:extLst>
              <a:ext uri="{FF2B5EF4-FFF2-40B4-BE49-F238E27FC236}">
                <a16:creationId xmlns:a16="http://schemas.microsoft.com/office/drawing/2014/main" id="{C3DD72B9-8A2E-4B4B-B472-D16C46D8F511}"/>
              </a:ext>
            </a:extLst>
          </p:cNvPr>
          <p:cNvSpPr txBox="1"/>
          <p:nvPr/>
        </p:nvSpPr>
        <p:spPr>
          <a:xfrm>
            <a:off x="4780757" y="3767926"/>
            <a:ext cx="2053639" cy="461665"/>
          </a:xfrm>
          <a:prstGeom prst="rect">
            <a:avLst/>
          </a:prstGeom>
          <a:noFill/>
        </p:spPr>
        <p:txBody>
          <a:bodyPr wrap="none" rtlCol="0">
            <a:spAutoFit/>
          </a:bodyPr>
          <a:lstStyle/>
          <a:p>
            <a:r>
              <a:rPr lang="en-US" altLang="zh-CN" sz="2400" dirty="0">
                <a:solidFill>
                  <a:srgbClr val="0000FF"/>
                </a:solidFill>
              </a:rPr>
              <a:t>Scroll pump on</a:t>
            </a:r>
            <a:endParaRPr lang="en-US" sz="2400" dirty="0">
              <a:solidFill>
                <a:srgbClr val="0000FF"/>
              </a:solidFill>
            </a:endParaRPr>
          </a:p>
        </p:txBody>
      </p:sp>
    </p:spTree>
    <p:extLst>
      <p:ext uri="{BB962C8B-B14F-4D97-AF65-F5344CB8AC3E}">
        <p14:creationId xmlns:p14="http://schemas.microsoft.com/office/powerpoint/2010/main" val="279603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9387F-E8DA-4E0C-B148-BC6D63212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3" t="33333" r="14085" b="27879"/>
          <a:stretch/>
        </p:blipFill>
        <p:spPr>
          <a:xfrm>
            <a:off x="0" y="0"/>
            <a:ext cx="4364182" cy="4231933"/>
          </a:xfrm>
          <a:prstGeom prst="rect">
            <a:avLst/>
          </a:prstGeom>
        </p:spPr>
      </p:pic>
      <p:pic>
        <p:nvPicPr>
          <p:cNvPr id="5" name="Picture 4">
            <a:extLst>
              <a:ext uri="{FF2B5EF4-FFF2-40B4-BE49-F238E27FC236}">
                <a16:creationId xmlns:a16="http://schemas.microsoft.com/office/drawing/2014/main" id="{59C3CB90-A899-464A-80D3-3A4D5E6446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1" t="38292" r="5308" b="38375"/>
          <a:stretch/>
        </p:blipFill>
        <p:spPr>
          <a:xfrm>
            <a:off x="4779818" y="4946072"/>
            <a:ext cx="4211827" cy="1911928"/>
          </a:xfrm>
          <a:prstGeom prst="rect">
            <a:avLst/>
          </a:prstGeom>
        </p:spPr>
      </p:pic>
      <p:pic>
        <p:nvPicPr>
          <p:cNvPr id="7" name="Picture 6">
            <a:extLst>
              <a:ext uri="{FF2B5EF4-FFF2-40B4-BE49-F238E27FC236}">
                <a16:creationId xmlns:a16="http://schemas.microsoft.com/office/drawing/2014/main" id="{36B2628E-D6FB-4A94-9214-9FD8E67B4D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181" b="18779"/>
          <a:stretch/>
        </p:blipFill>
        <p:spPr>
          <a:xfrm>
            <a:off x="4779818" y="0"/>
            <a:ext cx="4364182" cy="4968604"/>
          </a:xfrm>
          <a:prstGeom prst="rect">
            <a:avLst/>
          </a:prstGeom>
        </p:spPr>
      </p:pic>
      <p:sp>
        <p:nvSpPr>
          <p:cNvPr id="8" name="TextBox 7">
            <a:extLst>
              <a:ext uri="{FF2B5EF4-FFF2-40B4-BE49-F238E27FC236}">
                <a16:creationId xmlns:a16="http://schemas.microsoft.com/office/drawing/2014/main" id="{95C4FA90-CA84-4E44-8A7B-604B661844F7}"/>
              </a:ext>
            </a:extLst>
          </p:cNvPr>
          <p:cNvSpPr txBox="1"/>
          <p:nvPr/>
        </p:nvSpPr>
        <p:spPr>
          <a:xfrm>
            <a:off x="128452" y="4231933"/>
            <a:ext cx="2101986" cy="461665"/>
          </a:xfrm>
          <a:prstGeom prst="rect">
            <a:avLst/>
          </a:prstGeom>
          <a:noFill/>
        </p:spPr>
        <p:txBody>
          <a:bodyPr wrap="none" rtlCol="0">
            <a:spAutoFit/>
          </a:bodyPr>
          <a:lstStyle/>
          <a:p>
            <a:r>
              <a:rPr lang="en-US" altLang="zh-CN" sz="2400" dirty="0">
                <a:solidFill>
                  <a:srgbClr val="0000FF"/>
                </a:solidFill>
              </a:rPr>
              <a:t>Turbo pump on</a:t>
            </a:r>
            <a:endParaRPr lang="en-US" sz="2400" dirty="0">
              <a:solidFill>
                <a:srgbClr val="0000FF"/>
              </a:solidFill>
            </a:endParaRPr>
          </a:p>
        </p:txBody>
      </p:sp>
    </p:spTree>
    <p:extLst>
      <p:ext uri="{BB962C8B-B14F-4D97-AF65-F5344CB8AC3E}">
        <p14:creationId xmlns:p14="http://schemas.microsoft.com/office/powerpoint/2010/main" val="172713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7B8BD-3538-4FDC-B653-3FD05BA778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546" b="4041"/>
          <a:stretch/>
        </p:blipFill>
        <p:spPr>
          <a:xfrm>
            <a:off x="0" y="0"/>
            <a:ext cx="4738273" cy="6858000"/>
          </a:xfrm>
          <a:prstGeom prst="rect">
            <a:avLst/>
          </a:prstGeom>
        </p:spPr>
      </p:pic>
      <p:sp>
        <p:nvSpPr>
          <p:cNvPr id="8" name="TextBox 7">
            <a:extLst>
              <a:ext uri="{FF2B5EF4-FFF2-40B4-BE49-F238E27FC236}">
                <a16:creationId xmlns:a16="http://schemas.microsoft.com/office/drawing/2014/main" id="{38817C38-87A7-451E-8E56-F7D8FCFE24A8}"/>
              </a:ext>
            </a:extLst>
          </p:cNvPr>
          <p:cNvSpPr txBox="1"/>
          <p:nvPr/>
        </p:nvSpPr>
        <p:spPr>
          <a:xfrm>
            <a:off x="4738270" y="1513467"/>
            <a:ext cx="4405727" cy="923330"/>
          </a:xfrm>
          <a:prstGeom prst="rect">
            <a:avLst/>
          </a:prstGeom>
          <a:noFill/>
        </p:spPr>
        <p:txBody>
          <a:bodyPr wrap="square">
            <a:spAutoFit/>
          </a:bodyPr>
          <a:lstStyle/>
          <a:p>
            <a:r>
              <a:rPr lang="en-US" dirty="0"/>
              <a:t>https://www.agilent.com/en/product/vacuum-technologies/turbo-pumps-controllers/2-min-tutorial-turbo-pump-soft-start</a:t>
            </a:r>
          </a:p>
        </p:txBody>
      </p:sp>
      <p:sp>
        <p:nvSpPr>
          <p:cNvPr id="10" name="TextBox 9">
            <a:extLst>
              <a:ext uri="{FF2B5EF4-FFF2-40B4-BE49-F238E27FC236}">
                <a16:creationId xmlns:a16="http://schemas.microsoft.com/office/drawing/2014/main" id="{A19EB1A6-1D30-48E0-888B-000E032EB095}"/>
              </a:ext>
            </a:extLst>
          </p:cNvPr>
          <p:cNvSpPr txBox="1"/>
          <p:nvPr/>
        </p:nvSpPr>
        <p:spPr>
          <a:xfrm>
            <a:off x="4738268" y="156569"/>
            <a:ext cx="4405728" cy="1200329"/>
          </a:xfrm>
          <a:prstGeom prst="rect">
            <a:avLst/>
          </a:prstGeom>
          <a:noFill/>
        </p:spPr>
        <p:txBody>
          <a:bodyPr wrap="square">
            <a:spAutoFit/>
          </a:bodyPr>
          <a:lstStyle/>
          <a:p>
            <a:pPr algn="l"/>
            <a:r>
              <a:rPr lang="en-US" sz="1800" b="0" i="0" u="none" strike="noStrike" baseline="0" dirty="0">
                <a:latin typeface="AgilentCenturyITCTT-Book"/>
              </a:rPr>
              <a:t>The turbomolecular pumps must always be soft-started when received and operated for the first time by the customer. </a:t>
            </a:r>
            <a:r>
              <a:rPr lang="en-US" altLang="zh-CN" sz="1800" b="0" i="0" u="none" strike="noStrike" baseline="0" dirty="0">
                <a:latin typeface="AgilentCenturyITCTT-Book"/>
              </a:rPr>
              <a:t>T</a:t>
            </a:r>
            <a:r>
              <a:rPr lang="en-US" sz="1800" b="0" i="0" u="none" strike="noStrike" baseline="0" dirty="0">
                <a:latin typeface="AgilentCenturyITCTT-Book"/>
              </a:rPr>
              <a:t>his allows a better grease distribution in the bearings.</a:t>
            </a:r>
            <a:endParaRPr lang="en-US" dirty="0"/>
          </a:p>
        </p:txBody>
      </p:sp>
      <p:pic>
        <p:nvPicPr>
          <p:cNvPr id="12" name="Picture 11">
            <a:extLst>
              <a:ext uri="{FF2B5EF4-FFF2-40B4-BE49-F238E27FC236}">
                <a16:creationId xmlns:a16="http://schemas.microsoft.com/office/drawing/2014/main" id="{1CEF6D8A-73AE-44A2-9BC1-EB132BBF8D5B}"/>
              </a:ext>
            </a:extLst>
          </p:cNvPr>
          <p:cNvPicPr>
            <a:picLocks noChangeAspect="1"/>
          </p:cNvPicPr>
          <p:nvPr/>
        </p:nvPicPr>
        <p:blipFill>
          <a:blip r:embed="rId3"/>
          <a:stretch>
            <a:fillRect/>
          </a:stretch>
        </p:blipFill>
        <p:spPr>
          <a:xfrm>
            <a:off x="4738268" y="2577592"/>
            <a:ext cx="4405729" cy="2069806"/>
          </a:xfrm>
          <a:prstGeom prst="rect">
            <a:avLst/>
          </a:prstGeom>
        </p:spPr>
      </p:pic>
    </p:spTree>
    <p:extLst>
      <p:ext uri="{BB962C8B-B14F-4D97-AF65-F5344CB8AC3E}">
        <p14:creationId xmlns:p14="http://schemas.microsoft.com/office/powerpoint/2010/main" val="411372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CE9A1-E7A0-4E7C-B252-7BA617CE90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667" b="37777"/>
          <a:stretch/>
        </p:blipFill>
        <p:spPr>
          <a:xfrm>
            <a:off x="2452256" y="0"/>
            <a:ext cx="4239487" cy="1172401"/>
          </a:xfrm>
          <a:prstGeom prst="rect">
            <a:avLst/>
          </a:prstGeom>
        </p:spPr>
      </p:pic>
      <p:sp>
        <p:nvSpPr>
          <p:cNvPr id="6" name="TextBox 5">
            <a:extLst>
              <a:ext uri="{FF2B5EF4-FFF2-40B4-BE49-F238E27FC236}">
                <a16:creationId xmlns:a16="http://schemas.microsoft.com/office/drawing/2014/main" id="{DE80F741-A21B-4B8E-AA19-9CDAA3DD237B}"/>
              </a:ext>
            </a:extLst>
          </p:cNvPr>
          <p:cNvSpPr txBox="1"/>
          <p:nvPr/>
        </p:nvSpPr>
        <p:spPr>
          <a:xfrm>
            <a:off x="0" y="1416915"/>
            <a:ext cx="9144000" cy="3693319"/>
          </a:xfrm>
          <a:prstGeom prst="rect">
            <a:avLst/>
          </a:prstGeom>
          <a:noFill/>
        </p:spPr>
        <p:txBody>
          <a:bodyPr wrap="square">
            <a:spAutoFit/>
          </a:bodyPr>
          <a:lstStyle/>
          <a:p>
            <a:pPr algn="l"/>
            <a:r>
              <a:rPr lang="en-US" sz="1400" b="0" i="0" u="none" strike="noStrike" baseline="0" dirty="0">
                <a:solidFill>
                  <a:srgbClr val="000000"/>
                </a:solidFill>
                <a:latin typeface="Wingdings-Regular"/>
              </a:rPr>
              <a:t> </a:t>
            </a:r>
            <a:r>
              <a:rPr lang="en-US" sz="1800" b="1" i="0" u="none" strike="noStrike" baseline="0" dirty="0">
                <a:solidFill>
                  <a:srgbClr val="000000"/>
                </a:solidFill>
                <a:latin typeface="AgilentCenturyITCTT-Bold"/>
              </a:rPr>
              <a:t>START MODE</a:t>
            </a:r>
            <a:r>
              <a:rPr lang="en-US" sz="1800" b="0" i="0" u="none" strike="noStrike" baseline="0" dirty="0">
                <a:solidFill>
                  <a:srgbClr val="000000"/>
                </a:solidFill>
                <a:latin typeface="AgilentCenturyITCTT-Book"/>
              </a:rPr>
              <a:t>: Permits selection of one of the three types of functioning of the START/STOP and INTERLOCK inputs:</a:t>
            </a:r>
          </a:p>
          <a:p>
            <a:pPr algn="l"/>
            <a:r>
              <a:rPr lang="en-US" sz="1400" b="0" i="0" u="none" strike="noStrike" baseline="0" dirty="0">
                <a:solidFill>
                  <a:srgbClr val="818181"/>
                </a:solidFill>
                <a:latin typeface="Wingdings-Regular"/>
              </a:rPr>
              <a:t> </a:t>
            </a:r>
            <a:r>
              <a:rPr lang="en-US" sz="1800" b="0" i="0" u="none" strike="noStrike" baseline="0" dirty="0">
                <a:solidFill>
                  <a:srgbClr val="000000"/>
                </a:solidFill>
                <a:latin typeface="AgilentCenturyITCTT-Book"/>
              </a:rPr>
              <a:t>START/INTERLOCK: The pump is started if the START/STOP input is activated and is stopped if the START/STOP input is de-activated. The interlock input must be constantly active (INTERLOCK TYPE parameter = continuous) or may be active only at the time of starting (INTERLOCK TYPE parameter = impulsive)</a:t>
            </a:r>
          </a:p>
          <a:p>
            <a:pPr algn="l"/>
            <a:endParaRPr lang="en-US" sz="1800" b="0" i="0" u="none" strike="noStrike" baseline="0" dirty="0">
              <a:solidFill>
                <a:srgbClr val="000000"/>
              </a:solidFill>
              <a:latin typeface="AgilentCenturyITCTT-Book"/>
            </a:endParaRPr>
          </a:p>
          <a:p>
            <a:pPr algn="l"/>
            <a:r>
              <a:rPr lang="en-US" sz="1400" b="0" i="0" u="none" strike="noStrike" baseline="0" dirty="0">
                <a:solidFill>
                  <a:srgbClr val="818181"/>
                </a:solidFill>
                <a:latin typeface="Wingdings-Regular"/>
              </a:rPr>
              <a:t> </a:t>
            </a:r>
            <a:r>
              <a:rPr lang="en-US" sz="1800" b="0" i="0" u="none" strike="noStrike" baseline="0" dirty="0">
                <a:solidFill>
                  <a:srgbClr val="000000"/>
                </a:solidFill>
                <a:latin typeface="AgilentCenturyITCTT-Book"/>
              </a:rPr>
              <a:t>START/STOP LEVEL The START/STOP input acts as only START command (active on the level) The INTERLOCK input acts as STOP command (active on the level). In the case of concurrent activation of the two inputs, the STOP command takes priority</a:t>
            </a:r>
          </a:p>
          <a:p>
            <a:pPr algn="l"/>
            <a:endParaRPr lang="en-US" sz="1800" b="0" i="0" u="none" strike="noStrike" baseline="0" dirty="0">
              <a:solidFill>
                <a:srgbClr val="000000"/>
              </a:solidFill>
              <a:latin typeface="AgilentCenturyITCTT-Book"/>
            </a:endParaRPr>
          </a:p>
          <a:p>
            <a:pPr algn="l"/>
            <a:r>
              <a:rPr lang="en-US" sz="1400" b="0" i="0" u="none" strike="noStrike" baseline="0" dirty="0">
                <a:solidFill>
                  <a:srgbClr val="818181"/>
                </a:solidFill>
                <a:latin typeface="Wingdings-Regular"/>
              </a:rPr>
              <a:t> </a:t>
            </a:r>
            <a:r>
              <a:rPr lang="en-US" sz="1800" b="0" i="0" u="none" strike="noStrike" baseline="0" dirty="0">
                <a:solidFill>
                  <a:srgbClr val="000000"/>
                </a:solidFill>
                <a:latin typeface="AgilentCenturyITCTT-Book"/>
              </a:rPr>
              <a:t>START/STOP EDGE The START/STOP input acts as START command (active on the edge)</a:t>
            </a:r>
          </a:p>
          <a:p>
            <a:pPr algn="l"/>
            <a:r>
              <a:rPr lang="en-US" sz="1800" b="0" i="0" u="none" strike="noStrike" baseline="0" dirty="0">
                <a:solidFill>
                  <a:srgbClr val="000000"/>
                </a:solidFill>
                <a:latin typeface="AgilentCenturyITCTT-Book"/>
              </a:rPr>
              <a:t>The INTERLOCK input acts as STOP command (active on the edge).</a:t>
            </a:r>
            <a:endParaRPr lang="en-US" dirty="0"/>
          </a:p>
        </p:txBody>
      </p:sp>
    </p:spTree>
    <p:extLst>
      <p:ext uri="{BB962C8B-B14F-4D97-AF65-F5344CB8AC3E}">
        <p14:creationId xmlns:p14="http://schemas.microsoft.com/office/powerpoint/2010/main" val="314168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699290">
            <a:extLst>
              <a:ext uri="{FF2B5EF4-FFF2-40B4-BE49-F238E27FC236}">
                <a16:creationId xmlns:a16="http://schemas.microsoft.com/office/drawing/2014/main" id="{12780600-AACB-495F-8293-E6BCFD25C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9" y="187038"/>
            <a:ext cx="4571999" cy="4571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C040CB-9064-456A-B9E5-D3EE1BF4CAFA}"/>
              </a:ext>
            </a:extLst>
          </p:cNvPr>
          <p:cNvSpPr txBox="1"/>
          <p:nvPr/>
        </p:nvSpPr>
        <p:spPr>
          <a:xfrm>
            <a:off x="180109" y="4759037"/>
            <a:ext cx="4571999" cy="1200329"/>
          </a:xfrm>
          <a:prstGeom prst="rect">
            <a:avLst/>
          </a:prstGeom>
          <a:noFill/>
        </p:spPr>
        <p:txBody>
          <a:bodyPr wrap="square">
            <a:spAutoFit/>
          </a:bodyPr>
          <a:lstStyle/>
          <a:p>
            <a:r>
              <a:rPr lang="en-US" b="0" i="0" dirty="0">
                <a:solidFill>
                  <a:srgbClr val="303030"/>
                </a:solidFill>
                <a:effectLst/>
                <a:latin typeface="robotoregular"/>
              </a:rPr>
              <a:t>Air cooling kit, available with 0.5 m cable, USB type B connector, for 74 FS, 84 FS and V81 turbo pumps with rack or onboard controllers</a:t>
            </a:r>
            <a:endParaRPr lang="en-US" dirty="0"/>
          </a:p>
        </p:txBody>
      </p:sp>
      <p:pic>
        <p:nvPicPr>
          <p:cNvPr id="5" name="Picture 4">
            <a:extLst>
              <a:ext uri="{FF2B5EF4-FFF2-40B4-BE49-F238E27FC236}">
                <a16:creationId xmlns:a16="http://schemas.microsoft.com/office/drawing/2014/main" id="{811377BD-A72F-46AA-AB95-4745C092BDEE}"/>
              </a:ext>
            </a:extLst>
          </p:cNvPr>
          <p:cNvPicPr>
            <a:picLocks noChangeAspect="1"/>
          </p:cNvPicPr>
          <p:nvPr/>
        </p:nvPicPr>
        <p:blipFill>
          <a:blip r:embed="rId3"/>
          <a:stretch>
            <a:fillRect/>
          </a:stretch>
        </p:blipFill>
        <p:spPr>
          <a:xfrm>
            <a:off x="4716680" y="187038"/>
            <a:ext cx="4427320" cy="5772328"/>
          </a:xfrm>
          <a:prstGeom prst="rect">
            <a:avLst/>
          </a:prstGeom>
        </p:spPr>
      </p:pic>
    </p:spTree>
    <p:extLst>
      <p:ext uri="{BB962C8B-B14F-4D97-AF65-F5344CB8AC3E}">
        <p14:creationId xmlns:p14="http://schemas.microsoft.com/office/powerpoint/2010/main" val="14767543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539</Words>
  <Application>Microsoft Office PowerPoint</Application>
  <PresentationFormat>On-screen Show (4:3)</PresentationFormat>
  <Paragraphs>56</Paragraphs>
  <Slides>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AgilentCenturyITCTT-Bold</vt:lpstr>
      <vt:lpstr>AgilentCenturyITCTT-Book</vt:lpstr>
      <vt:lpstr>robotoregular</vt:lpstr>
      <vt:lpstr>Wingdings-Regular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 lijie</dc:creator>
  <cp:lastModifiedBy>sun lijie</cp:lastModifiedBy>
  <cp:revision>1</cp:revision>
  <dcterms:created xsi:type="dcterms:W3CDTF">2023-08-03T12:54:29Z</dcterms:created>
  <dcterms:modified xsi:type="dcterms:W3CDTF">2023-08-03T12:55:58Z</dcterms:modified>
</cp:coreProperties>
</file>