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3229" r:id="rId4"/>
    <p:sldId id="3394" r:id="rId5"/>
    <p:sldId id="3392" r:id="rId6"/>
    <p:sldId id="3391" r:id="rId7"/>
    <p:sldId id="3271" r:id="rId8"/>
    <p:sldId id="3294" r:id="rId9"/>
    <p:sldId id="3295" r:id="rId10"/>
    <p:sldId id="3393" r:id="rId11"/>
    <p:sldId id="3395" r:id="rId12"/>
    <p:sldId id="3396" r:id="rId13"/>
    <p:sldId id="3265" r:id="rId14"/>
    <p:sldId id="3269" r:id="rId15"/>
    <p:sldId id="3248" r:id="rId16"/>
    <p:sldId id="3247" r:id="rId17"/>
    <p:sldId id="3262" r:id="rId18"/>
    <p:sldId id="3263" r:id="rId19"/>
    <p:sldId id="3276" r:id="rId20"/>
    <p:sldId id="3277" r:id="rId21"/>
    <p:sldId id="3275" r:id="rId22"/>
    <p:sldId id="3274" r:id="rId23"/>
    <p:sldId id="3288" r:id="rId24"/>
    <p:sldId id="3290" r:id="rId25"/>
    <p:sldId id="3281" r:id="rId26"/>
    <p:sldId id="3282" r:id="rId27"/>
    <p:sldId id="3285" r:id="rId28"/>
    <p:sldId id="3283" r:id="rId29"/>
    <p:sldId id="2870" r:id="rId30"/>
    <p:sldId id="2872" r:id="rId31"/>
    <p:sldId id="3287" r:id="rId32"/>
    <p:sldId id="329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E9F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521" autoAdjust="0"/>
  </p:normalViewPr>
  <p:slideViewPr>
    <p:cSldViewPr snapToGrid="0">
      <p:cViewPr varScale="1">
        <p:scale>
          <a:sx n="64" d="100"/>
          <a:sy n="64" d="100"/>
        </p:scale>
        <p:origin x="67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58160-FBA1-453F-80E2-29527DBDCCE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97E55-B095-4898-9FF1-8415BAE66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50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Decay scheme of 60Co</a:t>
            </a:r>
          </a:p>
          <a:p>
            <a:r>
              <a:rPr lang="en-US" dirty="0"/>
              <a:t>60Co decay scheme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16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TFile</a:t>
            </a:r>
            <a:r>
              <a:rPr lang="en-US" dirty="0"/>
              <a:t> *_file1 = </a:t>
            </a:r>
            <a:r>
              <a:rPr lang="en-US" dirty="0" err="1"/>
              <a:t>TFile</a:t>
            </a:r>
            <a:r>
              <a:rPr lang="en-US" dirty="0"/>
              <a:t>::Open("F:/e21010/pxct/run0222_LEGe_XtRa_152Eu_Z2707_inChamber_atmosphere_XtRa_20ishmm_away_window1us_CFDoff_AnalogGain4.0_cal.root");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TFile</a:t>
            </a:r>
            <a:r>
              <a:rPr lang="en-US" dirty="0"/>
              <a:t> *_file0 = </a:t>
            </a:r>
            <a:r>
              <a:rPr lang="en-US" dirty="0" err="1"/>
              <a:t>TFile</a:t>
            </a:r>
            <a:r>
              <a:rPr lang="en-US" dirty="0"/>
              <a:t>::Open("F:/e21010/pxct/run0221_LEGe_XtRa_152Eu_Z2707_inChamber_atmosphere_XtRa_20ishmm_away_window1us_CFDdelay0.16us_AnalogGain4.0_cal.root");</a:t>
            </a:r>
          </a:p>
          <a:p>
            <a:endParaRPr lang="en-US" dirty="0"/>
          </a:p>
          <a:p>
            <a:r>
              <a:rPr lang="en-US" dirty="0" err="1"/>
              <a:t>TCanvas</a:t>
            </a:r>
            <a:r>
              <a:rPr lang="en-US" dirty="0"/>
              <a:t>* </a:t>
            </a:r>
            <a:r>
              <a:rPr lang="en-US" dirty="0" err="1"/>
              <a:t>canvaspeak</a:t>
            </a:r>
            <a:r>
              <a:rPr lang="en-US" dirty="0"/>
              <a:t> = new </a:t>
            </a:r>
            <a:r>
              <a:rPr lang="en-US" dirty="0" err="1"/>
              <a:t>TCanvas</a:t>
            </a:r>
            <a:r>
              <a:rPr lang="en-US" dirty="0"/>
              <a:t>("</a:t>
            </a:r>
            <a:r>
              <a:rPr lang="en-US" dirty="0" err="1"/>
              <a:t>canvaspeak</a:t>
            </a:r>
            <a:r>
              <a:rPr lang="en-US" dirty="0"/>
              <a:t>", "</a:t>
            </a:r>
            <a:r>
              <a:rPr lang="en-US" dirty="0" err="1"/>
              <a:t>canvaspeak</a:t>
            </a:r>
            <a:r>
              <a:rPr lang="en-US" dirty="0"/>
              <a:t>", 890, 800);</a:t>
            </a:r>
          </a:p>
          <a:p>
            <a:r>
              <a:rPr lang="en-US" dirty="0" err="1"/>
              <a:t>canvaspeak</a:t>
            </a:r>
            <a:r>
              <a:rPr lang="en-US" dirty="0"/>
              <a:t>-&gt;cd();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SetTopMargin</a:t>
            </a:r>
            <a:r>
              <a:rPr lang="en-US" dirty="0"/>
              <a:t>(0.03);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SetRightMargin</a:t>
            </a:r>
            <a:r>
              <a:rPr lang="en-US" dirty="0"/>
              <a:t>(0.12);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SetLeftMargin</a:t>
            </a:r>
            <a:r>
              <a:rPr lang="en-US" dirty="0"/>
              <a:t>(0.17);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SetBottomMargin</a:t>
            </a:r>
            <a:r>
              <a:rPr lang="en-US" dirty="0"/>
              <a:t>(0.15);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SetFrameLineWidth</a:t>
            </a:r>
            <a:r>
              <a:rPr lang="en-US" dirty="0"/>
              <a:t>(2);</a:t>
            </a:r>
          </a:p>
          <a:p>
            <a:r>
              <a:rPr lang="en-US" dirty="0"/>
              <a:t>//</a:t>
            </a:r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SetLogz</a:t>
            </a:r>
            <a:r>
              <a:rPr lang="en-US" dirty="0"/>
              <a:t>();</a:t>
            </a:r>
          </a:p>
          <a:p>
            <a:endParaRPr lang="en-US" dirty="0"/>
          </a:p>
          <a:p>
            <a:r>
              <a:rPr lang="en-US" dirty="0"/>
              <a:t>TH2D* het = new TH2D("het", "het", 200,-1000,1000,250,0,1500); //</a:t>
            </a:r>
            <a:r>
              <a:rPr lang="en-US" dirty="0" err="1"/>
              <a:t>x,y</a:t>
            </a:r>
            <a:endParaRPr lang="en-US" dirty="0"/>
          </a:p>
          <a:p>
            <a:r>
              <a:rPr lang="en-US" dirty="0"/>
              <a:t>//tree-&gt;Draw("</a:t>
            </a:r>
            <a:r>
              <a:rPr lang="en-US" dirty="0" err="1"/>
              <a:t>north_e:north_t-south_t</a:t>
            </a:r>
            <a:r>
              <a:rPr lang="en-US" dirty="0"/>
              <a:t>&gt;&gt;het","</a:t>
            </a:r>
            <a:r>
              <a:rPr lang="en-US" dirty="0" err="1"/>
              <a:t>north_e</a:t>
            </a:r>
            <a:r>
              <a:rPr lang="en-US" dirty="0"/>
              <a:t>&gt;100&amp;&amp;</a:t>
            </a:r>
            <a:r>
              <a:rPr lang="en-US" dirty="0" err="1"/>
              <a:t>north_e</a:t>
            </a:r>
            <a:r>
              <a:rPr lang="en-US" dirty="0"/>
              <a:t>&lt;1500&amp;&amp;</a:t>
            </a:r>
            <a:r>
              <a:rPr lang="en-US" dirty="0" err="1"/>
              <a:t>south_e</a:t>
            </a:r>
            <a:r>
              <a:rPr lang="en-US" dirty="0"/>
              <a:t>&gt;120&amp;&amp;</a:t>
            </a:r>
            <a:r>
              <a:rPr lang="en-US" dirty="0" err="1"/>
              <a:t>south_e</a:t>
            </a:r>
            <a:r>
              <a:rPr lang="en-US" dirty="0"/>
              <a:t>&lt;123","colz"); //</a:t>
            </a:r>
            <a:r>
              <a:rPr lang="en-US" dirty="0" err="1"/>
              <a:t>y:x</a:t>
            </a:r>
            <a:endParaRPr lang="en-US" dirty="0"/>
          </a:p>
          <a:p>
            <a:r>
              <a:rPr lang="en-US" dirty="0"/>
              <a:t>tree-&gt;Draw("</a:t>
            </a:r>
            <a:r>
              <a:rPr lang="en-US" dirty="0" err="1"/>
              <a:t>north_e:north_t-south_t</a:t>
            </a:r>
            <a:r>
              <a:rPr lang="en-US" dirty="0"/>
              <a:t>&gt;&gt;het","</a:t>
            </a:r>
            <a:r>
              <a:rPr lang="en-US" dirty="0" err="1"/>
              <a:t>north_e</a:t>
            </a:r>
            <a:r>
              <a:rPr lang="en-US" dirty="0"/>
              <a:t>&gt;100&amp;&amp;</a:t>
            </a:r>
            <a:r>
              <a:rPr lang="en-US" dirty="0" err="1"/>
              <a:t>north_e</a:t>
            </a:r>
            <a:r>
              <a:rPr lang="en-US" dirty="0"/>
              <a:t>&lt;1500&amp;&amp;</a:t>
            </a:r>
            <a:r>
              <a:rPr lang="en-US" dirty="0" err="1"/>
              <a:t>south_e</a:t>
            </a:r>
            <a:r>
              <a:rPr lang="en-US" dirty="0"/>
              <a:t>&gt;342&amp;&amp;</a:t>
            </a:r>
            <a:r>
              <a:rPr lang="en-US" dirty="0" err="1"/>
              <a:t>south_e</a:t>
            </a:r>
            <a:r>
              <a:rPr lang="en-US" dirty="0"/>
              <a:t>&lt;346","colz"); //</a:t>
            </a:r>
            <a:r>
              <a:rPr lang="en-US" dirty="0" err="1"/>
              <a:t>y:x</a:t>
            </a:r>
            <a:endParaRPr lang="en-US" dirty="0"/>
          </a:p>
          <a:p>
            <a:r>
              <a:rPr lang="en-US" dirty="0"/>
              <a:t>het-&gt;</a:t>
            </a:r>
            <a:r>
              <a:rPr lang="en-US" dirty="0" err="1"/>
              <a:t>SetStats</a:t>
            </a:r>
            <a:r>
              <a:rPr lang="en-US" dirty="0"/>
              <a:t>(0);</a:t>
            </a:r>
          </a:p>
          <a:p>
            <a:r>
              <a:rPr lang="en-US" dirty="0"/>
              <a:t>het-&gt;</a:t>
            </a:r>
            <a:r>
              <a:rPr lang="en-US" dirty="0" err="1"/>
              <a:t>SetTitle</a:t>
            </a:r>
            <a:r>
              <a:rPr lang="en-US" dirty="0"/>
              <a:t>("");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("North - South Time Difference (ns)");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("North Energy (keV)");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(1.1);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(1.4);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SetNdivisions</a:t>
            </a:r>
            <a:r>
              <a:rPr lang="en-US" dirty="0"/>
              <a:t>(505);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SetNdivisions</a:t>
            </a:r>
            <a:r>
              <a:rPr lang="en-US" dirty="0"/>
              <a:t>(505);</a:t>
            </a:r>
          </a:p>
          <a:p>
            <a:r>
              <a:rPr lang="en-US" dirty="0"/>
              <a:t>//het-&gt;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(2001,4500);</a:t>
            </a:r>
          </a:p>
          <a:p>
            <a:r>
              <a:rPr lang="en-US" dirty="0"/>
              <a:t>//het-&gt;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(1000,2800);</a:t>
            </a:r>
          </a:p>
          <a:p>
            <a:r>
              <a:rPr lang="en-US" dirty="0"/>
              <a:t>//het-&gt;</a:t>
            </a:r>
            <a:r>
              <a:rPr lang="en-US" dirty="0" err="1"/>
              <a:t>SetMinimum</a:t>
            </a:r>
            <a:r>
              <a:rPr lang="en-US" dirty="0"/>
              <a:t>(2);</a:t>
            </a:r>
          </a:p>
          <a:p>
            <a:r>
              <a:rPr lang="en-US" dirty="0"/>
              <a:t>//het-&gt;</a:t>
            </a:r>
            <a:r>
              <a:rPr lang="en-US" dirty="0" err="1"/>
              <a:t>SetMaximum</a:t>
            </a:r>
            <a:r>
              <a:rPr lang="en-US" dirty="0"/>
              <a:t>(100);</a:t>
            </a:r>
          </a:p>
          <a:p>
            <a:r>
              <a:rPr lang="en-US" dirty="0"/>
              <a:t>het-&gt;</a:t>
            </a:r>
            <a:r>
              <a:rPr lang="en-US" dirty="0" err="1"/>
              <a:t>SetContour</a:t>
            </a:r>
            <a:r>
              <a:rPr lang="en-US" dirty="0"/>
              <a:t>(99);</a:t>
            </a:r>
          </a:p>
          <a:p>
            <a:r>
              <a:rPr lang="en-US" dirty="0" err="1"/>
              <a:t>gStyle</a:t>
            </a:r>
            <a:r>
              <a:rPr lang="en-US" dirty="0"/>
              <a:t>-&gt;</a:t>
            </a:r>
            <a:r>
              <a:rPr lang="en-US" dirty="0" err="1"/>
              <a:t>SetPalette</a:t>
            </a:r>
            <a:r>
              <a:rPr lang="en-US" dirty="0"/>
              <a:t>(</a:t>
            </a:r>
            <a:r>
              <a:rPr lang="en-US" dirty="0" err="1"/>
              <a:t>kRainbow</a:t>
            </a:r>
            <a:r>
              <a:rPr lang="en-US" dirty="0"/>
              <a:t>);</a:t>
            </a:r>
          </a:p>
          <a:p>
            <a:r>
              <a:rPr lang="en-US" dirty="0" err="1"/>
              <a:t>TPaletteAxis</a:t>
            </a:r>
            <a:r>
              <a:rPr lang="en-US" dirty="0"/>
              <a:t> *palette = (</a:t>
            </a:r>
            <a:r>
              <a:rPr lang="en-US" dirty="0" err="1"/>
              <a:t>TPaletteAxis</a:t>
            </a:r>
            <a:r>
              <a:rPr lang="en-US" dirty="0"/>
              <a:t>*)het-&gt;</a:t>
            </a:r>
            <a:r>
              <a:rPr lang="en-US" dirty="0" err="1"/>
              <a:t>GetListOfFunctions</a:t>
            </a:r>
            <a:r>
              <a:rPr lang="en-US" dirty="0"/>
              <a:t>()-&gt;</a:t>
            </a:r>
            <a:r>
              <a:rPr lang="en-US" dirty="0" err="1"/>
              <a:t>FindObject</a:t>
            </a:r>
            <a:r>
              <a:rPr lang="en-US" dirty="0"/>
              <a:t>("palette");</a:t>
            </a:r>
          </a:p>
          <a:p>
            <a:r>
              <a:rPr lang="en-US" dirty="0"/>
              <a:t>palette-&gt;</a:t>
            </a:r>
            <a:r>
              <a:rPr lang="en-US" dirty="0" err="1"/>
              <a:t>SetTitleFont</a:t>
            </a:r>
            <a:r>
              <a:rPr lang="en-US" dirty="0"/>
              <a:t>(132); </a:t>
            </a:r>
          </a:p>
          <a:p>
            <a:r>
              <a:rPr lang="en-US" dirty="0"/>
              <a:t>palette-&gt;</a:t>
            </a:r>
            <a:r>
              <a:rPr lang="en-US" dirty="0" err="1"/>
              <a:t>SetTitleSize</a:t>
            </a:r>
            <a:r>
              <a:rPr lang="en-US" dirty="0"/>
              <a:t>(0.05);</a:t>
            </a:r>
          </a:p>
          <a:p>
            <a:r>
              <a:rPr lang="en-US" dirty="0"/>
              <a:t>palette-&gt;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/>
              <a:t>palette-&gt;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palette-&gt;</a:t>
            </a:r>
            <a:r>
              <a:rPr lang="en-US" dirty="0" err="1"/>
              <a:t>SetLineWidth</a:t>
            </a:r>
            <a:r>
              <a:rPr lang="en-US" dirty="0"/>
              <a:t>(2);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65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912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921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3564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584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5724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6217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681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904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58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0204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918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474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062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876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254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645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081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428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94D5-8066-4448-AF1E-8DDB30D7347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CF47-9D64-4047-A9A9-14266F403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36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94D5-8066-4448-AF1E-8DDB30D7347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CF47-9D64-4047-A9A9-14266F403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40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94D5-8066-4448-AF1E-8DDB30D7347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CF47-9D64-4047-A9A9-14266F403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8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94D5-8066-4448-AF1E-8DDB30D7347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CF47-9D64-4047-A9A9-14266F403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0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94D5-8066-4448-AF1E-8DDB30D7347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CF47-9D64-4047-A9A9-14266F403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5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94D5-8066-4448-AF1E-8DDB30D7347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CF47-9D64-4047-A9A9-14266F403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94D5-8066-4448-AF1E-8DDB30D7347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CF47-9D64-4047-A9A9-14266F403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4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94D5-8066-4448-AF1E-8DDB30D7347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CF47-9D64-4047-A9A9-14266F403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97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94D5-8066-4448-AF1E-8DDB30D7347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CF47-9D64-4047-A9A9-14266F403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5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94D5-8066-4448-AF1E-8DDB30D7347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CF47-9D64-4047-A9A9-14266F403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9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94D5-8066-4448-AF1E-8DDB30D7347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CF47-9D64-4047-A9A9-14266F403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63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294D5-8066-4448-AF1E-8DDB30D7347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4CF47-9D64-4047-A9A9-14266F403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7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4BFF0-41F1-4313-85E4-9A4F4822FE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PXCT </a:t>
            </a:r>
            <a:r>
              <a:rPr lang="en-US" baseline="30000" dirty="0"/>
              <a:t>60</a:t>
            </a:r>
            <a:r>
              <a:rPr lang="en-US" dirty="0"/>
              <a:t>Co Test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DE0D06-0453-4E58-9CE9-638A11719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838074"/>
            <a:ext cx="6858000" cy="1419726"/>
          </a:xfrm>
        </p:spPr>
        <p:txBody>
          <a:bodyPr/>
          <a:lstStyle/>
          <a:p>
            <a:r>
              <a:rPr lang="en-US" dirty="0"/>
              <a:t>03/16/2024</a:t>
            </a:r>
          </a:p>
        </p:txBody>
      </p:sp>
    </p:spTree>
    <p:extLst>
      <p:ext uri="{BB962C8B-B14F-4D97-AF65-F5344CB8AC3E}">
        <p14:creationId xmlns:p14="http://schemas.microsoft.com/office/powerpoint/2010/main" val="3392295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E766BD-C764-4A60-A70A-9EAF68EA0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13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0CC0EB-199D-47BF-8D89-C189EBA7D8C3}"/>
              </a:ext>
            </a:extLst>
          </p:cNvPr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error bars for the data points are given by the uncertainty of the γ-ray yields and the source activity (1.4% for 152Eu, 3% for 60Co, and 3% for 137Cs), as well as 2.5% to account for summing effects. The efficiency estimates should be accurate enough for PAC proposal references. When it comes to our future experimental data analysis, we will likely use </a:t>
            </a:r>
            <a:r>
              <a:rPr lang="en-US" altLang="zh-CN" sz="14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γ rays from decays of nuclei in the beam for </a:t>
            </a:r>
            <a:r>
              <a:rPr lang="en-US" sz="14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normalization.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227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4BFF0-41F1-4313-85E4-9A4F4822FE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5400" dirty="0"/>
              <a:t>Timing Performance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59060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0AE3CD-057A-4A8C-8A38-46F13168E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7" y="137065"/>
            <a:ext cx="6867525" cy="3333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732495-D8DE-4F49-A2A6-3510DFC6249C}"/>
              </a:ext>
            </a:extLst>
          </p:cNvPr>
          <p:cNvSpPr txBox="1"/>
          <p:nvPr/>
        </p:nvSpPr>
        <p:spPr>
          <a:xfrm>
            <a:off x="0" y="3704725"/>
            <a:ext cx="9144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This GIF is generated using </a:t>
            </a:r>
            <a:r>
              <a:rPr lang="en-US" altLang="zh-CN" dirty="0"/>
              <a:t>oscilloscope</a:t>
            </a:r>
            <a:r>
              <a:rPr lang="en-US" dirty="0"/>
              <a:t> </a:t>
            </a:r>
            <a:r>
              <a:rPr lang="en-US" altLang="zh-CN" dirty="0"/>
              <a:t>screenshots of preamp signals from North (Yellow) and South (Cyan) Detectors, with both 152Eu and 60Co placed next to them.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The time difference </a:t>
            </a:r>
            <a:r>
              <a:rPr lang="en-US" sz="1800" dirty="0">
                <a:effectLst/>
                <a:latin typeface="Calibri" panose="020F0502020204030204" pitchFamily="34" charset="0"/>
                <a:ea typeface="等线" panose="02010600030101010101" pitchFamily="2" charset="-122"/>
              </a:rPr>
              <a:t>varies considerably from event to event, which could explain the wide spread of timestamps (hundred ns) we saw in the data (next few slides).</a:t>
            </a:r>
          </a:p>
          <a:p>
            <a:pPr algn="just"/>
            <a:endParaRPr lang="en-US" dirty="0"/>
          </a:p>
          <a:p>
            <a:pPr algn="just"/>
            <a:r>
              <a:rPr lang="en-US" sz="2000" dirty="0"/>
              <a:t>No matter how I varied the filter parameters, </a:t>
            </a:r>
            <a:r>
              <a:rPr lang="en-US" sz="2000" dirty="0">
                <a:effectLst/>
                <a:latin typeface="Calibri" panose="020F0502020204030204" pitchFamily="34" charset="0"/>
                <a:ea typeface="等线" panose="02010600030101010101" pitchFamily="2" charset="-122"/>
              </a:rPr>
              <a:t>either CFD or Leading Edge is enabled, I found that a few hundred ns coincidence window is needed to cover the time distribution between detectors.</a:t>
            </a:r>
          </a:p>
          <a:p>
            <a:pPr algn="just"/>
            <a:r>
              <a:rPr lang="en-US" sz="2000" dirty="0">
                <a:latin typeface="Calibri" panose="020F0502020204030204" pitchFamily="34" charset="0"/>
                <a:ea typeface="等线" panose="02010600030101010101" pitchFamily="2" charset="-122"/>
              </a:rPr>
              <a:t>Enabling CFD made the time distribution energy-independent in comparison to Leading Edge Timing.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3061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31DBCE-18F4-4F2F-A211-3A5121A5E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615" y="0"/>
            <a:ext cx="4501385" cy="5394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D2A34B-EDBE-4E33-95FE-6315021D9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529309" cy="53949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70AC9A-9EF3-4D90-B1FF-F82DFAF0F2B0}"/>
              </a:ext>
            </a:extLst>
          </p:cNvPr>
          <p:cNvSpPr txBox="1"/>
          <p:nvPr/>
        </p:nvSpPr>
        <p:spPr>
          <a:xfrm>
            <a:off x="374775" y="5394960"/>
            <a:ext cx="37873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Run0219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60Co South 1173 and 1332 both gated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TriggerRise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0.15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TriggerGap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0.10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CFDdelay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0.50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ED2A70-A13F-43F9-B173-51BFC4757531}"/>
              </a:ext>
            </a:extLst>
          </p:cNvPr>
          <p:cNvSpPr txBox="1"/>
          <p:nvPr/>
        </p:nvSpPr>
        <p:spPr>
          <a:xfrm>
            <a:off x="4999647" y="5380672"/>
            <a:ext cx="37873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Run0220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60Co South 1173 and 1332 both gated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TriggerRise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0.50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TriggerGap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0.50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CFDdelay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0.50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145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216C8A-4A6D-40D7-9A99-C074F261F1F3}"/>
              </a:ext>
            </a:extLst>
          </p:cNvPr>
          <p:cNvSpPr txBox="1"/>
          <p:nvPr/>
        </p:nvSpPr>
        <p:spPr>
          <a:xfrm>
            <a:off x="374775" y="5394960"/>
            <a:ext cx="37411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Run0218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60Co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1173 and 1332 both gated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TriggerRise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0.15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TriggerGap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0.10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CFDdelay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0.16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2B342B-0457-4D6D-A9B9-CFB3A5073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268" y="0"/>
            <a:ext cx="4523724" cy="53949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099CA5-BEF6-4528-BA4E-4DC88514B3FC}"/>
              </a:ext>
            </a:extLst>
          </p:cNvPr>
          <p:cNvSpPr txBox="1"/>
          <p:nvPr/>
        </p:nvSpPr>
        <p:spPr>
          <a:xfrm>
            <a:off x="5226175" y="5394960"/>
            <a:ext cx="37411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Run0219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60Co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1173 and 1332 both gated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TriggerRise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0.15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TriggerGap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0.10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CFDdelay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0.50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E52EAA-EB01-4159-B87C-1A6D9489A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" y="0"/>
            <a:ext cx="451814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5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1CA4A65-CE15-4397-82DB-EC4064DE0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265" y="0"/>
            <a:ext cx="4529308" cy="53949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5069A4-E350-42E2-935A-6E51AC53D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" y="0"/>
            <a:ext cx="4523729" cy="539496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2760099-F92E-4878-BA74-6612B3CA1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76" y="5310132"/>
            <a:ext cx="1740635" cy="1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9A938EE-54C3-4084-9800-86E318A6A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905" y="5310132"/>
            <a:ext cx="1740635" cy="1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4166E7F-A2B3-46A6-9216-CCCD0D5EAFFC}"/>
              </a:ext>
            </a:extLst>
          </p:cNvPr>
          <p:cNvSpPr txBox="1"/>
          <p:nvPr/>
        </p:nvSpPr>
        <p:spPr>
          <a:xfrm>
            <a:off x="2619107" y="5710030"/>
            <a:ext cx="1553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North 1173-gated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39C3C2-9093-4E47-A61B-FA670CC8F207}"/>
              </a:ext>
            </a:extLst>
          </p:cNvPr>
          <p:cNvSpPr txBox="1"/>
          <p:nvPr/>
        </p:nvSpPr>
        <p:spPr>
          <a:xfrm>
            <a:off x="7173540" y="6210033"/>
            <a:ext cx="1553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North 1332-gated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D4AA5A-9C49-44FC-B5E5-E29209E4F62C}"/>
              </a:ext>
            </a:extLst>
          </p:cNvPr>
          <p:cNvSpPr txBox="1"/>
          <p:nvPr/>
        </p:nvSpPr>
        <p:spPr>
          <a:xfrm>
            <a:off x="6758044" y="788177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1173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7E5034-5F47-4768-9B67-17A6FB6D3174}"/>
              </a:ext>
            </a:extLst>
          </p:cNvPr>
          <p:cNvSpPr txBox="1"/>
          <p:nvPr/>
        </p:nvSpPr>
        <p:spPr>
          <a:xfrm>
            <a:off x="2009891" y="34019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1332</a:t>
            </a:r>
          </a:p>
        </p:txBody>
      </p:sp>
    </p:spTree>
    <p:extLst>
      <p:ext uri="{BB962C8B-B14F-4D97-AF65-F5344CB8AC3E}">
        <p14:creationId xmlns:p14="http://schemas.microsoft.com/office/powerpoint/2010/main" val="3850546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D9160E-B848-414D-8272-E311A92FF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275" y="0"/>
            <a:ext cx="4523725" cy="5394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EE53E3-8E41-493C-BCF2-54C1B7C1F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82" y="0"/>
            <a:ext cx="4529308" cy="539496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F9FE30F-0FAC-48C0-A81C-FC36E00F1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76" y="5310132"/>
            <a:ext cx="1740635" cy="1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ABA78BB-565D-48F5-9E61-E0FABFB3D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905" y="5310132"/>
            <a:ext cx="1740635" cy="1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BF09B3-9773-4995-9158-AA105338EDD7}"/>
              </a:ext>
            </a:extLst>
          </p:cNvPr>
          <p:cNvSpPr txBox="1"/>
          <p:nvPr/>
        </p:nvSpPr>
        <p:spPr>
          <a:xfrm>
            <a:off x="2619107" y="5710030"/>
            <a:ext cx="1547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South 1173-gated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B72C4D-B730-4688-857C-DF23D9EDD8AC}"/>
              </a:ext>
            </a:extLst>
          </p:cNvPr>
          <p:cNvSpPr txBox="1"/>
          <p:nvPr/>
        </p:nvSpPr>
        <p:spPr>
          <a:xfrm>
            <a:off x="7173540" y="6210033"/>
            <a:ext cx="1547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South 1332-gated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5AF6BE-20CE-4FE1-9E2C-A8DF12A82298}"/>
              </a:ext>
            </a:extLst>
          </p:cNvPr>
          <p:cNvSpPr txBox="1"/>
          <p:nvPr/>
        </p:nvSpPr>
        <p:spPr>
          <a:xfrm>
            <a:off x="6758044" y="788177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1173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2E2FF2-347C-45A0-A7AA-F20B8A07D7E4}"/>
              </a:ext>
            </a:extLst>
          </p:cNvPr>
          <p:cNvSpPr txBox="1"/>
          <p:nvPr/>
        </p:nvSpPr>
        <p:spPr>
          <a:xfrm>
            <a:off x="2009891" y="34019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1332</a:t>
            </a:r>
          </a:p>
        </p:txBody>
      </p:sp>
    </p:spTree>
    <p:extLst>
      <p:ext uri="{BB962C8B-B14F-4D97-AF65-F5344CB8AC3E}">
        <p14:creationId xmlns:p14="http://schemas.microsoft.com/office/powerpoint/2010/main" val="1693902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1D71E5-E00E-476C-94EE-8C9E703A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106" y="0"/>
            <a:ext cx="4534894" cy="5394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7DA755-834A-4068-838B-6AD14DF7AEAF}"/>
              </a:ext>
            </a:extLst>
          </p:cNvPr>
          <p:cNvSpPr txBox="1"/>
          <p:nvPr/>
        </p:nvSpPr>
        <p:spPr>
          <a:xfrm>
            <a:off x="7557150" y="22878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1408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10D402-853E-4467-A060-0E0B3EA31920}"/>
              </a:ext>
            </a:extLst>
          </p:cNvPr>
          <p:cNvSpPr txBox="1"/>
          <p:nvPr/>
        </p:nvSpPr>
        <p:spPr>
          <a:xfrm>
            <a:off x="7615659" y="366946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6BDE56-BDAC-4F0C-892F-06E1043BDBAE}"/>
              </a:ext>
            </a:extLst>
          </p:cNvPr>
          <p:cNvSpPr txBox="1"/>
          <p:nvPr/>
        </p:nvSpPr>
        <p:spPr>
          <a:xfrm>
            <a:off x="7557150" y="11064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1112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A82BB1-186E-4732-9156-ABFDAB82C03F}"/>
              </a:ext>
            </a:extLst>
          </p:cNvPr>
          <p:cNvSpPr txBox="1"/>
          <p:nvPr/>
        </p:nvSpPr>
        <p:spPr>
          <a:xfrm>
            <a:off x="7615659" y="154517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964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09BD0-669C-45AB-A9FD-28D2A316072A}"/>
              </a:ext>
            </a:extLst>
          </p:cNvPr>
          <p:cNvSpPr txBox="1"/>
          <p:nvPr/>
        </p:nvSpPr>
        <p:spPr>
          <a:xfrm>
            <a:off x="7615659" y="185007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867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842619-3903-469F-8B29-5AE24473BCCF}"/>
              </a:ext>
            </a:extLst>
          </p:cNvPr>
          <p:cNvSpPr txBox="1"/>
          <p:nvPr/>
        </p:nvSpPr>
        <p:spPr>
          <a:xfrm>
            <a:off x="7615659" y="30342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444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342534-D29A-4C17-B9CA-F0E0012BA887}"/>
              </a:ext>
            </a:extLst>
          </p:cNvPr>
          <p:cNvSpPr txBox="1"/>
          <p:nvPr/>
        </p:nvSpPr>
        <p:spPr>
          <a:xfrm>
            <a:off x="7557150" y="81421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1213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B38246-0F4B-4922-BA39-68F8008AE979}"/>
              </a:ext>
            </a:extLst>
          </p:cNvPr>
          <p:cNvSpPr txBox="1"/>
          <p:nvPr/>
        </p:nvSpPr>
        <p:spPr>
          <a:xfrm>
            <a:off x="7615659" y="336456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344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F2B2BF-01DB-4EBA-B50C-C9BBE1BDF926}"/>
              </a:ext>
            </a:extLst>
          </p:cNvPr>
          <p:cNvSpPr txBox="1"/>
          <p:nvPr/>
        </p:nvSpPr>
        <p:spPr>
          <a:xfrm>
            <a:off x="7615659" y="40338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122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A3745A1-8E13-46C4-B847-0F3127AF8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506970" cy="539496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4F6496B-C381-40F6-A4C2-45E84244BAFB}"/>
              </a:ext>
            </a:extLst>
          </p:cNvPr>
          <p:cNvSpPr txBox="1"/>
          <p:nvPr/>
        </p:nvSpPr>
        <p:spPr>
          <a:xfrm>
            <a:off x="2900246" y="22878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1408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D28C8C-56A4-4C1E-BCB5-693E9FEFDAD6}"/>
              </a:ext>
            </a:extLst>
          </p:cNvPr>
          <p:cNvSpPr txBox="1"/>
          <p:nvPr/>
        </p:nvSpPr>
        <p:spPr>
          <a:xfrm>
            <a:off x="2958755" y="366946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CDA039-649D-4507-9A95-CC0822685CFB}"/>
              </a:ext>
            </a:extLst>
          </p:cNvPr>
          <p:cNvSpPr txBox="1"/>
          <p:nvPr/>
        </p:nvSpPr>
        <p:spPr>
          <a:xfrm>
            <a:off x="2900246" y="11064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1112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0DCA81-470D-4504-B29F-14DAF0E3262B}"/>
              </a:ext>
            </a:extLst>
          </p:cNvPr>
          <p:cNvSpPr txBox="1"/>
          <p:nvPr/>
        </p:nvSpPr>
        <p:spPr>
          <a:xfrm>
            <a:off x="2958755" y="154517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964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E447F0-7077-46B6-876B-364CF3843D7A}"/>
              </a:ext>
            </a:extLst>
          </p:cNvPr>
          <p:cNvSpPr txBox="1"/>
          <p:nvPr/>
        </p:nvSpPr>
        <p:spPr>
          <a:xfrm>
            <a:off x="2958755" y="185007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867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68455B-1566-412C-9BB6-1DDE9CF9D8A8}"/>
              </a:ext>
            </a:extLst>
          </p:cNvPr>
          <p:cNvSpPr txBox="1"/>
          <p:nvPr/>
        </p:nvSpPr>
        <p:spPr>
          <a:xfrm>
            <a:off x="2958755" y="30342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444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0C8BF7-984A-4157-BCBA-5EC4707D6C94}"/>
              </a:ext>
            </a:extLst>
          </p:cNvPr>
          <p:cNvSpPr txBox="1"/>
          <p:nvPr/>
        </p:nvSpPr>
        <p:spPr>
          <a:xfrm>
            <a:off x="2900246" y="81421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1213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F3DAE3-937B-40AB-BF61-E825F07073B7}"/>
              </a:ext>
            </a:extLst>
          </p:cNvPr>
          <p:cNvSpPr txBox="1"/>
          <p:nvPr/>
        </p:nvSpPr>
        <p:spPr>
          <a:xfrm>
            <a:off x="2958755" y="336456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344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0C68B58-35D2-4D83-B3ED-A4D07FED8C23}"/>
              </a:ext>
            </a:extLst>
          </p:cNvPr>
          <p:cNvSpPr txBox="1"/>
          <p:nvPr/>
        </p:nvSpPr>
        <p:spPr>
          <a:xfrm>
            <a:off x="2958755" y="40338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B8C797-D10D-42DF-A717-C71983280845}"/>
              </a:ext>
            </a:extLst>
          </p:cNvPr>
          <p:cNvSpPr txBox="1"/>
          <p:nvPr/>
        </p:nvSpPr>
        <p:spPr>
          <a:xfrm>
            <a:off x="1191604" y="5377551"/>
            <a:ext cx="2358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 122-keV γ gated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abled in CSRA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0C1F09-E184-46DA-AE4E-E59A88988324}"/>
              </a:ext>
            </a:extLst>
          </p:cNvPr>
          <p:cNvSpPr txBox="1"/>
          <p:nvPr/>
        </p:nvSpPr>
        <p:spPr>
          <a:xfrm>
            <a:off x="5852504" y="5377551"/>
            <a:ext cx="2358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 122-keV γ gated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CFD enabled in CSRA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3F81CAB-255A-4F25-BC57-DA3C0EB466DC}"/>
              </a:ext>
            </a:extLst>
          </p:cNvPr>
          <p:cNvSpPr txBox="1"/>
          <p:nvPr/>
        </p:nvSpPr>
        <p:spPr>
          <a:xfrm>
            <a:off x="1031626" y="179838"/>
            <a:ext cx="97654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run0222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F925024-5CF9-499F-9742-3C27D7AB093A}"/>
              </a:ext>
            </a:extLst>
          </p:cNvPr>
          <p:cNvSpPr txBox="1"/>
          <p:nvPr/>
        </p:nvSpPr>
        <p:spPr>
          <a:xfrm>
            <a:off x="5649994" y="179838"/>
            <a:ext cx="97654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run0221</a:t>
            </a:r>
          </a:p>
        </p:txBody>
      </p:sp>
    </p:spTree>
    <p:extLst>
      <p:ext uri="{BB962C8B-B14F-4D97-AF65-F5344CB8AC3E}">
        <p14:creationId xmlns:p14="http://schemas.microsoft.com/office/powerpoint/2010/main" val="773542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EA8F38-0D3F-4486-81A3-DEE654688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01385" cy="5394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759C54-D623-4B14-88AF-FC7FDA0B1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615" y="0"/>
            <a:ext cx="4501385" cy="53949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393D7B-B565-4163-986F-46B2D85F77D6}"/>
              </a:ext>
            </a:extLst>
          </p:cNvPr>
          <p:cNvSpPr txBox="1"/>
          <p:nvPr/>
        </p:nvSpPr>
        <p:spPr>
          <a:xfrm>
            <a:off x="7736631" y="317066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411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F1BD04-B1C2-467A-89B1-76AD733B9461}"/>
              </a:ext>
            </a:extLst>
          </p:cNvPr>
          <p:cNvSpPr txBox="1"/>
          <p:nvPr/>
        </p:nvSpPr>
        <p:spPr>
          <a:xfrm>
            <a:off x="7736631" y="209513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779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34470E-925A-4BD3-8B70-762C312196AC}"/>
              </a:ext>
            </a:extLst>
          </p:cNvPr>
          <p:cNvSpPr txBox="1"/>
          <p:nvPr/>
        </p:nvSpPr>
        <p:spPr>
          <a:xfrm>
            <a:off x="7678122" y="116577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1089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3320BC-7AE4-4A38-9E3B-4A6A2DF6B606}"/>
              </a:ext>
            </a:extLst>
          </p:cNvPr>
          <p:cNvSpPr txBox="1"/>
          <p:nvPr/>
        </p:nvSpPr>
        <p:spPr>
          <a:xfrm>
            <a:off x="7678122" y="56002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1299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24A4BF-9571-47BD-89EF-B402A5B5F809}"/>
              </a:ext>
            </a:extLst>
          </p:cNvPr>
          <p:cNvSpPr txBox="1"/>
          <p:nvPr/>
        </p:nvSpPr>
        <p:spPr>
          <a:xfrm>
            <a:off x="7736631" y="33909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344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FE2846-1746-430E-B9A1-E5DF48A561A9}"/>
              </a:ext>
            </a:extLst>
          </p:cNvPr>
          <p:cNvSpPr txBox="1"/>
          <p:nvPr/>
        </p:nvSpPr>
        <p:spPr>
          <a:xfrm>
            <a:off x="7736631" y="400586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11A159-4320-4F4D-9001-4BB28578CFAA}"/>
              </a:ext>
            </a:extLst>
          </p:cNvPr>
          <p:cNvSpPr txBox="1"/>
          <p:nvPr/>
        </p:nvSpPr>
        <p:spPr>
          <a:xfrm>
            <a:off x="3075731" y="317066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411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FD326D-5EC3-4D8C-898D-3D4696B5A7B6}"/>
              </a:ext>
            </a:extLst>
          </p:cNvPr>
          <p:cNvSpPr txBox="1"/>
          <p:nvPr/>
        </p:nvSpPr>
        <p:spPr>
          <a:xfrm>
            <a:off x="3075731" y="209513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779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ACC3A6-D81A-4215-9E81-586F2EAB86CC}"/>
              </a:ext>
            </a:extLst>
          </p:cNvPr>
          <p:cNvSpPr txBox="1"/>
          <p:nvPr/>
        </p:nvSpPr>
        <p:spPr>
          <a:xfrm>
            <a:off x="3017222" y="116577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1089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387A54-92DE-4C9D-86FF-8F43BF44D464}"/>
              </a:ext>
            </a:extLst>
          </p:cNvPr>
          <p:cNvSpPr txBox="1"/>
          <p:nvPr/>
        </p:nvSpPr>
        <p:spPr>
          <a:xfrm>
            <a:off x="3017222" y="56002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1299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7A8B70-FFEC-4599-819E-55F37FA974FC}"/>
              </a:ext>
            </a:extLst>
          </p:cNvPr>
          <p:cNvSpPr txBox="1"/>
          <p:nvPr/>
        </p:nvSpPr>
        <p:spPr>
          <a:xfrm>
            <a:off x="3075731" y="33909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7CC70A-E975-469D-8840-8772213FEEDE}"/>
              </a:ext>
            </a:extLst>
          </p:cNvPr>
          <p:cNvSpPr txBox="1"/>
          <p:nvPr/>
        </p:nvSpPr>
        <p:spPr>
          <a:xfrm>
            <a:off x="3075731" y="400586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1B86C4-698B-4C4B-BBED-484AB3BB2BCC}"/>
              </a:ext>
            </a:extLst>
          </p:cNvPr>
          <p:cNvSpPr txBox="1"/>
          <p:nvPr/>
        </p:nvSpPr>
        <p:spPr>
          <a:xfrm>
            <a:off x="1308580" y="5394960"/>
            <a:ext cx="2358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 344-keV γ gated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abled in CSRA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5CBBCA-24B1-4817-A937-8212EBA168D5}"/>
              </a:ext>
            </a:extLst>
          </p:cNvPr>
          <p:cNvSpPr txBox="1"/>
          <p:nvPr/>
        </p:nvSpPr>
        <p:spPr>
          <a:xfrm>
            <a:off x="5969480" y="5394960"/>
            <a:ext cx="2307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 344-keV γ gated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CFD enabled in CSRA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CFD delay 0.16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51C068-09F6-4525-8907-47870561FF8B}"/>
              </a:ext>
            </a:extLst>
          </p:cNvPr>
          <p:cNvSpPr txBox="1"/>
          <p:nvPr/>
        </p:nvSpPr>
        <p:spPr>
          <a:xfrm>
            <a:off x="1031626" y="179838"/>
            <a:ext cx="97654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run0222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EB292E-0D98-4CA1-ADFA-E1ED3FB7D7C1}"/>
              </a:ext>
            </a:extLst>
          </p:cNvPr>
          <p:cNvSpPr txBox="1"/>
          <p:nvPr/>
        </p:nvSpPr>
        <p:spPr>
          <a:xfrm>
            <a:off x="5649994" y="179838"/>
            <a:ext cx="97654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run0221</a:t>
            </a:r>
          </a:p>
        </p:txBody>
      </p:sp>
    </p:spTree>
    <p:extLst>
      <p:ext uri="{BB962C8B-B14F-4D97-AF65-F5344CB8AC3E}">
        <p14:creationId xmlns:p14="http://schemas.microsoft.com/office/powerpoint/2010/main" val="728424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0145CFB-E05D-4EB4-B044-4480B78C9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51644" cy="5394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036638-7796-4E8A-8F6D-B619C3766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352" y="0"/>
            <a:ext cx="4551648" cy="5394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68B94B-26BB-4743-9EFF-7F7143369704}"/>
              </a:ext>
            </a:extLst>
          </p:cNvPr>
          <p:cNvSpPr txBox="1"/>
          <p:nvPr/>
        </p:nvSpPr>
        <p:spPr>
          <a:xfrm>
            <a:off x="5942862" y="5394960"/>
            <a:ext cx="2307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 122-keV γ gated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abled in CSRA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CFD delay 0.5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498968-0512-4593-AB49-BD42E6DF714D}"/>
              </a:ext>
            </a:extLst>
          </p:cNvPr>
          <p:cNvSpPr txBox="1"/>
          <p:nvPr/>
        </p:nvSpPr>
        <p:spPr>
          <a:xfrm>
            <a:off x="1304413" y="5394960"/>
            <a:ext cx="2358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 122-keV γ gated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abled in CSRA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6DC878-F3BA-4D90-B815-9A3C7EBC5FB5}"/>
              </a:ext>
            </a:extLst>
          </p:cNvPr>
          <p:cNvSpPr txBox="1"/>
          <p:nvPr/>
        </p:nvSpPr>
        <p:spPr>
          <a:xfrm>
            <a:off x="1031626" y="179838"/>
            <a:ext cx="97654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run0224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6FFF1E-45B7-4745-8483-A7D31DFB49C7}"/>
              </a:ext>
            </a:extLst>
          </p:cNvPr>
          <p:cNvSpPr txBox="1"/>
          <p:nvPr/>
        </p:nvSpPr>
        <p:spPr>
          <a:xfrm>
            <a:off x="5649994" y="179838"/>
            <a:ext cx="97654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run0223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B01A98-79EC-4ADE-9AA2-73D7F73424B4}"/>
              </a:ext>
            </a:extLst>
          </p:cNvPr>
          <p:cNvSpPr txBox="1"/>
          <p:nvPr/>
        </p:nvSpPr>
        <p:spPr>
          <a:xfrm>
            <a:off x="0" y="6165503"/>
            <a:ext cx="6129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ea typeface="Cambria" panose="02040503050406030204" pitchFamily="18" charset="0"/>
              </a:rPr>
              <a:t>The 122-keV signal on North is small, and it will result in a delay in the leading edge timing, which in turn will produce bigger timestamps. So </a:t>
            </a:r>
            <a:r>
              <a:rPr lang="en-US" sz="1300" dirty="0" err="1">
                <a:ea typeface="Cambria" panose="02040503050406030204" pitchFamily="18" charset="0"/>
              </a:rPr>
              <a:t>North_t</a:t>
            </a:r>
            <a:r>
              <a:rPr lang="en-US" sz="1300" dirty="0">
                <a:ea typeface="Cambria" panose="02040503050406030204" pitchFamily="18" charset="0"/>
              </a:rPr>
              <a:t> – </a:t>
            </a:r>
            <a:r>
              <a:rPr lang="en-US" sz="1300" dirty="0" err="1">
                <a:ea typeface="Cambria" panose="02040503050406030204" pitchFamily="18" charset="0"/>
              </a:rPr>
              <a:t>South_t</a:t>
            </a:r>
            <a:r>
              <a:rPr lang="en-US" sz="1300" dirty="0">
                <a:ea typeface="Cambria" panose="02040503050406030204" pitchFamily="18" charset="0"/>
              </a:rPr>
              <a:t> is positive, but when the signal on South is also small, the </a:t>
            </a:r>
            <a:r>
              <a:rPr lang="en-US" sz="1300" dirty="0" err="1">
                <a:ea typeface="Cambria" panose="02040503050406030204" pitchFamily="18" charset="0"/>
              </a:rPr>
              <a:t>North_t</a:t>
            </a:r>
            <a:r>
              <a:rPr lang="en-US" sz="1300" dirty="0">
                <a:ea typeface="Cambria" panose="02040503050406030204" pitchFamily="18" charset="0"/>
              </a:rPr>
              <a:t> – </a:t>
            </a:r>
            <a:r>
              <a:rPr lang="en-US" sz="1300" dirty="0" err="1">
                <a:ea typeface="Cambria" panose="02040503050406030204" pitchFamily="18" charset="0"/>
              </a:rPr>
              <a:t>South_t</a:t>
            </a:r>
            <a:r>
              <a:rPr lang="en-US" sz="1300" dirty="0">
                <a:ea typeface="Cambria" panose="02040503050406030204" pitchFamily="18" charset="0"/>
              </a:rPr>
              <a:t> </a:t>
            </a:r>
            <a:r>
              <a:rPr lang="en-US" sz="1300" b="0" i="0" dirty="0">
                <a:solidFill>
                  <a:srgbClr val="1C1C1C"/>
                </a:solidFill>
                <a:effectLst/>
              </a:rPr>
              <a:t>shifts</a:t>
            </a:r>
            <a:r>
              <a:rPr lang="en-US" sz="1300" dirty="0">
                <a:ea typeface="Cambria" panose="02040503050406030204" pitchFamily="18" charset="0"/>
              </a:rPr>
              <a:t> towards zero.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552348-B6F1-42FE-B8BB-021B4BD97575}"/>
              </a:ext>
            </a:extLst>
          </p:cNvPr>
          <p:cNvSpPr txBox="1"/>
          <p:nvPr/>
        </p:nvSpPr>
        <p:spPr>
          <a:xfrm>
            <a:off x="7670040" y="22878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1408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9F6927-B3FB-48C3-86CE-CB3343D6EEE6}"/>
              </a:ext>
            </a:extLst>
          </p:cNvPr>
          <p:cNvSpPr txBox="1"/>
          <p:nvPr/>
        </p:nvSpPr>
        <p:spPr>
          <a:xfrm>
            <a:off x="7728549" y="366946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019763-544D-4E0E-BC74-48970C93F74A}"/>
              </a:ext>
            </a:extLst>
          </p:cNvPr>
          <p:cNvSpPr txBox="1"/>
          <p:nvPr/>
        </p:nvSpPr>
        <p:spPr>
          <a:xfrm>
            <a:off x="7670040" y="11064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1112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EB48C6-E0B6-4F78-B4C6-06D4AC820443}"/>
              </a:ext>
            </a:extLst>
          </p:cNvPr>
          <p:cNvSpPr txBox="1"/>
          <p:nvPr/>
        </p:nvSpPr>
        <p:spPr>
          <a:xfrm>
            <a:off x="7728549" y="154517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964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D066BA-30B3-4EDB-ABC9-4F09444978D4}"/>
              </a:ext>
            </a:extLst>
          </p:cNvPr>
          <p:cNvSpPr txBox="1"/>
          <p:nvPr/>
        </p:nvSpPr>
        <p:spPr>
          <a:xfrm>
            <a:off x="7728549" y="185007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867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6DE343-7D6C-4E67-8BE5-97877B6922A3}"/>
              </a:ext>
            </a:extLst>
          </p:cNvPr>
          <p:cNvSpPr txBox="1"/>
          <p:nvPr/>
        </p:nvSpPr>
        <p:spPr>
          <a:xfrm>
            <a:off x="7728549" y="30342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444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36605C-F516-482C-8B97-1D30EBABBD70}"/>
              </a:ext>
            </a:extLst>
          </p:cNvPr>
          <p:cNvSpPr txBox="1"/>
          <p:nvPr/>
        </p:nvSpPr>
        <p:spPr>
          <a:xfrm>
            <a:off x="7670040" y="81421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1213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20AC83-99C0-4A2B-A7FF-B40B86DD39B9}"/>
              </a:ext>
            </a:extLst>
          </p:cNvPr>
          <p:cNvSpPr txBox="1"/>
          <p:nvPr/>
        </p:nvSpPr>
        <p:spPr>
          <a:xfrm>
            <a:off x="7728549" y="336456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344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490369-093E-454B-A1CC-7D202ADBD3A6}"/>
              </a:ext>
            </a:extLst>
          </p:cNvPr>
          <p:cNvSpPr txBox="1"/>
          <p:nvPr/>
        </p:nvSpPr>
        <p:spPr>
          <a:xfrm>
            <a:off x="7728549" y="40338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C4C2BC-BEFC-4F25-B41B-2F2AD6A24208}"/>
              </a:ext>
            </a:extLst>
          </p:cNvPr>
          <p:cNvSpPr txBox="1"/>
          <p:nvPr/>
        </p:nvSpPr>
        <p:spPr>
          <a:xfrm>
            <a:off x="3013136" y="22878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1408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C9FE09-704B-42BE-BC8C-8A32F397444B}"/>
              </a:ext>
            </a:extLst>
          </p:cNvPr>
          <p:cNvSpPr txBox="1"/>
          <p:nvPr/>
        </p:nvSpPr>
        <p:spPr>
          <a:xfrm>
            <a:off x="3071645" y="366946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2A9BF0-E592-47ED-A514-6FCF064BEE17}"/>
              </a:ext>
            </a:extLst>
          </p:cNvPr>
          <p:cNvSpPr txBox="1"/>
          <p:nvPr/>
        </p:nvSpPr>
        <p:spPr>
          <a:xfrm>
            <a:off x="3013136" y="11064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1112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ADDD8E-55CF-4278-B0F4-E8BD78F4E7AF}"/>
              </a:ext>
            </a:extLst>
          </p:cNvPr>
          <p:cNvSpPr txBox="1"/>
          <p:nvPr/>
        </p:nvSpPr>
        <p:spPr>
          <a:xfrm>
            <a:off x="3071645" y="154517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964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EFA702-28E9-4AFE-83BD-3F598E352026}"/>
              </a:ext>
            </a:extLst>
          </p:cNvPr>
          <p:cNvSpPr txBox="1"/>
          <p:nvPr/>
        </p:nvSpPr>
        <p:spPr>
          <a:xfrm>
            <a:off x="3071645" y="185007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867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EA9BF9-149D-4491-A4BA-7CB5B832C62E}"/>
              </a:ext>
            </a:extLst>
          </p:cNvPr>
          <p:cNvSpPr txBox="1"/>
          <p:nvPr/>
        </p:nvSpPr>
        <p:spPr>
          <a:xfrm>
            <a:off x="3071645" y="30342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444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D22B0E-A67B-44E1-ABD5-D124ABE726EA}"/>
              </a:ext>
            </a:extLst>
          </p:cNvPr>
          <p:cNvSpPr txBox="1"/>
          <p:nvPr/>
        </p:nvSpPr>
        <p:spPr>
          <a:xfrm>
            <a:off x="3013136" y="81421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1213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3A010F-9C47-40BE-A3E4-7D0BEC471233}"/>
              </a:ext>
            </a:extLst>
          </p:cNvPr>
          <p:cNvSpPr txBox="1"/>
          <p:nvPr/>
        </p:nvSpPr>
        <p:spPr>
          <a:xfrm>
            <a:off x="3071645" y="336456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344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8C85BB-3A04-4A7F-99D1-821546CC2813}"/>
              </a:ext>
            </a:extLst>
          </p:cNvPr>
          <p:cNvSpPr txBox="1"/>
          <p:nvPr/>
        </p:nvSpPr>
        <p:spPr>
          <a:xfrm>
            <a:off x="3071645" y="40338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122</a:t>
            </a:r>
          </a:p>
        </p:txBody>
      </p:sp>
    </p:spTree>
    <p:extLst>
      <p:ext uri="{BB962C8B-B14F-4D97-AF65-F5344CB8AC3E}">
        <p14:creationId xmlns:p14="http://schemas.microsoft.com/office/powerpoint/2010/main" val="1994167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4A5011-85CB-4818-B36D-D5AA955B5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5" y="57444"/>
            <a:ext cx="9040969" cy="56602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DE94D4-CBE4-463F-BE48-AFDE277CC3CF}"/>
              </a:ext>
            </a:extLst>
          </p:cNvPr>
          <p:cNvSpPr txBox="1"/>
          <p:nvPr/>
        </p:nvSpPr>
        <p:spPr>
          <a:xfrm>
            <a:off x="0" y="6488668"/>
            <a:ext cx="85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1C1C1C"/>
                </a:solidFill>
                <a:effectLst/>
                <a:latin typeface="Inter"/>
              </a:rPr>
              <a:t>Our group commonly uses "</a:t>
            </a:r>
            <a:r>
              <a:rPr lang="en-US" b="0" i="0" dirty="0">
                <a:solidFill>
                  <a:srgbClr val="FF0000"/>
                </a:solidFill>
                <a:effectLst/>
                <a:latin typeface="Inter"/>
              </a:rPr>
              <a:t>North</a:t>
            </a:r>
            <a:r>
              <a:rPr lang="en-US" b="0" i="0" dirty="0">
                <a:solidFill>
                  <a:srgbClr val="1C1C1C"/>
                </a:solidFill>
                <a:effectLst/>
                <a:latin typeface="Inter"/>
              </a:rPr>
              <a:t>" and "</a:t>
            </a:r>
            <a:r>
              <a:rPr lang="en-US" b="0" i="0" dirty="0">
                <a:solidFill>
                  <a:srgbClr val="0000FF"/>
                </a:solidFill>
                <a:effectLst/>
                <a:latin typeface="Inter"/>
              </a:rPr>
              <a:t>South</a:t>
            </a:r>
            <a:r>
              <a:rPr lang="en-US" b="0" i="0" dirty="0">
                <a:solidFill>
                  <a:srgbClr val="1C1C1C"/>
                </a:solidFill>
                <a:effectLst/>
                <a:latin typeface="Inter"/>
              </a:rPr>
              <a:t>" to refer to </a:t>
            </a:r>
            <a:r>
              <a:rPr lang="en-US" altLang="zh-CN" b="0" i="0" dirty="0">
                <a:solidFill>
                  <a:srgbClr val="1C1C1C"/>
                </a:solidFill>
                <a:effectLst/>
                <a:latin typeface="Inter"/>
              </a:rPr>
              <a:t>Ge </a:t>
            </a:r>
            <a:r>
              <a:rPr lang="en-US" b="0" i="0" dirty="0">
                <a:solidFill>
                  <a:srgbClr val="1C1C1C"/>
                </a:solidFill>
                <a:effectLst/>
                <a:latin typeface="Inter"/>
              </a:rPr>
              <a:t>Detectors XtRa1 and XtRa2.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2D5D59-7ABD-48A5-8C1C-02978699565B}"/>
              </a:ext>
            </a:extLst>
          </p:cNvPr>
          <p:cNvSpPr txBox="1"/>
          <p:nvPr/>
        </p:nvSpPr>
        <p:spPr>
          <a:xfrm>
            <a:off x="3328582" y="5113421"/>
            <a:ext cx="1243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PXCT 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465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99D567-8FCC-400A-9CB4-18DFC7D9E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351" y="0"/>
            <a:ext cx="4551649" cy="5394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F92F8D-93D4-41FE-84F8-04C024B38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562818" cy="53949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DAF1AE-9713-467A-8605-A36FC80BFFD2}"/>
              </a:ext>
            </a:extLst>
          </p:cNvPr>
          <p:cNvSpPr txBox="1"/>
          <p:nvPr/>
        </p:nvSpPr>
        <p:spPr>
          <a:xfrm>
            <a:off x="1031626" y="179838"/>
            <a:ext cx="97654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run0224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97DDBC-19CE-4684-983E-A0CFA516E039}"/>
              </a:ext>
            </a:extLst>
          </p:cNvPr>
          <p:cNvSpPr txBox="1"/>
          <p:nvPr/>
        </p:nvSpPr>
        <p:spPr>
          <a:xfrm>
            <a:off x="5649994" y="179838"/>
            <a:ext cx="97654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run0223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2776AD-054A-4186-A71B-ED1D237397AD}"/>
              </a:ext>
            </a:extLst>
          </p:cNvPr>
          <p:cNvSpPr txBox="1"/>
          <p:nvPr/>
        </p:nvSpPr>
        <p:spPr>
          <a:xfrm>
            <a:off x="7736631" y="317066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411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0496F9-C571-454A-A921-9EE1CEA63A79}"/>
              </a:ext>
            </a:extLst>
          </p:cNvPr>
          <p:cNvSpPr txBox="1"/>
          <p:nvPr/>
        </p:nvSpPr>
        <p:spPr>
          <a:xfrm>
            <a:off x="7736631" y="209513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779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9A4C10-C7C5-4C2A-B85B-868463339A2E}"/>
              </a:ext>
            </a:extLst>
          </p:cNvPr>
          <p:cNvSpPr txBox="1"/>
          <p:nvPr/>
        </p:nvSpPr>
        <p:spPr>
          <a:xfrm>
            <a:off x="7678122" y="116577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1089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DD8DEE-276E-4D9E-87E0-9AC5BA40206F}"/>
              </a:ext>
            </a:extLst>
          </p:cNvPr>
          <p:cNvSpPr txBox="1"/>
          <p:nvPr/>
        </p:nvSpPr>
        <p:spPr>
          <a:xfrm>
            <a:off x="7678122" y="56002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1299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85321F-0B1C-47E6-BE63-AE5EA4A7C40A}"/>
              </a:ext>
            </a:extLst>
          </p:cNvPr>
          <p:cNvSpPr txBox="1"/>
          <p:nvPr/>
        </p:nvSpPr>
        <p:spPr>
          <a:xfrm>
            <a:off x="7736631" y="33909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344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5F019E-CD89-4AEE-92DC-E18B02961D19}"/>
              </a:ext>
            </a:extLst>
          </p:cNvPr>
          <p:cNvSpPr txBox="1"/>
          <p:nvPr/>
        </p:nvSpPr>
        <p:spPr>
          <a:xfrm>
            <a:off x="7736631" y="400586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0E10FF-D0C4-4952-B87D-E6ADA72B4D1E}"/>
              </a:ext>
            </a:extLst>
          </p:cNvPr>
          <p:cNvSpPr txBox="1"/>
          <p:nvPr/>
        </p:nvSpPr>
        <p:spPr>
          <a:xfrm>
            <a:off x="3075731" y="317066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411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0FC0FC-B162-4C34-AAF0-9E3AC13BC85A}"/>
              </a:ext>
            </a:extLst>
          </p:cNvPr>
          <p:cNvSpPr txBox="1"/>
          <p:nvPr/>
        </p:nvSpPr>
        <p:spPr>
          <a:xfrm>
            <a:off x="3075731" y="209513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779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6FEC16-632A-4415-8725-BA79E836C4C3}"/>
              </a:ext>
            </a:extLst>
          </p:cNvPr>
          <p:cNvSpPr txBox="1"/>
          <p:nvPr/>
        </p:nvSpPr>
        <p:spPr>
          <a:xfrm>
            <a:off x="3017222" y="116577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1089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AF2AF0-0D00-4226-A9FA-936246F70F15}"/>
              </a:ext>
            </a:extLst>
          </p:cNvPr>
          <p:cNvSpPr txBox="1"/>
          <p:nvPr/>
        </p:nvSpPr>
        <p:spPr>
          <a:xfrm>
            <a:off x="3017222" y="56002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1299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E6E337-9EFE-496C-9D16-5DC1873AFC5F}"/>
              </a:ext>
            </a:extLst>
          </p:cNvPr>
          <p:cNvSpPr txBox="1"/>
          <p:nvPr/>
        </p:nvSpPr>
        <p:spPr>
          <a:xfrm>
            <a:off x="3075731" y="33909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344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C7FCF3-23D2-407D-85DF-B570842DA6F3}"/>
              </a:ext>
            </a:extLst>
          </p:cNvPr>
          <p:cNvSpPr txBox="1"/>
          <p:nvPr/>
        </p:nvSpPr>
        <p:spPr>
          <a:xfrm>
            <a:off x="3075731" y="400586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CEA9B1-63E3-4EC6-B4D9-122B6E45CD67}"/>
              </a:ext>
            </a:extLst>
          </p:cNvPr>
          <p:cNvSpPr txBox="1"/>
          <p:nvPr/>
        </p:nvSpPr>
        <p:spPr>
          <a:xfrm>
            <a:off x="5942862" y="5394960"/>
            <a:ext cx="2307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 344-keV γ gated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abled in CSRA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CFD delay 0.5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6773EA-4B8F-4DD0-BA2C-DD41F7FD9126}"/>
              </a:ext>
            </a:extLst>
          </p:cNvPr>
          <p:cNvSpPr txBox="1"/>
          <p:nvPr/>
        </p:nvSpPr>
        <p:spPr>
          <a:xfrm>
            <a:off x="1304413" y="5394960"/>
            <a:ext cx="2358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 344-keV γ gated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abled in CSRA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380391-538C-44A2-B9D6-F3B4A94C9541}"/>
              </a:ext>
            </a:extLst>
          </p:cNvPr>
          <p:cNvSpPr txBox="1"/>
          <p:nvPr/>
        </p:nvSpPr>
        <p:spPr>
          <a:xfrm>
            <a:off x="0" y="6211669"/>
            <a:ext cx="6626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a typeface="Cambria" panose="02040503050406030204" pitchFamily="18" charset="0"/>
              </a:rPr>
              <a:t>The 344-keV signal on North is </a:t>
            </a:r>
            <a:r>
              <a:rPr lang="en-US" altLang="zh-CN" sz="1200" dirty="0">
                <a:ea typeface="Cambria" panose="02040503050406030204" pitchFamily="18" charset="0"/>
              </a:rPr>
              <a:t>not so </a:t>
            </a:r>
            <a:r>
              <a:rPr lang="en-US" sz="1200" dirty="0">
                <a:ea typeface="Cambria" panose="02040503050406030204" pitchFamily="18" charset="0"/>
              </a:rPr>
              <a:t>small, so it will result in less delay in the leading edge timing, which in turn will produce not-so-large timestamps. So </a:t>
            </a:r>
            <a:r>
              <a:rPr lang="en-US" sz="1200" dirty="0" err="1">
                <a:ea typeface="Cambria" panose="02040503050406030204" pitchFamily="18" charset="0"/>
              </a:rPr>
              <a:t>North_t</a:t>
            </a:r>
            <a:r>
              <a:rPr lang="en-US" sz="1200" dirty="0">
                <a:ea typeface="Cambria" panose="02040503050406030204" pitchFamily="18" charset="0"/>
              </a:rPr>
              <a:t> – </a:t>
            </a:r>
            <a:r>
              <a:rPr lang="en-US" sz="1200" dirty="0" err="1">
                <a:ea typeface="Cambria" panose="02040503050406030204" pitchFamily="18" charset="0"/>
              </a:rPr>
              <a:t>South_t</a:t>
            </a:r>
            <a:r>
              <a:rPr lang="en-US" sz="1200" dirty="0">
                <a:ea typeface="Cambria" panose="02040503050406030204" pitchFamily="18" charset="0"/>
              </a:rPr>
              <a:t> is close to zero, but when the signal on South is also small, i.e., large timestamps, the </a:t>
            </a:r>
            <a:r>
              <a:rPr lang="en-US" sz="1200" dirty="0" err="1">
                <a:ea typeface="Cambria" panose="02040503050406030204" pitchFamily="18" charset="0"/>
              </a:rPr>
              <a:t>North_t</a:t>
            </a:r>
            <a:r>
              <a:rPr lang="en-US" sz="1200" dirty="0">
                <a:ea typeface="Cambria" panose="02040503050406030204" pitchFamily="18" charset="0"/>
              </a:rPr>
              <a:t> – </a:t>
            </a:r>
            <a:r>
              <a:rPr lang="en-US" sz="1200" dirty="0" err="1">
                <a:ea typeface="Cambria" panose="02040503050406030204" pitchFamily="18" charset="0"/>
              </a:rPr>
              <a:t>South_t</a:t>
            </a:r>
            <a:r>
              <a:rPr lang="en-US" sz="1200" dirty="0">
                <a:ea typeface="Cambria" panose="02040503050406030204" pitchFamily="18" charset="0"/>
              </a:rPr>
              <a:t> </a:t>
            </a:r>
            <a:r>
              <a:rPr lang="en-US" sz="1200" b="0" i="0" dirty="0">
                <a:solidFill>
                  <a:srgbClr val="1C1C1C"/>
                </a:solidFill>
                <a:effectLst/>
              </a:rPr>
              <a:t>shifts</a:t>
            </a:r>
            <a:r>
              <a:rPr lang="en-US" sz="1200" dirty="0">
                <a:ea typeface="Cambria" panose="02040503050406030204" pitchFamily="18" charset="0"/>
              </a:rPr>
              <a:t> towards </a:t>
            </a:r>
            <a:r>
              <a:rPr lang="en-US" altLang="zh-CN" sz="1200" dirty="0">
                <a:ea typeface="Cambria" panose="02040503050406030204" pitchFamily="18" charset="0"/>
              </a:rPr>
              <a:t>negative</a:t>
            </a:r>
            <a:r>
              <a:rPr lang="en-US" sz="1200" dirty="0"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8379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07EC091-5E8D-4666-9773-07A786A8E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937" y="0"/>
            <a:ext cx="4546063" cy="5394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BFB2B3-B1DF-41ED-B579-1E15704B6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0"/>
            <a:ext cx="4509719" cy="53949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22C3BD2-00A2-4DA1-8D08-59B65ECC70BA}"/>
              </a:ext>
            </a:extLst>
          </p:cNvPr>
          <p:cNvSpPr txBox="1"/>
          <p:nvPr/>
        </p:nvSpPr>
        <p:spPr>
          <a:xfrm>
            <a:off x="5942862" y="5394960"/>
            <a:ext cx="2307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 122-keV γ gated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abled in CSRA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CFD delay 0.5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84E63-B767-420E-BAB7-86585E884477}"/>
              </a:ext>
            </a:extLst>
          </p:cNvPr>
          <p:cNvSpPr txBox="1"/>
          <p:nvPr/>
        </p:nvSpPr>
        <p:spPr>
          <a:xfrm>
            <a:off x="1304413" y="5394960"/>
            <a:ext cx="2358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 122-keV γ gated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abled in CSRA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A3185C-DFD6-49CF-9E7F-6AED865CE420}"/>
              </a:ext>
            </a:extLst>
          </p:cNvPr>
          <p:cNvSpPr txBox="1"/>
          <p:nvPr/>
        </p:nvSpPr>
        <p:spPr>
          <a:xfrm>
            <a:off x="1031626" y="179838"/>
            <a:ext cx="97654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run0224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95A762-3D2A-48DC-971E-413FC67F784A}"/>
              </a:ext>
            </a:extLst>
          </p:cNvPr>
          <p:cNvSpPr txBox="1"/>
          <p:nvPr/>
        </p:nvSpPr>
        <p:spPr>
          <a:xfrm>
            <a:off x="5649994" y="179838"/>
            <a:ext cx="97654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run0223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89F35B-2270-4AFE-A624-E75BF215A037}"/>
              </a:ext>
            </a:extLst>
          </p:cNvPr>
          <p:cNvSpPr txBox="1"/>
          <p:nvPr/>
        </p:nvSpPr>
        <p:spPr>
          <a:xfrm>
            <a:off x="0" y="6260092"/>
            <a:ext cx="5942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When the signal on the North is smaller, it will result in a delay in the leading edge timing, which in turn will produce bigger timestamps.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A5DDF9-0D57-49B2-910F-55FB5A73CACC}"/>
              </a:ext>
            </a:extLst>
          </p:cNvPr>
          <p:cNvSpPr txBox="1"/>
          <p:nvPr/>
        </p:nvSpPr>
        <p:spPr>
          <a:xfrm>
            <a:off x="7557150" y="22878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1408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8FA397-B0D6-4209-9BE5-BDBE6144EA44}"/>
              </a:ext>
            </a:extLst>
          </p:cNvPr>
          <p:cNvSpPr txBox="1"/>
          <p:nvPr/>
        </p:nvSpPr>
        <p:spPr>
          <a:xfrm>
            <a:off x="7615659" y="366946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585BBE-54CA-4E06-8B3F-72D127AC9748}"/>
              </a:ext>
            </a:extLst>
          </p:cNvPr>
          <p:cNvSpPr txBox="1"/>
          <p:nvPr/>
        </p:nvSpPr>
        <p:spPr>
          <a:xfrm>
            <a:off x="7557150" y="11064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1112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7743CD-310A-40FF-9176-A130EDD816ED}"/>
              </a:ext>
            </a:extLst>
          </p:cNvPr>
          <p:cNvSpPr txBox="1"/>
          <p:nvPr/>
        </p:nvSpPr>
        <p:spPr>
          <a:xfrm>
            <a:off x="7615659" y="154517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964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447F2A-B4AD-465D-AC44-310E1BD77446}"/>
              </a:ext>
            </a:extLst>
          </p:cNvPr>
          <p:cNvSpPr txBox="1"/>
          <p:nvPr/>
        </p:nvSpPr>
        <p:spPr>
          <a:xfrm>
            <a:off x="7615659" y="185007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867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205B32-0CBC-4E4D-B116-FE745E76D620}"/>
              </a:ext>
            </a:extLst>
          </p:cNvPr>
          <p:cNvSpPr txBox="1"/>
          <p:nvPr/>
        </p:nvSpPr>
        <p:spPr>
          <a:xfrm>
            <a:off x="7615659" y="30342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444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B5B40E5-5523-4B67-BF54-2B5479CA0367}"/>
              </a:ext>
            </a:extLst>
          </p:cNvPr>
          <p:cNvSpPr txBox="1"/>
          <p:nvPr/>
        </p:nvSpPr>
        <p:spPr>
          <a:xfrm>
            <a:off x="7557150" y="81421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1213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5F92E0-5AA3-48EE-AC3E-0EACBC7107F9}"/>
              </a:ext>
            </a:extLst>
          </p:cNvPr>
          <p:cNvSpPr txBox="1"/>
          <p:nvPr/>
        </p:nvSpPr>
        <p:spPr>
          <a:xfrm>
            <a:off x="7615659" y="336456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344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1AD4B6-142D-4AFC-8E55-C4DC4C2388E5}"/>
              </a:ext>
            </a:extLst>
          </p:cNvPr>
          <p:cNvSpPr txBox="1"/>
          <p:nvPr/>
        </p:nvSpPr>
        <p:spPr>
          <a:xfrm>
            <a:off x="7615659" y="40338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A05C2C-972E-4993-8729-F4B93DCDDB83}"/>
              </a:ext>
            </a:extLst>
          </p:cNvPr>
          <p:cNvSpPr txBox="1"/>
          <p:nvPr/>
        </p:nvSpPr>
        <p:spPr>
          <a:xfrm>
            <a:off x="2900246" y="22878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1408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3576EA-0DFA-467A-8F47-A9D1221E2D0D}"/>
              </a:ext>
            </a:extLst>
          </p:cNvPr>
          <p:cNvSpPr txBox="1"/>
          <p:nvPr/>
        </p:nvSpPr>
        <p:spPr>
          <a:xfrm>
            <a:off x="2958755" y="366946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15D4408-F583-4517-AE50-57756A03B162}"/>
              </a:ext>
            </a:extLst>
          </p:cNvPr>
          <p:cNvSpPr txBox="1"/>
          <p:nvPr/>
        </p:nvSpPr>
        <p:spPr>
          <a:xfrm>
            <a:off x="2900246" y="11064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1112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21F40E-23BC-4394-A99D-BFF85D768D1F}"/>
              </a:ext>
            </a:extLst>
          </p:cNvPr>
          <p:cNvSpPr txBox="1"/>
          <p:nvPr/>
        </p:nvSpPr>
        <p:spPr>
          <a:xfrm>
            <a:off x="2958755" y="154517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964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C9A80F7-3897-4E92-A4BB-0DF59922249A}"/>
              </a:ext>
            </a:extLst>
          </p:cNvPr>
          <p:cNvSpPr txBox="1"/>
          <p:nvPr/>
        </p:nvSpPr>
        <p:spPr>
          <a:xfrm>
            <a:off x="2958755" y="185007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867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1050EA-663E-4474-A79A-BB0638E8F8A6}"/>
              </a:ext>
            </a:extLst>
          </p:cNvPr>
          <p:cNvSpPr txBox="1"/>
          <p:nvPr/>
        </p:nvSpPr>
        <p:spPr>
          <a:xfrm>
            <a:off x="2958755" y="30342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444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A3FB53-17FB-48A1-B777-86F77854B32B}"/>
              </a:ext>
            </a:extLst>
          </p:cNvPr>
          <p:cNvSpPr txBox="1"/>
          <p:nvPr/>
        </p:nvSpPr>
        <p:spPr>
          <a:xfrm>
            <a:off x="2900246" y="81421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1213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26AEAE-54AA-4296-A84F-96F4129CBD03}"/>
              </a:ext>
            </a:extLst>
          </p:cNvPr>
          <p:cNvSpPr txBox="1"/>
          <p:nvPr/>
        </p:nvSpPr>
        <p:spPr>
          <a:xfrm>
            <a:off x="2958755" y="336456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344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D6F0EB-51EA-4BEE-845E-C3782438CE96}"/>
              </a:ext>
            </a:extLst>
          </p:cNvPr>
          <p:cNvSpPr txBox="1"/>
          <p:nvPr/>
        </p:nvSpPr>
        <p:spPr>
          <a:xfrm>
            <a:off x="2958755" y="40338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122</a:t>
            </a:r>
          </a:p>
        </p:txBody>
      </p:sp>
    </p:spTree>
    <p:extLst>
      <p:ext uri="{BB962C8B-B14F-4D97-AF65-F5344CB8AC3E}">
        <p14:creationId xmlns:p14="http://schemas.microsoft.com/office/powerpoint/2010/main" val="1578320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6335578-8121-4FCC-94A5-A8F04B80C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31989" cy="5394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7FB0E5-6458-4EA1-8B10-73C50A34B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282" y="0"/>
            <a:ext cx="4509718" cy="5394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A24C6F-B11A-4D26-AEAB-1FA4866DB48A}"/>
              </a:ext>
            </a:extLst>
          </p:cNvPr>
          <p:cNvSpPr txBox="1"/>
          <p:nvPr/>
        </p:nvSpPr>
        <p:spPr>
          <a:xfrm>
            <a:off x="7736631" y="317066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411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BA87D9-9C42-426E-9013-2849F64E081A}"/>
              </a:ext>
            </a:extLst>
          </p:cNvPr>
          <p:cNvSpPr txBox="1"/>
          <p:nvPr/>
        </p:nvSpPr>
        <p:spPr>
          <a:xfrm>
            <a:off x="7736631" y="209513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779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09B62F-4995-4CCC-8902-57CBD3CD1468}"/>
              </a:ext>
            </a:extLst>
          </p:cNvPr>
          <p:cNvSpPr txBox="1"/>
          <p:nvPr/>
        </p:nvSpPr>
        <p:spPr>
          <a:xfrm>
            <a:off x="7678122" y="116577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1089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1591C-9B8D-4688-B2CC-2DA9B48E7348}"/>
              </a:ext>
            </a:extLst>
          </p:cNvPr>
          <p:cNvSpPr txBox="1"/>
          <p:nvPr/>
        </p:nvSpPr>
        <p:spPr>
          <a:xfrm>
            <a:off x="7678122" y="56002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1299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4EF0F-07E4-44B7-966B-B52365F3A87C}"/>
              </a:ext>
            </a:extLst>
          </p:cNvPr>
          <p:cNvSpPr txBox="1"/>
          <p:nvPr/>
        </p:nvSpPr>
        <p:spPr>
          <a:xfrm>
            <a:off x="7736631" y="33909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344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F64BC-637E-4E19-8E06-9EFB6B1FD2BF}"/>
              </a:ext>
            </a:extLst>
          </p:cNvPr>
          <p:cNvSpPr txBox="1"/>
          <p:nvPr/>
        </p:nvSpPr>
        <p:spPr>
          <a:xfrm>
            <a:off x="7736631" y="400586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702E4A-D13F-423A-B5A5-EECB0F9EBE0C}"/>
              </a:ext>
            </a:extLst>
          </p:cNvPr>
          <p:cNvSpPr txBox="1"/>
          <p:nvPr/>
        </p:nvSpPr>
        <p:spPr>
          <a:xfrm>
            <a:off x="3075731" y="317066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411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B460F8-5E32-4402-A223-27D4AB2BEF48}"/>
              </a:ext>
            </a:extLst>
          </p:cNvPr>
          <p:cNvSpPr txBox="1"/>
          <p:nvPr/>
        </p:nvSpPr>
        <p:spPr>
          <a:xfrm>
            <a:off x="3075731" y="209513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779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FEBF96-7A50-418C-8548-0A75FC683C3C}"/>
              </a:ext>
            </a:extLst>
          </p:cNvPr>
          <p:cNvSpPr txBox="1"/>
          <p:nvPr/>
        </p:nvSpPr>
        <p:spPr>
          <a:xfrm>
            <a:off x="3017222" y="116577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1089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0FCF13-CC20-4664-AF61-2BFD69F5F7B4}"/>
              </a:ext>
            </a:extLst>
          </p:cNvPr>
          <p:cNvSpPr txBox="1"/>
          <p:nvPr/>
        </p:nvSpPr>
        <p:spPr>
          <a:xfrm>
            <a:off x="3017222" y="56002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1299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FE3631-E379-43BA-9C58-89F0F861DA96}"/>
              </a:ext>
            </a:extLst>
          </p:cNvPr>
          <p:cNvSpPr txBox="1"/>
          <p:nvPr/>
        </p:nvSpPr>
        <p:spPr>
          <a:xfrm>
            <a:off x="3075731" y="33909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344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E1B66A-0B4C-4823-B70E-6374703BEA89}"/>
              </a:ext>
            </a:extLst>
          </p:cNvPr>
          <p:cNvSpPr txBox="1"/>
          <p:nvPr/>
        </p:nvSpPr>
        <p:spPr>
          <a:xfrm>
            <a:off x="3075731" y="400586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5CBB5E-1049-41D3-B094-2D5189177714}"/>
              </a:ext>
            </a:extLst>
          </p:cNvPr>
          <p:cNvSpPr txBox="1"/>
          <p:nvPr/>
        </p:nvSpPr>
        <p:spPr>
          <a:xfrm>
            <a:off x="5942862" y="5394960"/>
            <a:ext cx="2307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 344-keV γ gated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abled in CSRA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CFD delay 0.5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2A63D2-D64D-49E1-9B44-AA890CD5B762}"/>
              </a:ext>
            </a:extLst>
          </p:cNvPr>
          <p:cNvSpPr txBox="1"/>
          <p:nvPr/>
        </p:nvSpPr>
        <p:spPr>
          <a:xfrm>
            <a:off x="1304413" y="5394960"/>
            <a:ext cx="2358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 344-keV γ gated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abled in CSRA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39A8CB-EA93-4619-A5DD-CEB80D93DF29}"/>
              </a:ext>
            </a:extLst>
          </p:cNvPr>
          <p:cNvSpPr txBox="1"/>
          <p:nvPr/>
        </p:nvSpPr>
        <p:spPr>
          <a:xfrm>
            <a:off x="1031626" y="179838"/>
            <a:ext cx="97654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run0224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B387F0-FB4D-4269-84B8-A2DAF7088CB1}"/>
              </a:ext>
            </a:extLst>
          </p:cNvPr>
          <p:cNvSpPr txBox="1"/>
          <p:nvPr/>
        </p:nvSpPr>
        <p:spPr>
          <a:xfrm>
            <a:off x="5649994" y="179838"/>
            <a:ext cx="97654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run0223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BCC488-2FB6-4F18-9BD6-91A72B145D28}"/>
              </a:ext>
            </a:extLst>
          </p:cNvPr>
          <p:cNvSpPr txBox="1"/>
          <p:nvPr/>
        </p:nvSpPr>
        <p:spPr>
          <a:xfrm>
            <a:off x="0" y="6260092"/>
            <a:ext cx="5942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When the signal on the North is smaller, it will result in a delay in the leading edge timing, which in turn will produce bigger timestamps.</a:t>
            </a:r>
          </a:p>
        </p:txBody>
      </p:sp>
    </p:spTree>
    <p:extLst>
      <p:ext uri="{BB962C8B-B14F-4D97-AF65-F5344CB8AC3E}">
        <p14:creationId xmlns:p14="http://schemas.microsoft.com/office/powerpoint/2010/main" val="3962626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8CD81299-00AD-4C9F-B3CE-7E3B1528F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954" y="0"/>
            <a:ext cx="4519046" cy="5394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700DA4-6926-419F-8D19-AD8FFE20E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12700"/>
            <a:ext cx="4559827" cy="53949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4BE782-8815-48FC-9BD0-16F8BD4E612E}"/>
              </a:ext>
            </a:extLst>
          </p:cNvPr>
          <p:cNvSpPr txBox="1"/>
          <p:nvPr/>
        </p:nvSpPr>
        <p:spPr>
          <a:xfrm>
            <a:off x="5942862" y="5394960"/>
            <a:ext cx="23669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LEGe 40-keV K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gated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abled in CSRA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CFD delay 0.3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533265-4DA3-44F2-B311-512103D40D2D}"/>
              </a:ext>
            </a:extLst>
          </p:cNvPr>
          <p:cNvSpPr txBox="1"/>
          <p:nvPr/>
        </p:nvSpPr>
        <p:spPr>
          <a:xfrm>
            <a:off x="1304413" y="5394960"/>
            <a:ext cx="23445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LEGe 122-keV γ gated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abled in CSRA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CFD delay 0.3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E15945-BC28-4418-8CEA-2AF23F7934C3}"/>
              </a:ext>
            </a:extLst>
          </p:cNvPr>
          <p:cNvSpPr txBox="1"/>
          <p:nvPr/>
        </p:nvSpPr>
        <p:spPr>
          <a:xfrm>
            <a:off x="1031626" y="179838"/>
            <a:ext cx="97654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run0225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7F749F-6468-4C12-A45A-F3ED5CC21041}"/>
              </a:ext>
            </a:extLst>
          </p:cNvPr>
          <p:cNvSpPr txBox="1"/>
          <p:nvPr/>
        </p:nvSpPr>
        <p:spPr>
          <a:xfrm>
            <a:off x="5649994" y="179838"/>
            <a:ext cx="97654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run0225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842872-79D3-43AB-9485-493CBA85E842}"/>
              </a:ext>
            </a:extLst>
          </p:cNvPr>
          <p:cNvSpPr txBox="1"/>
          <p:nvPr/>
        </p:nvSpPr>
        <p:spPr>
          <a:xfrm>
            <a:off x="7557150" y="22878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1408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366DF5-4D0A-4C36-A338-5398EBBD44ED}"/>
              </a:ext>
            </a:extLst>
          </p:cNvPr>
          <p:cNvSpPr txBox="1"/>
          <p:nvPr/>
        </p:nvSpPr>
        <p:spPr>
          <a:xfrm>
            <a:off x="7615659" y="366946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086673-0DCA-463E-A39F-C4A6F2F3EF60}"/>
              </a:ext>
            </a:extLst>
          </p:cNvPr>
          <p:cNvSpPr txBox="1"/>
          <p:nvPr/>
        </p:nvSpPr>
        <p:spPr>
          <a:xfrm>
            <a:off x="7557150" y="11064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1112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B6EF67-B908-4570-9B40-A4995B8A2FAF}"/>
              </a:ext>
            </a:extLst>
          </p:cNvPr>
          <p:cNvSpPr txBox="1"/>
          <p:nvPr/>
        </p:nvSpPr>
        <p:spPr>
          <a:xfrm>
            <a:off x="7615659" y="154517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964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6871DC-AB48-4520-AA9B-AB1702DEB0E4}"/>
              </a:ext>
            </a:extLst>
          </p:cNvPr>
          <p:cNvSpPr txBox="1"/>
          <p:nvPr/>
        </p:nvSpPr>
        <p:spPr>
          <a:xfrm>
            <a:off x="7615659" y="185007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867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A7BE9F-E647-49C1-BBB4-A26BE1C18D0C}"/>
              </a:ext>
            </a:extLst>
          </p:cNvPr>
          <p:cNvSpPr txBox="1"/>
          <p:nvPr/>
        </p:nvSpPr>
        <p:spPr>
          <a:xfrm>
            <a:off x="7615659" y="30342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A16489-CE11-4082-BA3F-D0FBE2EBF70C}"/>
              </a:ext>
            </a:extLst>
          </p:cNvPr>
          <p:cNvSpPr txBox="1"/>
          <p:nvPr/>
        </p:nvSpPr>
        <p:spPr>
          <a:xfrm>
            <a:off x="7557150" y="81421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1213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C02720-4ACD-44B7-8B8C-AC4F6C53B7A4}"/>
              </a:ext>
            </a:extLst>
          </p:cNvPr>
          <p:cNvSpPr txBox="1"/>
          <p:nvPr/>
        </p:nvSpPr>
        <p:spPr>
          <a:xfrm>
            <a:off x="7615659" y="336456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344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28440E-FCF0-455C-B5D3-005E10C44698}"/>
              </a:ext>
            </a:extLst>
          </p:cNvPr>
          <p:cNvSpPr txBox="1"/>
          <p:nvPr/>
        </p:nvSpPr>
        <p:spPr>
          <a:xfrm>
            <a:off x="7615659" y="40338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122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3053BD-36BF-41A6-A2F7-72E691BF42FB}"/>
              </a:ext>
            </a:extLst>
          </p:cNvPr>
          <p:cNvSpPr txBox="1"/>
          <p:nvPr/>
        </p:nvSpPr>
        <p:spPr>
          <a:xfrm>
            <a:off x="2900246" y="22878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1408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795125-1451-45F0-9BFC-015ECBA2755D}"/>
              </a:ext>
            </a:extLst>
          </p:cNvPr>
          <p:cNvSpPr txBox="1"/>
          <p:nvPr/>
        </p:nvSpPr>
        <p:spPr>
          <a:xfrm>
            <a:off x="2958755" y="366946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7569F4-A0E5-4F82-B1B4-DEE1733C5587}"/>
              </a:ext>
            </a:extLst>
          </p:cNvPr>
          <p:cNvSpPr txBox="1"/>
          <p:nvPr/>
        </p:nvSpPr>
        <p:spPr>
          <a:xfrm>
            <a:off x="2900246" y="11064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1112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54B0AF-05F0-4BEF-A46D-5F476EEBC640}"/>
              </a:ext>
            </a:extLst>
          </p:cNvPr>
          <p:cNvSpPr txBox="1"/>
          <p:nvPr/>
        </p:nvSpPr>
        <p:spPr>
          <a:xfrm>
            <a:off x="2958755" y="154517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964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40F7C6-913D-4714-8269-800BD7031629}"/>
              </a:ext>
            </a:extLst>
          </p:cNvPr>
          <p:cNvSpPr txBox="1"/>
          <p:nvPr/>
        </p:nvSpPr>
        <p:spPr>
          <a:xfrm>
            <a:off x="2958755" y="185007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867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A92324-F37A-45D8-8E84-787E338D4F01}"/>
              </a:ext>
            </a:extLst>
          </p:cNvPr>
          <p:cNvSpPr txBox="1"/>
          <p:nvPr/>
        </p:nvSpPr>
        <p:spPr>
          <a:xfrm>
            <a:off x="2958755" y="30342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444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E77B8E-5F3D-4D4D-B138-A2B6223F38EF}"/>
              </a:ext>
            </a:extLst>
          </p:cNvPr>
          <p:cNvSpPr txBox="1"/>
          <p:nvPr/>
        </p:nvSpPr>
        <p:spPr>
          <a:xfrm>
            <a:off x="2900246" y="81421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1213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8A7411-D2F8-4204-AFF9-96ACCF509489}"/>
              </a:ext>
            </a:extLst>
          </p:cNvPr>
          <p:cNvSpPr txBox="1"/>
          <p:nvPr/>
        </p:nvSpPr>
        <p:spPr>
          <a:xfrm>
            <a:off x="2958755" y="336456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344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C13DD5-8E80-4A28-ADF4-5D76D386FA04}"/>
              </a:ext>
            </a:extLst>
          </p:cNvPr>
          <p:cNvSpPr txBox="1"/>
          <p:nvPr/>
        </p:nvSpPr>
        <p:spPr>
          <a:xfrm>
            <a:off x="2958755" y="40338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122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0755320-CEC1-4DC3-9F88-3F1FB61370BB}"/>
              </a:ext>
            </a:extLst>
          </p:cNvPr>
          <p:cNvSpPr txBox="1"/>
          <p:nvPr/>
        </p:nvSpPr>
        <p:spPr>
          <a:xfrm>
            <a:off x="7615659" y="210890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779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077A17-63E4-4D85-B181-39224495BA7F}"/>
              </a:ext>
            </a:extLst>
          </p:cNvPr>
          <p:cNvSpPr txBox="1"/>
          <p:nvPr/>
        </p:nvSpPr>
        <p:spPr>
          <a:xfrm>
            <a:off x="2958755" y="210890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779</a:t>
            </a:r>
          </a:p>
        </p:txBody>
      </p:sp>
    </p:spTree>
    <p:extLst>
      <p:ext uri="{BB962C8B-B14F-4D97-AF65-F5344CB8AC3E}">
        <p14:creationId xmlns:p14="http://schemas.microsoft.com/office/powerpoint/2010/main" val="2323000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A4B6FC-AAA0-4D05-8E9A-5C5A4B354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8000"/>
            <a:ext cx="9144000" cy="4681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97FD67-1332-413C-A5AF-DABB75F9289C}"/>
              </a:ext>
            </a:extLst>
          </p:cNvPr>
          <p:cNvSpPr txBox="1"/>
          <p:nvPr/>
        </p:nvSpPr>
        <p:spPr>
          <a:xfrm>
            <a:off x="1371600" y="1358900"/>
            <a:ext cx="19563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Run0225 152Eu</a:t>
            </a:r>
          </a:p>
          <a:p>
            <a:r>
              <a:rPr lang="en-US" altLang="zh-CN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CFD Delay 0.3 us</a:t>
            </a:r>
          </a:p>
          <a:p>
            <a:r>
              <a:rPr lang="en-US" altLang="zh-CN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RMS = 239</a:t>
            </a:r>
          </a:p>
          <a:p>
            <a:r>
              <a:rPr lang="en-US" dirty="0">
                <a:solidFill>
                  <a:srgbClr val="00CC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Run0075 152Eu</a:t>
            </a:r>
          </a:p>
          <a:p>
            <a:r>
              <a:rPr lang="en-US" dirty="0">
                <a:solidFill>
                  <a:srgbClr val="00CC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CFD Delay 0.16 us</a:t>
            </a:r>
          </a:p>
          <a:p>
            <a:r>
              <a:rPr lang="en-US" dirty="0">
                <a:solidFill>
                  <a:srgbClr val="00CC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RMS = 247</a:t>
            </a:r>
          </a:p>
        </p:txBody>
      </p:sp>
    </p:spTree>
    <p:extLst>
      <p:ext uri="{BB962C8B-B14F-4D97-AF65-F5344CB8AC3E}">
        <p14:creationId xmlns:p14="http://schemas.microsoft.com/office/powerpoint/2010/main" val="3128382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5A0710-A2B0-4C54-A934-617F4CCED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526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C3B9EE-FC01-4D69-B5DE-E6AAEE2035AD}"/>
              </a:ext>
            </a:extLst>
          </p:cNvPr>
          <p:cNvSpPr txBox="1"/>
          <p:nvPr/>
        </p:nvSpPr>
        <p:spPr>
          <a:xfrm>
            <a:off x="1409700" y="342900"/>
            <a:ext cx="21550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Run0075 </a:t>
            </a:r>
            <a:r>
              <a:rPr lang="en-US" baseline="30000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152</a:t>
            </a:r>
            <a:r>
              <a:rPr lang="en-US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Eu</a:t>
            </a:r>
          </a:p>
          <a:p>
            <a:r>
              <a:rPr lang="en-US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&lt; </a:t>
            </a:r>
            <a:r>
              <a:rPr lang="en-US" i="1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en-US" altLang="zh-CN" i="1" baseline="-25000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γ</a:t>
            </a:r>
            <a:r>
              <a:rPr lang="en-US" altLang="zh-CN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&lt; 1600</a:t>
            </a:r>
          </a:p>
          <a:p>
            <a:endParaRPr lang="en-US" dirty="0">
              <a:solidFill>
                <a:srgbClr val="FF66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solidFill>
                  <a:srgbClr val="18A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Run0216-0218 </a:t>
            </a:r>
            <a:r>
              <a:rPr lang="en-US" baseline="30000" dirty="0">
                <a:solidFill>
                  <a:srgbClr val="18A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  <a:r>
              <a:rPr lang="en-US" dirty="0">
                <a:solidFill>
                  <a:srgbClr val="18A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</a:t>
            </a:r>
          </a:p>
          <a:p>
            <a:r>
              <a:rPr lang="en-US" dirty="0">
                <a:solidFill>
                  <a:srgbClr val="18A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1100 &lt; </a:t>
            </a:r>
            <a:r>
              <a:rPr lang="en-US" i="1" dirty="0" err="1">
                <a:solidFill>
                  <a:srgbClr val="18A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en-US" altLang="zh-CN" i="1" baseline="-25000" dirty="0" err="1">
                <a:solidFill>
                  <a:srgbClr val="18A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γ</a:t>
            </a:r>
            <a:r>
              <a:rPr lang="en-US" altLang="zh-CN" dirty="0">
                <a:solidFill>
                  <a:srgbClr val="18A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&lt; 1400</a:t>
            </a:r>
            <a:endParaRPr lang="en-US" dirty="0">
              <a:solidFill>
                <a:srgbClr val="18A3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645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DC8ECE-A8BC-4898-8B14-68A332A41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4458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56F8F6-4B95-4828-A99C-2E94E527E2A2}"/>
              </a:ext>
            </a:extLst>
          </p:cNvPr>
          <p:cNvSpPr txBox="1"/>
          <p:nvPr/>
        </p:nvSpPr>
        <p:spPr>
          <a:xfrm>
            <a:off x="1409700" y="342900"/>
            <a:ext cx="180402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Run0224 </a:t>
            </a:r>
            <a:r>
              <a:rPr lang="en-US" baseline="30000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152</a:t>
            </a:r>
            <a:r>
              <a:rPr lang="en-US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Eu</a:t>
            </a:r>
          </a:p>
          <a:p>
            <a:r>
              <a:rPr lang="en-US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CFD off</a:t>
            </a:r>
          </a:p>
          <a:p>
            <a:r>
              <a:rPr lang="en-US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&lt; </a:t>
            </a:r>
            <a:r>
              <a:rPr lang="en-US" i="1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en-US" altLang="zh-CN" i="1" baseline="-25000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γ</a:t>
            </a:r>
            <a:r>
              <a:rPr lang="en-US" altLang="zh-CN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&lt; 1600</a:t>
            </a:r>
          </a:p>
          <a:p>
            <a:endParaRPr lang="en-US" dirty="0">
              <a:solidFill>
                <a:srgbClr val="FF66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solidFill>
                  <a:srgbClr val="18A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Run0223 </a:t>
            </a:r>
            <a:r>
              <a:rPr lang="en-US" baseline="30000" dirty="0">
                <a:solidFill>
                  <a:srgbClr val="18A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152</a:t>
            </a:r>
            <a:r>
              <a:rPr lang="en-US" dirty="0">
                <a:solidFill>
                  <a:srgbClr val="18A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Eu</a:t>
            </a:r>
          </a:p>
          <a:p>
            <a:r>
              <a:rPr lang="en-US" dirty="0">
                <a:solidFill>
                  <a:srgbClr val="18A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CFD delay 0.5 us</a:t>
            </a:r>
          </a:p>
          <a:p>
            <a:r>
              <a:rPr lang="en-US" dirty="0">
                <a:solidFill>
                  <a:srgbClr val="18A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&lt; </a:t>
            </a:r>
            <a:r>
              <a:rPr lang="en-US" i="1" dirty="0" err="1">
                <a:solidFill>
                  <a:srgbClr val="18A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en-US" altLang="zh-CN" i="1" baseline="-25000" dirty="0" err="1">
                <a:solidFill>
                  <a:srgbClr val="18A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γ</a:t>
            </a:r>
            <a:r>
              <a:rPr lang="en-US" altLang="zh-CN" dirty="0">
                <a:solidFill>
                  <a:srgbClr val="18A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&lt; 1600</a:t>
            </a:r>
          </a:p>
        </p:txBody>
      </p:sp>
    </p:spTree>
    <p:extLst>
      <p:ext uri="{BB962C8B-B14F-4D97-AF65-F5344CB8AC3E}">
        <p14:creationId xmlns:p14="http://schemas.microsoft.com/office/powerpoint/2010/main" val="2317811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535A36-9B6D-4B78-92F3-523035261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6587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133DBB-9CFF-436C-9E84-3B284BC97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71085"/>
            <a:ext cx="9144000" cy="36869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C90B8F-74A2-4F10-8617-5332321F2C5E}"/>
              </a:ext>
            </a:extLst>
          </p:cNvPr>
          <p:cNvSpPr txBox="1"/>
          <p:nvPr/>
        </p:nvSpPr>
        <p:spPr>
          <a:xfrm>
            <a:off x="1409700" y="229727"/>
            <a:ext cx="180402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Run0224 </a:t>
            </a:r>
            <a:r>
              <a:rPr lang="en-US" baseline="30000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152</a:t>
            </a:r>
            <a:r>
              <a:rPr lang="en-US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Eu</a:t>
            </a:r>
          </a:p>
          <a:p>
            <a:r>
              <a:rPr lang="en-US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CFD off</a:t>
            </a:r>
          </a:p>
          <a:p>
            <a:r>
              <a:rPr lang="en-US" i="1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en-US" altLang="zh-CN" i="1" baseline="-25000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γ</a:t>
            </a:r>
            <a:r>
              <a:rPr lang="en-US" altLang="zh-CN" i="1" baseline="-25000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gate</a:t>
            </a:r>
            <a:r>
              <a:rPr lang="en-US" altLang="zh-CN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122</a:t>
            </a:r>
          </a:p>
          <a:p>
            <a:endParaRPr lang="en-US" dirty="0">
              <a:solidFill>
                <a:srgbClr val="FF66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solidFill>
                  <a:srgbClr val="18A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Run0223 </a:t>
            </a:r>
            <a:r>
              <a:rPr lang="en-US" baseline="30000" dirty="0">
                <a:solidFill>
                  <a:srgbClr val="18A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152</a:t>
            </a:r>
            <a:r>
              <a:rPr lang="en-US" dirty="0">
                <a:solidFill>
                  <a:srgbClr val="18A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Eu</a:t>
            </a:r>
          </a:p>
          <a:p>
            <a:r>
              <a:rPr lang="en-US" dirty="0">
                <a:solidFill>
                  <a:srgbClr val="18A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CFD delay 0.5 us</a:t>
            </a:r>
          </a:p>
          <a:p>
            <a:r>
              <a:rPr lang="en-US" i="1" dirty="0" err="1">
                <a:solidFill>
                  <a:srgbClr val="18A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en-US" altLang="zh-CN" i="1" baseline="-25000" dirty="0" err="1">
                <a:solidFill>
                  <a:srgbClr val="18A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γ</a:t>
            </a:r>
            <a:r>
              <a:rPr lang="en-US" altLang="zh-CN" i="1" baseline="-25000" dirty="0">
                <a:solidFill>
                  <a:srgbClr val="18A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gate</a:t>
            </a:r>
            <a:r>
              <a:rPr lang="en-US" altLang="zh-CN" dirty="0">
                <a:solidFill>
                  <a:srgbClr val="18A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C4FD46-A650-4A2B-BDA9-F274E89B3A34}"/>
              </a:ext>
            </a:extLst>
          </p:cNvPr>
          <p:cNvSpPr txBox="1"/>
          <p:nvPr/>
        </p:nvSpPr>
        <p:spPr>
          <a:xfrm>
            <a:off x="1409700" y="3429000"/>
            <a:ext cx="180402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Run0224 </a:t>
            </a:r>
            <a:r>
              <a:rPr lang="en-US" baseline="30000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152</a:t>
            </a:r>
            <a:r>
              <a:rPr lang="en-US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Eu</a:t>
            </a:r>
          </a:p>
          <a:p>
            <a:r>
              <a:rPr lang="en-US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CFD off</a:t>
            </a:r>
          </a:p>
          <a:p>
            <a:r>
              <a:rPr lang="en-US" i="1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en-US" altLang="zh-CN" i="1" baseline="-25000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γ</a:t>
            </a:r>
            <a:r>
              <a:rPr lang="en-US" altLang="zh-CN" i="1" baseline="-25000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gate</a:t>
            </a:r>
            <a:r>
              <a:rPr lang="en-US" altLang="zh-CN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344</a:t>
            </a:r>
          </a:p>
          <a:p>
            <a:endParaRPr lang="en-US" dirty="0">
              <a:solidFill>
                <a:srgbClr val="FF66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solidFill>
                  <a:srgbClr val="18A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Run0223 </a:t>
            </a:r>
            <a:r>
              <a:rPr lang="en-US" baseline="30000" dirty="0">
                <a:solidFill>
                  <a:srgbClr val="18A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152</a:t>
            </a:r>
            <a:r>
              <a:rPr lang="en-US" dirty="0">
                <a:solidFill>
                  <a:srgbClr val="18A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Eu</a:t>
            </a:r>
          </a:p>
          <a:p>
            <a:r>
              <a:rPr lang="en-US" dirty="0">
                <a:solidFill>
                  <a:srgbClr val="18A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CFD delay 0.5 us</a:t>
            </a:r>
          </a:p>
          <a:p>
            <a:r>
              <a:rPr lang="en-US" i="1" dirty="0" err="1">
                <a:solidFill>
                  <a:srgbClr val="18A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en-US" altLang="zh-CN" i="1" baseline="-25000" dirty="0" err="1">
                <a:solidFill>
                  <a:srgbClr val="18A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γ</a:t>
            </a:r>
            <a:r>
              <a:rPr lang="en-US" altLang="zh-CN" i="1" baseline="-25000" dirty="0">
                <a:solidFill>
                  <a:srgbClr val="18A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gate</a:t>
            </a:r>
            <a:r>
              <a:rPr lang="en-US" altLang="zh-CN" dirty="0">
                <a:solidFill>
                  <a:srgbClr val="18A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344</a:t>
            </a:r>
          </a:p>
        </p:txBody>
      </p:sp>
    </p:spTree>
    <p:extLst>
      <p:ext uri="{BB962C8B-B14F-4D97-AF65-F5344CB8AC3E}">
        <p14:creationId xmlns:p14="http://schemas.microsoft.com/office/powerpoint/2010/main" val="1711136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15BC82-F50D-4AD7-91A7-F1D1B9622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5741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0D3C8E-96AA-459E-96BB-45DBD98E01BA}"/>
              </a:ext>
            </a:extLst>
          </p:cNvPr>
          <p:cNvSpPr txBox="1"/>
          <p:nvPr/>
        </p:nvSpPr>
        <p:spPr>
          <a:xfrm>
            <a:off x="1346200" y="215900"/>
            <a:ext cx="180402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Run0224 </a:t>
            </a:r>
            <a:r>
              <a:rPr lang="en-US" baseline="30000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152</a:t>
            </a:r>
            <a:r>
              <a:rPr lang="en-US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Eu</a:t>
            </a:r>
          </a:p>
          <a:p>
            <a:r>
              <a:rPr lang="en-US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CFD off</a:t>
            </a:r>
          </a:p>
          <a:p>
            <a:r>
              <a:rPr lang="en-US" i="1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en-US" altLang="zh-CN" i="1" baseline="-25000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γ</a:t>
            </a:r>
            <a:r>
              <a:rPr lang="en-US" altLang="zh-CN" i="1" baseline="-25000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gate</a:t>
            </a:r>
            <a:r>
              <a:rPr lang="en-US" altLang="zh-CN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1112</a:t>
            </a:r>
          </a:p>
          <a:p>
            <a:endParaRPr lang="en-US" dirty="0">
              <a:solidFill>
                <a:srgbClr val="FF66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solidFill>
                  <a:srgbClr val="18A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Run0223 </a:t>
            </a:r>
            <a:r>
              <a:rPr lang="en-US" baseline="30000" dirty="0">
                <a:solidFill>
                  <a:srgbClr val="18A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152</a:t>
            </a:r>
            <a:r>
              <a:rPr lang="en-US" dirty="0">
                <a:solidFill>
                  <a:srgbClr val="18A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Eu</a:t>
            </a:r>
          </a:p>
          <a:p>
            <a:r>
              <a:rPr lang="en-US" dirty="0">
                <a:solidFill>
                  <a:srgbClr val="18A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CFD delay 0.5 us</a:t>
            </a:r>
          </a:p>
          <a:p>
            <a:r>
              <a:rPr lang="en-US" i="1" dirty="0" err="1">
                <a:solidFill>
                  <a:srgbClr val="18A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en-US" altLang="zh-CN" i="1" baseline="-25000" dirty="0" err="1">
                <a:solidFill>
                  <a:srgbClr val="18A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γ</a:t>
            </a:r>
            <a:r>
              <a:rPr lang="en-US" altLang="zh-CN" i="1" baseline="-25000" dirty="0">
                <a:solidFill>
                  <a:srgbClr val="18A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gate</a:t>
            </a:r>
            <a:r>
              <a:rPr lang="en-US" altLang="zh-CN" dirty="0">
                <a:solidFill>
                  <a:srgbClr val="18A3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1112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E4A531-FFB7-41E8-A1C5-D55C491EEDA1}"/>
              </a:ext>
            </a:extLst>
          </p:cNvPr>
          <p:cNvSpPr txBox="1"/>
          <p:nvPr/>
        </p:nvSpPr>
        <p:spPr>
          <a:xfrm>
            <a:off x="0" y="454967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/>
              <a:t>Digitizer's F</a:t>
            </a:r>
            <a:r>
              <a:rPr lang="en-US" sz="2400" dirty="0"/>
              <a:t>ilter parameters are optimized according to the references on the next slides.</a:t>
            </a:r>
          </a:p>
          <a:p>
            <a:pPr algn="just"/>
            <a:r>
              <a:rPr lang="en-US" sz="2400" b="0" i="0" dirty="0">
                <a:solidFill>
                  <a:srgbClr val="1C1C1C"/>
                </a:solidFill>
                <a:effectLst/>
                <a:latin typeface="Inter"/>
              </a:rPr>
              <a:t>We were able to achieve the energy resolution specified by the vendor for all detectors.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419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7F11C5-620E-4B8D-9778-3F23FDD39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696426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FB33E5-7EE1-44C1-B5D5-39C7801EF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33925"/>
            <a:ext cx="5778631" cy="34240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03AF19-28B2-4C35-9BF5-49D3BA234C7D}"/>
              </a:ext>
            </a:extLst>
          </p:cNvPr>
          <p:cNvSpPr txBox="1"/>
          <p:nvPr/>
        </p:nvSpPr>
        <p:spPr>
          <a:xfrm>
            <a:off x="5696426" y="3424075"/>
            <a:ext cx="344757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Figure 3.7: Example of the DDAS digital constant fraction discriminator (CFD) algorithm. A sample detector signal acquired from a LaBr3 detector by a 12-bit 500 MSPS is shown in black. The response of the DDAS CFD algorithm is shown in red along with the user-defined CFD threshold illustrated as a black dashed line. Key points in time related to precision time extraction are labeled.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207893-64C7-423D-B273-B225B362491F}"/>
              </a:ext>
            </a:extLst>
          </p:cNvPr>
          <p:cNvSpPr txBox="1"/>
          <p:nvPr/>
        </p:nvSpPr>
        <p:spPr>
          <a:xfrm>
            <a:off x="5696424" y="0"/>
            <a:ext cx="344757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Figure 3.6: Example of DDAS digital filtering algorithms. A sample detector signal acquired from the planar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GeDSSD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by a 14-bit 250 MSPS is shown in black. The response of the DDAS trigger-filter algorithm is shown in dark red along with the user-defined trigger filter threshold illustrated as a black dashed line. Shown in dark blue is the response of the DDAS energy filter algorithm. Key points in time related to triggering and energy extraction are labeled.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73264C-D9C2-45ED-893E-4077318C36BC}"/>
              </a:ext>
            </a:extLst>
          </p:cNvPr>
          <p:cNvSpPr txBox="1"/>
          <p:nvPr/>
        </p:nvSpPr>
        <p:spPr>
          <a:xfrm>
            <a:off x="5696424" y="6471062"/>
            <a:ext cx="34475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Christopher Prokop, PhD Thesis, 2016.</a:t>
            </a:r>
          </a:p>
        </p:txBody>
      </p:sp>
    </p:spTree>
    <p:extLst>
      <p:ext uri="{BB962C8B-B14F-4D97-AF65-F5344CB8AC3E}">
        <p14:creationId xmlns:p14="http://schemas.microsoft.com/office/powerpoint/2010/main" val="301638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amma Spectroscopy HPT TVAN Technical Training - ppt video online download">
            <a:extLst>
              <a:ext uri="{FF2B5EF4-FFF2-40B4-BE49-F238E27FC236}">
                <a16:creationId xmlns:a16="http://schemas.microsoft.com/office/drawing/2014/main" id="{798AD50C-32C3-4E18-85A7-A49941FAF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1" t="26069" r="13283"/>
          <a:stretch/>
        </p:blipFill>
        <p:spPr bwMode="auto">
          <a:xfrm>
            <a:off x="313898" y="194062"/>
            <a:ext cx="8516203" cy="646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F17031-5D22-4B89-82C8-647333E02A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62" t="8010" r="42089" b="23267"/>
          <a:stretch/>
        </p:blipFill>
        <p:spPr>
          <a:xfrm>
            <a:off x="204536" y="3562355"/>
            <a:ext cx="2426989" cy="23367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C5C977-3051-44C5-9A46-97CC654BCBC5}"/>
              </a:ext>
            </a:extLst>
          </p:cNvPr>
          <p:cNvSpPr txBox="1"/>
          <p:nvPr/>
        </p:nvSpPr>
        <p:spPr>
          <a:xfrm>
            <a:off x="204536" y="3562355"/>
            <a:ext cx="8240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solidFill>
                  <a:srgbClr val="FFFF00"/>
                </a:solidFill>
              </a:rPr>
              <a:t>60</a:t>
            </a:r>
            <a:r>
              <a:rPr lang="en-US" dirty="0">
                <a:solidFill>
                  <a:srgbClr val="FFFF00"/>
                </a:solidFill>
              </a:rPr>
              <a:t>Co</a:t>
            </a:r>
          </a:p>
          <a:p>
            <a:r>
              <a:rPr lang="en-US" dirty="0">
                <a:solidFill>
                  <a:srgbClr val="FFFF00"/>
                </a:solidFill>
              </a:rPr>
              <a:t>Source</a:t>
            </a:r>
          </a:p>
          <a:p>
            <a:r>
              <a:rPr lang="en-US" dirty="0">
                <a:solidFill>
                  <a:srgbClr val="FFFF00"/>
                </a:solidFill>
              </a:rPr>
              <a:t>I7281</a:t>
            </a:r>
          </a:p>
        </p:txBody>
      </p:sp>
    </p:spTree>
    <p:extLst>
      <p:ext uri="{BB962C8B-B14F-4D97-AF65-F5344CB8AC3E}">
        <p14:creationId xmlns:p14="http://schemas.microsoft.com/office/powerpoint/2010/main" val="4284470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C6EDF88-0121-42D0-9F6C-51F1E0441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532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EAC960-605E-4754-A662-DBC0EFF83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0"/>
            <a:ext cx="4572000" cy="5960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84099E-21F3-4166-9EF7-6975ADEA4C0B}"/>
              </a:ext>
            </a:extLst>
          </p:cNvPr>
          <p:cNvSpPr txBox="1"/>
          <p:nvPr/>
        </p:nvSpPr>
        <p:spPr>
          <a:xfrm>
            <a:off x="2286000" y="3259723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u="none" strike="noStrike" baseline="0" dirty="0">
                <a:latin typeface="TimesNewRomanPSMT-Identity-H"/>
              </a:rPr>
              <a:t>Wu H Y, Li Z H, Wu J, et al. A general-purpose data acquisition system and a waveform analysis algorithm based on digitization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A21B76-BEDC-43B2-AD22-238DCFAB3D27}"/>
              </a:ext>
            </a:extLst>
          </p:cNvPr>
          <p:cNvSpPr txBox="1"/>
          <p:nvPr/>
        </p:nvSpPr>
        <p:spPr>
          <a:xfrm>
            <a:off x="2286000" y="3259723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u="none" strike="noStrike" baseline="0" dirty="0">
                <a:latin typeface="TimesNewRomanPSMT-Identity-H"/>
              </a:rPr>
              <a:t>Wu H Y, Li Z H, Wu J, et al. A general-purpose data acquisition system and a waveform analysis algorithm based on digitization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7F87CF-95E9-430D-969F-A5F0890CACFA}"/>
              </a:ext>
            </a:extLst>
          </p:cNvPr>
          <p:cNvSpPr txBox="1"/>
          <p:nvPr/>
        </p:nvSpPr>
        <p:spPr>
          <a:xfrm>
            <a:off x="5067300" y="6172040"/>
            <a:ext cx="4076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H. Y. Wu </a:t>
            </a:r>
            <a:r>
              <a:rPr lang="en-US" i="1" dirty="0">
                <a:solidFill>
                  <a:srgbClr val="002060"/>
                </a:solidFill>
                <a:latin typeface="Arial Narrow" panose="020B0606020202030204" pitchFamily="34" charset="0"/>
              </a:rPr>
              <a:t>et al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., Nucl.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Instrum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. Methods Phys. Res. A 975, 164200 (2020).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211328-AB46-484B-BDF2-CB29BAA7576D}"/>
              </a:ext>
            </a:extLst>
          </p:cNvPr>
          <p:cNvSpPr txBox="1"/>
          <p:nvPr/>
        </p:nvSpPr>
        <p:spPr>
          <a:xfrm>
            <a:off x="0" y="6172041"/>
            <a:ext cx="4591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C.J. Prokop </a:t>
            </a:r>
            <a:r>
              <a:rPr lang="en-US" i="1" dirty="0">
                <a:solidFill>
                  <a:srgbClr val="002060"/>
                </a:solidFill>
                <a:latin typeface="Arial Narrow" panose="020B0606020202030204" pitchFamily="34" charset="0"/>
              </a:rPr>
              <a:t>et al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., Nucl.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Instrum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. Methods Phys. Res. A 741, 163 (2014).</a:t>
            </a:r>
          </a:p>
        </p:txBody>
      </p:sp>
    </p:spTree>
    <p:extLst>
      <p:ext uri="{BB962C8B-B14F-4D97-AF65-F5344CB8AC3E}">
        <p14:creationId xmlns:p14="http://schemas.microsoft.com/office/powerpoint/2010/main" val="1511442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DA3932-E3E4-4905-B139-069C64189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0"/>
            <a:ext cx="1689100" cy="2021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F4F087-4D66-473B-86C7-1E4A9CC224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70"/>
          <a:stretch/>
        </p:blipFill>
        <p:spPr>
          <a:xfrm>
            <a:off x="69850" y="1866900"/>
            <a:ext cx="3168650" cy="4991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7FD340-3946-428E-9615-92837DECB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0"/>
            <a:ext cx="3945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995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61C03E-A11A-4C72-B664-A72C8FA57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9936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3DD62B-0F7F-42B4-87B4-9CA9D7B0E5AB}"/>
              </a:ext>
            </a:extLst>
          </p:cNvPr>
          <p:cNvSpPr txBox="1"/>
          <p:nvPr/>
        </p:nvSpPr>
        <p:spPr>
          <a:xfrm>
            <a:off x="0" y="6488668"/>
            <a:ext cx="7048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C.J. Prokop </a:t>
            </a:r>
            <a:r>
              <a:rPr lang="en-US" i="1" dirty="0">
                <a:solidFill>
                  <a:srgbClr val="002060"/>
                </a:solidFill>
                <a:latin typeface="Arial Narrow" panose="020B0606020202030204" pitchFamily="34" charset="0"/>
              </a:rPr>
              <a:t>et al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., Nucl.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Instrum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. Methods Phys. Res. A 741, 163 (2014).</a:t>
            </a:r>
          </a:p>
        </p:txBody>
      </p:sp>
    </p:spTree>
    <p:extLst>
      <p:ext uri="{BB962C8B-B14F-4D97-AF65-F5344CB8AC3E}">
        <p14:creationId xmlns:p14="http://schemas.microsoft.com/office/powerpoint/2010/main" val="2794415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4BFF0-41F1-4313-85E4-9A4F4822FE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5400" dirty="0"/>
              <a:t>Coincidence Summing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27292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BA32D9-4C84-4772-8B12-B6CD1B91B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1180"/>
            <a:ext cx="9144000" cy="50956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8D7304-8B7B-452B-BDB5-4A58ACB0D505}"/>
              </a:ext>
            </a:extLst>
          </p:cNvPr>
          <p:cNvSpPr txBox="1"/>
          <p:nvPr/>
        </p:nvSpPr>
        <p:spPr>
          <a:xfrm>
            <a:off x="4390415" y="93813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1173</a:t>
            </a:r>
          </a:p>
          <a:p>
            <a:pPr algn="ctr"/>
            <a:r>
              <a:rPr lang="en-US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  <a:r>
              <a:rPr lang="en-US" altLang="zh-CN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55B57E-203C-4E3A-A220-DA849AF6C1D6}"/>
              </a:ext>
            </a:extLst>
          </p:cNvPr>
          <p:cNvSpPr txBox="1"/>
          <p:nvPr/>
        </p:nvSpPr>
        <p:spPr>
          <a:xfrm>
            <a:off x="7910946" y="219582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1461</a:t>
            </a:r>
          </a:p>
          <a:p>
            <a:pPr algn="ctr"/>
            <a:r>
              <a:rPr lang="en-US" baseline="30000" dirty="0"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BD5F76-6B99-4EE6-A422-DF18F257A2E9}"/>
              </a:ext>
            </a:extLst>
          </p:cNvPr>
          <p:cNvSpPr txBox="1"/>
          <p:nvPr/>
        </p:nvSpPr>
        <p:spPr>
          <a:xfrm>
            <a:off x="6386642" y="1027030"/>
            <a:ext cx="697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1332</a:t>
            </a:r>
          </a:p>
          <a:p>
            <a:pPr algn="ctr"/>
            <a:r>
              <a:rPr lang="en-US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  <a:r>
              <a:rPr lang="en-US" altLang="zh-CN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01137C-58D1-4CF3-BDB1-C89EC96633B5}"/>
              </a:ext>
            </a:extLst>
          </p:cNvPr>
          <p:cNvSpPr txBox="1"/>
          <p:nvPr/>
        </p:nvSpPr>
        <p:spPr>
          <a:xfrm>
            <a:off x="-1" y="0"/>
            <a:ext cx="4957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Run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Time: 126712401287603 ns (35.2 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hours)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4AACE8-FF07-4F82-A92D-D4718E7A5E56}"/>
              </a:ext>
            </a:extLst>
          </p:cNvPr>
          <p:cNvSpPr txBox="1"/>
          <p:nvPr/>
        </p:nvSpPr>
        <p:spPr>
          <a:xfrm>
            <a:off x="1597792" y="123013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North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5767C0-45F8-4E7C-BBFA-3DBB254A15E7}"/>
              </a:ext>
            </a:extLst>
          </p:cNvPr>
          <p:cNvSpPr txBox="1"/>
          <p:nvPr/>
        </p:nvSpPr>
        <p:spPr>
          <a:xfrm>
            <a:off x="1429349" y="4683200"/>
            <a:ext cx="1893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Room background</a:t>
            </a:r>
          </a:p>
        </p:txBody>
      </p:sp>
    </p:spTree>
    <p:extLst>
      <p:ext uri="{BB962C8B-B14F-4D97-AF65-F5344CB8AC3E}">
        <p14:creationId xmlns:p14="http://schemas.microsoft.com/office/powerpoint/2010/main" val="2494464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654355-5AC0-4267-A7C3-4F709E2D0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8038"/>
            <a:ext cx="9144000" cy="51019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53F47E-A005-41F1-969D-0EF39B787488}"/>
              </a:ext>
            </a:extLst>
          </p:cNvPr>
          <p:cNvSpPr txBox="1"/>
          <p:nvPr/>
        </p:nvSpPr>
        <p:spPr>
          <a:xfrm>
            <a:off x="4390415" y="97623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1173</a:t>
            </a:r>
          </a:p>
          <a:p>
            <a:pPr algn="ctr"/>
            <a:r>
              <a:rPr lang="en-US" baseline="30000" dirty="0">
                <a:solidFill>
                  <a:srgbClr val="00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  <a:r>
              <a:rPr lang="en-US" altLang="zh-CN" dirty="0">
                <a:solidFill>
                  <a:srgbClr val="00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</a:t>
            </a:r>
            <a:endParaRPr lang="en-US" dirty="0">
              <a:solidFill>
                <a:srgbClr val="0066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582E4E-1FE8-4982-BDAF-8E49ADE6C742}"/>
              </a:ext>
            </a:extLst>
          </p:cNvPr>
          <p:cNvSpPr txBox="1"/>
          <p:nvPr/>
        </p:nvSpPr>
        <p:spPr>
          <a:xfrm>
            <a:off x="7910946" y="219582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1461</a:t>
            </a:r>
          </a:p>
          <a:p>
            <a:pPr algn="ctr"/>
            <a:r>
              <a:rPr lang="en-US" baseline="30000" dirty="0"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7EF1DF-BC5C-4358-871C-DB1725A8B08E}"/>
              </a:ext>
            </a:extLst>
          </p:cNvPr>
          <p:cNvSpPr txBox="1"/>
          <p:nvPr/>
        </p:nvSpPr>
        <p:spPr>
          <a:xfrm>
            <a:off x="6386642" y="1027030"/>
            <a:ext cx="697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1332</a:t>
            </a:r>
          </a:p>
          <a:p>
            <a:pPr algn="ctr"/>
            <a:r>
              <a:rPr lang="en-US" baseline="30000" dirty="0">
                <a:solidFill>
                  <a:srgbClr val="00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  <a:r>
              <a:rPr lang="en-US" altLang="zh-CN" dirty="0">
                <a:solidFill>
                  <a:srgbClr val="00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</a:t>
            </a:r>
            <a:endParaRPr lang="en-US" dirty="0">
              <a:solidFill>
                <a:srgbClr val="0066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52D48-1E9C-4F16-84ED-75530CE5BA46}"/>
              </a:ext>
            </a:extLst>
          </p:cNvPr>
          <p:cNvSpPr txBox="1"/>
          <p:nvPr/>
        </p:nvSpPr>
        <p:spPr>
          <a:xfrm>
            <a:off x="1597792" y="1230137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E9FFF"/>
                </a:solidFill>
              </a:rPr>
              <a:t>South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4D49CF-A98D-4C75-9F18-1FD691AE7869}"/>
              </a:ext>
            </a:extLst>
          </p:cNvPr>
          <p:cNvSpPr txBox="1"/>
          <p:nvPr/>
        </p:nvSpPr>
        <p:spPr>
          <a:xfrm>
            <a:off x="-1" y="0"/>
            <a:ext cx="4957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Run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Time: 126712401287603 ns (35.2 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hours)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7C7B45-F087-4BE9-B245-100D02AC1F0B}"/>
              </a:ext>
            </a:extLst>
          </p:cNvPr>
          <p:cNvSpPr txBox="1"/>
          <p:nvPr/>
        </p:nvSpPr>
        <p:spPr>
          <a:xfrm>
            <a:off x="1429349" y="4683200"/>
            <a:ext cx="1893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Room background</a:t>
            </a:r>
          </a:p>
        </p:txBody>
      </p:sp>
    </p:spTree>
    <p:extLst>
      <p:ext uri="{BB962C8B-B14F-4D97-AF65-F5344CB8AC3E}">
        <p14:creationId xmlns:p14="http://schemas.microsoft.com/office/powerpoint/2010/main" val="217157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48D5F2-7D23-49FB-8EC6-EA3C58B86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047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51048D-45D5-4287-9BCC-743204D800D7}"/>
              </a:ext>
            </a:extLst>
          </p:cNvPr>
          <p:cNvSpPr txBox="1"/>
          <p:nvPr/>
        </p:nvSpPr>
        <p:spPr>
          <a:xfrm>
            <a:off x="3704615" y="99930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1173  1332 </a:t>
            </a:r>
            <a:r>
              <a:rPr lang="en-US" baseline="30000" dirty="0"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Co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BA4E5B-830A-48DA-811D-D1DB0C5E03A1}"/>
              </a:ext>
            </a:extLst>
          </p:cNvPr>
          <p:cNvSpPr txBox="1"/>
          <p:nvPr/>
        </p:nvSpPr>
        <p:spPr>
          <a:xfrm rot="16200000">
            <a:off x="4611173" y="938522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1461 </a:t>
            </a:r>
            <a:r>
              <a:rPr lang="en-US" baseline="30000" dirty="0"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14E9C9-A09A-47F7-9729-989F13222E75}"/>
              </a:ext>
            </a:extLst>
          </p:cNvPr>
          <p:cNvSpPr txBox="1"/>
          <p:nvPr/>
        </p:nvSpPr>
        <p:spPr>
          <a:xfrm>
            <a:off x="7804354" y="146608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2506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C45A55-B198-4CD3-A068-049BDA0FA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15253"/>
            <a:ext cx="9144000" cy="31427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4A5C75-DE59-4D0A-AFD1-E5D3F0A7D5FF}"/>
              </a:ext>
            </a:extLst>
          </p:cNvPr>
          <p:cNvSpPr txBox="1"/>
          <p:nvPr/>
        </p:nvSpPr>
        <p:spPr>
          <a:xfrm>
            <a:off x="863600" y="5188221"/>
            <a:ext cx="734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North</a:t>
            </a:r>
          </a:p>
          <a:p>
            <a:r>
              <a:rPr lang="en-US" dirty="0">
                <a:solidFill>
                  <a:srgbClr val="0000FF"/>
                </a:solidFill>
              </a:rPr>
              <a:t>South</a:t>
            </a:r>
          </a:p>
          <a:p>
            <a:r>
              <a:rPr lang="en-US" dirty="0">
                <a:solidFill>
                  <a:srgbClr val="09BB09"/>
                </a:solidFill>
              </a:rPr>
              <a:t>LEGe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87A31F0-1BE4-4F6A-9F8C-3006715A1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612480"/>
              </p:ext>
            </p:extLst>
          </p:nvPr>
        </p:nvGraphicFramePr>
        <p:xfrm>
          <a:off x="999113" y="1958082"/>
          <a:ext cx="2203878" cy="1390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29955">
                  <a:extLst>
                    <a:ext uri="{9D8B030D-6E8A-4147-A177-3AD203B41FA5}">
                      <a16:colId xmlns:a16="http://schemas.microsoft.com/office/drawing/2014/main" val="3871889265"/>
                    </a:ext>
                  </a:extLst>
                </a:gridCol>
                <a:gridCol w="973923">
                  <a:extLst>
                    <a:ext uri="{9D8B030D-6E8A-4147-A177-3AD203B41FA5}">
                      <a16:colId xmlns:a16="http://schemas.microsoft.com/office/drawing/2014/main" val="388046609"/>
                    </a:ext>
                  </a:extLst>
                </a:gridCol>
              </a:tblGrid>
              <a:tr h="3475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2506/1173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0.35%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041859"/>
                  </a:ext>
                </a:extLst>
              </a:tr>
              <a:tr h="3475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2506/1332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0.38%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799635"/>
                  </a:ext>
                </a:extLst>
              </a:tr>
              <a:tr h="3475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2506/1173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0.30%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064449"/>
                  </a:ext>
                </a:extLst>
              </a:tr>
              <a:tr h="3475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2506/1332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0.32%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73835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8FC6893-FD2E-47A5-8EF5-8549BB5B07DE}"/>
              </a:ext>
            </a:extLst>
          </p:cNvPr>
          <p:cNvSpPr txBox="1"/>
          <p:nvPr/>
        </p:nvSpPr>
        <p:spPr>
          <a:xfrm rot="16200000">
            <a:off x="7966556" y="864802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2614 </a:t>
            </a:r>
            <a:r>
              <a:rPr lang="en-US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208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Tl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CFBFBD-76C5-41A4-BE49-9DE0F4E739D1}"/>
              </a:ext>
            </a:extLst>
          </p:cNvPr>
          <p:cNvSpPr txBox="1"/>
          <p:nvPr/>
        </p:nvSpPr>
        <p:spPr>
          <a:xfrm>
            <a:off x="768624" y="1603059"/>
            <a:ext cx="3416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Ratios of 2506-keV sum peak vs singles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64540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C500519-43D4-4BC2-BCA3-8463E71D2A28}"/>
              </a:ext>
            </a:extLst>
          </p:cNvPr>
          <p:cNvSpPr/>
          <p:nvPr/>
        </p:nvSpPr>
        <p:spPr>
          <a:xfrm>
            <a:off x="317500" y="393700"/>
            <a:ext cx="1104900" cy="11049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" name="Cylinder 2">
            <a:extLst>
              <a:ext uri="{FF2B5EF4-FFF2-40B4-BE49-F238E27FC236}">
                <a16:creationId xmlns:a16="http://schemas.microsoft.com/office/drawing/2014/main" id="{419A9965-F221-4AA5-A2BE-3611834BBB56}"/>
              </a:ext>
            </a:extLst>
          </p:cNvPr>
          <p:cNvSpPr/>
          <p:nvPr/>
        </p:nvSpPr>
        <p:spPr>
          <a:xfrm>
            <a:off x="532367" y="1960142"/>
            <a:ext cx="647700" cy="990600"/>
          </a:xfrm>
          <a:prstGeom prst="can">
            <a:avLst/>
          </a:prstGeom>
          <a:solidFill>
            <a:srgbClr val="FF0000">
              <a:alpha val="69804"/>
            </a:srgb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ylinder 3">
            <a:extLst>
              <a:ext uri="{FF2B5EF4-FFF2-40B4-BE49-F238E27FC236}">
                <a16:creationId xmlns:a16="http://schemas.microsoft.com/office/drawing/2014/main" id="{B5D535E6-55D7-439B-9836-E7E31F297340}"/>
              </a:ext>
            </a:extLst>
          </p:cNvPr>
          <p:cNvSpPr/>
          <p:nvPr/>
        </p:nvSpPr>
        <p:spPr>
          <a:xfrm rot="16200000">
            <a:off x="2215496" y="450848"/>
            <a:ext cx="647700" cy="990600"/>
          </a:xfrm>
          <a:prstGeom prst="can">
            <a:avLst/>
          </a:prstGeom>
          <a:solidFill>
            <a:srgbClr val="0000FF">
              <a:alpha val="69804"/>
            </a:srgbClr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80E8EDD-C1A8-476F-B33D-C321AE5E37E3}"/>
              </a:ext>
            </a:extLst>
          </p:cNvPr>
          <p:cNvCxnSpPr>
            <a:cxnSpLocks/>
          </p:cNvCxnSpPr>
          <p:nvPr/>
        </p:nvCxnSpPr>
        <p:spPr>
          <a:xfrm>
            <a:off x="869950" y="946150"/>
            <a:ext cx="1669396" cy="0"/>
          </a:xfrm>
          <a:prstGeom prst="straightConnector1">
            <a:avLst/>
          </a:prstGeom>
          <a:ln w="28575">
            <a:solidFill>
              <a:srgbClr val="33CC33">
                <a:alpha val="40000"/>
              </a:srgb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DB44F20-2034-475B-8F8D-AEDA4E01ACCE}"/>
              </a:ext>
            </a:extLst>
          </p:cNvPr>
          <p:cNvCxnSpPr>
            <a:cxnSpLocks/>
          </p:cNvCxnSpPr>
          <p:nvPr/>
        </p:nvCxnSpPr>
        <p:spPr>
          <a:xfrm>
            <a:off x="869950" y="946149"/>
            <a:ext cx="0" cy="1631951"/>
          </a:xfrm>
          <a:prstGeom prst="straightConnector1">
            <a:avLst/>
          </a:prstGeom>
          <a:ln w="28575">
            <a:solidFill>
              <a:srgbClr val="33CC33">
                <a:alpha val="40000"/>
              </a:srgb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E657EB3-BFBB-47C2-B40D-2A1925DD5C69}"/>
              </a:ext>
            </a:extLst>
          </p:cNvPr>
          <p:cNvSpPr txBox="1"/>
          <p:nvPr/>
        </p:nvSpPr>
        <p:spPr>
          <a:xfrm>
            <a:off x="1391303" y="94614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1173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3D4BD3-AD5F-48DD-AA00-2AC6759AC593}"/>
              </a:ext>
            </a:extLst>
          </p:cNvPr>
          <p:cNvSpPr txBox="1"/>
          <p:nvPr/>
        </p:nvSpPr>
        <p:spPr>
          <a:xfrm rot="16200000">
            <a:off x="853696" y="154939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5050"/>
                </a:solidFill>
              </a:rPr>
              <a:t>1332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70CE6DD-F67A-484D-8147-79CEEE9760DD}"/>
              </a:ext>
            </a:extLst>
          </p:cNvPr>
          <p:cNvGraphicFramePr>
            <a:graphicFrameLocks noGrp="1"/>
          </p:cNvGraphicFramePr>
          <p:nvPr/>
        </p:nvGraphicFramePr>
        <p:xfrm>
          <a:off x="3478467" y="622297"/>
          <a:ext cx="5348033" cy="237743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783395">
                  <a:extLst>
                    <a:ext uri="{9D8B030D-6E8A-4147-A177-3AD203B41FA5}">
                      <a16:colId xmlns:a16="http://schemas.microsoft.com/office/drawing/2014/main" val="1543770095"/>
                    </a:ext>
                  </a:extLst>
                </a:gridCol>
                <a:gridCol w="1129030">
                  <a:extLst>
                    <a:ext uri="{9D8B030D-6E8A-4147-A177-3AD203B41FA5}">
                      <a16:colId xmlns:a16="http://schemas.microsoft.com/office/drawing/2014/main" val="2056023267"/>
                    </a:ext>
                  </a:extLst>
                </a:gridCol>
                <a:gridCol w="1435608">
                  <a:extLst>
                    <a:ext uri="{9D8B030D-6E8A-4147-A177-3AD203B41FA5}">
                      <a16:colId xmlns:a16="http://schemas.microsoft.com/office/drawing/2014/main" val="3354160109"/>
                    </a:ext>
                  </a:extLst>
                </a:gridCol>
              </a:tblGrid>
              <a:tr h="33963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South 1173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13072303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Gated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788294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γγ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Angular Correlation 90deg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0.95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43913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1332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12418688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Emitted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6306002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North 1332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36243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Detected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963515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North 1332 </a:t>
                      </a: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ε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0.292%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Summing free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6667428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North 1332 </a:t>
                      </a: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ε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0.285%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Nominal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832781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Summing Correction Factor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1.0245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6028655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A8EFE7D-8E89-4E03-91F6-2992A4FCA79C}"/>
              </a:ext>
            </a:extLst>
          </p:cNvPr>
          <p:cNvGraphicFramePr>
            <a:graphicFrameLocks noGrp="1"/>
          </p:cNvGraphicFramePr>
          <p:nvPr/>
        </p:nvGraphicFramePr>
        <p:xfrm>
          <a:off x="3478467" y="3952741"/>
          <a:ext cx="5348033" cy="23774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3395">
                  <a:extLst>
                    <a:ext uri="{9D8B030D-6E8A-4147-A177-3AD203B41FA5}">
                      <a16:colId xmlns:a16="http://schemas.microsoft.com/office/drawing/2014/main" val="2295082283"/>
                    </a:ext>
                  </a:extLst>
                </a:gridCol>
                <a:gridCol w="1129030">
                  <a:extLst>
                    <a:ext uri="{9D8B030D-6E8A-4147-A177-3AD203B41FA5}">
                      <a16:colId xmlns:a16="http://schemas.microsoft.com/office/drawing/2014/main" val="2783553513"/>
                    </a:ext>
                  </a:extLst>
                </a:gridCol>
                <a:gridCol w="1435608">
                  <a:extLst>
                    <a:ext uri="{9D8B030D-6E8A-4147-A177-3AD203B41FA5}">
                      <a16:colId xmlns:a16="http://schemas.microsoft.com/office/drawing/2014/main" val="2587069656"/>
                    </a:ext>
                  </a:extLst>
                </a:gridCol>
              </a:tblGrid>
              <a:tr h="339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South 1332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12189561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Gated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88183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γγ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Angular Correlation 90deg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077700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11564725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Emitted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032921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North 1173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36466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Detected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4522460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North 1173 </a:t>
                      </a: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ε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0.315%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Summing free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62415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North 1173 </a:t>
                      </a: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ε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0.308%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Nominal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730623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Summing Correction Factor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1.0230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528069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3D60495-4585-4FA2-89DD-733E2B8DC0EC}"/>
              </a:ext>
            </a:extLst>
          </p:cNvPr>
          <p:cNvSpPr txBox="1"/>
          <p:nvPr/>
        </p:nvSpPr>
        <p:spPr>
          <a:xfrm>
            <a:off x="576439" y="576815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solidFill>
                  <a:srgbClr val="00B050"/>
                </a:solidFill>
              </a:rPr>
              <a:t>60</a:t>
            </a:r>
            <a:r>
              <a:rPr lang="en-US" dirty="0">
                <a:solidFill>
                  <a:srgbClr val="00B050"/>
                </a:solidFill>
              </a:rPr>
              <a:t>Co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F045D31-8200-4D0E-A5A0-6CA67F516363}"/>
              </a:ext>
            </a:extLst>
          </p:cNvPr>
          <p:cNvSpPr/>
          <p:nvPr/>
        </p:nvSpPr>
        <p:spPr>
          <a:xfrm>
            <a:off x="317500" y="3724143"/>
            <a:ext cx="1104900" cy="11049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5" name="Cylinder 24">
            <a:extLst>
              <a:ext uri="{FF2B5EF4-FFF2-40B4-BE49-F238E27FC236}">
                <a16:creationId xmlns:a16="http://schemas.microsoft.com/office/drawing/2014/main" id="{C733F1AF-2F8E-4037-B419-6D57EAD83FFB}"/>
              </a:ext>
            </a:extLst>
          </p:cNvPr>
          <p:cNvSpPr/>
          <p:nvPr/>
        </p:nvSpPr>
        <p:spPr>
          <a:xfrm>
            <a:off x="532367" y="5290585"/>
            <a:ext cx="647700" cy="990600"/>
          </a:xfrm>
          <a:prstGeom prst="can">
            <a:avLst/>
          </a:prstGeom>
          <a:solidFill>
            <a:srgbClr val="FF0000">
              <a:alpha val="69804"/>
            </a:srgb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ylinder 25">
            <a:extLst>
              <a:ext uri="{FF2B5EF4-FFF2-40B4-BE49-F238E27FC236}">
                <a16:creationId xmlns:a16="http://schemas.microsoft.com/office/drawing/2014/main" id="{7553DAB6-F1E5-4DA7-AA45-23B65B7FA75F}"/>
              </a:ext>
            </a:extLst>
          </p:cNvPr>
          <p:cNvSpPr/>
          <p:nvPr/>
        </p:nvSpPr>
        <p:spPr>
          <a:xfrm rot="16200000">
            <a:off x="2215496" y="3781291"/>
            <a:ext cx="647700" cy="990600"/>
          </a:xfrm>
          <a:prstGeom prst="can">
            <a:avLst/>
          </a:prstGeom>
          <a:solidFill>
            <a:srgbClr val="0000FF">
              <a:alpha val="69804"/>
            </a:srgbClr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226A40-F424-4E6B-962C-E04A96142443}"/>
              </a:ext>
            </a:extLst>
          </p:cNvPr>
          <p:cNvSpPr txBox="1"/>
          <p:nvPr/>
        </p:nvSpPr>
        <p:spPr>
          <a:xfrm>
            <a:off x="1391303" y="427659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1332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7579E9-986B-41B9-A1B6-31F462B87B00}"/>
              </a:ext>
            </a:extLst>
          </p:cNvPr>
          <p:cNvSpPr txBox="1"/>
          <p:nvPr/>
        </p:nvSpPr>
        <p:spPr>
          <a:xfrm rot="16200000">
            <a:off x="853696" y="487984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5050"/>
                </a:solidFill>
              </a:rPr>
              <a:t>1173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2C3F66-143A-4AC1-B26F-2A960C449D3C}"/>
              </a:ext>
            </a:extLst>
          </p:cNvPr>
          <p:cNvSpPr txBox="1"/>
          <p:nvPr/>
        </p:nvSpPr>
        <p:spPr>
          <a:xfrm>
            <a:off x="576439" y="390725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solidFill>
                  <a:srgbClr val="00B050"/>
                </a:solidFill>
              </a:rPr>
              <a:t>60</a:t>
            </a:r>
            <a:r>
              <a:rPr lang="en-US" dirty="0">
                <a:solidFill>
                  <a:srgbClr val="00B050"/>
                </a:solidFill>
              </a:rPr>
              <a:t>Co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2FDEE97-05B3-4693-8C3D-5D2B02EDBFA3}"/>
              </a:ext>
            </a:extLst>
          </p:cNvPr>
          <p:cNvCxnSpPr>
            <a:cxnSpLocks/>
          </p:cNvCxnSpPr>
          <p:nvPr/>
        </p:nvCxnSpPr>
        <p:spPr>
          <a:xfrm>
            <a:off x="869950" y="4283147"/>
            <a:ext cx="1669396" cy="0"/>
          </a:xfrm>
          <a:prstGeom prst="straightConnector1">
            <a:avLst/>
          </a:prstGeom>
          <a:ln w="28575">
            <a:solidFill>
              <a:srgbClr val="33CC33">
                <a:alpha val="40000"/>
              </a:srgb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17C6A94-43AF-4C5D-A04B-0B0C097FDDF9}"/>
              </a:ext>
            </a:extLst>
          </p:cNvPr>
          <p:cNvCxnSpPr>
            <a:cxnSpLocks/>
          </p:cNvCxnSpPr>
          <p:nvPr/>
        </p:nvCxnSpPr>
        <p:spPr>
          <a:xfrm>
            <a:off x="869950" y="4283146"/>
            <a:ext cx="0" cy="1631951"/>
          </a:xfrm>
          <a:prstGeom prst="straightConnector1">
            <a:avLst/>
          </a:prstGeom>
          <a:ln w="28575">
            <a:solidFill>
              <a:srgbClr val="33CC33">
                <a:alpha val="40000"/>
              </a:srgb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E086F78-FA1A-45F9-95BC-9710B8424691}"/>
              </a:ext>
            </a:extLst>
          </p:cNvPr>
          <p:cNvSpPr txBox="1"/>
          <p:nvPr/>
        </p:nvSpPr>
        <p:spPr>
          <a:xfrm>
            <a:off x="1888958" y="3152477"/>
            <a:ext cx="6937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1C1C1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Based on the counts of 1173-1332 γγ coincidences, we estimate that summing "loss" accounts for around 2.5% of the singles peaks.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528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C500519-43D4-4BC2-BCA3-8463E71D2A28}"/>
              </a:ext>
            </a:extLst>
          </p:cNvPr>
          <p:cNvSpPr/>
          <p:nvPr/>
        </p:nvSpPr>
        <p:spPr>
          <a:xfrm>
            <a:off x="317500" y="393700"/>
            <a:ext cx="1104900" cy="11049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" name="Cylinder 2">
            <a:extLst>
              <a:ext uri="{FF2B5EF4-FFF2-40B4-BE49-F238E27FC236}">
                <a16:creationId xmlns:a16="http://schemas.microsoft.com/office/drawing/2014/main" id="{419A9965-F221-4AA5-A2BE-3611834BBB56}"/>
              </a:ext>
            </a:extLst>
          </p:cNvPr>
          <p:cNvSpPr/>
          <p:nvPr/>
        </p:nvSpPr>
        <p:spPr>
          <a:xfrm>
            <a:off x="532367" y="1960142"/>
            <a:ext cx="647700" cy="990600"/>
          </a:xfrm>
          <a:prstGeom prst="can">
            <a:avLst/>
          </a:prstGeom>
          <a:solidFill>
            <a:srgbClr val="FF0000">
              <a:alpha val="69804"/>
            </a:srgb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ylinder 3">
            <a:extLst>
              <a:ext uri="{FF2B5EF4-FFF2-40B4-BE49-F238E27FC236}">
                <a16:creationId xmlns:a16="http://schemas.microsoft.com/office/drawing/2014/main" id="{B5D535E6-55D7-439B-9836-E7E31F297340}"/>
              </a:ext>
            </a:extLst>
          </p:cNvPr>
          <p:cNvSpPr/>
          <p:nvPr/>
        </p:nvSpPr>
        <p:spPr>
          <a:xfrm rot="16200000">
            <a:off x="2215496" y="450848"/>
            <a:ext cx="647700" cy="990600"/>
          </a:xfrm>
          <a:prstGeom prst="can">
            <a:avLst/>
          </a:prstGeom>
          <a:solidFill>
            <a:srgbClr val="0000FF">
              <a:alpha val="69804"/>
            </a:srgbClr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80E8EDD-C1A8-476F-B33D-C321AE5E37E3}"/>
              </a:ext>
            </a:extLst>
          </p:cNvPr>
          <p:cNvCxnSpPr>
            <a:cxnSpLocks/>
          </p:cNvCxnSpPr>
          <p:nvPr/>
        </p:nvCxnSpPr>
        <p:spPr>
          <a:xfrm>
            <a:off x="869950" y="946150"/>
            <a:ext cx="1669396" cy="0"/>
          </a:xfrm>
          <a:prstGeom prst="straightConnector1">
            <a:avLst/>
          </a:prstGeom>
          <a:ln w="28575">
            <a:solidFill>
              <a:srgbClr val="33CC33">
                <a:alpha val="40000"/>
              </a:srgb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DB44F20-2034-475B-8F8D-AEDA4E01ACCE}"/>
              </a:ext>
            </a:extLst>
          </p:cNvPr>
          <p:cNvCxnSpPr>
            <a:cxnSpLocks/>
          </p:cNvCxnSpPr>
          <p:nvPr/>
        </p:nvCxnSpPr>
        <p:spPr>
          <a:xfrm>
            <a:off x="869950" y="946149"/>
            <a:ext cx="0" cy="1631951"/>
          </a:xfrm>
          <a:prstGeom prst="straightConnector1">
            <a:avLst/>
          </a:prstGeom>
          <a:ln w="28575">
            <a:solidFill>
              <a:srgbClr val="33CC33">
                <a:alpha val="40000"/>
              </a:srgb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E657EB3-BFBB-47C2-B40D-2A1925DD5C69}"/>
              </a:ext>
            </a:extLst>
          </p:cNvPr>
          <p:cNvSpPr txBox="1"/>
          <p:nvPr/>
        </p:nvSpPr>
        <p:spPr>
          <a:xfrm>
            <a:off x="1391303" y="94614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1173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3D4BD3-AD5F-48DD-AA00-2AC6759AC593}"/>
              </a:ext>
            </a:extLst>
          </p:cNvPr>
          <p:cNvSpPr txBox="1"/>
          <p:nvPr/>
        </p:nvSpPr>
        <p:spPr>
          <a:xfrm rot="16200000">
            <a:off x="853696" y="154939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5050"/>
                </a:solidFill>
              </a:rPr>
              <a:t>1332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70CE6DD-F67A-484D-8147-79CEEE9760DD}"/>
              </a:ext>
            </a:extLst>
          </p:cNvPr>
          <p:cNvGraphicFramePr>
            <a:graphicFrameLocks noGrp="1"/>
          </p:cNvGraphicFramePr>
          <p:nvPr/>
        </p:nvGraphicFramePr>
        <p:xfrm>
          <a:off x="3478467" y="622297"/>
          <a:ext cx="5348033" cy="237743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783395">
                  <a:extLst>
                    <a:ext uri="{9D8B030D-6E8A-4147-A177-3AD203B41FA5}">
                      <a16:colId xmlns:a16="http://schemas.microsoft.com/office/drawing/2014/main" val="1543770095"/>
                    </a:ext>
                  </a:extLst>
                </a:gridCol>
                <a:gridCol w="1129030">
                  <a:extLst>
                    <a:ext uri="{9D8B030D-6E8A-4147-A177-3AD203B41FA5}">
                      <a16:colId xmlns:a16="http://schemas.microsoft.com/office/drawing/2014/main" val="2056023267"/>
                    </a:ext>
                  </a:extLst>
                </a:gridCol>
                <a:gridCol w="1435608">
                  <a:extLst>
                    <a:ext uri="{9D8B030D-6E8A-4147-A177-3AD203B41FA5}">
                      <a16:colId xmlns:a16="http://schemas.microsoft.com/office/drawing/2014/main" val="3354160109"/>
                    </a:ext>
                  </a:extLst>
                </a:gridCol>
              </a:tblGrid>
              <a:tr h="339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North 1173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14760841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Gated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788294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γγ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Angular Correlation 90deg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0.95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43913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1332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14022799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Emitted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6306002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South 1332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36600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Detected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963515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South 1332 </a:t>
                      </a: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ε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0.261%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Summing free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6667428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South 1332 </a:t>
                      </a: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ε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0.254%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Nominal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832781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Summing Correction Factor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1.0268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6028655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A8EFE7D-8E89-4E03-91F6-2992A4FCA79C}"/>
              </a:ext>
            </a:extLst>
          </p:cNvPr>
          <p:cNvGraphicFramePr>
            <a:graphicFrameLocks noGrp="1"/>
          </p:cNvGraphicFramePr>
          <p:nvPr/>
        </p:nvGraphicFramePr>
        <p:xfrm>
          <a:off x="3478467" y="3952741"/>
          <a:ext cx="5348033" cy="23774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3395">
                  <a:extLst>
                    <a:ext uri="{9D8B030D-6E8A-4147-A177-3AD203B41FA5}">
                      <a16:colId xmlns:a16="http://schemas.microsoft.com/office/drawing/2014/main" val="2295082283"/>
                    </a:ext>
                  </a:extLst>
                </a:gridCol>
                <a:gridCol w="1129030">
                  <a:extLst>
                    <a:ext uri="{9D8B030D-6E8A-4147-A177-3AD203B41FA5}">
                      <a16:colId xmlns:a16="http://schemas.microsoft.com/office/drawing/2014/main" val="2783553513"/>
                    </a:ext>
                  </a:extLst>
                </a:gridCol>
                <a:gridCol w="1435608">
                  <a:extLst>
                    <a:ext uri="{9D8B030D-6E8A-4147-A177-3AD203B41FA5}">
                      <a16:colId xmlns:a16="http://schemas.microsoft.com/office/drawing/2014/main" val="2587069656"/>
                    </a:ext>
                  </a:extLst>
                </a:gridCol>
              </a:tblGrid>
              <a:tr h="339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North 1332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13659715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Gated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88183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γγ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Angular Correlation 90deg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077700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12959519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Emitted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032921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South 1173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36262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Detected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4522460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South 1173 </a:t>
                      </a: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ε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0.280%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Summing free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62415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South 1173 </a:t>
                      </a: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ε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0.273%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Nominal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730623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Summing Correction Factor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1.0251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528069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3D60495-4585-4FA2-89DD-733E2B8DC0EC}"/>
              </a:ext>
            </a:extLst>
          </p:cNvPr>
          <p:cNvSpPr txBox="1"/>
          <p:nvPr/>
        </p:nvSpPr>
        <p:spPr>
          <a:xfrm>
            <a:off x="576439" y="576815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solidFill>
                  <a:srgbClr val="00B050"/>
                </a:solidFill>
              </a:rPr>
              <a:t>60</a:t>
            </a:r>
            <a:r>
              <a:rPr lang="en-US" dirty="0">
                <a:solidFill>
                  <a:srgbClr val="00B050"/>
                </a:solidFill>
              </a:rPr>
              <a:t>Co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F045D31-8200-4D0E-A5A0-6CA67F516363}"/>
              </a:ext>
            </a:extLst>
          </p:cNvPr>
          <p:cNvSpPr/>
          <p:nvPr/>
        </p:nvSpPr>
        <p:spPr>
          <a:xfrm>
            <a:off x="317500" y="3724143"/>
            <a:ext cx="1104900" cy="11049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5" name="Cylinder 24">
            <a:extLst>
              <a:ext uri="{FF2B5EF4-FFF2-40B4-BE49-F238E27FC236}">
                <a16:creationId xmlns:a16="http://schemas.microsoft.com/office/drawing/2014/main" id="{C733F1AF-2F8E-4037-B419-6D57EAD83FFB}"/>
              </a:ext>
            </a:extLst>
          </p:cNvPr>
          <p:cNvSpPr/>
          <p:nvPr/>
        </p:nvSpPr>
        <p:spPr>
          <a:xfrm>
            <a:off x="532367" y="5290585"/>
            <a:ext cx="647700" cy="990600"/>
          </a:xfrm>
          <a:prstGeom prst="can">
            <a:avLst/>
          </a:prstGeom>
          <a:solidFill>
            <a:srgbClr val="FF0000">
              <a:alpha val="69804"/>
            </a:srgb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ylinder 25">
            <a:extLst>
              <a:ext uri="{FF2B5EF4-FFF2-40B4-BE49-F238E27FC236}">
                <a16:creationId xmlns:a16="http://schemas.microsoft.com/office/drawing/2014/main" id="{7553DAB6-F1E5-4DA7-AA45-23B65B7FA75F}"/>
              </a:ext>
            </a:extLst>
          </p:cNvPr>
          <p:cNvSpPr/>
          <p:nvPr/>
        </p:nvSpPr>
        <p:spPr>
          <a:xfrm rot="16200000">
            <a:off x="2215496" y="3781291"/>
            <a:ext cx="647700" cy="990600"/>
          </a:xfrm>
          <a:prstGeom prst="can">
            <a:avLst/>
          </a:prstGeom>
          <a:solidFill>
            <a:srgbClr val="0000FF">
              <a:alpha val="69804"/>
            </a:srgbClr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226A40-F424-4E6B-962C-E04A96142443}"/>
              </a:ext>
            </a:extLst>
          </p:cNvPr>
          <p:cNvSpPr txBox="1"/>
          <p:nvPr/>
        </p:nvSpPr>
        <p:spPr>
          <a:xfrm>
            <a:off x="1391303" y="427659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1332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7579E9-986B-41B9-A1B6-31F462B87B00}"/>
              </a:ext>
            </a:extLst>
          </p:cNvPr>
          <p:cNvSpPr txBox="1"/>
          <p:nvPr/>
        </p:nvSpPr>
        <p:spPr>
          <a:xfrm rot="16200000">
            <a:off x="853696" y="487984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5050"/>
                </a:solidFill>
              </a:rPr>
              <a:t>1173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2C3F66-143A-4AC1-B26F-2A960C449D3C}"/>
              </a:ext>
            </a:extLst>
          </p:cNvPr>
          <p:cNvSpPr txBox="1"/>
          <p:nvPr/>
        </p:nvSpPr>
        <p:spPr>
          <a:xfrm>
            <a:off x="576439" y="390725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solidFill>
                  <a:srgbClr val="00B050"/>
                </a:solidFill>
              </a:rPr>
              <a:t>60</a:t>
            </a:r>
            <a:r>
              <a:rPr lang="en-US" dirty="0">
                <a:solidFill>
                  <a:srgbClr val="00B050"/>
                </a:solidFill>
              </a:rPr>
              <a:t>Co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2FDEE97-05B3-4693-8C3D-5D2B02EDBFA3}"/>
              </a:ext>
            </a:extLst>
          </p:cNvPr>
          <p:cNvCxnSpPr>
            <a:cxnSpLocks/>
          </p:cNvCxnSpPr>
          <p:nvPr/>
        </p:nvCxnSpPr>
        <p:spPr>
          <a:xfrm>
            <a:off x="869950" y="4283147"/>
            <a:ext cx="1669396" cy="0"/>
          </a:xfrm>
          <a:prstGeom prst="straightConnector1">
            <a:avLst/>
          </a:prstGeom>
          <a:ln w="28575">
            <a:solidFill>
              <a:srgbClr val="33CC33">
                <a:alpha val="40000"/>
              </a:srgb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17C6A94-43AF-4C5D-A04B-0B0C097FDDF9}"/>
              </a:ext>
            </a:extLst>
          </p:cNvPr>
          <p:cNvCxnSpPr>
            <a:cxnSpLocks/>
          </p:cNvCxnSpPr>
          <p:nvPr/>
        </p:nvCxnSpPr>
        <p:spPr>
          <a:xfrm>
            <a:off x="869950" y="4283146"/>
            <a:ext cx="0" cy="1631951"/>
          </a:xfrm>
          <a:prstGeom prst="straightConnector1">
            <a:avLst/>
          </a:prstGeom>
          <a:ln w="28575">
            <a:solidFill>
              <a:srgbClr val="33CC33">
                <a:alpha val="40000"/>
              </a:srgb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2B1DD39-C0C4-4E39-8994-212FD1FAE1B4}"/>
              </a:ext>
            </a:extLst>
          </p:cNvPr>
          <p:cNvSpPr txBox="1"/>
          <p:nvPr/>
        </p:nvSpPr>
        <p:spPr>
          <a:xfrm>
            <a:off x="1888958" y="3152477"/>
            <a:ext cx="6937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1C1C1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Based on the counts of 1173-1332 γγ coincidences, we estimate that summing "loss" accounts for around 2.5% of the singles peaks.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224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</TotalTime>
  <Words>1970</Words>
  <Application>Microsoft Office PowerPoint</Application>
  <PresentationFormat>On-screen Show (4:3)</PresentationFormat>
  <Paragraphs>446</Paragraphs>
  <Slides>32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Inter</vt:lpstr>
      <vt:lpstr>TimesNewRomanPSMT-Identity-H</vt:lpstr>
      <vt:lpstr>Arial</vt:lpstr>
      <vt:lpstr>Arial Narrow</vt:lpstr>
      <vt:lpstr>Calibri</vt:lpstr>
      <vt:lpstr>Calibri Light</vt:lpstr>
      <vt:lpstr>Cambria</vt:lpstr>
      <vt:lpstr>Times New Roman</vt:lpstr>
      <vt:lpstr>Office Theme</vt:lpstr>
      <vt:lpstr>PXCT 60Co Test</vt:lpstr>
      <vt:lpstr>PowerPoint Presentation</vt:lpstr>
      <vt:lpstr>PowerPoint Presentation</vt:lpstr>
      <vt:lpstr>Coincidence Summing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Timing Performance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PXCT 60Co Test</dc:title>
  <dc:creator>sun lijie</dc:creator>
  <cp:lastModifiedBy>sun lijie</cp:lastModifiedBy>
  <cp:revision>12</cp:revision>
  <dcterms:created xsi:type="dcterms:W3CDTF">2024-03-20T03:44:27Z</dcterms:created>
  <dcterms:modified xsi:type="dcterms:W3CDTF">2024-03-22T00:25:37Z</dcterms:modified>
</cp:coreProperties>
</file>