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955" r:id="rId3"/>
    <p:sldId id="2968" r:id="rId4"/>
    <p:sldId id="2966" r:id="rId5"/>
    <p:sldId id="2967" r:id="rId6"/>
    <p:sldId id="2952" r:id="rId7"/>
    <p:sldId id="2969" r:id="rId8"/>
    <p:sldId id="2970" r:id="rId9"/>
    <p:sldId id="2971" r:id="rId10"/>
    <p:sldId id="2972" r:id="rId11"/>
    <p:sldId id="2973" r:id="rId12"/>
    <p:sldId id="297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7" y="5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5F64F-486A-4C14-A4D4-28D4D36F1D1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9BCDC-902D-4FDC-BBE9-3471E1DE9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42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394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6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6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4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59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2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0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2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0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34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7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4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A5A98-8959-4742-A305-AE05DFB08D87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8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412.1473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arxiv.org/abs/2412.14734" TargetMode="External"/><Relationship Id="rId4" Type="http://schemas.openxmlformats.org/officeDocument/2006/relationships/image" Target="../media/image489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FF241AD-1742-4878-8682-8FA16DB3A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133599"/>
          </a:xfrm>
        </p:spPr>
        <p:txBody>
          <a:bodyPr>
            <a:normAutofit/>
          </a:bodyPr>
          <a:lstStyle/>
          <a:p>
            <a:r>
              <a:rPr lang="en-US" sz="3600" dirty="0"/>
              <a:t>Lifetime of </a:t>
            </a:r>
            <a:r>
              <a:rPr lang="en-US" sz="3600" baseline="30000" dirty="0"/>
              <a:t>23</a:t>
            </a:r>
            <a:r>
              <a:rPr lang="en-US" sz="3600" dirty="0"/>
              <a:t>Mg 7787 keV state (S2193)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317F396-5EF1-412B-8F89-C5E5565F4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4768" y="3602039"/>
            <a:ext cx="4396154" cy="2353594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1) Fit range</a:t>
            </a:r>
          </a:p>
          <a:p>
            <a:pPr algn="l"/>
            <a:r>
              <a:rPr lang="en-US" sz="2400" dirty="0"/>
              <a:t>2) Bin width</a:t>
            </a:r>
          </a:p>
          <a:p>
            <a:pPr algn="l"/>
            <a:r>
              <a:rPr lang="en-US" dirty="0"/>
              <a:t>3)</a:t>
            </a:r>
            <a:r>
              <a:rPr lang="zh-CN" altLang="en-US" dirty="0"/>
              <a:t> </a:t>
            </a:r>
            <a:r>
              <a:rPr lang="en-US" altLang="zh-CN" dirty="0"/>
              <a:t>Angular distribution</a:t>
            </a:r>
          </a:p>
          <a:p>
            <a:pPr algn="l"/>
            <a:r>
              <a:rPr lang="en-US" dirty="0"/>
              <a:t>4) Bayesian a</a:t>
            </a:r>
            <a:r>
              <a:rPr lang="en-US" altLang="zh-CN" dirty="0"/>
              <a:t>nalysis framework</a:t>
            </a:r>
            <a:endParaRPr lang="en-US" dirty="0"/>
          </a:p>
          <a:p>
            <a:pPr algn="l"/>
            <a:r>
              <a:rPr lang="en-US" dirty="0">
                <a:solidFill>
                  <a:srgbClr val="0033FF"/>
                </a:solidFill>
              </a:rPr>
              <a:t>5) Prior choices</a:t>
            </a:r>
          </a:p>
        </p:txBody>
      </p:sp>
    </p:spTree>
    <p:extLst>
      <p:ext uri="{BB962C8B-B14F-4D97-AF65-F5344CB8AC3E}">
        <p14:creationId xmlns:p14="http://schemas.microsoft.com/office/powerpoint/2010/main" val="3750801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4DFAF3-3DE8-4999-AA07-200D2E99C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60712" cy="58682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17CC02-D2F2-4105-BA28-6B0F0F2E292A}"/>
              </a:ext>
            </a:extLst>
          </p:cNvPr>
          <p:cNvSpPr txBox="1"/>
          <p:nvPr/>
        </p:nvSpPr>
        <p:spPr>
          <a:xfrm>
            <a:off x="0" y="5868237"/>
            <a:ext cx="47779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V. E. </a:t>
            </a:r>
            <a:r>
              <a:rPr lang="en-US" dirty="0" err="1"/>
              <a:t>Iacob</a:t>
            </a:r>
            <a:r>
              <a:rPr lang="en-US" dirty="0"/>
              <a:t> et al., Phys. Rev. C 74, 045810 (2006).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0F000AA-7801-4326-9CB6-85DF968ABF73}"/>
              </a:ext>
            </a:extLst>
          </p:cNvPr>
          <p:cNvCxnSpPr/>
          <p:nvPr/>
        </p:nvCxnSpPr>
        <p:spPr>
          <a:xfrm>
            <a:off x="5591908" y="2828109"/>
            <a:ext cx="0" cy="600891"/>
          </a:xfrm>
          <a:prstGeom prst="straightConnector1">
            <a:avLst/>
          </a:prstGeom>
          <a:ln>
            <a:solidFill>
              <a:srgbClr val="00AC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073097A-1AF4-4F38-A5D9-E1D55B834EDE}"/>
              </a:ext>
            </a:extLst>
          </p:cNvPr>
          <p:cNvCxnSpPr/>
          <p:nvPr/>
        </p:nvCxnSpPr>
        <p:spPr>
          <a:xfrm>
            <a:off x="3282461" y="3693942"/>
            <a:ext cx="0" cy="600891"/>
          </a:xfrm>
          <a:prstGeom prst="straightConnector1">
            <a:avLst/>
          </a:prstGeom>
          <a:ln>
            <a:solidFill>
              <a:srgbClr val="00AC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116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002676-6291-496E-892B-5C3A618B0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372475" cy="634365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7D4647C-861C-4632-9713-36E5027A14EA}"/>
              </a:ext>
            </a:extLst>
          </p:cNvPr>
          <p:cNvCxnSpPr>
            <a:cxnSpLocks/>
          </p:cNvCxnSpPr>
          <p:nvPr/>
        </p:nvCxnSpPr>
        <p:spPr>
          <a:xfrm>
            <a:off x="6938386" y="3577213"/>
            <a:ext cx="0" cy="392388"/>
          </a:xfrm>
          <a:prstGeom prst="straightConnector1">
            <a:avLst/>
          </a:prstGeom>
          <a:ln>
            <a:solidFill>
              <a:srgbClr val="00AC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597EE14-3E06-4D2C-B117-E39ADEBA4CD7}"/>
              </a:ext>
            </a:extLst>
          </p:cNvPr>
          <p:cNvCxnSpPr/>
          <p:nvPr/>
        </p:nvCxnSpPr>
        <p:spPr>
          <a:xfrm>
            <a:off x="3825072" y="3878329"/>
            <a:ext cx="0" cy="600891"/>
          </a:xfrm>
          <a:prstGeom prst="straightConnector1">
            <a:avLst/>
          </a:prstGeom>
          <a:ln>
            <a:solidFill>
              <a:srgbClr val="00AC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938DD6F-B59B-413F-BCEC-033E852C487C}"/>
              </a:ext>
            </a:extLst>
          </p:cNvPr>
          <p:cNvSpPr txBox="1"/>
          <p:nvPr/>
        </p:nvSpPr>
        <p:spPr>
          <a:xfrm>
            <a:off x="0" y="6488668"/>
            <a:ext cx="52904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A. </a:t>
            </a:r>
            <a:r>
              <a:rPr lang="en-US" dirty="0" err="1"/>
              <a:t>Saastamoinen</a:t>
            </a:r>
            <a:r>
              <a:rPr lang="en-US" dirty="0"/>
              <a:t> et al., Phys. Rev. C 83, 045808 (2011). </a:t>
            </a:r>
          </a:p>
        </p:txBody>
      </p:sp>
    </p:spTree>
    <p:extLst>
      <p:ext uri="{BB962C8B-B14F-4D97-AF65-F5344CB8AC3E}">
        <p14:creationId xmlns:p14="http://schemas.microsoft.com/office/powerpoint/2010/main" val="118663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CD13E1-5B58-4CB2-9DE8-A865C5454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9732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21AD3B-F3E9-4030-A70C-AAE58D59CC6E}"/>
              </a:ext>
            </a:extLst>
          </p:cNvPr>
          <p:cNvSpPr txBox="1"/>
          <p:nvPr/>
        </p:nvSpPr>
        <p:spPr>
          <a:xfrm>
            <a:off x="0" y="5154097"/>
            <a:ext cx="7556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Itay Goldberg, Master Thesis, Hebrew University of Jerusalem, Israel, 2024.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317DF10-9E36-495B-AFAB-956496F012D4}"/>
              </a:ext>
            </a:extLst>
          </p:cNvPr>
          <p:cNvCxnSpPr>
            <a:cxnSpLocks/>
          </p:cNvCxnSpPr>
          <p:nvPr/>
        </p:nvCxnSpPr>
        <p:spPr>
          <a:xfrm>
            <a:off x="7852786" y="653144"/>
            <a:ext cx="0" cy="392388"/>
          </a:xfrm>
          <a:prstGeom prst="straightConnector1">
            <a:avLst/>
          </a:prstGeom>
          <a:ln>
            <a:solidFill>
              <a:srgbClr val="00AC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7A5313A-C9F4-4BE8-86CD-091668BA6711}"/>
              </a:ext>
            </a:extLst>
          </p:cNvPr>
          <p:cNvCxnSpPr/>
          <p:nvPr/>
        </p:nvCxnSpPr>
        <p:spPr>
          <a:xfrm>
            <a:off x="6106048" y="2712721"/>
            <a:ext cx="0" cy="600891"/>
          </a:xfrm>
          <a:prstGeom prst="straightConnector1">
            <a:avLst/>
          </a:prstGeom>
          <a:ln>
            <a:solidFill>
              <a:srgbClr val="00AC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601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A2F259BA-0AB1-4747-9925-D79B7098A27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" y="0"/>
              <a:ext cx="9143999" cy="61485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32795">
                      <a:extLst>
                        <a:ext uri="{9D8B030D-6E8A-4147-A177-3AD203B41FA5}">
                          <a16:colId xmlns:a16="http://schemas.microsoft.com/office/drawing/2014/main" val="2275852137"/>
                        </a:ext>
                      </a:extLst>
                    </a:gridCol>
                    <a:gridCol w="1499477">
                      <a:extLst>
                        <a:ext uri="{9D8B030D-6E8A-4147-A177-3AD203B41FA5}">
                          <a16:colId xmlns:a16="http://schemas.microsoft.com/office/drawing/2014/main" val="640294142"/>
                        </a:ext>
                      </a:extLst>
                    </a:gridCol>
                    <a:gridCol w="1499477">
                      <a:extLst>
                        <a:ext uri="{9D8B030D-6E8A-4147-A177-3AD203B41FA5}">
                          <a16:colId xmlns:a16="http://schemas.microsoft.com/office/drawing/2014/main" val="154914930"/>
                        </a:ext>
                      </a:extLst>
                    </a:gridCol>
                    <a:gridCol w="1499477">
                      <a:extLst>
                        <a:ext uri="{9D8B030D-6E8A-4147-A177-3AD203B41FA5}">
                          <a16:colId xmlns:a16="http://schemas.microsoft.com/office/drawing/2014/main" val="2920733730"/>
                        </a:ext>
                      </a:extLst>
                    </a:gridCol>
                    <a:gridCol w="1564170">
                      <a:extLst>
                        <a:ext uri="{9D8B030D-6E8A-4147-A177-3AD203B41FA5}">
                          <a16:colId xmlns:a16="http://schemas.microsoft.com/office/drawing/2014/main" val="1408799816"/>
                        </a:ext>
                      </a:extLst>
                    </a:gridCol>
                    <a:gridCol w="2048603">
                      <a:extLst>
                        <a:ext uri="{9D8B030D-6E8A-4147-A177-3AD203B41FA5}">
                          <a16:colId xmlns:a16="http://schemas.microsoft.com/office/drawing/2014/main" val="4194047404"/>
                        </a:ext>
                      </a:extLst>
                    </a:gridCol>
                  </a:tblGrid>
                  <a:tr h="4255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Emulator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PCGP_numPCs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PCGP_numPCs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PCGP_numPCs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PCGP_numPCs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PCGP_numPCs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23101659"/>
                      </a:ext>
                    </a:extLst>
                  </a:tr>
                  <a:tr h="7233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Calibrator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directbayeswoodbury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directbayeswoodbury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directbayeswoodbury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directbayeswoodbury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directbayeswoodbury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2471320"/>
                      </a:ext>
                    </a:extLst>
                  </a:tr>
                  <a:tr h="7233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Sampler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metropolis_hastings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metropolis_hastings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metropolis_hastings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metropolis_hastings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metropolis_hastings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80001346"/>
                      </a:ext>
                    </a:extLst>
                  </a:tr>
                  <a:tr h="16169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Prior (keV)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Gaussian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Mean = 7332.7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Sigma = 1.2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Gaussian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Mean = 7335.1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Sigma = 0.9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Gaussian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Mean = 7333.2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Sigma = 1.1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Bimodal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Mean = 7332.7,</a:t>
                          </a:r>
                          <a:r>
                            <a:rPr lang="zh-CN" alt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7333.7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Sigma = 1.2, 1.1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Weight = 0.5, 0.5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Trimodal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Mean = 7332.7,</a:t>
                          </a:r>
                          <a:r>
                            <a:rPr lang="zh-CN" alt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7333.7, 7335.1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Sigma = 1.2, 1.1, 0.9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Weight = 0.33, 0.33, 0.33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01389020"/>
                      </a:ext>
                    </a:extLst>
                  </a:tr>
                  <a:tr h="13190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i="1" dirty="0" err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r>
                            <a:rPr lang="en-US" altLang="zh-CN" sz="1400" i="1" baseline="-25000" dirty="0" err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γ</a:t>
                          </a:r>
                          <a:r>
                            <a:rPr lang="en-US" altLang="zh-CN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(keV)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7332.7(12)</a:t>
                          </a:r>
                        </a:p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Sallaska_PRC2011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i="0" u="none" strike="noStrike" kern="120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7335.1(9)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Goldberg_Thesis2024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7333.2(11)</a:t>
                          </a:r>
                        </a:p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Basunia_NDS2021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7332.7(12)</a:t>
                          </a:r>
                        </a:p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Sallaska_PRC2011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7333.7(11)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Jenkins_PRL2004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7332.7(12)</a:t>
                          </a:r>
                        </a:p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Sallaska_PRC2011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7333.7(11)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Jenkins_PRL2004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i="0" u="none" strike="noStrike" kern="120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7335.1(9)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Goldberg_Thesis2024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63170967"/>
                      </a:ext>
                    </a:extLst>
                  </a:tr>
                  <a:tr h="564417"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i="1" dirty="0">
                              <a:solidFill>
                                <a:srgbClr val="008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τ</a:t>
                          </a:r>
                          <a:r>
                            <a:rPr lang="en-US" altLang="zh-CN" sz="2000" dirty="0">
                              <a:solidFill>
                                <a:srgbClr val="008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(fs)</a:t>
                          </a:r>
                          <a:endParaRPr lang="en-US" sz="2000" dirty="0">
                            <a:solidFill>
                              <a:srgbClr val="008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.3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−3.3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+3.9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8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9.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−4.0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+4.6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8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7.0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−3.4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+3.8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8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7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.2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−3.6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+3.8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8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8.1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−4.0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4.5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8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93463759"/>
                      </a:ext>
                    </a:extLst>
                  </a:tr>
                  <a:tr h="7233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90% C.I. (fs)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&lt;11.4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&lt;15.7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&lt;12.1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&lt;12.2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&lt;13.5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9096177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A2F259BA-0AB1-4747-9925-D79B7098A27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" y="0"/>
              <a:ext cx="9143999" cy="61485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32795">
                      <a:extLst>
                        <a:ext uri="{9D8B030D-6E8A-4147-A177-3AD203B41FA5}">
                          <a16:colId xmlns:a16="http://schemas.microsoft.com/office/drawing/2014/main" val="2275852137"/>
                        </a:ext>
                      </a:extLst>
                    </a:gridCol>
                    <a:gridCol w="1499477">
                      <a:extLst>
                        <a:ext uri="{9D8B030D-6E8A-4147-A177-3AD203B41FA5}">
                          <a16:colId xmlns:a16="http://schemas.microsoft.com/office/drawing/2014/main" val="640294142"/>
                        </a:ext>
                      </a:extLst>
                    </a:gridCol>
                    <a:gridCol w="1499477">
                      <a:extLst>
                        <a:ext uri="{9D8B030D-6E8A-4147-A177-3AD203B41FA5}">
                          <a16:colId xmlns:a16="http://schemas.microsoft.com/office/drawing/2014/main" val="154914930"/>
                        </a:ext>
                      </a:extLst>
                    </a:gridCol>
                    <a:gridCol w="1499477">
                      <a:extLst>
                        <a:ext uri="{9D8B030D-6E8A-4147-A177-3AD203B41FA5}">
                          <a16:colId xmlns:a16="http://schemas.microsoft.com/office/drawing/2014/main" val="2920733730"/>
                        </a:ext>
                      </a:extLst>
                    </a:gridCol>
                    <a:gridCol w="1564170">
                      <a:extLst>
                        <a:ext uri="{9D8B030D-6E8A-4147-A177-3AD203B41FA5}">
                          <a16:colId xmlns:a16="http://schemas.microsoft.com/office/drawing/2014/main" val="1408799816"/>
                        </a:ext>
                      </a:extLst>
                    </a:gridCol>
                    <a:gridCol w="2048603">
                      <a:extLst>
                        <a:ext uri="{9D8B030D-6E8A-4147-A177-3AD203B41FA5}">
                          <a16:colId xmlns:a16="http://schemas.microsoft.com/office/drawing/2014/main" val="4194047404"/>
                        </a:ext>
                      </a:extLst>
                    </a:gridCol>
                  </a:tblGrid>
                  <a:tr h="4255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Emulator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PCGP_numPCs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PCGP_numPCs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PCGP_numPCs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PCGP_numPCs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PCGP_numPCs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23101659"/>
                      </a:ext>
                    </a:extLst>
                  </a:tr>
                  <a:tr h="7233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Calibrator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directbayeswoodbury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directbayeswoodbury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directbayeswoodbury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directbayeswoodbury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directbayeswoodbury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2471320"/>
                      </a:ext>
                    </a:extLst>
                  </a:tr>
                  <a:tr h="7233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Sampler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metropolis_hastings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metropolis_hastings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metropolis_hastings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metropolis_hastings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metropolis_hastings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80001346"/>
                      </a:ext>
                    </a:extLst>
                  </a:tr>
                  <a:tr h="16169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Prior (keV)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Gaussian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Mean = 7332.7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Sigma = 1.2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Gaussian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Mean = 7335.1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Sigma = 0.9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Gaussian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Mean = 7333.2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Sigma = 1.1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Bimodal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Mean = 7332.7,</a:t>
                          </a:r>
                          <a:r>
                            <a:rPr lang="zh-CN" alt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7333.7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Sigma = 1.2, 1.1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Weight = 0.5, 0.5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Trimodal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Mean = 7332.7,</a:t>
                          </a:r>
                          <a:r>
                            <a:rPr lang="zh-CN" alt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7333.7, 7335.1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Sigma = 1.2, 1.1, 0.9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Weight = 0.33, 0.33, 0.33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01389020"/>
                      </a:ext>
                    </a:extLst>
                  </a:tr>
                  <a:tr h="1371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i="1" dirty="0" err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r>
                            <a:rPr lang="en-US" altLang="zh-CN" sz="1400" i="1" baseline="-25000" dirty="0" err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γ</a:t>
                          </a:r>
                          <a:r>
                            <a:rPr lang="en-US" altLang="zh-CN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(keV)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7332.7(12)</a:t>
                          </a:r>
                        </a:p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Sallaska_PRC2011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i="0" u="none" strike="noStrike" kern="120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7335.1(9)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Goldberg_Thesis2024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7333.2(11)</a:t>
                          </a:r>
                        </a:p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Basunia_NDS2021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7332.7(12)</a:t>
                          </a:r>
                        </a:p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Sallaska_PRC2011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7333.7(11)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Jenkins_PRL2004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7332.7(12)</a:t>
                          </a:r>
                        </a:p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Sallaska_PRC2011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7333.7(11)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Jenkins_PRL2004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i="0" u="none" strike="noStrike" kern="120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7335.1(9)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Goldberg_Thesis2024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63170967"/>
                      </a:ext>
                    </a:extLst>
                  </a:tr>
                  <a:tr h="564417"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i="1" dirty="0">
                              <a:solidFill>
                                <a:srgbClr val="008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τ</a:t>
                          </a:r>
                          <a:r>
                            <a:rPr lang="en-US" altLang="zh-CN" sz="2000" dirty="0">
                              <a:solidFill>
                                <a:srgbClr val="008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(fs)</a:t>
                          </a:r>
                          <a:endParaRPr lang="en-US" sz="2000" dirty="0">
                            <a:solidFill>
                              <a:srgbClr val="008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9512" t="-869565" r="-442276" b="-131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9512" t="-869565" r="-342276" b="-131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69512" t="-869565" r="-242276" b="-131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53696" t="-869565" r="-131907" b="-131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47024" t="-869565" r="-893" b="-1315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3463759"/>
                      </a:ext>
                    </a:extLst>
                  </a:tr>
                  <a:tr h="7233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90% C.I. (fs)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&lt;11.4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&lt;15.7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&lt;12.1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&lt;12.2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&lt;13.5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909617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72128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FCCED7-F9C1-4136-B584-0FC56B0C7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457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E2D616-1A5B-4FAA-A256-D584E861B260}"/>
              </a:ext>
            </a:extLst>
          </p:cNvPr>
          <p:cNvSpPr txBox="1"/>
          <p:nvPr/>
        </p:nvSpPr>
        <p:spPr>
          <a:xfrm>
            <a:off x="4572000" y="4572000"/>
            <a:ext cx="442941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Emulation method: PCGP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Calibration method: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directbayeswoodbury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Sampler: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metropolis_hastings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047779-8D17-45BA-971E-934AFDCEE5EB}"/>
              </a:ext>
            </a:extLst>
          </p:cNvPr>
          <p:cNvSpPr txBox="1"/>
          <p:nvPr/>
        </p:nvSpPr>
        <p:spPr>
          <a:xfrm>
            <a:off x="4572000" y="5579906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Eg</a:t>
            </a:r>
            <a:r>
              <a:rPr lang="en-US" altLang="zh-CN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prior: trimodal of </a:t>
            </a:r>
            <a:r>
              <a:rPr lang="fi-FI" altLang="zh-CN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Sallaska_PRC2011, Jenkins_PRL2004, </a:t>
            </a:r>
            <a:r>
              <a:rPr lang="en-US" altLang="zh-CN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Goldberg_Thesis2024</a:t>
            </a:r>
            <a:endParaRPr lang="en-US" dirty="0">
              <a:solidFill>
                <a:srgbClr val="008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Tau = 8.105 +4.537 -4.033 fs</a:t>
            </a:r>
            <a:endParaRPr lang="en-US" dirty="0">
              <a:solidFill>
                <a:srgbClr val="008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945670-F9CA-464F-A963-E0FAC1FAC560}"/>
              </a:ext>
            </a:extLst>
          </p:cNvPr>
          <p:cNvSpPr txBox="1"/>
          <p:nvPr/>
        </p:nvSpPr>
        <p:spPr>
          <a:xfrm>
            <a:off x="0" y="4572000"/>
            <a:ext cx="442941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Emulation method: PCGP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Calibration method: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directbayeswoodbury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Sampler: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metropolis_hastings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D2D8D2-CDC9-43FE-93E2-2F8052E2519D}"/>
              </a:ext>
            </a:extLst>
          </p:cNvPr>
          <p:cNvSpPr txBox="1"/>
          <p:nvPr/>
        </p:nvSpPr>
        <p:spPr>
          <a:xfrm>
            <a:off x="0" y="5579906"/>
            <a:ext cx="446801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Eg</a:t>
            </a:r>
            <a:r>
              <a:rPr lang="en-US" altLang="zh-CN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prior: bimodal of </a:t>
            </a:r>
            <a:r>
              <a:rPr lang="fi-FI" altLang="zh-CN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Sallaska_PRC2011</a:t>
            </a:r>
            <a:r>
              <a:rPr lang="en-US" altLang="zh-CN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and</a:t>
            </a:r>
            <a:r>
              <a:rPr lang="zh-CN" altLang="en-US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fi-FI" altLang="zh-CN" dirty="0">
              <a:solidFill>
                <a:srgbClr val="008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altLang="zh-CN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Jenkins_PRL2004</a:t>
            </a:r>
            <a:endParaRPr lang="en-US" dirty="0">
              <a:solidFill>
                <a:srgbClr val="008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Tau = 7.204 +3.788 -3.563 fs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BD75A7-D605-4C41-B8BD-5417E6FDC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33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11F3E7-7406-422E-8D9E-6FA341966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E97D0C-B3C4-44B6-89CD-B6D31E16F18F}"/>
              </a:ext>
            </a:extLst>
          </p:cNvPr>
          <p:cNvSpPr txBox="1"/>
          <p:nvPr/>
        </p:nvSpPr>
        <p:spPr>
          <a:xfrm>
            <a:off x="2493991" y="533400"/>
            <a:ext cx="2177199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07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Bimodal Prior:</a:t>
            </a:r>
          </a:p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Mean = 7332.7,</a:t>
            </a:r>
            <a:r>
              <a:rPr lang="zh-CN" alt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>
                <a:latin typeface="Cambria" panose="02040503050406030204" pitchFamily="18" charset="0"/>
                <a:ea typeface="Cambria" panose="02040503050406030204" pitchFamily="18" charset="0"/>
              </a:rPr>
              <a:t>7333.7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latin typeface="Cambria" panose="02040503050406030204" pitchFamily="18" charset="0"/>
                <a:ea typeface="Cambria" panose="02040503050406030204" pitchFamily="18" charset="0"/>
              </a:rPr>
              <a:t>Sigma = 1.2, 1.1</a:t>
            </a:r>
          </a:p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Weight = 0.5, 0.5</a:t>
            </a:r>
          </a:p>
        </p:txBody>
      </p:sp>
    </p:spTree>
    <p:extLst>
      <p:ext uri="{BB962C8B-B14F-4D97-AF65-F5344CB8AC3E}">
        <p14:creationId xmlns:p14="http://schemas.microsoft.com/office/powerpoint/2010/main" val="3036760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226287-85DE-47DC-B6E5-9F8AC979C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62CE7A-14C8-4FC7-9126-731CD0944200}"/>
              </a:ext>
            </a:extLst>
          </p:cNvPr>
          <p:cNvSpPr txBox="1"/>
          <p:nvPr/>
        </p:nvSpPr>
        <p:spPr>
          <a:xfrm>
            <a:off x="2145338" y="533400"/>
            <a:ext cx="2874506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07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Trimodal Prior:</a:t>
            </a:r>
          </a:p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Mean = 7332.7,</a:t>
            </a:r>
            <a:r>
              <a:rPr lang="zh-CN" alt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>
                <a:latin typeface="Cambria" panose="02040503050406030204" pitchFamily="18" charset="0"/>
                <a:ea typeface="Cambria" panose="02040503050406030204" pitchFamily="18" charset="0"/>
              </a:rPr>
              <a:t>7333.7,</a:t>
            </a:r>
            <a:r>
              <a:rPr lang="zh-CN" alt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>
                <a:latin typeface="Cambria" panose="02040503050406030204" pitchFamily="18" charset="0"/>
                <a:ea typeface="Cambria" panose="02040503050406030204" pitchFamily="18" charset="0"/>
              </a:rPr>
              <a:t>7335.1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latin typeface="Cambria" panose="02040503050406030204" pitchFamily="18" charset="0"/>
                <a:ea typeface="Cambria" panose="02040503050406030204" pitchFamily="18" charset="0"/>
              </a:rPr>
              <a:t>Sigma = 1.2, 1.1, 0.9</a:t>
            </a:r>
          </a:p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Weight = 0.33, 0.33, 0.33</a:t>
            </a:r>
          </a:p>
        </p:txBody>
      </p:sp>
    </p:spTree>
    <p:extLst>
      <p:ext uri="{BB962C8B-B14F-4D97-AF65-F5344CB8AC3E}">
        <p14:creationId xmlns:p14="http://schemas.microsoft.com/office/powerpoint/2010/main" val="3173891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1F13D987-677F-4319-A581-A8408A6CB05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457201"/>
              <a:ext cx="9144000" cy="617994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52600">
                      <a:extLst>
                        <a:ext uri="{9D8B030D-6E8A-4147-A177-3AD203B41FA5}">
                          <a16:colId xmlns:a16="http://schemas.microsoft.com/office/drawing/2014/main" val="269144184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4051525726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147293630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1322113797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589571274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3733738108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537492461"/>
                        </a:ext>
                      </a:extLst>
                    </a:gridCol>
                  </a:tblGrid>
                  <a:tr h="163841"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Literature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r>
                            <a:rPr lang="en-US" sz="1600" b="0" i="1" u="none" strike="noStrike" baseline="-25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x</a:t>
                          </a: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(keV)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i="1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r>
                            <a:rPr lang="el-GR" sz="1600" i="1" u="none" strike="noStrike" baseline="-250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γ</a:t>
                          </a:r>
                          <a:r>
                            <a:rPr lang="el-GR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(</a:t>
                          </a:r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keV)</a:t>
                          </a:r>
                          <a:endParaRPr lang="en-US" sz="1600" b="0" i="1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i="1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</a:t>
                          </a:r>
                          <a:r>
                            <a:rPr lang="el-GR" sz="1600" i="1" u="none" strike="noStrike" baseline="-250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γ</a:t>
                          </a:r>
                          <a:r>
                            <a:rPr lang="en-US" altLang="zh-CN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(%)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</a:t>
                          </a:r>
                          <a:r>
                            <a:rPr lang="en-US" sz="1600" b="0" i="0" u="none" strike="noStrike" baseline="-25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7.3/5.7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Method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Comments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11692477"/>
                      </a:ext>
                    </a:extLst>
                  </a:tr>
                  <a:tr h="163716">
                    <a:tc rowSpan="2">
                      <a:txBody>
                        <a:bodyPr/>
                        <a:lstStyle/>
                        <a:p>
                          <a:pPr marL="0" marR="0" lvl="0" indent="0" algn="ctr" defTabSz="914074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Sallaska_PRL2010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Sallaska_PRC2011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0F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7784.7(12)</a:t>
                          </a:r>
                        </a:p>
                      </a:txBody>
                      <a:tcPr anchor="ctr">
                        <a:solidFill>
                          <a:srgbClr val="FFF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5732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12(6)</a:t>
                          </a:r>
                        </a:p>
                      </a:txBody>
                      <a:tcPr anchor="ctr">
                        <a:solidFill>
                          <a:srgbClr val="FFF0F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8.4(42)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0F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aseline="30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22</a:t>
                          </a:r>
                          <a:r>
                            <a:rPr lang="en-US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Na(</a:t>
                          </a:r>
                          <a:r>
                            <a:rPr lang="en-US" sz="15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</a:t>
                          </a:r>
                          <a:r>
                            <a:rPr lang="en-US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</a:t>
                          </a:r>
                          <a:r>
                            <a:rPr lang="el-GR" sz="15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γ</a:t>
                          </a:r>
                          <a:r>
                            <a:rPr lang="el-GR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)</a:t>
                          </a:r>
                          <a:r>
                            <a:rPr lang="en-US" sz="1500" baseline="30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23</a:t>
                          </a:r>
                          <a:r>
                            <a:rPr lang="en-US" altLang="zh-CN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Mg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0F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2524311"/>
                      </a:ext>
                    </a:extLst>
                  </a:tr>
                  <a:tr h="16371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7332.7(12)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100</a:t>
                          </a:r>
                        </a:p>
                      </a:txBody>
                      <a:tcPr anchor="ctr">
                        <a:solidFill>
                          <a:srgbClr val="FFF0F0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6869644"/>
                      </a:ext>
                    </a:extLst>
                  </a:tr>
                  <a:tr h="483812"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Jenkins_PRL2004</a:t>
                          </a:r>
                        </a:p>
                        <a:p>
                          <a:pPr marL="0" marR="0" lvl="0" indent="0" algn="ctr" defTabSz="914074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Jenkins_PRC2013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F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7784.6(11)</a:t>
                          </a:r>
                        </a:p>
                      </a:txBody>
                      <a:tcPr anchor="ctr">
                        <a:solidFill>
                          <a:srgbClr val="F0FF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7333.7(11)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F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100</a:t>
                          </a:r>
                        </a:p>
                      </a:txBody>
                      <a:tcPr anchor="ctr">
                        <a:solidFill>
                          <a:srgbClr val="F0FF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zh-CN" alt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∞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F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aseline="30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12</a:t>
                          </a:r>
                          <a:r>
                            <a:rPr lang="en-US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C(</a:t>
                          </a:r>
                          <a:r>
                            <a:rPr lang="en-US" sz="1500" baseline="30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12</a:t>
                          </a:r>
                          <a:r>
                            <a:rPr lang="en-US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C,</a:t>
                          </a:r>
                          <a:r>
                            <a:rPr lang="en-US" sz="15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</a:t>
                          </a:r>
                          <a:r>
                            <a:rPr lang="el-GR" sz="15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γ</a:t>
                          </a:r>
                          <a:r>
                            <a:rPr lang="el-GR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)</a:t>
                          </a:r>
                          <a:r>
                            <a:rPr lang="en-US" sz="1500" baseline="30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23</a:t>
                          </a:r>
                          <a:r>
                            <a:rPr lang="en-US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Mg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F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r>
                            <a:rPr lang="en-US" sz="1400" b="0" i="1" u="none" strike="noStrike" baseline="-25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x</a:t>
                          </a:r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= 7785.2(13)</a:t>
                          </a:r>
                          <a:r>
                            <a:rPr lang="zh-CN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by</a:t>
                          </a:r>
                          <a:r>
                            <a:rPr lang="zh-CN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GLSC;</a:t>
                          </a:r>
                        </a:p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r>
                            <a:rPr lang="en-US" sz="1400" b="0" i="1" u="none" strike="noStrike" baseline="-25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x</a:t>
                          </a:r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= 7785.7(11) by Oliver's </a:t>
                          </a:r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recalculation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F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5198063"/>
                      </a:ext>
                    </a:extLst>
                  </a:tr>
                  <a:tr h="163716">
                    <a:tc rowSpan="3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Iacob_PRC2006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7787.4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5736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20(5)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5.0(12)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baseline="300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23</a:t>
                          </a:r>
                          <a:r>
                            <a:rPr lang="en-US" sz="15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Al(</a:t>
                          </a:r>
                          <a:r>
                            <a:rPr lang="en-US" altLang="zh-CN" sz="1500" i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βγ</a:t>
                          </a:r>
                          <a:r>
                            <a:rPr lang="en-US" altLang="zh-CN" sz="15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)</a:t>
                          </a:r>
                          <a:r>
                            <a:rPr lang="en-US" altLang="zh-CN" sz="1500" baseline="300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23</a:t>
                          </a:r>
                          <a:r>
                            <a:rPr lang="en-US" altLang="zh-CN" sz="15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Mg</a:t>
                          </a:r>
                          <a:endParaRPr lang="en-US" sz="15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5541461"/>
                      </a:ext>
                    </a:extLst>
                  </a:tr>
                  <a:tr h="16371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7335.1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100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348727"/>
                      </a:ext>
                    </a:extLst>
                  </a:tr>
                  <a:tr h="16371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7786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3.8(25)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0995556"/>
                      </a:ext>
                    </a:extLst>
                  </a:tr>
                  <a:tr h="163716"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Zhai_Thesis2007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7787.2(6)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5735.4(7)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23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4.3(12)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baseline="30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23</a:t>
                          </a:r>
                          <a:r>
                            <a:rPr lang="en-US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Al(</a:t>
                          </a:r>
                          <a:r>
                            <a:rPr lang="en-US" altLang="zh-CN" sz="15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βγ</a:t>
                          </a:r>
                          <a:r>
                            <a:rPr lang="en-US" altLang="zh-CN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)</a:t>
                          </a:r>
                          <a:r>
                            <a:rPr lang="en-US" altLang="zh-CN" sz="1500" baseline="30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23</a:t>
                          </a:r>
                          <a:r>
                            <a:rPr lang="en-US" altLang="zh-CN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Mg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4753697"/>
                      </a:ext>
                    </a:extLst>
                  </a:tr>
                  <a:tr h="16371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7335.2(6)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100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4872213"/>
                      </a:ext>
                    </a:extLst>
                  </a:tr>
                  <a:tr h="163716"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Fougeres_NC2023</a:t>
                          </a:r>
                        </a:p>
                      </a:txBody>
                      <a:tcPr anchor="ctr">
                        <a:solidFill>
                          <a:srgbClr val="F0FF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7785.0(7)</a:t>
                          </a:r>
                        </a:p>
                      </a:txBody>
                      <a:tcPr anchor="ctr">
                        <a:solidFill>
                          <a:srgbClr val="F0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5734</a:t>
                          </a:r>
                        </a:p>
                      </a:txBody>
                      <a:tcPr anchor="ctr">
                        <a:solidFill>
                          <a:srgbClr val="F0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&lt;3</a:t>
                          </a:r>
                        </a:p>
                      </a:txBody>
                      <a:tcPr anchor="ctr">
                        <a:solidFill>
                          <a:srgbClr val="F0FF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&gt;32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F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baseline="30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He(</a:t>
                          </a:r>
                          <a:r>
                            <a:rPr lang="en-US" sz="1500" b="0" i="0" u="none" strike="noStrike" baseline="30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32</a:t>
                          </a: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S,</a:t>
                          </a:r>
                          <a:r>
                            <a:rPr lang="el-GR" sz="15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α</a:t>
                          </a:r>
                          <a:r>
                            <a:rPr lang="el-GR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)</a:t>
                          </a:r>
                          <a:r>
                            <a:rPr lang="el-GR" sz="1500" b="0" i="0" u="none" strike="noStrike" baseline="30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31</a:t>
                          </a: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</a:t>
                          </a:r>
                        </a:p>
                      </a:txBody>
                      <a:tcPr anchor="ctr">
                        <a:solidFill>
                          <a:srgbClr val="F0FF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7714690"/>
                      </a:ext>
                    </a:extLst>
                  </a:tr>
                  <a:tr h="16912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5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5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7333.0</m:t>
                                    </m:r>
                                  </m:e>
                                  <m:sub>
                                    <m:r>
                                      <a:rPr lang="en-US" sz="15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−2</m:t>
                                    </m:r>
                                  </m:sub>
                                  <m:sup>
                                    <m:r>
                                      <a:rPr lang="en-US" sz="15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+5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100</a:t>
                          </a:r>
                        </a:p>
                      </a:txBody>
                      <a:tcPr anchor="ctr">
                        <a:solidFill>
                          <a:srgbClr val="F0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3229106"/>
                      </a:ext>
                    </a:extLst>
                  </a:tr>
                  <a:tr h="163716"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Goldberg_Thesis2024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7787.3(5)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5735.8(6)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25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4.0(4)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aseline="30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23</a:t>
                          </a:r>
                          <a:r>
                            <a:rPr lang="en-US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Al(</a:t>
                          </a:r>
                          <a:r>
                            <a:rPr lang="en-US" altLang="zh-CN" sz="15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βγ</a:t>
                          </a:r>
                          <a:r>
                            <a:rPr lang="en-US" altLang="zh-CN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)</a:t>
                          </a:r>
                          <a:r>
                            <a:rPr lang="en-US" altLang="zh-CN" sz="1500" baseline="30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23</a:t>
                          </a:r>
                          <a:r>
                            <a:rPr lang="en-US" altLang="zh-CN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Mg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hlinkClick r:id="rId3"/>
                            </a:rPr>
                            <a:t>https://arxiv.org/abs/2412.14734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8488548"/>
                      </a:ext>
                    </a:extLst>
                  </a:tr>
                  <a:tr h="16371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7335.1(9)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100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9013246"/>
                      </a:ext>
                    </a:extLst>
                  </a:tr>
                  <a:tr h="685800"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Basunia_NDS2021</a:t>
                          </a:r>
                        </a:p>
                      </a:txBody>
                      <a:tcPr anchor="ctr">
                        <a:solidFill>
                          <a:srgbClr val="FFFFF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7784.7(8)</a:t>
                          </a:r>
                        </a:p>
                      </a:txBody>
                      <a:tcPr anchor="ctr">
                        <a:solidFill>
                          <a:srgbClr val="FFFF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5732</a:t>
                          </a:r>
                        </a:p>
                      </a:txBody>
                      <a:tcPr anchor="ctr">
                        <a:solidFill>
                          <a:srgbClr val="FFFF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16(4)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FF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6.2(22)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FF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074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Evaluation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FF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074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i="1" u="none" strike="noStrike" dirty="0" err="1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r>
                            <a:rPr lang="en-US" altLang="zh-CN" sz="1400" b="0" i="1" u="none" strike="noStrike" baseline="-25000" dirty="0" err="1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γ</a:t>
                          </a:r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: </a:t>
                          </a:r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Weighted average of </a:t>
                          </a:r>
                          <a:r>
                            <a:rPr lang="en-US" sz="1400" b="0" i="0" u="none" strike="noStrike" dirty="0" err="1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Sallaska</a:t>
                          </a:r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Jenkins;</a:t>
                          </a:r>
                        </a:p>
                        <a:p>
                          <a:pPr marL="0" marR="0" lvl="0" indent="0" algn="ctr" defTabSz="914074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</a:t>
                          </a:r>
                          <a:r>
                            <a:rPr lang="en-US" altLang="zh-CN" sz="1400" b="0" i="1" u="none" strike="noStrike" baseline="-25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γ</a:t>
                          </a:r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: Unw</a:t>
                          </a:r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eighted average of </a:t>
                          </a:r>
                          <a:r>
                            <a:rPr lang="en-US" sz="1400" b="0" i="0" u="none" strike="noStrike" dirty="0" err="1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Sallaska</a:t>
                          </a:r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:r>
                            <a:rPr lang="en-US" sz="1400" b="0" i="0" u="none" strike="noStrike" dirty="0" err="1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Iacob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F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5528615"/>
                      </a:ext>
                    </a:extLst>
                  </a:tr>
                  <a:tr h="68580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7333.2(11)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F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100(6)</a:t>
                          </a:r>
                        </a:p>
                      </a:txBody>
                      <a:tcPr anchor="ctr">
                        <a:solidFill>
                          <a:srgbClr val="FFFFF0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30677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1F13D987-677F-4319-A581-A8408A6CB0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7027329"/>
                  </p:ext>
                </p:extLst>
              </p:nvPr>
            </p:nvGraphicFramePr>
            <p:xfrm>
              <a:off x="0" y="457201"/>
              <a:ext cx="9144000" cy="617994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52600">
                      <a:extLst>
                        <a:ext uri="{9D8B030D-6E8A-4147-A177-3AD203B41FA5}">
                          <a16:colId xmlns:a16="http://schemas.microsoft.com/office/drawing/2014/main" val="269144184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4051525726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147293630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1322113797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589571274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3733738108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537492461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Literature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r>
                            <a:rPr lang="en-US" sz="1600" b="0" i="1" u="none" strike="noStrike" baseline="-25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x</a:t>
                          </a: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(keV)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i="1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r>
                            <a:rPr lang="el-GR" sz="1600" i="1" u="none" strike="noStrike" baseline="-250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γ</a:t>
                          </a:r>
                          <a:r>
                            <a:rPr lang="el-GR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(</a:t>
                          </a:r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keV)</a:t>
                          </a:r>
                          <a:endParaRPr lang="en-US" sz="1600" b="0" i="1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i="1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</a:t>
                          </a:r>
                          <a:r>
                            <a:rPr lang="el-GR" sz="1600" i="1" u="none" strike="noStrike" baseline="-250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γ</a:t>
                          </a:r>
                          <a:r>
                            <a:rPr lang="en-US" altLang="zh-CN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(%)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</a:t>
                          </a:r>
                          <a:r>
                            <a:rPr lang="en-US" sz="1600" b="0" i="0" u="none" strike="noStrike" baseline="-25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7.3/5.7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Method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Comments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11692477"/>
                      </a:ext>
                    </a:extLst>
                  </a:tr>
                  <a:tr h="320040">
                    <a:tc rowSpan="2">
                      <a:txBody>
                        <a:bodyPr/>
                        <a:lstStyle/>
                        <a:p>
                          <a:pPr marL="0" marR="0" lvl="0" indent="0" algn="ctr" defTabSz="914074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Sallaska_PRL2010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Sallaska_PRC2011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0F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7784.7(12)</a:t>
                          </a:r>
                        </a:p>
                      </a:txBody>
                      <a:tcPr anchor="ctr">
                        <a:solidFill>
                          <a:srgbClr val="FFF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5732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12(6)</a:t>
                          </a:r>
                        </a:p>
                      </a:txBody>
                      <a:tcPr anchor="ctr">
                        <a:solidFill>
                          <a:srgbClr val="FFF0F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8.4(42)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0F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aseline="30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22</a:t>
                          </a:r>
                          <a:r>
                            <a:rPr lang="en-US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Na(</a:t>
                          </a:r>
                          <a:r>
                            <a:rPr lang="en-US" sz="15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</a:t>
                          </a:r>
                          <a:r>
                            <a:rPr lang="en-US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</a:t>
                          </a:r>
                          <a:r>
                            <a:rPr lang="el-GR" sz="15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γ</a:t>
                          </a:r>
                          <a:r>
                            <a:rPr lang="el-GR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)</a:t>
                          </a:r>
                          <a:r>
                            <a:rPr lang="en-US" sz="1500" baseline="30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23</a:t>
                          </a:r>
                          <a:r>
                            <a:rPr lang="en-US" altLang="zh-CN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Mg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0F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2524311"/>
                      </a:ext>
                    </a:extLst>
                  </a:tr>
                  <a:tr h="3200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7332.7(12)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100</a:t>
                          </a:r>
                        </a:p>
                      </a:txBody>
                      <a:tcPr anchor="ctr">
                        <a:solidFill>
                          <a:srgbClr val="FFF0F0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6869644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Jenkins_PRL2004</a:t>
                          </a:r>
                        </a:p>
                        <a:p>
                          <a:pPr marL="0" marR="0" lvl="0" indent="0" algn="ctr" defTabSz="914074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Jenkins_PRC2013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F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7784.6(11)</a:t>
                          </a:r>
                        </a:p>
                      </a:txBody>
                      <a:tcPr anchor="ctr">
                        <a:solidFill>
                          <a:srgbClr val="F0FF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7333.7(11)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F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100</a:t>
                          </a:r>
                        </a:p>
                      </a:txBody>
                      <a:tcPr anchor="ctr">
                        <a:solidFill>
                          <a:srgbClr val="F0FF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zh-CN" alt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∞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F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aseline="30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12</a:t>
                          </a:r>
                          <a:r>
                            <a:rPr lang="en-US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C(</a:t>
                          </a:r>
                          <a:r>
                            <a:rPr lang="en-US" sz="1500" baseline="30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12</a:t>
                          </a:r>
                          <a:r>
                            <a:rPr lang="en-US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C,</a:t>
                          </a:r>
                          <a:r>
                            <a:rPr lang="en-US" sz="15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</a:t>
                          </a:r>
                          <a:r>
                            <a:rPr lang="el-GR" sz="15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γ</a:t>
                          </a:r>
                          <a:r>
                            <a:rPr lang="el-GR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)</a:t>
                          </a:r>
                          <a:r>
                            <a:rPr lang="en-US" sz="1500" baseline="30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23</a:t>
                          </a:r>
                          <a:r>
                            <a:rPr lang="en-US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Mg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F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r>
                            <a:rPr lang="en-US" sz="1400" b="0" i="1" u="none" strike="noStrike" baseline="-25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x</a:t>
                          </a:r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= 7785.2(13)</a:t>
                          </a:r>
                          <a:r>
                            <a:rPr lang="zh-CN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by</a:t>
                          </a:r>
                          <a:r>
                            <a:rPr lang="zh-CN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GLSC;</a:t>
                          </a:r>
                        </a:p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r>
                            <a:rPr lang="en-US" sz="1400" b="0" i="1" u="none" strike="noStrike" baseline="-25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x</a:t>
                          </a:r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= 7785.7(11) by Oliver's </a:t>
                          </a:r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recalculation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F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5198063"/>
                      </a:ext>
                    </a:extLst>
                  </a:tr>
                  <a:tr h="320040">
                    <a:tc rowSpan="3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Iacob_PRC2006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7787.4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5736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20(5)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5.0(12)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baseline="300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23</a:t>
                          </a:r>
                          <a:r>
                            <a:rPr lang="en-US" sz="15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Al(</a:t>
                          </a:r>
                          <a:r>
                            <a:rPr lang="en-US" altLang="zh-CN" sz="1500" i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βγ</a:t>
                          </a:r>
                          <a:r>
                            <a:rPr lang="en-US" altLang="zh-CN" sz="15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)</a:t>
                          </a:r>
                          <a:r>
                            <a:rPr lang="en-US" altLang="zh-CN" sz="1500" baseline="300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23</a:t>
                          </a:r>
                          <a:r>
                            <a:rPr lang="en-US" altLang="zh-CN" sz="15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Mg</a:t>
                          </a:r>
                          <a:endParaRPr lang="en-US" sz="15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5541461"/>
                      </a:ext>
                    </a:extLst>
                  </a:tr>
                  <a:tr h="3200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7335.1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100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348727"/>
                      </a:ext>
                    </a:extLst>
                  </a:tr>
                  <a:tr h="3200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7786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3.8(25)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0995556"/>
                      </a:ext>
                    </a:extLst>
                  </a:tr>
                  <a:tr h="320040"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Zhai_Thesis2007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7787.2(6)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5735.4(7)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23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4.3(12)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baseline="30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23</a:t>
                          </a:r>
                          <a:r>
                            <a:rPr lang="en-US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Al(</a:t>
                          </a:r>
                          <a:r>
                            <a:rPr lang="en-US" altLang="zh-CN" sz="15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βγ</a:t>
                          </a:r>
                          <a:r>
                            <a:rPr lang="en-US" altLang="zh-CN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)</a:t>
                          </a:r>
                          <a:r>
                            <a:rPr lang="en-US" altLang="zh-CN" sz="1500" baseline="30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23</a:t>
                          </a:r>
                          <a:r>
                            <a:rPr lang="en-US" altLang="zh-CN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Mg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4753697"/>
                      </a:ext>
                    </a:extLst>
                  </a:tr>
                  <a:tr h="3200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7335.2(6)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100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4872213"/>
                      </a:ext>
                    </a:extLst>
                  </a:tr>
                  <a:tr h="320040"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Fougeres_NC2023</a:t>
                          </a:r>
                        </a:p>
                      </a:txBody>
                      <a:tcPr anchor="ctr">
                        <a:solidFill>
                          <a:srgbClr val="F0FF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7785.0(7)</a:t>
                          </a:r>
                        </a:p>
                      </a:txBody>
                      <a:tcPr anchor="ctr">
                        <a:solidFill>
                          <a:srgbClr val="F0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5734</a:t>
                          </a:r>
                        </a:p>
                      </a:txBody>
                      <a:tcPr anchor="ctr">
                        <a:solidFill>
                          <a:srgbClr val="F0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&lt;3</a:t>
                          </a:r>
                        </a:p>
                      </a:txBody>
                      <a:tcPr anchor="ctr">
                        <a:solidFill>
                          <a:srgbClr val="F0FF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&gt;32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F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baseline="30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He(</a:t>
                          </a:r>
                          <a:r>
                            <a:rPr lang="en-US" sz="1500" b="0" i="0" u="none" strike="noStrike" baseline="30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32</a:t>
                          </a: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S,</a:t>
                          </a:r>
                          <a:r>
                            <a:rPr lang="el-GR" sz="15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α</a:t>
                          </a:r>
                          <a:r>
                            <a:rPr lang="el-GR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)</a:t>
                          </a:r>
                          <a:r>
                            <a:rPr lang="el-GR" sz="1500" b="0" i="0" u="none" strike="noStrike" baseline="30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31</a:t>
                          </a: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</a:t>
                          </a:r>
                        </a:p>
                      </a:txBody>
                      <a:tcPr anchor="ctr">
                        <a:solidFill>
                          <a:srgbClr val="F0FF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7714690"/>
                      </a:ext>
                    </a:extLst>
                  </a:tr>
                  <a:tr h="327787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38500" t="-1172222" r="-414000" b="-629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100</a:t>
                          </a:r>
                        </a:p>
                      </a:txBody>
                      <a:tcPr anchor="ctr">
                        <a:solidFill>
                          <a:srgbClr val="F0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3229106"/>
                      </a:ext>
                    </a:extLst>
                  </a:tr>
                  <a:tr h="320040"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Goldberg_Thesis2024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7787.3(5)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5735.8(6)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25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4.0(4)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aseline="30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23</a:t>
                          </a:r>
                          <a:r>
                            <a:rPr lang="en-US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Al(</a:t>
                          </a:r>
                          <a:r>
                            <a:rPr lang="en-US" altLang="zh-CN" sz="15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βγ</a:t>
                          </a:r>
                          <a:r>
                            <a:rPr lang="en-US" altLang="zh-CN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)</a:t>
                          </a:r>
                          <a:r>
                            <a:rPr lang="en-US" altLang="zh-CN" sz="1500" baseline="30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23</a:t>
                          </a:r>
                          <a:r>
                            <a:rPr lang="en-US" altLang="zh-CN" sz="1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Mg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hlinkClick r:id="rId5"/>
                            </a:rPr>
                            <a:t>https://arxiv.org/abs/2412.14734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8488548"/>
                      </a:ext>
                    </a:extLst>
                  </a:tr>
                  <a:tr h="3200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7335.1(9)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100</a:t>
                          </a:r>
                        </a:p>
                      </a:txBody>
                      <a:tcPr anchor="ctr">
                        <a:solidFill>
                          <a:srgbClr val="F0F0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9013246"/>
                      </a:ext>
                    </a:extLst>
                  </a:tr>
                  <a:tr h="685800"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Basunia_NDS2021</a:t>
                          </a:r>
                        </a:p>
                      </a:txBody>
                      <a:tcPr anchor="ctr">
                        <a:solidFill>
                          <a:srgbClr val="FFFFF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7784.7(8)</a:t>
                          </a:r>
                        </a:p>
                      </a:txBody>
                      <a:tcPr anchor="ctr">
                        <a:solidFill>
                          <a:srgbClr val="FFFF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5732</a:t>
                          </a:r>
                        </a:p>
                      </a:txBody>
                      <a:tcPr anchor="ctr">
                        <a:solidFill>
                          <a:srgbClr val="FFFF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16(4)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FF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6.2(22)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FF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074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Evaluation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FF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074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i="1" u="none" strike="noStrike" dirty="0" err="1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r>
                            <a:rPr lang="en-US" altLang="zh-CN" sz="1400" b="0" i="1" u="none" strike="noStrike" baseline="-25000" dirty="0" err="1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γ</a:t>
                          </a:r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: </a:t>
                          </a:r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Weighted average of </a:t>
                          </a:r>
                          <a:r>
                            <a:rPr lang="en-US" sz="1400" b="0" i="0" u="none" strike="noStrike" dirty="0" err="1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Sallaska</a:t>
                          </a:r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Jenkins;</a:t>
                          </a:r>
                        </a:p>
                        <a:p>
                          <a:pPr marL="0" marR="0" lvl="0" indent="0" algn="ctr" defTabSz="914074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</a:t>
                          </a:r>
                          <a:r>
                            <a:rPr lang="en-US" altLang="zh-CN" sz="1400" b="0" i="1" u="none" strike="noStrike" baseline="-25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γ</a:t>
                          </a:r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: Unw</a:t>
                          </a:r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eighted average of </a:t>
                          </a:r>
                          <a:r>
                            <a:rPr lang="en-US" sz="1400" b="0" i="0" u="none" strike="noStrike" dirty="0" err="1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Sallaska</a:t>
                          </a:r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:r>
                            <a:rPr lang="en-US" sz="1400" b="0" i="0" u="none" strike="noStrike" dirty="0" err="1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Iacob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F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5528615"/>
                      </a:ext>
                    </a:extLst>
                  </a:tr>
                  <a:tr h="68580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7333.2(11)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F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 font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100(6)</a:t>
                          </a:r>
                        </a:p>
                      </a:txBody>
                      <a:tcPr anchor="ctr">
                        <a:solidFill>
                          <a:srgbClr val="FFFFF0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306776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22B4FDA-A3EC-4F35-A427-7EF39044A379}"/>
              </a:ext>
            </a:extLst>
          </p:cNvPr>
          <p:cNvSpPr txBox="1"/>
          <p:nvPr/>
        </p:nvSpPr>
        <p:spPr>
          <a:xfrm>
            <a:off x="2284903" y="0"/>
            <a:ext cx="4574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latin typeface="Cambria" panose="02040503050406030204" pitchFamily="18" charset="0"/>
                <a:ea typeface="Cambria" panose="02040503050406030204" pitchFamily="18" charset="0"/>
              </a:rPr>
              <a:t>Summary of Nuclear Data from Literature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240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5FFDB0-B58C-4BC9-8F07-7C5DFB23E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100354" cy="47228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AF2251-AE08-4286-886C-D50BF3817F34}"/>
              </a:ext>
            </a:extLst>
          </p:cNvPr>
          <p:cNvSpPr txBox="1"/>
          <p:nvPr/>
        </p:nvSpPr>
        <p:spPr>
          <a:xfrm>
            <a:off x="0" y="4722855"/>
            <a:ext cx="6283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Anne </a:t>
            </a:r>
            <a:r>
              <a:rPr lang="en-US" dirty="0" err="1"/>
              <a:t>Sallaska</a:t>
            </a:r>
            <a:r>
              <a:rPr lang="en-US" dirty="0"/>
              <a:t>, Ph.D. Thesis, University of Washington, USA, 2010.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35ADA73-9E1E-479D-8E50-B9AD2CF74504}"/>
              </a:ext>
            </a:extLst>
          </p:cNvPr>
          <p:cNvCxnSpPr/>
          <p:nvPr/>
        </p:nvCxnSpPr>
        <p:spPr>
          <a:xfrm>
            <a:off x="4767943" y="600891"/>
            <a:ext cx="0" cy="600891"/>
          </a:xfrm>
          <a:prstGeom prst="straightConnector1">
            <a:avLst/>
          </a:prstGeom>
          <a:ln>
            <a:solidFill>
              <a:srgbClr val="00AC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E63063-2A09-4C9D-9D3E-613DC1F0C3AE}"/>
              </a:ext>
            </a:extLst>
          </p:cNvPr>
          <p:cNvCxnSpPr/>
          <p:nvPr/>
        </p:nvCxnSpPr>
        <p:spPr>
          <a:xfrm>
            <a:off x="2699657" y="1516966"/>
            <a:ext cx="0" cy="600891"/>
          </a:xfrm>
          <a:prstGeom prst="straightConnector1">
            <a:avLst/>
          </a:prstGeom>
          <a:ln>
            <a:solidFill>
              <a:srgbClr val="00AC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176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BE50B4-3425-44A6-98D8-C6C3BE4D1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438606" cy="60625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B29880-3DCB-4F47-A1B4-181EE0BAD028}"/>
              </a:ext>
            </a:extLst>
          </p:cNvPr>
          <p:cNvSpPr txBox="1"/>
          <p:nvPr/>
        </p:nvSpPr>
        <p:spPr>
          <a:xfrm>
            <a:off x="0" y="6488668"/>
            <a:ext cx="5826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Yongjun</a:t>
            </a:r>
            <a:r>
              <a:rPr lang="en-US" dirty="0"/>
              <a:t> </a:t>
            </a:r>
            <a:r>
              <a:rPr lang="en-US" dirty="0" err="1"/>
              <a:t>Zhai</a:t>
            </a:r>
            <a:r>
              <a:rPr lang="en-US" dirty="0"/>
              <a:t>, Ph.D. Thesis, Texas A&amp;M University, USA, 2007.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78C7A0B-A0DB-4531-B4BF-4347DB1D3A89}"/>
              </a:ext>
            </a:extLst>
          </p:cNvPr>
          <p:cNvCxnSpPr/>
          <p:nvPr/>
        </p:nvCxnSpPr>
        <p:spPr>
          <a:xfrm>
            <a:off x="5682343" y="3705832"/>
            <a:ext cx="0" cy="600891"/>
          </a:xfrm>
          <a:prstGeom prst="straightConnector1">
            <a:avLst/>
          </a:prstGeom>
          <a:ln>
            <a:solidFill>
              <a:srgbClr val="00AC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A524915-2E61-4CB3-82B4-86B89E70C023}"/>
              </a:ext>
            </a:extLst>
          </p:cNvPr>
          <p:cNvCxnSpPr/>
          <p:nvPr/>
        </p:nvCxnSpPr>
        <p:spPr>
          <a:xfrm>
            <a:off x="3392993" y="3878329"/>
            <a:ext cx="0" cy="600891"/>
          </a:xfrm>
          <a:prstGeom prst="straightConnector1">
            <a:avLst/>
          </a:prstGeom>
          <a:ln>
            <a:solidFill>
              <a:srgbClr val="00AC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F629525-A9FC-4B41-A8DD-619D0BBF4580}"/>
              </a:ext>
            </a:extLst>
          </p:cNvPr>
          <p:cNvSpPr txBox="1"/>
          <p:nvPr/>
        </p:nvSpPr>
        <p:spPr>
          <a:xfrm>
            <a:off x="952082" y="2463074"/>
            <a:ext cx="22432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CMR12"/>
              </a:rPr>
              <a:t>RUN November 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907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08BC16-D60E-45C7-B67F-0F8041683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412480" cy="6117383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38C617B-3C7F-4250-85C4-83F2A77B2B2D}"/>
              </a:ext>
            </a:extLst>
          </p:cNvPr>
          <p:cNvCxnSpPr/>
          <p:nvPr/>
        </p:nvCxnSpPr>
        <p:spPr>
          <a:xfrm>
            <a:off x="5712488" y="3263705"/>
            <a:ext cx="0" cy="600891"/>
          </a:xfrm>
          <a:prstGeom prst="straightConnector1">
            <a:avLst/>
          </a:prstGeom>
          <a:ln>
            <a:solidFill>
              <a:srgbClr val="00AC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74C26C2-597B-4B40-B7DC-8718F69B780F}"/>
              </a:ext>
            </a:extLst>
          </p:cNvPr>
          <p:cNvCxnSpPr/>
          <p:nvPr/>
        </p:nvCxnSpPr>
        <p:spPr>
          <a:xfrm>
            <a:off x="3392993" y="3948668"/>
            <a:ext cx="0" cy="600891"/>
          </a:xfrm>
          <a:prstGeom prst="straightConnector1">
            <a:avLst/>
          </a:prstGeom>
          <a:ln>
            <a:solidFill>
              <a:srgbClr val="00AC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72F9694-3A38-46F6-8B33-C301F690C4F4}"/>
              </a:ext>
            </a:extLst>
          </p:cNvPr>
          <p:cNvSpPr txBox="1"/>
          <p:nvPr/>
        </p:nvSpPr>
        <p:spPr>
          <a:xfrm>
            <a:off x="0" y="6488668"/>
            <a:ext cx="5826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Yongjun</a:t>
            </a:r>
            <a:r>
              <a:rPr lang="en-US" dirty="0"/>
              <a:t> </a:t>
            </a:r>
            <a:r>
              <a:rPr lang="en-US" dirty="0" err="1"/>
              <a:t>Zhai</a:t>
            </a:r>
            <a:r>
              <a:rPr lang="en-US" dirty="0"/>
              <a:t>, Ph.D. Thesis, Texas A&amp;M University, USA, 2007.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8BD2B1-4343-49E0-BB10-7D8F6F620AAB}"/>
              </a:ext>
            </a:extLst>
          </p:cNvPr>
          <p:cNvSpPr txBox="1"/>
          <p:nvPr/>
        </p:nvSpPr>
        <p:spPr>
          <a:xfrm>
            <a:off x="1022420" y="2432928"/>
            <a:ext cx="17609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CMR12"/>
              </a:rPr>
              <a:t>RUN Sept 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112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622</Words>
  <Application>Microsoft Office PowerPoint</Application>
  <PresentationFormat>On-screen Show (4:3)</PresentationFormat>
  <Paragraphs>169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CMR12</vt:lpstr>
      <vt:lpstr>Arial</vt:lpstr>
      <vt:lpstr>Calibri</vt:lpstr>
      <vt:lpstr>Calibri Light</vt:lpstr>
      <vt:lpstr>Cambria</vt:lpstr>
      <vt:lpstr>Cambria Math</vt:lpstr>
      <vt:lpstr>Office Theme</vt:lpstr>
      <vt:lpstr>Lifetime of 23Mg 7787 keV state (S2193)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23Mg 7787 keV state</dc:title>
  <dc:creator>lijie sun</dc:creator>
  <cp:lastModifiedBy>lijie sun</cp:lastModifiedBy>
  <cp:revision>11</cp:revision>
  <dcterms:created xsi:type="dcterms:W3CDTF">2024-12-12T20:21:53Z</dcterms:created>
  <dcterms:modified xsi:type="dcterms:W3CDTF">2025-01-22T22:37:31Z</dcterms:modified>
</cp:coreProperties>
</file>