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481" r:id="rId2"/>
    <p:sldId id="2362" r:id="rId3"/>
    <p:sldId id="2383" r:id="rId4"/>
    <p:sldId id="2385" r:id="rId5"/>
    <p:sldId id="2435" r:id="rId6"/>
    <p:sldId id="2434" r:id="rId7"/>
    <p:sldId id="2433" r:id="rId8"/>
    <p:sldId id="2384" r:id="rId9"/>
    <p:sldId id="2462" r:id="rId10"/>
    <p:sldId id="2461" r:id="rId11"/>
    <p:sldId id="2408" r:id="rId12"/>
    <p:sldId id="2431" r:id="rId13"/>
    <p:sldId id="2428" r:id="rId14"/>
    <p:sldId id="2457" r:id="rId15"/>
    <p:sldId id="2450" r:id="rId16"/>
    <p:sldId id="2373" r:id="rId17"/>
    <p:sldId id="2436" r:id="rId18"/>
    <p:sldId id="2365" r:id="rId19"/>
    <p:sldId id="2367" r:id="rId20"/>
    <p:sldId id="2369" r:id="rId21"/>
    <p:sldId id="2368" r:id="rId22"/>
    <p:sldId id="2370" r:id="rId23"/>
    <p:sldId id="2371" r:id="rId24"/>
    <p:sldId id="2381" r:id="rId25"/>
    <p:sldId id="2378" r:id="rId26"/>
    <p:sldId id="2376" r:id="rId27"/>
    <p:sldId id="2377" r:id="rId28"/>
    <p:sldId id="2379" r:id="rId29"/>
    <p:sldId id="2380" r:id="rId30"/>
    <p:sldId id="2382" r:id="rId31"/>
    <p:sldId id="2414" r:id="rId32"/>
    <p:sldId id="2390" r:id="rId33"/>
    <p:sldId id="2389" r:id="rId34"/>
    <p:sldId id="2405" r:id="rId35"/>
    <p:sldId id="2406" r:id="rId36"/>
    <p:sldId id="2478" r:id="rId37"/>
    <p:sldId id="2477" r:id="rId38"/>
    <p:sldId id="2480" r:id="rId39"/>
    <p:sldId id="247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64" d="100"/>
          <a:sy n="64" d="100"/>
        </p:scale>
        <p:origin x="67" y="5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3B621A-C5C5-478A-BC03-91BC215B0AD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351684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B621A-C5C5-478A-BC03-91BC215B0AD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94893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B621A-C5C5-478A-BC03-91BC215B0AD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38436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B621A-C5C5-478A-BC03-91BC215B0AD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113762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B621A-C5C5-478A-BC03-91BC215B0AD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190760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B621A-C5C5-478A-BC03-91BC215B0AD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26613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B621A-C5C5-478A-BC03-91BC215B0ADB}" type="datetimeFigureOut">
              <a:rPr lang="en-US" smtClean="0"/>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13924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B621A-C5C5-478A-BC03-91BC215B0ADB}" type="datetimeFigureOut">
              <a:rPr lang="en-US" smtClean="0"/>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371683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B621A-C5C5-478A-BC03-91BC215B0ADB}" type="datetimeFigureOut">
              <a:rPr lang="en-US" smtClean="0"/>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90512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B621A-C5C5-478A-BC03-91BC215B0AD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59884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B621A-C5C5-478A-BC03-91BC215B0AD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D4DBE-9DB5-435B-8B44-2B3C0D1F9627}" type="slidenum">
              <a:rPr lang="en-US" smtClean="0"/>
              <a:t>‹#›</a:t>
            </a:fld>
            <a:endParaRPr lang="en-US"/>
          </a:p>
        </p:txBody>
      </p:sp>
    </p:spTree>
    <p:extLst>
      <p:ext uri="{BB962C8B-B14F-4D97-AF65-F5344CB8AC3E}">
        <p14:creationId xmlns:p14="http://schemas.microsoft.com/office/powerpoint/2010/main" val="3666390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B621A-C5C5-478A-BC03-91BC215B0ADB}" type="datetimeFigureOut">
              <a:rPr lang="en-US" smtClean="0"/>
              <a:t>8/31/2023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D4DBE-9DB5-435B-8B44-2B3C0D1F9627}" type="slidenum">
              <a:rPr lang="en-US" smtClean="0"/>
              <a:t>‹#›</a:t>
            </a:fld>
            <a:endParaRPr lang="en-US"/>
          </a:p>
        </p:txBody>
      </p:sp>
    </p:spTree>
    <p:extLst>
      <p:ext uri="{BB962C8B-B14F-4D97-AF65-F5344CB8AC3E}">
        <p14:creationId xmlns:p14="http://schemas.microsoft.com/office/powerpoint/2010/main" val="301962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cdint.com/catalog/model/BSB-174LN-1" TargetMode="External"/><Relationship Id="rId2" Type="http://schemas.openxmlformats.org/officeDocument/2006/relationships/hyperlink" Target="https://www.cdint.com/catalog/model/BB-316DS-6" TargetMode="External"/><Relationship Id="rId1" Type="http://schemas.openxmlformats.org/officeDocument/2006/relationships/slideLayout" Target="../slideLayouts/slideLayout7.xml"/><Relationship Id="rId6" Type="http://schemas.openxmlformats.org/officeDocument/2006/relationships/hyperlink" Target="https://www.mouser.com/ProductDetail/Amphenol-RF/031-219-RFX?qs=Y5Qy%252BBDni13toX22LO8weQ%3D%3D" TargetMode="External"/><Relationship Id="rId5" Type="http://schemas.openxmlformats.org/officeDocument/2006/relationships/hyperlink" Target="https://www.cdint.com/catalog/model/BL00-316DS-1" TargetMode="External"/><Relationship Id="rId4" Type="http://schemas.openxmlformats.org/officeDocument/2006/relationships/hyperlink" Target="https://www.cdint.com/catalog/model/L00L00-174LN-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belden.com/techdatas/english/8216.pdf" TargetMode="External"/><Relationship Id="rId2" Type="http://schemas.openxmlformats.org/officeDocument/2006/relationships/hyperlink" Target="http://www.belden.com/techdatas/english/7805.pdf" TargetMode="External"/><Relationship Id="rId1" Type="http://schemas.openxmlformats.org/officeDocument/2006/relationships/slideLayout" Target="../slideLayouts/slideLayout7.xml"/><Relationship Id="rId5" Type="http://schemas.openxmlformats.org/officeDocument/2006/relationships/hyperlink" Target="https://www.cdint.com/catalog/category/Cables/RG174+low+noise" TargetMode="External"/><Relationship Id="rId4" Type="http://schemas.openxmlformats.org/officeDocument/2006/relationships/hyperlink" Target="https://www.cdint.com/catalog/category/Cables/RG17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4B33-E5C4-421C-8557-591B306EE227}"/>
              </a:ext>
            </a:extLst>
          </p:cNvPr>
          <p:cNvSpPr>
            <a:spLocks noGrp="1"/>
          </p:cNvSpPr>
          <p:nvPr>
            <p:ph type="ctrTitle"/>
          </p:nvPr>
        </p:nvSpPr>
        <p:spPr/>
        <p:txBody>
          <a:bodyPr>
            <a:normAutofit/>
          </a:bodyPr>
          <a:lstStyle/>
          <a:p>
            <a:r>
              <a:rPr lang="en-US" altLang="zh-CN" sz="4800"/>
              <a:t>Hardware</a:t>
            </a:r>
            <a:r>
              <a:rPr lang="en-US" sz="4800"/>
              <a:t> </a:t>
            </a:r>
            <a:r>
              <a:rPr lang="en-US" sz="4800" dirty="0"/>
              <a:t>Setup for PXCT</a:t>
            </a:r>
          </a:p>
        </p:txBody>
      </p:sp>
      <p:sp>
        <p:nvSpPr>
          <p:cNvPr id="3" name="Subtitle 2">
            <a:extLst>
              <a:ext uri="{FF2B5EF4-FFF2-40B4-BE49-F238E27FC236}">
                <a16:creationId xmlns:a16="http://schemas.microsoft.com/office/drawing/2014/main" id="{15F1CB14-8670-4C7C-B7A3-85A56CA37EF1}"/>
              </a:ext>
            </a:extLst>
          </p:cNvPr>
          <p:cNvSpPr>
            <a:spLocks noGrp="1"/>
          </p:cNvSpPr>
          <p:nvPr>
            <p:ph type="subTitle" idx="1"/>
          </p:nvPr>
        </p:nvSpPr>
        <p:spPr/>
        <p:txBody>
          <a:bodyPr/>
          <a:lstStyle/>
          <a:p>
            <a:r>
              <a:rPr lang="en-US" dirty="0"/>
              <a:t>20230831</a:t>
            </a:r>
          </a:p>
        </p:txBody>
      </p:sp>
    </p:spTree>
    <p:extLst>
      <p:ext uri="{BB962C8B-B14F-4D97-AF65-F5344CB8AC3E}">
        <p14:creationId xmlns:p14="http://schemas.microsoft.com/office/powerpoint/2010/main" val="342934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AB9C9-D7F5-42C4-9DE1-E8075D2BEDC0}"/>
              </a:ext>
            </a:extLst>
          </p:cNvPr>
          <p:cNvPicPr>
            <a:picLocks noChangeAspect="1"/>
          </p:cNvPicPr>
          <p:nvPr/>
        </p:nvPicPr>
        <p:blipFill>
          <a:blip r:embed="rId2"/>
          <a:stretch>
            <a:fillRect/>
          </a:stretch>
        </p:blipFill>
        <p:spPr>
          <a:xfrm>
            <a:off x="0" y="736853"/>
            <a:ext cx="9144000" cy="4013164"/>
          </a:xfrm>
          <a:prstGeom prst="rect">
            <a:avLst/>
          </a:prstGeom>
        </p:spPr>
      </p:pic>
      <p:pic>
        <p:nvPicPr>
          <p:cNvPr id="3" name="Picture 2">
            <a:extLst>
              <a:ext uri="{FF2B5EF4-FFF2-40B4-BE49-F238E27FC236}">
                <a16:creationId xmlns:a16="http://schemas.microsoft.com/office/drawing/2014/main" id="{D153478F-F4DB-4348-AA32-730428BDDE52}"/>
              </a:ext>
            </a:extLst>
          </p:cNvPr>
          <p:cNvPicPr>
            <a:picLocks noChangeAspect="1"/>
          </p:cNvPicPr>
          <p:nvPr/>
        </p:nvPicPr>
        <p:blipFill>
          <a:blip r:embed="rId3"/>
          <a:stretch>
            <a:fillRect/>
          </a:stretch>
        </p:blipFill>
        <p:spPr>
          <a:xfrm>
            <a:off x="0" y="0"/>
            <a:ext cx="9144000" cy="736853"/>
          </a:xfrm>
          <a:prstGeom prst="rect">
            <a:avLst/>
          </a:prstGeom>
        </p:spPr>
      </p:pic>
      <p:pic>
        <p:nvPicPr>
          <p:cNvPr id="1026" name="Picture 2">
            <a:extLst>
              <a:ext uri="{FF2B5EF4-FFF2-40B4-BE49-F238E27FC236}">
                <a16:creationId xmlns:a16="http://schemas.microsoft.com/office/drawing/2014/main" id="{E9941EEB-E360-4F10-9C1B-5F988DFD8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336472"/>
            <a:ext cx="4320046" cy="252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790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FD74D7-F308-4DB3-9BFE-1C90453FD1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a:off x="88641" y="662473"/>
            <a:ext cx="8966718" cy="5011705"/>
          </a:xfrm>
          <a:prstGeom prst="rect">
            <a:avLst/>
          </a:prstGeom>
        </p:spPr>
      </p:pic>
    </p:spTree>
    <p:extLst>
      <p:ext uri="{BB962C8B-B14F-4D97-AF65-F5344CB8AC3E}">
        <p14:creationId xmlns:p14="http://schemas.microsoft.com/office/powerpoint/2010/main" val="151020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A8F1C2-402D-464C-8944-945C70F0E99D}"/>
              </a:ext>
            </a:extLst>
          </p:cNvPr>
          <p:cNvSpPr txBox="1"/>
          <p:nvPr/>
        </p:nvSpPr>
        <p:spPr>
          <a:xfrm>
            <a:off x="0" y="0"/>
            <a:ext cx="9144000" cy="6709529"/>
          </a:xfrm>
          <a:prstGeom prst="rect">
            <a:avLst/>
          </a:prstGeom>
          <a:noFill/>
        </p:spPr>
        <p:txBody>
          <a:bodyPr wrap="square">
            <a:spAutoFit/>
          </a:bodyPr>
          <a:lstStyle/>
          <a:p>
            <a:pPr algn="ctr"/>
            <a:r>
              <a:rPr lang="en-US" altLang="zh-CN" sz="2800" b="1" dirty="0">
                <a:effectLst>
                  <a:outerShdw blurRad="38100" dist="38100" dir="2700000" algn="tl">
                    <a:srgbClr val="000000">
                      <a:alpha val="43137"/>
                    </a:srgbClr>
                  </a:outerShdw>
                </a:effectLst>
              </a:rPr>
              <a:t>Pixie-16 User Manual</a:t>
            </a:r>
          </a:p>
          <a:p>
            <a:r>
              <a:rPr lang="en-US" altLang="zh-CN" sz="2400" b="1" dirty="0">
                <a:solidFill>
                  <a:srgbClr val="0000FF"/>
                </a:solidFill>
              </a:rPr>
              <a:t>Hardware Setup</a:t>
            </a:r>
          </a:p>
          <a:p>
            <a:r>
              <a:rPr lang="en-US" altLang="zh-CN" dirty="0"/>
              <a:t>Model P16F-250-16 S/N 1339</a:t>
            </a:r>
          </a:p>
          <a:p>
            <a:r>
              <a:rPr lang="en-US" altLang="zh-CN" dirty="0"/>
              <a:t>Signals are digitized by 16-bit, 250 Mega Samples per Second (MSPS) ADCs.</a:t>
            </a:r>
          </a:p>
          <a:p>
            <a:endParaRPr lang="en-US" altLang="zh-CN" dirty="0"/>
          </a:p>
          <a:p>
            <a:r>
              <a:rPr lang="en-US" dirty="0"/>
              <a:t>The Pixie-16 is designed for </a:t>
            </a:r>
            <a:r>
              <a:rPr lang="en-US" b="1" dirty="0"/>
              <a:t>single exponentially decaying signals</a:t>
            </a:r>
            <a:r>
              <a:rPr lang="en-US" dirty="0"/>
              <a:t>. Though the Pixie-16 can work with many different signal forms, the best performance is to be expected when sending the output from a charge-integrating preamplifier or photodetectors (e.g., photomultiplier tubes) directly to the Pixie-16 without any further shaping.</a:t>
            </a:r>
          </a:p>
          <a:p>
            <a:endParaRPr lang="en-US" dirty="0"/>
          </a:p>
          <a:p>
            <a:r>
              <a:rPr lang="en-US" dirty="0"/>
              <a:t>The Pixie-16 can be operated in any slot from 2 to 14 of a Pixie-16 crate. Slot 1 is used by the crate controller.</a:t>
            </a:r>
          </a:p>
          <a:p>
            <a:endParaRPr lang="en-US" dirty="0"/>
          </a:p>
          <a:p>
            <a:r>
              <a:rPr lang="en-US" dirty="0"/>
              <a:t>Data readout rates through the </a:t>
            </a:r>
            <a:r>
              <a:rPr lang="en-US" dirty="0" err="1"/>
              <a:t>CompactPCI</a:t>
            </a:r>
            <a:r>
              <a:rPr lang="en-US" dirty="0"/>
              <a:t>/PXI backplane to the host computer can be up to 109 Mbyte/s.</a:t>
            </a:r>
          </a:p>
          <a:p>
            <a:r>
              <a:rPr lang="en-US" dirty="0"/>
              <a:t>Full speed 32-bit, 33 MHz PCI interface to host computer, up to 109 </a:t>
            </a:r>
            <a:r>
              <a:rPr lang="en-US" dirty="0" err="1"/>
              <a:t>MBytes</a:t>
            </a:r>
            <a:r>
              <a:rPr lang="en-US" dirty="0"/>
              <a:t>/s readout sustained.</a:t>
            </a:r>
          </a:p>
          <a:p>
            <a:endParaRPr lang="en-US" dirty="0"/>
          </a:p>
          <a:p>
            <a:r>
              <a:rPr lang="en-US" dirty="0"/>
              <a:t>Pulse heights are calculated to 16-bit precision and can be binned into spectra with up to 32K channels. 2</a:t>
            </a:r>
            <a:r>
              <a:rPr lang="en-US" baseline="30000" dirty="0"/>
              <a:t>16</a:t>
            </a:r>
            <a:r>
              <a:rPr lang="en-US" dirty="0"/>
              <a:t> = 64K</a:t>
            </a:r>
          </a:p>
          <a:p>
            <a:r>
              <a:rPr lang="en-US" dirty="0"/>
              <a:t>On-board MCA spectrum from 1K to 32K bins (software selectable), up to 4.3 billion counts per bin.</a:t>
            </a:r>
          </a:p>
          <a:p>
            <a:r>
              <a:rPr lang="en-US" dirty="0"/>
              <a:t>MCA spectrum</a:t>
            </a:r>
          </a:p>
          <a:p>
            <a:r>
              <a:rPr lang="en-US" dirty="0"/>
              <a:t>32,768 bins, 32 bit deep (4.2 billion counts/bin) for each channel</a:t>
            </a:r>
          </a:p>
        </p:txBody>
      </p:sp>
    </p:spTree>
    <p:extLst>
      <p:ext uri="{BB962C8B-B14F-4D97-AF65-F5344CB8AC3E}">
        <p14:creationId xmlns:p14="http://schemas.microsoft.com/office/powerpoint/2010/main" val="2163184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4BC85-2D3D-4A43-8A82-F21CDEBAEADF}"/>
              </a:ext>
            </a:extLst>
          </p:cNvPr>
          <p:cNvPicPr>
            <a:picLocks noChangeAspect="1"/>
          </p:cNvPicPr>
          <p:nvPr/>
        </p:nvPicPr>
        <p:blipFill>
          <a:blip r:embed="rId2"/>
          <a:stretch>
            <a:fillRect/>
          </a:stretch>
        </p:blipFill>
        <p:spPr>
          <a:xfrm>
            <a:off x="128169" y="5472000"/>
            <a:ext cx="8887662" cy="1081200"/>
          </a:xfrm>
          <a:prstGeom prst="rect">
            <a:avLst/>
          </a:prstGeom>
        </p:spPr>
      </p:pic>
      <p:pic>
        <p:nvPicPr>
          <p:cNvPr id="5" name="Picture 4">
            <a:extLst>
              <a:ext uri="{FF2B5EF4-FFF2-40B4-BE49-F238E27FC236}">
                <a16:creationId xmlns:a16="http://schemas.microsoft.com/office/drawing/2014/main" id="{2CE11069-BE76-4D77-A14D-8CE61D26A2BE}"/>
              </a:ext>
            </a:extLst>
          </p:cNvPr>
          <p:cNvPicPr>
            <a:picLocks noChangeAspect="1"/>
          </p:cNvPicPr>
          <p:nvPr/>
        </p:nvPicPr>
        <p:blipFill>
          <a:blip r:embed="rId3"/>
          <a:stretch>
            <a:fillRect/>
          </a:stretch>
        </p:blipFill>
        <p:spPr>
          <a:xfrm>
            <a:off x="0" y="417087"/>
            <a:ext cx="9144000" cy="4776917"/>
          </a:xfrm>
          <a:prstGeom prst="rect">
            <a:avLst/>
          </a:prstGeom>
        </p:spPr>
      </p:pic>
    </p:spTree>
    <p:extLst>
      <p:ext uri="{BB962C8B-B14F-4D97-AF65-F5344CB8AC3E}">
        <p14:creationId xmlns:p14="http://schemas.microsoft.com/office/powerpoint/2010/main" val="248317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A7AEE-6586-4882-A5EE-456FF31479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2510" y="0"/>
            <a:ext cx="3943469" cy="6858000"/>
          </a:xfrm>
          <a:prstGeom prst="rect">
            <a:avLst/>
          </a:prstGeom>
        </p:spPr>
      </p:pic>
      <p:pic>
        <p:nvPicPr>
          <p:cNvPr id="5" name="Picture 4">
            <a:extLst>
              <a:ext uri="{FF2B5EF4-FFF2-40B4-BE49-F238E27FC236}">
                <a16:creationId xmlns:a16="http://schemas.microsoft.com/office/drawing/2014/main" id="{68C4C814-80E6-41EB-8FAA-5A3D4B00AE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2895" y="0"/>
            <a:ext cx="3221105" cy="6858000"/>
          </a:xfrm>
          <a:prstGeom prst="rect">
            <a:avLst/>
          </a:prstGeom>
        </p:spPr>
      </p:pic>
      <p:sp>
        <p:nvSpPr>
          <p:cNvPr id="9" name="TextBox 8">
            <a:extLst>
              <a:ext uri="{FF2B5EF4-FFF2-40B4-BE49-F238E27FC236}">
                <a16:creationId xmlns:a16="http://schemas.microsoft.com/office/drawing/2014/main" id="{1E66F923-205A-4631-B10F-ABBA0EAEA413}"/>
              </a:ext>
            </a:extLst>
          </p:cNvPr>
          <p:cNvSpPr txBox="1"/>
          <p:nvPr/>
        </p:nvSpPr>
        <p:spPr>
          <a:xfrm>
            <a:off x="0" y="0"/>
            <a:ext cx="1932510" cy="5078313"/>
          </a:xfrm>
          <a:prstGeom prst="rect">
            <a:avLst/>
          </a:prstGeom>
          <a:noFill/>
        </p:spPr>
        <p:txBody>
          <a:bodyPr wrap="square">
            <a:spAutoFit/>
          </a:bodyPr>
          <a:lstStyle/>
          <a:p>
            <a:r>
              <a:rPr lang="en-US" dirty="0"/>
              <a:t>The Pixie-16 module communicates with a host computer through a PCI interface. The host computer is usually either an embedded PC installed in slot 1 of the Pixie-16 crate or a remote desktop or laptop that is linked to the crate via a PCI bridge that is also installed in slot 1.</a:t>
            </a:r>
          </a:p>
        </p:txBody>
      </p:sp>
    </p:spTree>
    <p:extLst>
      <p:ext uri="{BB962C8B-B14F-4D97-AF65-F5344CB8AC3E}">
        <p14:creationId xmlns:p14="http://schemas.microsoft.com/office/powerpoint/2010/main" val="3106517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EFEDC5-7C24-4454-902E-C572A4565204}"/>
              </a:ext>
            </a:extLst>
          </p:cNvPr>
          <p:cNvPicPr>
            <a:picLocks noChangeAspect="1"/>
          </p:cNvPicPr>
          <p:nvPr/>
        </p:nvPicPr>
        <p:blipFill>
          <a:blip r:embed="rId2"/>
          <a:stretch>
            <a:fillRect/>
          </a:stretch>
        </p:blipFill>
        <p:spPr>
          <a:xfrm>
            <a:off x="32046" y="3088913"/>
            <a:ext cx="4990225" cy="3769087"/>
          </a:xfrm>
          <a:prstGeom prst="rect">
            <a:avLst/>
          </a:prstGeom>
        </p:spPr>
      </p:pic>
      <p:sp>
        <p:nvSpPr>
          <p:cNvPr id="2" name="TextBox 1">
            <a:extLst>
              <a:ext uri="{FF2B5EF4-FFF2-40B4-BE49-F238E27FC236}">
                <a16:creationId xmlns:a16="http://schemas.microsoft.com/office/drawing/2014/main" id="{1E1C7881-7CE0-4D89-AF22-747E1E4A26AE}"/>
              </a:ext>
            </a:extLst>
          </p:cNvPr>
          <p:cNvSpPr txBox="1"/>
          <p:nvPr/>
        </p:nvSpPr>
        <p:spPr>
          <a:xfrm>
            <a:off x="0" y="0"/>
            <a:ext cx="4572000" cy="1477328"/>
          </a:xfrm>
          <a:prstGeom prst="rect">
            <a:avLst/>
          </a:prstGeom>
          <a:noFill/>
        </p:spPr>
        <p:txBody>
          <a:bodyPr wrap="square">
            <a:spAutoFit/>
          </a:bodyPr>
          <a:lstStyle/>
          <a:p>
            <a:r>
              <a:rPr lang="en-US" dirty="0"/>
              <a:t>One of the Pixie-16 modules must be setup as the clock master. This card must be inserted in slot 2 of the crate. Exactly one clock master must be configured or else very likely the host system will fail spectacularly.</a:t>
            </a:r>
          </a:p>
        </p:txBody>
      </p:sp>
      <p:sp>
        <p:nvSpPr>
          <p:cNvPr id="3" name="TextBox 2">
            <a:extLst>
              <a:ext uri="{FF2B5EF4-FFF2-40B4-BE49-F238E27FC236}">
                <a16:creationId xmlns:a16="http://schemas.microsoft.com/office/drawing/2014/main" id="{ED781F1C-8A5D-42B1-914A-00643A5A4A9D}"/>
              </a:ext>
            </a:extLst>
          </p:cNvPr>
          <p:cNvSpPr txBox="1"/>
          <p:nvPr/>
        </p:nvSpPr>
        <p:spPr>
          <a:xfrm>
            <a:off x="5022272" y="0"/>
            <a:ext cx="4121728" cy="2862322"/>
          </a:xfrm>
          <a:prstGeom prst="rect">
            <a:avLst/>
          </a:prstGeom>
          <a:noFill/>
        </p:spPr>
        <p:txBody>
          <a:bodyPr wrap="square">
            <a:spAutoFit/>
          </a:bodyPr>
          <a:lstStyle/>
          <a:p>
            <a:pPr algn="just"/>
            <a:r>
              <a:rPr lang="en-US" sz="1800" b="0" i="0" u="none" strike="noStrike" baseline="0" dirty="0">
                <a:solidFill>
                  <a:srgbClr val="000000"/>
                </a:solidFill>
                <a:latin typeface="Arial" panose="020B0604020202020204" pitchFamily="34" charset="0"/>
              </a:rPr>
              <a:t>Individual Clock Mode If only one Pixie-16 module is used in the system, or if clocks between modules do not need to be synchronized, the module(s) should be set into individual clock mode. Connect pin 7 of JP101 (the clock input) with a shunt to pin 8 (loc – IN). This will use the 50 MHz local crystal oscillator of the Pixie-16 module as the clock source.</a:t>
            </a:r>
            <a:endParaRPr lang="en-US" dirty="0"/>
          </a:p>
        </p:txBody>
      </p:sp>
      <p:pic>
        <p:nvPicPr>
          <p:cNvPr id="4" name="Picture 3">
            <a:extLst>
              <a:ext uri="{FF2B5EF4-FFF2-40B4-BE49-F238E27FC236}">
                <a16:creationId xmlns:a16="http://schemas.microsoft.com/office/drawing/2014/main" id="{EED4BF2F-71A5-4444-A408-7A9D63FC15EA}"/>
              </a:ext>
            </a:extLst>
          </p:cNvPr>
          <p:cNvPicPr>
            <a:picLocks noChangeAspect="1"/>
          </p:cNvPicPr>
          <p:nvPr/>
        </p:nvPicPr>
        <p:blipFill>
          <a:blip r:embed="rId3"/>
          <a:stretch>
            <a:fillRect/>
          </a:stretch>
        </p:blipFill>
        <p:spPr>
          <a:xfrm>
            <a:off x="4121729" y="4877400"/>
            <a:ext cx="3671455" cy="1959658"/>
          </a:xfrm>
          <a:prstGeom prst="rect">
            <a:avLst/>
          </a:prstGeom>
        </p:spPr>
      </p:pic>
      <p:sp>
        <p:nvSpPr>
          <p:cNvPr id="7" name="Rectangle: Rounded Corners 6">
            <a:extLst>
              <a:ext uri="{FF2B5EF4-FFF2-40B4-BE49-F238E27FC236}">
                <a16:creationId xmlns:a16="http://schemas.microsoft.com/office/drawing/2014/main" id="{4F610C90-04EB-4DB7-9C50-5B17371ACCC0}"/>
              </a:ext>
            </a:extLst>
          </p:cNvPr>
          <p:cNvSpPr/>
          <p:nvPr/>
        </p:nvSpPr>
        <p:spPr>
          <a:xfrm>
            <a:off x="2230582" y="4682836"/>
            <a:ext cx="1274618" cy="7065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29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C4C13E-52A8-499C-A931-BA3B6D929B0C}"/>
              </a:ext>
            </a:extLst>
          </p:cNvPr>
          <p:cNvSpPr txBox="1"/>
          <p:nvPr/>
        </p:nvSpPr>
        <p:spPr>
          <a:xfrm>
            <a:off x="2770907" y="4408139"/>
            <a:ext cx="6363855" cy="2308324"/>
          </a:xfrm>
          <a:prstGeom prst="rect">
            <a:avLst/>
          </a:prstGeom>
          <a:noFill/>
        </p:spPr>
        <p:txBody>
          <a:bodyPr wrap="square">
            <a:spAutoFit/>
          </a:bodyPr>
          <a:lstStyle/>
          <a:p>
            <a:pPr algn="just"/>
            <a:r>
              <a:rPr lang="en-US" sz="1600" dirty="0"/>
              <a:t>The input stages of the Rev. F Pixie-16 modules are shown in Figure 1-8. Each channel’s input termination jumper (JP1_x, x=1…16), shown on the right in red circles, is used to connect the analog input signal to a 50 </a:t>
            </a:r>
            <a:r>
              <a:rPr lang="en-US" altLang="zh-CN" sz="1600" dirty="0"/>
              <a:t>Ω</a:t>
            </a:r>
            <a:r>
              <a:rPr lang="en-US" sz="1600" dirty="0"/>
              <a:t> resistor then to ground. It is installed by default at the factory, and is recommended for being used to avoid input signal reflection when using long coaxial cables to connect detector outputs to the Pixie-16 front panel connectors. However, if the detector outputs have 50 </a:t>
            </a:r>
            <a:r>
              <a:rPr lang="en-US" altLang="zh-CN" sz="1600" dirty="0"/>
              <a:t>Ω</a:t>
            </a:r>
            <a:r>
              <a:rPr lang="en-US" sz="1600" dirty="0"/>
              <a:t> output impedance, </a:t>
            </a:r>
            <a:r>
              <a:rPr lang="en-US" sz="1600" b="1" dirty="0"/>
              <a:t>the signal will be effectively halved </a:t>
            </a:r>
            <a:r>
              <a:rPr lang="en-US" sz="1600" dirty="0"/>
              <a:t>at the input of the Pixie-16 when the input termination jumper is installed.</a:t>
            </a:r>
          </a:p>
        </p:txBody>
      </p:sp>
      <p:pic>
        <p:nvPicPr>
          <p:cNvPr id="4" name="Picture 3">
            <a:extLst>
              <a:ext uri="{FF2B5EF4-FFF2-40B4-BE49-F238E27FC236}">
                <a16:creationId xmlns:a16="http://schemas.microsoft.com/office/drawing/2014/main" id="{100D43E3-4854-4BCD-A84F-B548A41AB1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64873" y="-1"/>
            <a:ext cx="6179127" cy="2346037"/>
          </a:xfrm>
          <a:prstGeom prst="rect">
            <a:avLst/>
          </a:prstGeom>
        </p:spPr>
      </p:pic>
      <p:sp>
        <p:nvSpPr>
          <p:cNvPr id="8" name="TextBox 7">
            <a:extLst>
              <a:ext uri="{FF2B5EF4-FFF2-40B4-BE49-F238E27FC236}">
                <a16:creationId xmlns:a16="http://schemas.microsoft.com/office/drawing/2014/main" id="{45C7E31E-792C-41A1-89A6-BB1AB87445C8}"/>
              </a:ext>
            </a:extLst>
          </p:cNvPr>
          <p:cNvSpPr txBox="1"/>
          <p:nvPr/>
        </p:nvSpPr>
        <p:spPr>
          <a:xfrm>
            <a:off x="2770908" y="2346036"/>
            <a:ext cx="6373091" cy="1815882"/>
          </a:xfrm>
          <a:prstGeom prst="rect">
            <a:avLst/>
          </a:prstGeom>
          <a:noFill/>
        </p:spPr>
        <p:txBody>
          <a:bodyPr wrap="square">
            <a:spAutoFit/>
          </a:bodyPr>
          <a:lstStyle/>
          <a:p>
            <a:r>
              <a:rPr lang="en-US" sz="1600" b="0" i="0" u="none" strike="noStrike" baseline="0" dirty="0">
                <a:solidFill>
                  <a:srgbClr val="000000"/>
                </a:solidFill>
              </a:rPr>
              <a:t>If Jumper is not installed: If Relay Switch is closed, attenuation is 1:1 (1k </a:t>
            </a:r>
            <a:r>
              <a:rPr lang="en-US" altLang="zh-CN" sz="1600" dirty="0">
                <a:solidFill>
                  <a:srgbClr val="000000"/>
                </a:solidFill>
              </a:rPr>
              <a:t>Ω</a:t>
            </a:r>
            <a:r>
              <a:rPr lang="en-US" sz="1600" b="0" i="0" u="none" strike="noStrike" baseline="0" dirty="0">
                <a:solidFill>
                  <a:srgbClr val="000000"/>
                </a:solidFill>
              </a:rPr>
              <a:t> termination), and overall effective gain is 2.5; If Relay Switch is opened, attenuation is 1:4 (4k </a:t>
            </a:r>
            <a:r>
              <a:rPr lang="en-US" altLang="zh-CN" sz="1600" dirty="0">
                <a:solidFill>
                  <a:srgbClr val="000000"/>
                </a:solidFill>
              </a:rPr>
              <a:t>Ω</a:t>
            </a:r>
            <a:r>
              <a:rPr lang="en-US" sz="1600" b="0" i="0" u="none" strike="noStrike" baseline="0" dirty="0">
                <a:solidFill>
                  <a:srgbClr val="000000"/>
                </a:solidFill>
              </a:rPr>
              <a:t> termination), and overall effective gain is 0.625;</a:t>
            </a:r>
          </a:p>
          <a:p>
            <a:pPr algn="just"/>
            <a:r>
              <a:rPr lang="en-US" sz="1600" b="0" i="0" u="none" strike="noStrike" baseline="0" dirty="0">
                <a:solidFill>
                  <a:srgbClr val="000000"/>
                </a:solidFill>
              </a:rPr>
              <a:t>If Jumper is installed and detector preamplifier has 50 </a:t>
            </a:r>
            <a:r>
              <a:rPr lang="en-US" altLang="zh-CN" sz="1600" dirty="0"/>
              <a:t>Ω</a:t>
            </a:r>
            <a:r>
              <a:rPr lang="en-US" sz="1600" b="0" i="0" u="none" strike="noStrike" baseline="0" dirty="0">
                <a:solidFill>
                  <a:srgbClr val="000000"/>
                </a:solidFill>
              </a:rPr>
              <a:t> output impedance: If Relay Switch is closed, attenuation is 1:1 (47.6 </a:t>
            </a:r>
            <a:r>
              <a:rPr lang="en-US" altLang="zh-CN" sz="1600" dirty="0">
                <a:solidFill>
                  <a:srgbClr val="000000"/>
                </a:solidFill>
              </a:rPr>
              <a:t>Ω</a:t>
            </a:r>
            <a:r>
              <a:rPr lang="en-US" sz="1600" b="0" i="0" u="none" strike="noStrike" baseline="0" dirty="0">
                <a:solidFill>
                  <a:srgbClr val="000000"/>
                </a:solidFill>
              </a:rPr>
              <a:t> termination), and overall effective gain is 1.25; If Relay Switch is opened, attenuation is 1:4 (49.4 </a:t>
            </a:r>
            <a:r>
              <a:rPr lang="en-US" altLang="zh-CN" sz="1600" dirty="0">
                <a:solidFill>
                  <a:srgbClr val="000000"/>
                </a:solidFill>
              </a:rPr>
              <a:t>Ω</a:t>
            </a:r>
            <a:r>
              <a:rPr lang="en-US" sz="1600" b="0" i="0" u="none" strike="noStrike" baseline="0" dirty="0">
                <a:solidFill>
                  <a:srgbClr val="000000"/>
                </a:solidFill>
              </a:rPr>
              <a:t> termination), and overall effective gain is 0.3125. </a:t>
            </a:r>
            <a:endParaRPr lang="en-US" sz="1600" dirty="0"/>
          </a:p>
        </p:txBody>
      </p:sp>
      <p:sp>
        <p:nvSpPr>
          <p:cNvPr id="2" name="TextBox 1">
            <a:extLst>
              <a:ext uri="{FF2B5EF4-FFF2-40B4-BE49-F238E27FC236}">
                <a16:creationId xmlns:a16="http://schemas.microsoft.com/office/drawing/2014/main" id="{1D04D7B2-125E-4981-AAB3-B45AF3434BAE}"/>
              </a:ext>
            </a:extLst>
          </p:cNvPr>
          <p:cNvSpPr txBox="1"/>
          <p:nvPr/>
        </p:nvSpPr>
        <p:spPr>
          <a:xfrm>
            <a:off x="0" y="5309324"/>
            <a:ext cx="2761669" cy="1200329"/>
          </a:xfrm>
          <a:prstGeom prst="rect">
            <a:avLst/>
          </a:prstGeom>
          <a:noFill/>
        </p:spPr>
        <p:txBody>
          <a:bodyPr wrap="square" rtlCol="0">
            <a:spAutoFit/>
          </a:bodyPr>
          <a:lstStyle/>
          <a:p>
            <a:r>
              <a:rPr lang="en-US" dirty="0"/>
              <a:t>Our Pixie-16 is Rev F</a:t>
            </a:r>
          </a:p>
          <a:p>
            <a:r>
              <a:rPr lang="en-US" dirty="0"/>
              <a:t>I've removed the jumpers of Ch12,13,14,15 for a larger gain.</a:t>
            </a:r>
          </a:p>
        </p:txBody>
      </p:sp>
      <p:pic>
        <p:nvPicPr>
          <p:cNvPr id="6" name="Picture 5">
            <a:extLst>
              <a:ext uri="{FF2B5EF4-FFF2-40B4-BE49-F238E27FC236}">
                <a16:creationId xmlns:a16="http://schemas.microsoft.com/office/drawing/2014/main" id="{B0E610D0-B5A1-43A2-B085-3CDF11BA0F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1165803" y="1165804"/>
            <a:ext cx="5102514" cy="2770906"/>
          </a:xfrm>
          <a:prstGeom prst="rect">
            <a:avLst/>
          </a:prstGeom>
        </p:spPr>
      </p:pic>
      <p:sp>
        <p:nvSpPr>
          <p:cNvPr id="9" name="Rectangle: Rounded Corners 8">
            <a:extLst>
              <a:ext uri="{FF2B5EF4-FFF2-40B4-BE49-F238E27FC236}">
                <a16:creationId xmlns:a16="http://schemas.microsoft.com/office/drawing/2014/main" id="{5760574F-1B42-4E1F-B6E9-78A2580D00C9}"/>
              </a:ext>
            </a:extLst>
          </p:cNvPr>
          <p:cNvSpPr/>
          <p:nvPr/>
        </p:nvSpPr>
        <p:spPr>
          <a:xfrm>
            <a:off x="1306851" y="348347"/>
            <a:ext cx="531280" cy="7065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06BA144-01DB-4EB3-8679-015B4D515864}"/>
              </a:ext>
            </a:extLst>
          </p:cNvPr>
          <p:cNvSpPr/>
          <p:nvPr/>
        </p:nvSpPr>
        <p:spPr>
          <a:xfrm>
            <a:off x="1188663" y="1173017"/>
            <a:ext cx="531280" cy="7065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CE148DF-198A-4AAC-BE41-9D5676068541}"/>
              </a:ext>
            </a:extLst>
          </p:cNvPr>
          <p:cNvSpPr/>
          <p:nvPr/>
        </p:nvSpPr>
        <p:spPr>
          <a:xfrm>
            <a:off x="1188663" y="1997687"/>
            <a:ext cx="531280" cy="7065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B1C0F1A-356E-48E3-9927-D267A19FA30B}"/>
              </a:ext>
            </a:extLst>
          </p:cNvPr>
          <p:cNvSpPr/>
          <p:nvPr/>
        </p:nvSpPr>
        <p:spPr>
          <a:xfrm>
            <a:off x="1409958" y="2848740"/>
            <a:ext cx="531280" cy="7065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2A32A59-4994-4F73-90A0-62ACE2ED70CF}"/>
              </a:ext>
            </a:extLst>
          </p:cNvPr>
          <p:cNvSpPr/>
          <p:nvPr/>
        </p:nvSpPr>
        <p:spPr>
          <a:xfrm>
            <a:off x="1381210" y="3687208"/>
            <a:ext cx="531280" cy="7065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FF4FFFB-0EF9-4DFC-970A-7AA8318092DC}"/>
              </a:ext>
            </a:extLst>
          </p:cNvPr>
          <p:cNvSpPr/>
          <p:nvPr/>
        </p:nvSpPr>
        <p:spPr>
          <a:xfrm>
            <a:off x="1230648" y="4524463"/>
            <a:ext cx="531280" cy="7065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595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4E52A-B21E-4835-881E-8E0EED320B5F}"/>
              </a:ext>
            </a:extLst>
          </p:cNvPr>
          <p:cNvPicPr>
            <a:picLocks noChangeAspect="1"/>
          </p:cNvPicPr>
          <p:nvPr/>
        </p:nvPicPr>
        <p:blipFill>
          <a:blip r:embed="rId2"/>
          <a:stretch>
            <a:fillRect/>
          </a:stretch>
        </p:blipFill>
        <p:spPr>
          <a:xfrm>
            <a:off x="86586" y="334850"/>
            <a:ext cx="1442434" cy="6188299"/>
          </a:xfrm>
          <a:prstGeom prst="rect">
            <a:avLst/>
          </a:prstGeom>
        </p:spPr>
      </p:pic>
      <p:pic>
        <p:nvPicPr>
          <p:cNvPr id="5" name="Picture 4">
            <a:extLst>
              <a:ext uri="{FF2B5EF4-FFF2-40B4-BE49-F238E27FC236}">
                <a16:creationId xmlns:a16="http://schemas.microsoft.com/office/drawing/2014/main" id="{285161BE-BD5E-48A2-A5F6-C12428E5EEBC}"/>
              </a:ext>
            </a:extLst>
          </p:cNvPr>
          <p:cNvPicPr>
            <a:picLocks noChangeAspect="1"/>
          </p:cNvPicPr>
          <p:nvPr/>
        </p:nvPicPr>
        <p:blipFill>
          <a:blip r:embed="rId3"/>
          <a:stretch>
            <a:fillRect/>
          </a:stretch>
        </p:blipFill>
        <p:spPr>
          <a:xfrm>
            <a:off x="1570585" y="2868985"/>
            <a:ext cx="7545705" cy="3654164"/>
          </a:xfrm>
          <a:prstGeom prst="rect">
            <a:avLst/>
          </a:prstGeom>
        </p:spPr>
      </p:pic>
      <p:sp>
        <p:nvSpPr>
          <p:cNvPr id="9" name="TextBox 8">
            <a:extLst>
              <a:ext uri="{FF2B5EF4-FFF2-40B4-BE49-F238E27FC236}">
                <a16:creationId xmlns:a16="http://schemas.microsoft.com/office/drawing/2014/main" id="{FB28F407-91D5-47A2-9AFB-5AB3755E2531}"/>
              </a:ext>
            </a:extLst>
          </p:cNvPr>
          <p:cNvSpPr txBox="1"/>
          <p:nvPr/>
        </p:nvSpPr>
        <p:spPr>
          <a:xfrm>
            <a:off x="1595783" y="2233414"/>
            <a:ext cx="5952433" cy="646331"/>
          </a:xfrm>
          <a:prstGeom prst="rect">
            <a:avLst/>
          </a:prstGeom>
          <a:noFill/>
        </p:spPr>
        <p:txBody>
          <a:bodyPr wrap="square">
            <a:spAutoFit/>
          </a:bodyPr>
          <a:lstStyle/>
          <a:p>
            <a:r>
              <a:rPr lang="en-US" dirty="0"/>
              <a:t>Front Panel LEDs for the Pixie-16 Modules</a:t>
            </a:r>
          </a:p>
          <a:p>
            <a:r>
              <a:rPr lang="en-US" dirty="0"/>
              <a:t>Start Run in </a:t>
            </a:r>
            <a:r>
              <a:rPr lang="en-US" dirty="0" err="1"/>
              <a:t>nscope</a:t>
            </a:r>
            <a:r>
              <a:rPr lang="en-US" dirty="0"/>
              <a:t> or begin in </a:t>
            </a:r>
            <a:r>
              <a:rPr lang="en-US" dirty="0" err="1"/>
              <a:t>ReadoutShell</a:t>
            </a:r>
            <a:r>
              <a:rPr lang="en-US" dirty="0"/>
              <a:t>: Green LED on.</a:t>
            </a:r>
          </a:p>
        </p:txBody>
      </p:sp>
      <p:cxnSp>
        <p:nvCxnSpPr>
          <p:cNvPr id="4" name="Straight Arrow Connector 3">
            <a:extLst>
              <a:ext uri="{FF2B5EF4-FFF2-40B4-BE49-F238E27FC236}">
                <a16:creationId xmlns:a16="http://schemas.microsoft.com/office/drawing/2014/main" id="{915B9D9C-DBF4-4EBA-BED9-7BAC73B37728}"/>
              </a:ext>
            </a:extLst>
          </p:cNvPr>
          <p:cNvCxnSpPr/>
          <p:nvPr/>
        </p:nvCxnSpPr>
        <p:spPr>
          <a:xfrm flipV="1">
            <a:off x="1039091" y="2532920"/>
            <a:ext cx="637309" cy="17896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D31A92-D7C9-4D70-BEE0-865D1CFABC06}"/>
              </a:ext>
            </a:extLst>
          </p:cNvPr>
          <p:cNvPicPr>
            <a:picLocks noChangeAspect="1"/>
          </p:cNvPicPr>
          <p:nvPr/>
        </p:nvPicPr>
        <p:blipFill>
          <a:blip r:embed="rId4"/>
          <a:stretch>
            <a:fillRect/>
          </a:stretch>
        </p:blipFill>
        <p:spPr>
          <a:xfrm>
            <a:off x="1620983" y="0"/>
            <a:ext cx="3258927" cy="1846372"/>
          </a:xfrm>
          <a:prstGeom prst="rect">
            <a:avLst/>
          </a:prstGeom>
        </p:spPr>
      </p:pic>
      <p:pic>
        <p:nvPicPr>
          <p:cNvPr id="8" name="Picture 7">
            <a:extLst>
              <a:ext uri="{FF2B5EF4-FFF2-40B4-BE49-F238E27FC236}">
                <a16:creationId xmlns:a16="http://schemas.microsoft.com/office/drawing/2014/main" id="{B1D25193-9F4A-4E95-9513-019130C385B1}"/>
              </a:ext>
            </a:extLst>
          </p:cNvPr>
          <p:cNvPicPr>
            <a:picLocks noChangeAspect="1"/>
          </p:cNvPicPr>
          <p:nvPr/>
        </p:nvPicPr>
        <p:blipFill>
          <a:blip r:embed="rId5"/>
          <a:stretch>
            <a:fillRect/>
          </a:stretch>
        </p:blipFill>
        <p:spPr>
          <a:xfrm>
            <a:off x="5971592" y="0"/>
            <a:ext cx="3169896" cy="1845762"/>
          </a:xfrm>
          <a:prstGeom prst="rect">
            <a:avLst/>
          </a:prstGeom>
        </p:spPr>
      </p:pic>
      <p:sp>
        <p:nvSpPr>
          <p:cNvPr id="10" name="TextBox 9">
            <a:extLst>
              <a:ext uri="{FF2B5EF4-FFF2-40B4-BE49-F238E27FC236}">
                <a16:creationId xmlns:a16="http://schemas.microsoft.com/office/drawing/2014/main" id="{DCEC3AE8-424D-4FF5-89A0-0DC5F0D4DBA1}"/>
              </a:ext>
            </a:extLst>
          </p:cNvPr>
          <p:cNvSpPr txBox="1"/>
          <p:nvPr/>
        </p:nvSpPr>
        <p:spPr>
          <a:xfrm>
            <a:off x="6374030" y="1845762"/>
            <a:ext cx="2481898" cy="369332"/>
          </a:xfrm>
          <a:prstGeom prst="rect">
            <a:avLst/>
          </a:prstGeom>
          <a:noFill/>
        </p:spPr>
        <p:txBody>
          <a:bodyPr wrap="none" rtlCol="0">
            <a:spAutoFit/>
          </a:bodyPr>
          <a:lstStyle/>
          <a:p>
            <a:r>
              <a:rPr lang="en-US" altLang="zh-CN" dirty="0"/>
              <a:t>Have to reboot the crate</a:t>
            </a:r>
            <a:endParaRPr lang="en-US" dirty="0"/>
          </a:p>
        </p:txBody>
      </p:sp>
    </p:spTree>
    <p:extLst>
      <p:ext uri="{BB962C8B-B14F-4D97-AF65-F5344CB8AC3E}">
        <p14:creationId xmlns:p14="http://schemas.microsoft.com/office/powerpoint/2010/main" val="1812996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997C5-B135-4477-80FD-C884A1D9E05F}"/>
              </a:ext>
            </a:extLst>
          </p:cNvPr>
          <p:cNvPicPr>
            <a:picLocks noChangeAspect="1"/>
          </p:cNvPicPr>
          <p:nvPr/>
        </p:nvPicPr>
        <p:blipFill>
          <a:blip r:embed="rId2"/>
          <a:stretch>
            <a:fillRect/>
          </a:stretch>
        </p:blipFill>
        <p:spPr>
          <a:xfrm>
            <a:off x="0" y="2713493"/>
            <a:ext cx="9144000" cy="4144507"/>
          </a:xfrm>
          <a:prstGeom prst="rect">
            <a:avLst/>
          </a:prstGeom>
        </p:spPr>
      </p:pic>
      <p:pic>
        <p:nvPicPr>
          <p:cNvPr id="3" name="Picture 2">
            <a:extLst>
              <a:ext uri="{FF2B5EF4-FFF2-40B4-BE49-F238E27FC236}">
                <a16:creationId xmlns:a16="http://schemas.microsoft.com/office/drawing/2014/main" id="{7AC88E60-6DA4-4589-874F-B59091905D59}"/>
              </a:ext>
            </a:extLst>
          </p:cNvPr>
          <p:cNvPicPr>
            <a:picLocks noChangeAspect="1"/>
          </p:cNvPicPr>
          <p:nvPr/>
        </p:nvPicPr>
        <p:blipFill>
          <a:blip r:embed="rId3"/>
          <a:stretch>
            <a:fillRect/>
          </a:stretch>
        </p:blipFill>
        <p:spPr>
          <a:xfrm>
            <a:off x="0" y="0"/>
            <a:ext cx="9144000" cy="3660405"/>
          </a:xfrm>
          <a:prstGeom prst="rect">
            <a:avLst/>
          </a:prstGeom>
        </p:spPr>
      </p:pic>
    </p:spTree>
    <p:extLst>
      <p:ext uri="{BB962C8B-B14F-4D97-AF65-F5344CB8AC3E}">
        <p14:creationId xmlns:p14="http://schemas.microsoft.com/office/powerpoint/2010/main" val="2279064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AF831-28F6-4690-B8BE-2B39BB397C5C}"/>
              </a:ext>
            </a:extLst>
          </p:cNvPr>
          <p:cNvPicPr>
            <a:picLocks noChangeAspect="1"/>
          </p:cNvPicPr>
          <p:nvPr/>
        </p:nvPicPr>
        <p:blipFill>
          <a:blip r:embed="rId2"/>
          <a:stretch>
            <a:fillRect/>
          </a:stretch>
        </p:blipFill>
        <p:spPr>
          <a:xfrm>
            <a:off x="0" y="-62345"/>
            <a:ext cx="9144000" cy="6508026"/>
          </a:xfrm>
          <a:prstGeom prst="rect">
            <a:avLst/>
          </a:prstGeom>
        </p:spPr>
      </p:pic>
    </p:spTree>
    <p:extLst>
      <p:ext uri="{BB962C8B-B14F-4D97-AF65-F5344CB8AC3E}">
        <p14:creationId xmlns:p14="http://schemas.microsoft.com/office/powerpoint/2010/main" val="2788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0E0531-FF9D-4E34-BCA6-369EDACD7825}"/>
              </a:ext>
            </a:extLst>
          </p:cNvPr>
          <p:cNvSpPr txBox="1"/>
          <p:nvPr/>
        </p:nvSpPr>
        <p:spPr>
          <a:xfrm>
            <a:off x="110837" y="101600"/>
            <a:ext cx="8908472" cy="5078313"/>
          </a:xfrm>
          <a:prstGeom prst="rect">
            <a:avLst/>
          </a:prstGeom>
          <a:noFill/>
        </p:spPr>
        <p:txBody>
          <a:bodyPr wrap="square" rtlCol="0">
            <a:spAutoFit/>
          </a:bodyPr>
          <a:lstStyle/>
          <a:p>
            <a:r>
              <a:rPr lang="en-US" altLang="zh-CN" dirty="0"/>
              <a:t>One Ge requires:</a:t>
            </a:r>
          </a:p>
          <a:p>
            <a:r>
              <a:rPr lang="en-US" dirty="0"/>
              <a:t>1 BNC-BNC from </a:t>
            </a:r>
            <a:r>
              <a:rPr lang="en-US" dirty="0" err="1"/>
              <a:t>iPA</a:t>
            </a:r>
            <a:r>
              <a:rPr lang="en-US" dirty="0"/>
              <a:t> HV Inhibit to Controller HV Inhibit (we already have)</a:t>
            </a:r>
          </a:p>
          <a:p>
            <a:r>
              <a:rPr lang="en-US" dirty="0"/>
              <a:t>1 BNC-BNC from Controller HV Inhibit to HV bias supply Inhibit (we already have)</a:t>
            </a:r>
          </a:p>
          <a:p>
            <a:r>
              <a:rPr lang="en-US" dirty="0"/>
              <a:t>1 BNC-BNC from </a:t>
            </a:r>
            <a:r>
              <a:rPr lang="en-US" dirty="0" err="1"/>
              <a:t>iPA</a:t>
            </a:r>
            <a:r>
              <a:rPr lang="en-US" dirty="0"/>
              <a:t> Energy output to </a:t>
            </a:r>
            <a:r>
              <a:rPr lang="en-US" altLang="zh-CN" dirty="0"/>
              <a:t>Oscilloscope </a:t>
            </a:r>
            <a:r>
              <a:rPr lang="en-US" dirty="0"/>
              <a:t>(we already have)</a:t>
            </a:r>
            <a:endParaRPr lang="en-US" altLang="zh-CN" dirty="0"/>
          </a:p>
          <a:p>
            <a:r>
              <a:rPr lang="en-US" dirty="0"/>
              <a:t>1 </a:t>
            </a:r>
            <a:r>
              <a:rPr lang="en-US" altLang="zh-CN" dirty="0"/>
              <a:t>BNC-BNC from </a:t>
            </a:r>
            <a:r>
              <a:rPr lang="en-US" dirty="0" err="1"/>
              <a:t>iPA</a:t>
            </a:r>
            <a:r>
              <a:rPr lang="en-US" dirty="0"/>
              <a:t> Timing output to </a:t>
            </a:r>
            <a:r>
              <a:rPr lang="en-US" altLang="zh-CN" dirty="0"/>
              <a:t>Oscilloscope</a:t>
            </a:r>
          </a:p>
          <a:p>
            <a:r>
              <a:rPr lang="en-US" altLang="zh-CN" dirty="0"/>
              <a:t>1 BNC-SMB from </a:t>
            </a:r>
            <a:r>
              <a:rPr lang="en-US" dirty="0" err="1"/>
              <a:t>iPA</a:t>
            </a:r>
            <a:r>
              <a:rPr lang="en-US" dirty="0"/>
              <a:t> Energy output to Pixie-16</a:t>
            </a:r>
          </a:p>
          <a:p>
            <a:r>
              <a:rPr lang="en-US" altLang="zh-CN" dirty="0"/>
              <a:t>1 BNC-SMB from </a:t>
            </a:r>
            <a:r>
              <a:rPr lang="en-US" dirty="0" err="1"/>
              <a:t>iPA</a:t>
            </a:r>
            <a:r>
              <a:rPr lang="en-US" dirty="0"/>
              <a:t> </a:t>
            </a:r>
            <a:r>
              <a:rPr lang="en-US" altLang="zh-CN" dirty="0"/>
              <a:t>Timing</a:t>
            </a:r>
            <a:r>
              <a:rPr lang="en-US" dirty="0"/>
              <a:t> output to Pixie-16</a:t>
            </a:r>
          </a:p>
          <a:p>
            <a:endParaRPr lang="en-US" dirty="0"/>
          </a:p>
          <a:p>
            <a:r>
              <a:rPr lang="en-US" dirty="0"/>
              <a:t>One Si requires:</a:t>
            </a:r>
          </a:p>
          <a:p>
            <a:r>
              <a:rPr lang="en-US" dirty="0"/>
              <a:t>1 Pin-</a:t>
            </a:r>
            <a:r>
              <a:rPr lang="en-US" dirty="0" err="1"/>
              <a:t>Lemo</a:t>
            </a:r>
            <a:r>
              <a:rPr lang="en-US" dirty="0"/>
              <a:t> from the detector to feedthrough</a:t>
            </a:r>
          </a:p>
          <a:p>
            <a:r>
              <a:rPr lang="en-US" dirty="0"/>
              <a:t>1 </a:t>
            </a:r>
            <a:r>
              <a:rPr lang="en-US" dirty="0" err="1"/>
              <a:t>Lemo-Lemo</a:t>
            </a:r>
            <a:r>
              <a:rPr lang="en-US" dirty="0"/>
              <a:t> from feedthrough to MPR-1 input</a:t>
            </a:r>
          </a:p>
          <a:p>
            <a:r>
              <a:rPr lang="en-US" dirty="0"/>
              <a:t>1 BNC-BNC from MHV-4 to MPR-1 bias input</a:t>
            </a:r>
          </a:p>
          <a:p>
            <a:r>
              <a:rPr lang="en-US" dirty="0"/>
              <a:t>1 BNC-BNC from Pulser to MPR-1 test input</a:t>
            </a:r>
          </a:p>
          <a:p>
            <a:r>
              <a:rPr lang="en-US" dirty="0"/>
              <a:t>1 BNC-BNC from MPR-1 Energy output to </a:t>
            </a:r>
            <a:r>
              <a:rPr lang="en-US" altLang="zh-CN" dirty="0"/>
              <a:t>Oscilloscope</a:t>
            </a:r>
          </a:p>
          <a:p>
            <a:r>
              <a:rPr lang="en-US" dirty="0"/>
              <a:t>1 </a:t>
            </a:r>
            <a:r>
              <a:rPr lang="en-US" altLang="zh-CN" dirty="0"/>
              <a:t>BNC-BNC from </a:t>
            </a:r>
            <a:r>
              <a:rPr lang="en-US" dirty="0"/>
              <a:t>MPR-1 Timing output to </a:t>
            </a:r>
            <a:r>
              <a:rPr lang="en-US" altLang="zh-CN" dirty="0"/>
              <a:t>Oscilloscope</a:t>
            </a:r>
          </a:p>
          <a:p>
            <a:r>
              <a:rPr lang="en-US" altLang="zh-CN" dirty="0"/>
              <a:t>1 BNC-SMB from MPR-1 </a:t>
            </a:r>
            <a:r>
              <a:rPr lang="en-US" dirty="0"/>
              <a:t>Energy output to Pixie-16</a:t>
            </a:r>
          </a:p>
          <a:p>
            <a:r>
              <a:rPr lang="en-US" altLang="zh-CN" dirty="0"/>
              <a:t>1 BNC-SMB from MPR-1 Timing</a:t>
            </a:r>
            <a:r>
              <a:rPr lang="en-US" dirty="0"/>
              <a:t> output to Pixie-16</a:t>
            </a:r>
          </a:p>
          <a:p>
            <a:endParaRPr lang="en-US" altLang="zh-CN" dirty="0"/>
          </a:p>
        </p:txBody>
      </p:sp>
    </p:spTree>
    <p:extLst>
      <p:ext uri="{BB962C8B-B14F-4D97-AF65-F5344CB8AC3E}">
        <p14:creationId xmlns:p14="http://schemas.microsoft.com/office/powerpoint/2010/main" val="1628331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20DC5-EBA1-480F-BD19-49089FE7D2D1}"/>
              </a:ext>
            </a:extLst>
          </p:cNvPr>
          <p:cNvPicPr>
            <a:picLocks noChangeAspect="1"/>
          </p:cNvPicPr>
          <p:nvPr/>
        </p:nvPicPr>
        <p:blipFill>
          <a:blip r:embed="rId2"/>
          <a:stretch>
            <a:fillRect/>
          </a:stretch>
        </p:blipFill>
        <p:spPr>
          <a:xfrm>
            <a:off x="0" y="174987"/>
            <a:ext cx="9144000" cy="6508026"/>
          </a:xfrm>
          <a:prstGeom prst="rect">
            <a:avLst/>
          </a:prstGeom>
        </p:spPr>
      </p:pic>
    </p:spTree>
    <p:extLst>
      <p:ext uri="{BB962C8B-B14F-4D97-AF65-F5344CB8AC3E}">
        <p14:creationId xmlns:p14="http://schemas.microsoft.com/office/powerpoint/2010/main" val="3864785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1CC63-3063-4785-AD34-A21659846757}"/>
              </a:ext>
            </a:extLst>
          </p:cNvPr>
          <p:cNvPicPr>
            <a:picLocks noChangeAspect="1"/>
          </p:cNvPicPr>
          <p:nvPr/>
        </p:nvPicPr>
        <p:blipFill>
          <a:blip r:embed="rId2"/>
          <a:stretch>
            <a:fillRect/>
          </a:stretch>
        </p:blipFill>
        <p:spPr>
          <a:xfrm>
            <a:off x="0" y="174987"/>
            <a:ext cx="9144000" cy="6508026"/>
          </a:xfrm>
          <a:prstGeom prst="rect">
            <a:avLst/>
          </a:prstGeom>
        </p:spPr>
      </p:pic>
    </p:spTree>
    <p:extLst>
      <p:ext uri="{BB962C8B-B14F-4D97-AF65-F5344CB8AC3E}">
        <p14:creationId xmlns:p14="http://schemas.microsoft.com/office/powerpoint/2010/main" val="2477396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D8879-7EA3-4126-9220-E868330F81B3}"/>
              </a:ext>
            </a:extLst>
          </p:cNvPr>
          <p:cNvPicPr>
            <a:picLocks noChangeAspect="1"/>
          </p:cNvPicPr>
          <p:nvPr/>
        </p:nvPicPr>
        <p:blipFill>
          <a:blip r:embed="rId2"/>
          <a:stretch>
            <a:fillRect/>
          </a:stretch>
        </p:blipFill>
        <p:spPr>
          <a:xfrm>
            <a:off x="0" y="174987"/>
            <a:ext cx="9144000" cy="6508026"/>
          </a:xfrm>
          <a:prstGeom prst="rect">
            <a:avLst/>
          </a:prstGeom>
        </p:spPr>
      </p:pic>
      <p:sp>
        <p:nvSpPr>
          <p:cNvPr id="4" name="TextBox 3">
            <a:extLst>
              <a:ext uri="{FF2B5EF4-FFF2-40B4-BE49-F238E27FC236}">
                <a16:creationId xmlns:a16="http://schemas.microsoft.com/office/drawing/2014/main" id="{CD8EB2C6-71E1-49D5-8B77-FEE15DE0CEEE}"/>
              </a:ext>
            </a:extLst>
          </p:cNvPr>
          <p:cNvSpPr txBox="1"/>
          <p:nvPr/>
        </p:nvSpPr>
        <p:spPr>
          <a:xfrm>
            <a:off x="6481783" y="235528"/>
            <a:ext cx="2616037" cy="1107996"/>
          </a:xfrm>
          <a:prstGeom prst="rect">
            <a:avLst/>
          </a:prstGeom>
          <a:noFill/>
        </p:spPr>
        <p:txBody>
          <a:bodyPr wrap="none" rtlCol="0">
            <a:spAutoFit/>
          </a:bodyPr>
          <a:lstStyle/>
          <a:p>
            <a:r>
              <a:rPr lang="en-US" sz="1600" dirty="0" err="1">
                <a:latin typeface="Cambria" panose="02040503050406030204" pitchFamily="18" charset="0"/>
                <a:ea typeface="Cambria" panose="02040503050406030204" pitchFamily="18" charset="0"/>
              </a:rPr>
              <a:t>iPA</a:t>
            </a:r>
            <a:r>
              <a:rPr lang="en-US" sz="1600" dirty="0">
                <a:latin typeface="Cambria" panose="02040503050406030204" pitchFamily="18" charset="0"/>
                <a:ea typeface="Cambria" panose="02040503050406030204" pitchFamily="18" charset="0"/>
              </a:rPr>
              <a:t> Gain</a:t>
            </a:r>
            <a:r>
              <a:rPr lang="en-US" altLang="zh-CN" sz="1600" dirty="0">
                <a:latin typeface="Cambria" panose="02040503050406030204" pitchFamily="18" charset="0"/>
                <a:ea typeface="Cambria" panose="02040503050406030204" pitchFamily="18" charset="0"/>
              </a:rPr>
              <a:t>×10</a:t>
            </a:r>
          </a:p>
          <a:p>
            <a:r>
              <a:rPr lang="en-US" altLang="zh-CN" sz="1600" dirty="0">
                <a:latin typeface="Cambria" panose="02040503050406030204" pitchFamily="18" charset="0"/>
                <a:ea typeface="Cambria" panose="02040503050406030204" pitchFamily="18" charset="0"/>
              </a:rPr>
              <a:t>Analog Gain 4.0</a:t>
            </a:r>
          </a:p>
          <a:p>
            <a:r>
              <a:rPr lang="en-US" sz="1600" dirty="0">
                <a:latin typeface="Cambria" panose="02040503050406030204" pitchFamily="18" charset="0"/>
                <a:ea typeface="Cambria" panose="02040503050406030204" pitchFamily="18" charset="0"/>
              </a:rPr>
              <a:t>Energy filter </a:t>
            </a:r>
            <a:r>
              <a:rPr lang="en-US" sz="1600" dirty="0" err="1">
                <a:latin typeface="Cambria" panose="02040503050406030204" pitchFamily="18" charset="0"/>
                <a:ea typeface="Cambria" panose="02040503050406030204" pitchFamily="18" charset="0"/>
              </a:rPr>
              <a:t>TPeaking</a:t>
            </a:r>
            <a:r>
              <a:rPr lang="en-US" sz="1600" dirty="0">
                <a:latin typeface="Cambria" panose="02040503050406030204" pitchFamily="18" charset="0"/>
                <a:ea typeface="Cambria" panose="02040503050406030204" pitchFamily="18" charset="0"/>
              </a:rPr>
              <a:t> 8 </a:t>
            </a:r>
            <a:r>
              <a:rPr lang="en-US" altLang="zh-CN" sz="1600" dirty="0" err="1">
                <a:latin typeface="Cambria" panose="02040503050406030204" pitchFamily="18" charset="0"/>
                <a:ea typeface="Cambria" panose="02040503050406030204" pitchFamily="18" charset="0"/>
              </a:rPr>
              <a:t>μs</a:t>
            </a:r>
            <a:endParaRPr lang="en-US" altLang="zh-CN"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Energy filter </a:t>
            </a:r>
            <a:r>
              <a:rPr lang="en-US" sz="1600" dirty="0" err="1">
                <a:latin typeface="Cambria" panose="02040503050406030204" pitchFamily="18" charset="0"/>
                <a:ea typeface="Cambria" panose="02040503050406030204" pitchFamily="18" charset="0"/>
              </a:rPr>
              <a:t>TGap</a:t>
            </a:r>
            <a:r>
              <a:rPr lang="en-US" sz="1600" dirty="0">
                <a:latin typeface="Cambria" panose="02040503050406030204" pitchFamily="18" charset="0"/>
                <a:ea typeface="Cambria" panose="02040503050406030204" pitchFamily="18" charset="0"/>
              </a:rPr>
              <a:t> 1.5 </a:t>
            </a:r>
            <a:r>
              <a:rPr lang="en-US" altLang="zh-CN" sz="1600" dirty="0" err="1">
                <a:latin typeface="Cambria" panose="02040503050406030204" pitchFamily="18" charset="0"/>
                <a:ea typeface="Cambria" panose="02040503050406030204" pitchFamily="18" charset="0"/>
              </a:rPr>
              <a:t>μs</a:t>
            </a:r>
            <a:endParaRPr lang="en-US" sz="16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E1CCD6C-7182-4F1B-B517-C4347DBD8B43}"/>
              </a:ext>
            </a:extLst>
          </p:cNvPr>
          <p:cNvPicPr>
            <a:picLocks noChangeAspect="1"/>
          </p:cNvPicPr>
          <p:nvPr/>
        </p:nvPicPr>
        <p:blipFill>
          <a:blip r:embed="rId3"/>
          <a:stretch>
            <a:fillRect/>
          </a:stretch>
        </p:blipFill>
        <p:spPr>
          <a:xfrm>
            <a:off x="1167896" y="1929986"/>
            <a:ext cx="4004188" cy="2217141"/>
          </a:xfrm>
          <a:prstGeom prst="rect">
            <a:avLst/>
          </a:prstGeom>
        </p:spPr>
      </p:pic>
      <p:sp>
        <p:nvSpPr>
          <p:cNvPr id="8" name="Rectangle 7">
            <a:extLst>
              <a:ext uri="{FF2B5EF4-FFF2-40B4-BE49-F238E27FC236}">
                <a16:creationId xmlns:a16="http://schemas.microsoft.com/office/drawing/2014/main" id="{452DB1FC-6D7B-4826-BC22-1152FACFA427}"/>
              </a:ext>
            </a:extLst>
          </p:cNvPr>
          <p:cNvSpPr/>
          <p:nvPr/>
        </p:nvSpPr>
        <p:spPr>
          <a:xfrm>
            <a:off x="3676073" y="2660073"/>
            <a:ext cx="960582" cy="230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092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81E060-D7D8-42ED-85FF-6B238BCEBBD5}"/>
              </a:ext>
            </a:extLst>
          </p:cNvPr>
          <p:cNvPicPr>
            <a:picLocks noChangeAspect="1"/>
          </p:cNvPicPr>
          <p:nvPr/>
        </p:nvPicPr>
        <p:blipFill>
          <a:blip r:embed="rId2"/>
          <a:stretch>
            <a:fillRect/>
          </a:stretch>
        </p:blipFill>
        <p:spPr>
          <a:xfrm>
            <a:off x="0" y="174987"/>
            <a:ext cx="9144000" cy="6508026"/>
          </a:xfrm>
          <a:prstGeom prst="rect">
            <a:avLst/>
          </a:prstGeom>
        </p:spPr>
      </p:pic>
      <p:sp>
        <p:nvSpPr>
          <p:cNvPr id="4" name="TextBox 3">
            <a:extLst>
              <a:ext uri="{FF2B5EF4-FFF2-40B4-BE49-F238E27FC236}">
                <a16:creationId xmlns:a16="http://schemas.microsoft.com/office/drawing/2014/main" id="{99C6666D-B1B7-4FC3-9CEA-0AB31904A8D6}"/>
              </a:ext>
            </a:extLst>
          </p:cNvPr>
          <p:cNvSpPr txBox="1"/>
          <p:nvPr/>
        </p:nvSpPr>
        <p:spPr>
          <a:xfrm>
            <a:off x="6511634" y="1979790"/>
            <a:ext cx="2158796" cy="1200329"/>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σ = 6.6</a:t>
            </a:r>
            <a:r>
              <a:rPr lang="en-US" dirty="0">
                <a:latin typeface="Cambria" panose="02040503050406030204" pitchFamily="18" charset="0"/>
                <a:ea typeface="Cambria" panose="02040503050406030204" pitchFamily="18" charset="0"/>
              </a:rPr>
              <a:t> </a:t>
            </a:r>
            <a:r>
              <a:rPr lang="en-US" altLang="zh-CN" dirty="0" err="1">
                <a:latin typeface="Cambria" panose="02040503050406030204" pitchFamily="18" charset="0"/>
                <a:ea typeface="Cambria" panose="02040503050406030204" pitchFamily="18" charset="0"/>
              </a:rPr>
              <a:t>ch</a:t>
            </a:r>
            <a:r>
              <a:rPr lang="en-US" altLang="zh-CN" dirty="0">
                <a:latin typeface="Cambria" panose="02040503050406030204" pitchFamily="18" charset="0"/>
                <a:ea typeface="Cambria" panose="02040503050406030204" pitchFamily="18" charset="0"/>
              </a:rPr>
              <a:t> 169 eV</a:t>
            </a:r>
          </a:p>
          <a:p>
            <a:r>
              <a:rPr lang="en-US" altLang="zh-CN" dirty="0">
                <a:latin typeface="Cambria" panose="02040503050406030204" pitchFamily="18" charset="0"/>
                <a:ea typeface="Cambria" panose="02040503050406030204" pitchFamily="18" charset="0"/>
              </a:rPr>
              <a:t>μ = 230.1 </a:t>
            </a:r>
            <a:r>
              <a:rPr lang="en-US" altLang="zh-CN" dirty="0" err="1">
                <a:latin typeface="Cambria" panose="02040503050406030204" pitchFamily="18" charset="0"/>
                <a:ea typeface="Cambria" panose="02040503050406030204" pitchFamily="18" charset="0"/>
              </a:rPr>
              <a:t>ch</a:t>
            </a:r>
            <a:r>
              <a:rPr lang="en-US" altLang="zh-CN" dirty="0">
                <a:latin typeface="Cambria" panose="02040503050406030204" pitchFamily="18" charset="0"/>
                <a:ea typeface="Cambria" panose="02040503050406030204" pitchFamily="18" charset="0"/>
              </a:rPr>
              <a:t> 5.9 keV</a:t>
            </a:r>
          </a:p>
          <a:p>
            <a:r>
              <a:rPr lang="en-US" dirty="0">
                <a:latin typeface="Cambria" panose="02040503050406030204" pitchFamily="18" charset="0"/>
                <a:ea typeface="Cambria" panose="02040503050406030204" pitchFamily="18" charset="0"/>
              </a:rPr>
              <a:t>FWHM = </a:t>
            </a:r>
            <a:r>
              <a:rPr lang="en-US" altLang="zh-CN" dirty="0">
                <a:latin typeface="Cambria" panose="02040503050406030204" pitchFamily="18" charset="0"/>
                <a:ea typeface="Cambria" panose="02040503050406030204" pitchFamily="18" charset="0"/>
              </a:rPr>
              <a:t>397 eV</a:t>
            </a:r>
          </a:p>
          <a:p>
            <a:r>
              <a:rPr lang="en-US" dirty="0">
                <a:latin typeface="Cambria" panose="02040503050406030204" pitchFamily="18" charset="0"/>
                <a:ea typeface="Cambria" panose="02040503050406030204" pitchFamily="18" charset="0"/>
              </a:rPr>
              <a:t>~80 K</a:t>
            </a:r>
            <a:r>
              <a:rPr lang="en-US" altLang="zh-CN" baseline="-25000" dirty="0">
                <a:latin typeface="Cambria" panose="02040503050406030204" pitchFamily="18" charset="0"/>
                <a:ea typeface="Cambria" panose="02040503050406030204" pitchFamily="18" charset="0"/>
              </a:rPr>
              <a:t>α</a:t>
            </a:r>
            <a:r>
              <a:rPr lang="en-US" altLang="zh-CN" dirty="0">
                <a:latin typeface="Cambria" panose="02040503050406030204" pitchFamily="18" charset="0"/>
                <a:ea typeface="Cambria" panose="02040503050406030204" pitchFamily="18" charset="0"/>
              </a:rPr>
              <a:t> X rays </a:t>
            </a:r>
            <a:r>
              <a:rPr lang="en-US" dirty="0">
                <a:latin typeface="Cambria" panose="02040503050406030204" pitchFamily="18" charset="0"/>
                <a:ea typeface="Cambria" panose="02040503050406030204" pitchFamily="18" charset="0"/>
              </a:rPr>
              <a:t>/</a:t>
            </a:r>
            <a:r>
              <a:rPr lang="zh-CN" altLang="en-US" dirty="0">
                <a:latin typeface="Cambria" panose="02040503050406030204" pitchFamily="18" charset="0"/>
              </a:rPr>
              <a:t> </a:t>
            </a:r>
            <a:r>
              <a:rPr lang="en-US" altLang="zh-CN" dirty="0">
                <a:latin typeface="Cambria" panose="02040503050406030204" pitchFamily="18" charset="0"/>
                <a:ea typeface="Cambria" panose="02040503050406030204" pitchFamily="18" charset="0"/>
              </a:rPr>
              <a:t>s</a:t>
            </a:r>
            <a:endParaRPr lang="en-US"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FD4A9C2-7E59-463B-AE09-8D9A4999F71F}"/>
              </a:ext>
            </a:extLst>
          </p:cNvPr>
          <p:cNvPicPr>
            <a:picLocks noChangeAspect="1"/>
          </p:cNvPicPr>
          <p:nvPr/>
        </p:nvPicPr>
        <p:blipFill>
          <a:blip r:embed="rId3"/>
          <a:stretch>
            <a:fillRect/>
          </a:stretch>
        </p:blipFill>
        <p:spPr>
          <a:xfrm>
            <a:off x="1293089" y="1935114"/>
            <a:ext cx="3778732" cy="2886268"/>
          </a:xfrm>
          <a:prstGeom prst="rect">
            <a:avLst/>
          </a:prstGeom>
        </p:spPr>
      </p:pic>
      <p:sp>
        <p:nvSpPr>
          <p:cNvPr id="2" name="TextBox 1">
            <a:extLst>
              <a:ext uri="{FF2B5EF4-FFF2-40B4-BE49-F238E27FC236}">
                <a16:creationId xmlns:a16="http://schemas.microsoft.com/office/drawing/2014/main" id="{988A1AFC-D829-41C0-AC7E-158432BF5764}"/>
              </a:ext>
            </a:extLst>
          </p:cNvPr>
          <p:cNvSpPr txBox="1"/>
          <p:nvPr/>
        </p:nvSpPr>
        <p:spPr>
          <a:xfrm>
            <a:off x="2013527" y="2281382"/>
            <a:ext cx="1087157" cy="369332"/>
          </a:xfrm>
          <a:prstGeom prst="rect">
            <a:avLst/>
          </a:prstGeom>
          <a:noFill/>
        </p:spPr>
        <p:txBody>
          <a:bodyPr wrap="none" rtlCol="0">
            <a:spAutoFit/>
          </a:bodyPr>
          <a:lstStyle/>
          <a:p>
            <a:r>
              <a:rPr lang="en-US" altLang="zh-CN" dirty="0"/>
              <a:t>GADGET I</a:t>
            </a:r>
            <a:endParaRPr lang="en-US" dirty="0"/>
          </a:p>
        </p:txBody>
      </p:sp>
    </p:spTree>
    <p:extLst>
      <p:ext uri="{BB962C8B-B14F-4D97-AF65-F5344CB8AC3E}">
        <p14:creationId xmlns:p14="http://schemas.microsoft.com/office/powerpoint/2010/main" val="2048811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14D7F-3612-48A7-B27D-80CF957502D5}"/>
              </a:ext>
            </a:extLst>
          </p:cNvPr>
          <p:cNvPicPr>
            <a:picLocks noChangeAspect="1"/>
          </p:cNvPicPr>
          <p:nvPr/>
        </p:nvPicPr>
        <p:blipFill>
          <a:blip r:embed="rId2"/>
          <a:stretch>
            <a:fillRect/>
          </a:stretch>
        </p:blipFill>
        <p:spPr>
          <a:xfrm>
            <a:off x="0" y="827092"/>
            <a:ext cx="9144000" cy="5203816"/>
          </a:xfrm>
          <a:prstGeom prst="rect">
            <a:avLst/>
          </a:prstGeom>
        </p:spPr>
      </p:pic>
      <p:sp>
        <p:nvSpPr>
          <p:cNvPr id="4" name="TextBox 3">
            <a:extLst>
              <a:ext uri="{FF2B5EF4-FFF2-40B4-BE49-F238E27FC236}">
                <a16:creationId xmlns:a16="http://schemas.microsoft.com/office/drawing/2014/main" id="{FF201B2D-1461-4D5A-8328-325E400515D5}"/>
              </a:ext>
            </a:extLst>
          </p:cNvPr>
          <p:cNvSpPr txBox="1"/>
          <p:nvPr/>
        </p:nvSpPr>
        <p:spPr>
          <a:xfrm>
            <a:off x="1357747" y="3295195"/>
            <a:ext cx="535724" cy="369332"/>
          </a:xfrm>
          <a:prstGeom prst="rect">
            <a:avLst/>
          </a:prstGeom>
          <a:noFill/>
        </p:spPr>
        <p:txBody>
          <a:bodyPr wrap="none" rtlCol="0">
            <a:spAutoFit/>
          </a:bodyPr>
          <a:lstStyle/>
          <a:p>
            <a:r>
              <a:rPr lang="en-US" dirty="0"/>
              <a:t>122</a:t>
            </a:r>
          </a:p>
        </p:txBody>
      </p:sp>
      <p:sp>
        <p:nvSpPr>
          <p:cNvPr id="5" name="TextBox 4">
            <a:extLst>
              <a:ext uri="{FF2B5EF4-FFF2-40B4-BE49-F238E27FC236}">
                <a16:creationId xmlns:a16="http://schemas.microsoft.com/office/drawing/2014/main" id="{9760E94D-DD3E-4975-8F3C-D49632374B23}"/>
              </a:ext>
            </a:extLst>
          </p:cNvPr>
          <p:cNvSpPr txBox="1"/>
          <p:nvPr/>
        </p:nvSpPr>
        <p:spPr>
          <a:xfrm>
            <a:off x="2507673" y="3634448"/>
            <a:ext cx="535724" cy="369332"/>
          </a:xfrm>
          <a:prstGeom prst="rect">
            <a:avLst/>
          </a:prstGeom>
          <a:noFill/>
        </p:spPr>
        <p:txBody>
          <a:bodyPr wrap="square" rtlCol="0">
            <a:spAutoFit/>
          </a:bodyPr>
          <a:lstStyle/>
          <a:p>
            <a:r>
              <a:rPr lang="en-US" dirty="0"/>
              <a:t>244</a:t>
            </a:r>
          </a:p>
        </p:txBody>
      </p:sp>
      <p:sp>
        <p:nvSpPr>
          <p:cNvPr id="6" name="TextBox 5">
            <a:extLst>
              <a:ext uri="{FF2B5EF4-FFF2-40B4-BE49-F238E27FC236}">
                <a16:creationId xmlns:a16="http://schemas.microsoft.com/office/drawing/2014/main" id="{96F70275-FB1B-4F7E-9C77-02BD374FF158}"/>
              </a:ext>
            </a:extLst>
          </p:cNvPr>
          <p:cNvSpPr txBox="1"/>
          <p:nvPr/>
        </p:nvSpPr>
        <p:spPr>
          <a:xfrm>
            <a:off x="3505201" y="3396734"/>
            <a:ext cx="535724" cy="369332"/>
          </a:xfrm>
          <a:prstGeom prst="rect">
            <a:avLst/>
          </a:prstGeom>
          <a:noFill/>
        </p:spPr>
        <p:txBody>
          <a:bodyPr wrap="none" rtlCol="0">
            <a:spAutoFit/>
          </a:bodyPr>
          <a:lstStyle/>
          <a:p>
            <a:r>
              <a:rPr lang="en-US" dirty="0"/>
              <a:t>344</a:t>
            </a:r>
          </a:p>
        </p:txBody>
      </p:sp>
      <p:sp>
        <p:nvSpPr>
          <p:cNvPr id="7" name="TextBox 6">
            <a:extLst>
              <a:ext uri="{FF2B5EF4-FFF2-40B4-BE49-F238E27FC236}">
                <a16:creationId xmlns:a16="http://schemas.microsoft.com/office/drawing/2014/main" id="{F606DA3C-EE0C-41C0-9E69-6860242E6F9E}"/>
              </a:ext>
            </a:extLst>
          </p:cNvPr>
          <p:cNvSpPr txBox="1"/>
          <p:nvPr/>
        </p:nvSpPr>
        <p:spPr>
          <a:xfrm>
            <a:off x="7827818" y="3819114"/>
            <a:ext cx="535724" cy="369332"/>
          </a:xfrm>
          <a:prstGeom prst="rect">
            <a:avLst/>
          </a:prstGeom>
          <a:noFill/>
        </p:spPr>
        <p:txBody>
          <a:bodyPr wrap="square" rtlCol="0">
            <a:spAutoFit/>
          </a:bodyPr>
          <a:lstStyle/>
          <a:p>
            <a:r>
              <a:rPr lang="en-US" dirty="0"/>
              <a:t>778</a:t>
            </a:r>
          </a:p>
        </p:txBody>
      </p:sp>
      <p:sp>
        <p:nvSpPr>
          <p:cNvPr id="8" name="TextBox 7">
            <a:extLst>
              <a:ext uri="{FF2B5EF4-FFF2-40B4-BE49-F238E27FC236}">
                <a16:creationId xmlns:a16="http://schemas.microsoft.com/office/drawing/2014/main" id="{4897B0DD-2B50-4E0A-AE3F-A4A7BA84E49B}"/>
              </a:ext>
            </a:extLst>
          </p:cNvPr>
          <p:cNvSpPr txBox="1"/>
          <p:nvPr/>
        </p:nvSpPr>
        <p:spPr>
          <a:xfrm>
            <a:off x="318656" y="1743486"/>
            <a:ext cx="301686" cy="369332"/>
          </a:xfrm>
          <a:prstGeom prst="rect">
            <a:avLst/>
          </a:prstGeom>
          <a:noFill/>
        </p:spPr>
        <p:txBody>
          <a:bodyPr wrap="none" rtlCol="0">
            <a:spAutoFit/>
          </a:bodyPr>
          <a:lstStyle/>
          <a:p>
            <a:r>
              <a:rPr lang="en-US" dirty="0"/>
              <a:t>6</a:t>
            </a:r>
          </a:p>
        </p:txBody>
      </p:sp>
    </p:spTree>
    <p:extLst>
      <p:ext uri="{BB962C8B-B14F-4D97-AF65-F5344CB8AC3E}">
        <p14:creationId xmlns:p14="http://schemas.microsoft.com/office/powerpoint/2010/main" val="2877820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7962B-ED8B-4322-83F7-02C62B995D2F}"/>
              </a:ext>
            </a:extLst>
          </p:cNvPr>
          <p:cNvPicPr>
            <a:picLocks noChangeAspect="1"/>
          </p:cNvPicPr>
          <p:nvPr/>
        </p:nvPicPr>
        <p:blipFill>
          <a:blip r:embed="rId2"/>
          <a:stretch>
            <a:fillRect/>
          </a:stretch>
        </p:blipFill>
        <p:spPr>
          <a:xfrm>
            <a:off x="0" y="3167099"/>
            <a:ext cx="9144000" cy="3690901"/>
          </a:xfrm>
          <a:prstGeom prst="rect">
            <a:avLst/>
          </a:prstGeom>
        </p:spPr>
      </p:pic>
      <p:pic>
        <p:nvPicPr>
          <p:cNvPr id="4" name="Picture 3">
            <a:extLst>
              <a:ext uri="{FF2B5EF4-FFF2-40B4-BE49-F238E27FC236}">
                <a16:creationId xmlns:a16="http://schemas.microsoft.com/office/drawing/2014/main" id="{87B4529A-D781-4589-8FF4-8746B98FFDD9}"/>
              </a:ext>
            </a:extLst>
          </p:cNvPr>
          <p:cNvPicPr>
            <a:picLocks noChangeAspect="1"/>
          </p:cNvPicPr>
          <p:nvPr/>
        </p:nvPicPr>
        <p:blipFill>
          <a:blip r:embed="rId3"/>
          <a:stretch>
            <a:fillRect/>
          </a:stretch>
        </p:blipFill>
        <p:spPr>
          <a:xfrm>
            <a:off x="0" y="0"/>
            <a:ext cx="9144000" cy="3690901"/>
          </a:xfrm>
          <a:prstGeom prst="rect">
            <a:avLst/>
          </a:prstGeom>
        </p:spPr>
      </p:pic>
      <p:sp>
        <p:nvSpPr>
          <p:cNvPr id="5" name="TextBox 4">
            <a:extLst>
              <a:ext uri="{FF2B5EF4-FFF2-40B4-BE49-F238E27FC236}">
                <a16:creationId xmlns:a16="http://schemas.microsoft.com/office/drawing/2014/main" id="{5DBB6295-2C97-4D30-A24A-31F66A24C52A}"/>
              </a:ext>
            </a:extLst>
          </p:cNvPr>
          <p:cNvSpPr txBox="1"/>
          <p:nvPr/>
        </p:nvSpPr>
        <p:spPr>
          <a:xfrm>
            <a:off x="6234545" y="609601"/>
            <a:ext cx="2655022" cy="369332"/>
          </a:xfrm>
          <a:prstGeom prst="rect">
            <a:avLst/>
          </a:prstGeom>
          <a:noFill/>
        </p:spPr>
        <p:txBody>
          <a:bodyPr wrap="none" rtlCol="0">
            <a:spAutoFit/>
          </a:bodyPr>
          <a:lstStyle/>
          <a:p>
            <a:r>
              <a:rPr lang="en-US" dirty="0"/>
              <a:t>Turbopump cooling fan on</a:t>
            </a:r>
          </a:p>
        </p:txBody>
      </p:sp>
      <p:sp>
        <p:nvSpPr>
          <p:cNvPr id="6" name="TextBox 5">
            <a:extLst>
              <a:ext uri="{FF2B5EF4-FFF2-40B4-BE49-F238E27FC236}">
                <a16:creationId xmlns:a16="http://schemas.microsoft.com/office/drawing/2014/main" id="{DF15ABEE-5898-4763-A2E0-27E055E2608F}"/>
              </a:ext>
            </a:extLst>
          </p:cNvPr>
          <p:cNvSpPr txBox="1"/>
          <p:nvPr/>
        </p:nvSpPr>
        <p:spPr>
          <a:xfrm>
            <a:off x="6234545" y="3776700"/>
            <a:ext cx="2672014" cy="369332"/>
          </a:xfrm>
          <a:prstGeom prst="rect">
            <a:avLst/>
          </a:prstGeom>
          <a:noFill/>
        </p:spPr>
        <p:txBody>
          <a:bodyPr wrap="none" rtlCol="0">
            <a:spAutoFit/>
          </a:bodyPr>
          <a:lstStyle/>
          <a:p>
            <a:r>
              <a:rPr lang="en-US" dirty="0"/>
              <a:t>Turbopump cooling fan off</a:t>
            </a:r>
          </a:p>
        </p:txBody>
      </p:sp>
    </p:spTree>
    <p:extLst>
      <p:ext uri="{BB962C8B-B14F-4D97-AF65-F5344CB8AC3E}">
        <p14:creationId xmlns:p14="http://schemas.microsoft.com/office/powerpoint/2010/main" val="3835202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5B840A-FBFB-45D4-9AAB-1DD6D67448F9}"/>
              </a:ext>
            </a:extLst>
          </p:cNvPr>
          <p:cNvPicPr>
            <a:picLocks noChangeAspect="1"/>
          </p:cNvPicPr>
          <p:nvPr/>
        </p:nvPicPr>
        <p:blipFill>
          <a:blip r:embed="rId2"/>
          <a:stretch>
            <a:fillRect/>
          </a:stretch>
        </p:blipFill>
        <p:spPr>
          <a:xfrm>
            <a:off x="0" y="3167099"/>
            <a:ext cx="9144000" cy="3690901"/>
          </a:xfrm>
          <a:prstGeom prst="rect">
            <a:avLst/>
          </a:prstGeom>
        </p:spPr>
      </p:pic>
      <p:pic>
        <p:nvPicPr>
          <p:cNvPr id="5" name="Picture 4">
            <a:extLst>
              <a:ext uri="{FF2B5EF4-FFF2-40B4-BE49-F238E27FC236}">
                <a16:creationId xmlns:a16="http://schemas.microsoft.com/office/drawing/2014/main" id="{B9E005F4-147F-4F0A-B901-70DDC9E14C67}"/>
              </a:ext>
            </a:extLst>
          </p:cNvPr>
          <p:cNvPicPr>
            <a:picLocks noChangeAspect="1"/>
          </p:cNvPicPr>
          <p:nvPr/>
        </p:nvPicPr>
        <p:blipFill>
          <a:blip r:embed="rId3"/>
          <a:stretch>
            <a:fillRect/>
          </a:stretch>
        </p:blipFill>
        <p:spPr>
          <a:xfrm>
            <a:off x="0" y="0"/>
            <a:ext cx="9144000" cy="3690901"/>
          </a:xfrm>
          <a:prstGeom prst="rect">
            <a:avLst/>
          </a:prstGeom>
        </p:spPr>
      </p:pic>
      <p:sp>
        <p:nvSpPr>
          <p:cNvPr id="6" name="TextBox 5">
            <a:extLst>
              <a:ext uri="{FF2B5EF4-FFF2-40B4-BE49-F238E27FC236}">
                <a16:creationId xmlns:a16="http://schemas.microsoft.com/office/drawing/2014/main" id="{B8471A03-9466-4F25-81B8-FD9D3AD2EFC5}"/>
              </a:ext>
            </a:extLst>
          </p:cNvPr>
          <p:cNvSpPr txBox="1"/>
          <p:nvPr/>
        </p:nvSpPr>
        <p:spPr>
          <a:xfrm>
            <a:off x="6234545" y="609601"/>
            <a:ext cx="2655022" cy="369332"/>
          </a:xfrm>
          <a:prstGeom prst="rect">
            <a:avLst/>
          </a:prstGeom>
          <a:noFill/>
        </p:spPr>
        <p:txBody>
          <a:bodyPr wrap="none" rtlCol="0">
            <a:spAutoFit/>
          </a:bodyPr>
          <a:lstStyle/>
          <a:p>
            <a:r>
              <a:rPr lang="en-US" dirty="0"/>
              <a:t>Turbopump cooling fan on</a:t>
            </a:r>
          </a:p>
        </p:txBody>
      </p:sp>
      <p:sp>
        <p:nvSpPr>
          <p:cNvPr id="7" name="TextBox 6">
            <a:extLst>
              <a:ext uri="{FF2B5EF4-FFF2-40B4-BE49-F238E27FC236}">
                <a16:creationId xmlns:a16="http://schemas.microsoft.com/office/drawing/2014/main" id="{8FB0594B-FA67-4D33-A6F7-8AAFC982801B}"/>
              </a:ext>
            </a:extLst>
          </p:cNvPr>
          <p:cNvSpPr txBox="1"/>
          <p:nvPr/>
        </p:nvSpPr>
        <p:spPr>
          <a:xfrm>
            <a:off x="6234545" y="3776700"/>
            <a:ext cx="2672014" cy="369332"/>
          </a:xfrm>
          <a:prstGeom prst="rect">
            <a:avLst/>
          </a:prstGeom>
          <a:noFill/>
        </p:spPr>
        <p:txBody>
          <a:bodyPr wrap="none" rtlCol="0">
            <a:spAutoFit/>
          </a:bodyPr>
          <a:lstStyle/>
          <a:p>
            <a:r>
              <a:rPr lang="en-US" dirty="0"/>
              <a:t>Turbopump cooling fan off</a:t>
            </a:r>
          </a:p>
        </p:txBody>
      </p:sp>
    </p:spTree>
    <p:extLst>
      <p:ext uri="{BB962C8B-B14F-4D97-AF65-F5344CB8AC3E}">
        <p14:creationId xmlns:p14="http://schemas.microsoft.com/office/powerpoint/2010/main" val="2835601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E0A63-CB09-4FA4-9EE7-707664E0020F}"/>
              </a:ext>
            </a:extLst>
          </p:cNvPr>
          <p:cNvPicPr>
            <a:picLocks noChangeAspect="1"/>
          </p:cNvPicPr>
          <p:nvPr/>
        </p:nvPicPr>
        <p:blipFill>
          <a:blip r:embed="rId2"/>
          <a:stretch>
            <a:fillRect/>
          </a:stretch>
        </p:blipFill>
        <p:spPr>
          <a:xfrm>
            <a:off x="0" y="3167099"/>
            <a:ext cx="9144000" cy="3690901"/>
          </a:xfrm>
          <a:prstGeom prst="rect">
            <a:avLst/>
          </a:prstGeom>
        </p:spPr>
      </p:pic>
      <p:pic>
        <p:nvPicPr>
          <p:cNvPr id="3" name="Picture 2">
            <a:extLst>
              <a:ext uri="{FF2B5EF4-FFF2-40B4-BE49-F238E27FC236}">
                <a16:creationId xmlns:a16="http://schemas.microsoft.com/office/drawing/2014/main" id="{15DBEE38-DE4A-465E-AEA1-4DAED92D3DE2}"/>
              </a:ext>
            </a:extLst>
          </p:cNvPr>
          <p:cNvPicPr>
            <a:picLocks noChangeAspect="1"/>
          </p:cNvPicPr>
          <p:nvPr/>
        </p:nvPicPr>
        <p:blipFill>
          <a:blip r:embed="rId3"/>
          <a:stretch>
            <a:fillRect/>
          </a:stretch>
        </p:blipFill>
        <p:spPr>
          <a:xfrm>
            <a:off x="0" y="0"/>
            <a:ext cx="9144000" cy="3690901"/>
          </a:xfrm>
          <a:prstGeom prst="rect">
            <a:avLst/>
          </a:prstGeom>
        </p:spPr>
      </p:pic>
      <p:sp>
        <p:nvSpPr>
          <p:cNvPr id="6" name="TextBox 5">
            <a:extLst>
              <a:ext uri="{FF2B5EF4-FFF2-40B4-BE49-F238E27FC236}">
                <a16:creationId xmlns:a16="http://schemas.microsoft.com/office/drawing/2014/main" id="{397B4BA0-E442-4A41-8E02-69E3B67C3ED1}"/>
              </a:ext>
            </a:extLst>
          </p:cNvPr>
          <p:cNvSpPr txBox="1"/>
          <p:nvPr/>
        </p:nvSpPr>
        <p:spPr>
          <a:xfrm>
            <a:off x="6234545" y="609601"/>
            <a:ext cx="2655022" cy="369332"/>
          </a:xfrm>
          <a:prstGeom prst="rect">
            <a:avLst/>
          </a:prstGeom>
          <a:noFill/>
        </p:spPr>
        <p:txBody>
          <a:bodyPr wrap="none" rtlCol="0">
            <a:spAutoFit/>
          </a:bodyPr>
          <a:lstStyle/>
          <a:p>
            <a:r>
              <a:rPr lang="en-US" dirty="0"/>
              <a:t>Turbopump cooling fan on</a:t>
            </a:r>
          </a:p>
        </p:txBody>
      </p:sp>
      <p:sp>
        <p:nvSpPr>
          <p:cNvPr id="7" name="TextBox 6">
            <a:extLst>
              <a:ext uri="{FF2B5EF4-FFF2-40B4-BE49-F238E27FC236}">
                <a16:creationId xmlns:a16="http://schemas.microsoft.com/office/drawing/2014/main" id="{3BD1979B-3EAE-4088-9FDD-383630FFE41D}"/>
              </a:ext>
            </a:extLst>
          </p:cNvPr>
          <p:cNvSpPr txBox="1"/>
          <p:nvPr/>
        </p:nvSpPr>
        <p:spPr>
          <a:xfrm>
            <a:off x="6234545" y="3776700"/>
            <a:ext cx="2672014" cy="369332"/>
          </a:xfrm>
          <a:prstGeom prst="rect">
            <a:avLst/>
          </a:prstGeom>
          <a:noFill/>
        </p:spPr>
        <p:txBody>
          <a:bodyPr wrap="none" rtlCol="0">
            <a:spAutoFit/>
          </a:bodyPr>
          <a:lstStyle/>
          <a:p>
            <a:r>
              <a:rPr lang="en-US" dirty="0"/>
              <a:t>Turbopump cooling fan off</a:t>
            </a:r>
          </a:p>
        </p:txBody>
      </p:sp>
    </p:spTree>
    <p:extLst>
      <p:ext uri="{BB962C8B-B14F-4D97-AF65-F5344CB8AC3E}">
        <p14:creationId xmlns:p14="http://schemas.microsoft.com/office/powerpoint/2010/main" val="136000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1F9875-A503-4A1A-B0F2-8500AF3047AA}"/>
              </a:ext>
            </a:extLst>
          </p:cNvPr>
          <p:cNvPicPr>
            <a:picLocks noChangeAspect="1"/>
          </p:cNvPicPr>
          <p:nvPr/>
        </p:nvPicPr>
        <p:blipFill>
          <a:blip r:embed="rId2"/>
          <a:stretch>
            <a:fillRect/>
          </a:stretch>
        </p:blipFill>
        <p:spPr>
          <a:xfrm>
            <a:off x="-1" y="3429000"/>
            <a:ext cx="7786255" cy="3429000"/>
          </a:xfrm>
          <a:prstGeom prst="rect">
            <a:avLst/>
          </a:prstGeom>
        </p:spPr>
      </p:pic>
      <p:pic>
        <p:nvPicPr>
          <p:cNvPr id="3" name="Picture 2">
            <a:extLst>
              <a:ext uri="{FF2B5EF4-FFF2-40B4-BE49-F238E27FC236}">
                <a16:creationId xmlns:a16="http://schemas.microsoft.com/office/drawing/2014/main" id="{EF7ECCCD-BD7D-40B9-B46B-AE0E099DC9D2}"/>
              </a:ext>
            </a:extLst>
          </p:cNvPr>
          <p:cNvPicPr>
            <a:picLocks noChangeAspect="1"/>
          </p:cNvPicPr>
          <p:nvPr/>
        </p:nvPicPr>
        <p:blipFill>
          <a:blip r:embed="rId3"/>
          <a:stretch>
            <a:fillRect/>
          </a:stretch>
        </p:blipFill>
        <p:spPr>
          <a:xfrm>
            <a:off x="0" y="0"/>
            <a:ext cx="9144000" cy="3690901"/>
          </a:xfrm>
          <a:prstGeom prst="rect">
            <a:avLst/>
          </a:prstGeom>
        </p:spPr>
      </p:pic>
      <p:sp>
        <p:nvSpPr>
          <p:cNvPr id="6" name="TextBox 5">
            <a:extLst>
              <a:ext uri="{FF2B5EF4-FFF2-40B4-BE49-F238E27FC236}">
                <a16:creationId xmlns:a16="http://schemas.microsoft.com/office/drawing/2014/main" id="{A0B7765C-E8EA-4C40-9652-A4BF95B1341B}"/>
              </a:ext>
            </a:extLst>
          </p:cNvPr>
          <p:cNvSpPr txBox="1"/>
          <p:nvPr/>
        </p:nvSpPr>
        <p:spPr>
          <a:xfrm>
            <a:off x="6650179" y="609601"/>
            <a:ext cx="2299925" cy="369332"/>
          </a:xfrm>
          <a:prstGeom prst="rect">
            <a:avLst/>
          </a:prstGeom>
          <a:noFill/>
        </p:spPr>
        <p:txBody>
          <a:bodyPr wrap="none" rtlCol="0">
            <a:spAutoFit/>
          </a:bodyPr>
          <a:lstStyle/>
          <a:p>
            <a:r>
              <a:rPr lang="en-US" dirty="0" err="1"/>
              <a:t>iPA</a:t>
            </a:r>
            <a:r>
              <a:rPr lang="en-US" dirty="0"/>
              <a:t> </a:t>
            </a:r>
            <a:r>
              <a:rPr lang="en-US" altLang="zh-CN" dirty="0"/>
              <a:t>control panel open</a:t>
            </a:r>
            <a:endParaRPr lang="en-US" dirty="0"/>
          </a:p>
        </p:txBody>
      </p:sp>
      <p:sp>
        <p:nvSpPr>
          <p:cNvPr id="7" name="TextBox 6">
            <a:extLst>
              <a:ext uri="{FF2B5EF4-FFF2-40B4-BE49-F238E27FC236}">
                <a16:creationId xmlns:a16="http://schemas.microsoft.com/office/drawing/2014/main" id="{4F9F5151-DC30-49BA-90DF-342409578528}"/>
              </a:ext>
            </a:extLst>
          </p:cNvPr>
          <p:cNvSpPr txBox="1"/>
          <p:nvPr/>
        </p:nvSpPr>
        <p:spPr>
          <a:xfrm>
            <a:off x="6650179" y="3980988"/>
            <a:ext cx="2418547" cy="369332"/>
          </a:xfrm>
          <a:prstGeom prst="rect">
            <a:avLst/>
          </a:prstGeom>
          <a:noFill/>
        </p:spPr>
        <p:txBody>
          <a:bodyPr wrap="none" rtlCol="0">
            <a:spAutoFit/>
          </a:bodyPr>
          <a:lstStyle/>
          <a:p>
            <a:r>
              <a:rPr lang="en-US" dirty="0" err="1"/>
              <a:t>iPA</a:t>
            </a:r>
            <a:r>
              <a:rPr lang="en-US" dirty="0"/>
              <a:t> </a:t>
            </a:r>
            <a:r>
              <a:rPr lang="en-US" altLang="zh-CN" dirty="0"/>
              <a:t>control panel closed</a:t>
            </a:r>
            <a:endParaRPr lang="en-US" dirty="0"/>
          </a:p>
        </p:txBody>
      </p:sp>
    </p:spTree>
    <p:extLst>
      <p:ext uri="{BB962C8B-B14F-4D97-AF65-F5344CB8AC3E}">
        <p14:creationId xmlns:p14="http://schemas.microsoft.com/office/powerpoint/2010/main" val="2081641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7779AB-BA0E-40DF-8082-732411310330}"/>
              </a:ext>
            </a:extLst>
          </p:cNvPr>
          <p:cNvPicPr>
            <a:picLocks noChangeAspect="1"/>
          </p:cNvPicPr>
          <p:nvPr/>
        </p:nvPicPr>
        <p:blipFill>
          <a:blip r:embed="rId2"/>
          <a:stretch>
            <a:fillRect/>
          </a:stretch>
        </p:blipFill>
        <p:spPr>
          <a:xfrm>
            <a:off x="-1" y="3429000"/>
            <a:ext cx="7786256" cy="3429000"/>
          </a:xfrm>
          <a:prstGeom prst="rect">
            <a:avLst/>
          </a:prstGeom>
        </p:spPr>
      </p:pic>
      <p:pic>
        <p:nvPicPr>
          <p:cNvPr id="3" name="Picture 2">
            <a:extLst>
              <a:ext uri="{FF2B5EF4-FFF2-40B4-BE49-F238E27FC236}">
                <a16:creationId xmlns:a16="http://schemas.microsoft.com/office/drawing/2014/main" id="{4B5525BC-3035-4633-AA82-30598A7F37B6}"/>
              </a:ext>
            </a:extLst>
          </p:cNvPr>
          <p:cNvPicPr>
            <a:picLocks noChangeAspect="1"/>
          </p:cNvPicPr>
          <p:nvPr/>
        </p:nvPicPr>
        <p:blipFill>
          <a:blip r:embed="rId3"/>
          <a:stretch>
            <a:fillRect/>
          </a:stretch>
        </p:blipFill>
        <p:spPr>
          <a:xfrm>
            <a:off x="0" y="0"/>
            <a:ext cx="9144000" cy="3690901"/>
          </a:xfrm>
          <a:prstGeom prst="rect">
            <a:avLst/>
          </a:prstGeom>
        </p:spPr>
      </p:pic>
      <p:sp>
        <p:nvSpPr>
          <p:cNvPr id="4" name="TextBox 3">
            <a:extLst>
              <a:ext uri="{FF2B5EF4-FFF2-40B4-BE49-F238E27FC236}">
                <a16:creationId xmlns:a16="http://schemas.microsoft.com/office/drawing/2014/main" id="{9A1D8E8B-C7E8-4E87-AF7A-65F50BA1FE89}"/>
              </a:ext>
            </a:extLst>
          </p:cNvPr>
          <p:cNvSpPr txBox="1"/>
          <p:nvPr/>
        </p:nvSpPr>
        <p:spPr>
          <a:xfrm>
            <a:off x="6650179" y="609601"/>
            <a:ext cx="2299925" cy="369332"/>
          </a:xfrm>
          <a:prstGeom prst="rect">
            <a:avLst/>
          </a:prstGeom>
          <a:noFill/>
        </p:spPr>
        <p:txBody>
          <a:bodyPr wrap="none" rtlCol="0">
            <a:spAutoFit/>
          </a:bodyPr>
          <a:lstStyle/>
          <a:p>
            <a:r>
              <a:rPr lang="en-US" dirty="0" err="1"/>
              <a:t>iPA</a:t>
            </a:r>
            <a:r>
              <a:rPr lang="en-US" dirty="0"/>
              <a:t> </a:t>
            </a:r>
            <a:r>
              <a:rPr lang="en-US" altLang="zh-CN" dirty="0"/>
              <a:t>control panel open</a:t>
            </a:r>
            <a:endParaRPr lang="en-US" dirty="0"/>
          </a:p>
        </p:txBody>
      </p:sp>
      <p:sp>
        <p:nvSpPr>
          <p:cNvPr id="5" name="TextBox 4">
            <a:extLst>
              <a:ext uri="{FF2B5EF4-FFF2-40B4-BE49-F238E27FC236}">
                <a16:creationId xmlns:a16="http://schemas.microsoft.com/office/drawing/2014/main" id="{127FF753-5E7D-49B0-A18E-D9A6013E1A28}"/>
              </a:ext>
            </a:extLst>
          </p:cNvPr>
          <p:cNvSpPr txBox="1"/>
          <p:nvPr/>
        </p:nvSpPr>
        <p:spPr>
          <a:xfrm>
            <a:off x="6650179" y="3980988"/>
            <a:ext cx="2418547" cy="369332"/>
          </a:xfrm>
          <a:prstGeom prst="rect">
            <a:avLst/>
          </a:prstGeom>
          <a:noFill/>
        </p:spPr>
        <p:txBody>
          <a:bodyPr wrap="none" rtlCol="0">
            <a:spAutoFit/>
          </a:bodyPr>
          <a:lstStyle/>
          <a:p>
            <a:r>
              <a:rPr lang="en-US" dirty="0" err="1"/>
              <a:t>iPA</a:t>
            </a:r>
            <a:r>
              <a:rPr lang="en-US" dirty="0"/>
              <a:t> </a:t>
            </a:r>
            <a:r>
              <a:rPr lang="en-US" altLang="zh-CN" dirty="0"/>
              <a:t>control panel closed</a:t>
            </a:r>
            <a:endParaRPr lang="en-US" dirty="0"/>
          </a:p>
        </p:txBody>
      </p:sp>
    </p:spTree>
    <p:extLst>
      <p:ext uri="{BB962C8B-B14F-4D97-AF65-F5344CB8AC3E}">
        <p14:creationId xmlns:p14="http://schemas.microsoft.com/office/powerpoint/2010/main" val="211894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FDE26-7BA4-47F6-9324-C12711F36FCF}"/>
              </a:ext>
            </a:extLst>
          </p:cNvPr>
          <p:cNvSpPr txBox="1"/>
          <p:nvPr/>
        </p:nvSpPr>
        <p:spPr>
          <a:xfrm>
            <a:off x="0" y="0"/>
            <a:ext cx="9144000" cy="6986528"/>
          </a:xfrm>
          <a:prstGeom prst="rect">
            <a:avLst/>
          </a:prstGeom>
          <a:noFill/>
        </p:spPr>
        <p:txBody>
          <a:bodyPr wrap="square">
            <a:spAutoFit/>
          </a:bodyPr>
          <a:lstStyle/>
          <a:p>
            <a:r>
              <a:rPr lang="en-US" altLang="zh-CN" sz="1600" dirty="0"/>
              <a:t>Cables:</a:t>
            </a:r>
          </a:p>
          <a:p>
            <a:r>
              <a:rPr lang="en-US" altLang="zh-CN" sz="1600" dirty="0"/>
              <a:t>12 6-foot long BNC-BNC cables, $37 each</a:t>
            </a:r>
          </a:p>
          <a:p>
            <a:r>
              <a:rPr lang="en-US" altLang="zh-CN" sz="1600" dirty="0">
                <a:hlinkClick r:id="rId2"/>
              </a:rPr>
              <a:t>https://www.cdint.com/catalog/model/BB-316DS-6</a:t>
            </a:r>
            <a:endParaRPr lang="en-US" altLang="zh-CN" sz="1600" dirty="0"/>
          </a:p>
          <a:p>
            <a:endParaRPr lang="en-US" altLang="zh-CN" sz="1600" dirty="0"/>
          </a:p>
          <a:p>
            <a:r>
              <a:rPr lang="en-US" altLang="zh-CN" sz="1600" strike="sngStrike" dirty="0"/>
              <a:t>Ten 1-foot long BNC-SMB cables: $28.34 each</a:t>
            </a:r>
          </a:p>
          <a:p>
            <a:r>
              <a:rPr lang="en-US" altLang="zh-CN" sz="1600" strike="sngStrike" dirty="0">
                <a:hlinkClick r:id="rId3"/>
              </a:rPr>
              <a:t>https://www.cdint.com/catalog/model/BSB-174LN-1</a:t>
            </a:r>
            <a:endParaRPr lang="en-US" altLang="zh-CN" sz="1600" strike="sngStrike" dirty="0"/>
          </a:p>
          <a:p>
            <a:endParaRPr lang="en-US" altLang="zh-CN" sz="1600" dirty="0"/>
          </a:p>
          <a:p>
            <a:r>
              <a:rPr lang="en-US" altLang="zh-CN" sz="1600" dirty="0"/>
              <a:t>Two 2-foot long Lemo00-Lemo00 cables, $50 each</a:t>
            </a:r>
          </a:p>
          <a:p>
            <a:r>
              <a:rPr lang="en-US" altLang="zh-CN" sz="1600" dirty="0">
                <a:hlinkClick r:id="rId4"/>
              </a:rPr>
              <a:t>https://www.cdint.com/catalog/model/L00L00-174LN-2</a:t>
            </a:r>
            <a:endParaRPr lang="en-US" altLang="zh-CN" sz="1600" dirty="0"/>
          </a:p>
          <a:p>
            <a:endParaRPr lang="en-US" altLang="zh-CN" sz="1600" dirty="0"/>
          </a:p>
          <a:p>
            <a:r>
              <a:rPr lang="en-US" altLang="zh-CN" sz="1600" dirty="0"/>
              <a:t>Two 4-inch long Lemo00 to BNC cables, $36 each</a:t>
            </a:r>
          </a:p>
          <a:p>
            <a:r>
              <a:rPr lang="en-US" altLang="zh-CN" sz="1600" dirty="0">
                <a:hlinkClick r:id="rId5"/>
              </a:rPr>
              <a:t>https://www.cdint.com/catalog/model/BL00-316DS-1</a:t>
            </a:r>
            <a:endParaRPr lang="en-US" altLang="zh-CN" sz="1600" dirty="0"/>
          </a:p>
          <a:p>
            <a:r>
              <a:rPr lang="en-US" altLang="zh-CN" sz="1600" dirty="0"/>
              <a:t>The lengths on the vendor's website range from 1 ft to 50 ft. Could you please request 4 inches long?</a:t>
            </a:r>
          </a:p>
          <a:p>
            <a:endParaRPr lang="en-US" altLang="zh-CN" sz="1600" dirty="0"/>
          </a:p>
          <a:p>
            <a:r>
              <a:rPr lang="en-US" altLang="zh-CN" sz="1600" dirty="0"/>
              <a:t>Adapters:</a:t>
            </a:r>
          </a:p>
          <a:p>
            <a:r>
              <a:rPr lang="en-US" altLang="zh-CN" sz="1600" dirty="0"/>
              <a:t>Ten BNC-BNC adapters, $5.62 each</a:t>
            </a:r>
          </a:p>
          <a:p>
            <a:r>
              <a:rPr lang="en-US" altLang="zh-CN" sz="1600" dirty="0">
                <a:hlinkClick r:id="rId6"/>
              </a:rPr>
              <a:t>https://www.mouser.com/ProductDetail/Amphenol-RF/031-219-RFX?qs=Y5Qy%252BBDni13toX22LO8weQ%3D%3D</a:t>
            </a:r>
            <a:endParaRPr lang="en-US" altLang="zh-CN" sz="1600" dirty="0"/>
          </a:p>
          <a:p>
            <a:endParaRPr lang="en-US" altLang="zh-CN" sz="1600" dirty="0"/>
          </a:p>
          <a:p>
            <a:r>
              <a:rPr lang="en-US" sz="1600" b="0" i="0" dirty="0">
                <a:solidFill>
                  <a:srgbClr val="0F1111"/>
                </a:solidFill>
                <a:effectLst/>
                <a:latin typeface="Amazon Ember"/>
              </a:rPr>
              <a:t>Four 50-ohm BNC feedthrough terminators, $5.00 each</a:t>
            </a:r>
          </a:p>
          <a:p>
            <a:r>
              <a:rPr lang="en-US" altLang="zh-CN" sz="1600" dirty="0"/>
              <a:t>https://www.amazon.com/Copper-Adapter-38-5mm-Through-Terminator/dp/B07G566JC7/ref=sr_1_1_sspa?crid=3KJDDAWFFDHST&amp;dchild=1&amp;keywords=bnc+50+ohm+terminator&amp;qid=1626459939&amp;s=electronics&amp;sprefix=BNC+50%2Celectronics%2C166&amp;sr=1-1-spons&amp;psc=1&amp;smid=AD5EGQQBIXBQW&amp;spLa=ZW5jcnlwdGVkUXVhbGlmaWVyPUEzQ1BNTEZDQzQwSFlNJmVuY3J5cHRlZElkPUEwMjgxNTAyM1RJN0tDNkwxUUdFMyZlbmNyeXB0ZWRBZElkPUEwNDk0NDc2M0NXUDhPUDRZUUcxQiZ3aWRnZXROYW1lPXNwX2F0ZiZhY3Rpb249Y2xpY2tSZWRpcmVjdCZkb05vdExvZ0NsaWNrPXRydWU=</a:t>
            </a:r>
          </a:p>
        </p:txBody>
      </p:sp>
    </p:spTree>
    <p:extLst>
      <p:ext uri="{BB962C8B-B14F-4D97-AF65-F5344CB8AC3E}">
        <p14:creationId xmlns:p14="http://schemas.microsoft.com/office/powerpoint/2010/main" val="11527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9048C-0706-4D7E-8852-96FDCABCF4EB}"/>
              </a:ext>
            </a:extLst>
          </p:cNvPr>
          <p:cNvPicPr>
            <a:picLocks noChangeAspect="1"/>
          </p:cNvPicPr>
          <p:nvPr/>
        </p:nvPicPr>
        <p:blipFill>
          <a:blip r:embed="rId2"/>
          <a:stretch>
            <a:fillRect/>
          </a:stretch>
        </p:blipFill>
        <p:spPr>
          <a:xfrm>
            <a:off x="0" y="3429000"/>
            <a:ext cx="7793994" cy="3429000"/>
          </a:xfrm>
          <a:prstGeom prst="rect">
            <a:avLst/>
          </a:prstGeom>
        </p:spPr>
      </p:pic>
      <p:pic>
        <p:nvPicPr>
          <p:cNvPr id="3" name="Picture 2">
            <a:extLst>
              <a:ext uri="{FF2B5EF4-FFF2-40B4-BE49-F238E27FC236}">
                <a16:creationId xmlns:a16="http://schemas.microsoft.com/office/drawing/2014/main" id="{39D58F7B-22E8-44A1-9C96-DE3DE4022EC7}"/>
              </a:ext>
            </a:extLst>
          </p:cNvPr>
          <p:cNvPicPr>
            <a:picLocks noChangeAspect="1"/>
          </p:cNvPicPr>
          <p:nvPr/>
        </p:nvPicPr>
        <p:blipFill>
          <a:blip r:embed="rId3"/>
          <a:stretch>
            <a:fillRect/>
          </a:stretch>
        </p:blipFill>
        <p:spPr>
          <a:xfrm>
            <a:off x="0" y="0"/>
            <a:ext cx="9144000" cy="3690901"/>
          </a:xfrm>
          <a:prstGeom prst="rect">
            <a:avLst/>
          </a:prstGeom>
        </p:spPr>
      </p:pic>
      <p:sp>
        <p:nvSpPr>
          <p:cNvPr id="6" name="TextBox 5">
            <a:extLst>
              <a:ext uri="{FF2B5EF4-FFF2-40B4-BE49-F238E27FC236}">
                <a16:creationId xmlns:a16="http://schemas.microsoft.com/office/drawing/2014/main" id="{032C68AC-201A-46C8-A708-A2736DC634EC}"/>
              </a:ext>
            </a:extLst>
          </p:cNvPr>
          <p:cNvSpPr txBox="1"/>
          <p:nvPr/>
        </p:nvSpPr>
        <p:spPr>
          <a:xfrm>
            <a:off x="6650179" y="609601"/>
            <a:ext cx="2299925" cy="369332"/>
          </a:xfrm>
          <a:prstGeom prst="rect">
            <a:avLst/>
          </a:prstGeom>
          <a:noFill/>
        </p:spPr>
        <p:txBody>
          <a:bodyPr wrap="none" rtlCol="0">
            <a:spAutoFit/>
          </a:bodyPr>
          <a:lstStyle/>
          <a:p>
            <a:r>
              <a:rPr lang="en-US" dirty="0" err="1"/>
              <a:t>iPA</a:t>
            </a:r>
            <a:r>
              <a:rPr lang="en-US" dirty="0"/>
              <a:t> </a:t>
            </a:r>
            <a:r>
              <a:rPr lang="en-US" altLang="zh-CN" dirty="0"/>
              <a:t>control panel open</a:t>
            </a:r>
            <a:endParaRPr lang="en-US" dirty="0"/>
          </a:p>
        </p:txBody>
      </p:sp>
      <p:sp>
        <p:nvSpPr>
          <p:cNvPr id="7" name="TextBox 6">
            <a:extLst>
              <a:ext uri="{FF2B5EF4-FFF2-40B4-BE49-F238E27FC236}">
                <a16:creationId xmlns:a16="http://schemas.microsoft.com/office/drawing/2014/main" id="{93D5EF52-F19E-4DBC-9CD6-A12EE2FE3400}"/>
              </a:ext>
            </a:extLst>
          </p:cNvPr>
          <p:cNvSpPr txBox="1"/>
          <p:nvPr/>
        </p:nvSpPr>
        <p:spPr>
          <a:xfrm>
            <a:off x="6650179" y="3980988"/>
            <a:ext cx="2418547" cy="369332"/>
          </a:xfrm>
          <a:prstGeom prst="rect">
            <a:avLst/>
          </a:prstGeom>
          <a:noFill/>
        </p:spPr>
        <p:txBody>
          <a:bodyPr wrap="none" rtlCol="0">
            <a:spAutoFit/>
          </a:bodyPr>
          <a:lstStyle/>
          <a:p>
            <a:r>
              <a:rPr lang="en-US" dirty="0" err="1"/>
              <a:t>iPA</a:t>
            </a:r>
            <a:r>
              <a:rPr lang="en-US" dirty="0"/>
              <a:t> </a:t>
            </a:r>
            <a:r>
              <a:rPr lang="en-US" altLang="zh-CN" dirty="0"/>
              <a:t>control panel closed</a:t>
            </a:r>
            <a:endParaRPr lang="en-US" dirty="0"/>
          </a:p>
        </p:txBody>
      </p:sp>
    </p:spTree>
    <p:extLst>
      <p:ext uri="{BB962C8B-B14F-4D97-AF65-F5344CB8AC3E}">
        <p14:creationId xmlns:p14="http://schemas.microsoft.com/office/powerpoint/2010/main" val="1084010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6525A1-C93C-4F6A-95E9-9F4CC11E3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7033846" cy="3429000"/>
          </a:xfrm>
          <a:prstGeom prst="rect">
            <a:avLst/>
          </a:prstGeom>
        </p:spPr>
      </p:pic>
      <p:pic>
        <p:nvPicPr>
          <p:cNvPr id="5" name="Picture 4">
            <a:extLst>
              <a:ext uri="{FF2B5EF4-FFF2-40B4-BE49-F238E27FC236}">
                <a16:creationId xmlns:a16="http://schemas.microsoft.com/office/drawing/2014/main" id="{0914A89E-E07B-4888-8056-80F2E7A26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33846" cy="3429000"/>
          </a:xfrm>
          <a:prstGeom prst="rect">
            <a:avLst/>
          </a:prstGeom>
        </p:spPr>
      </p:pic>
      <p:sp>
        <p:nvSpPr>
          <p:cNvPr id="6" name="TextBox 5">
            <a:extLst>
              <a:ext uri="{FF2B5EF4-FFF2-40B4-BE49-F238E27FC236}">
                <a16:creationId xmlns:a16="http://schemas.microsoft.com/office/drawing/2014/main" id="{8B2E163A-EDE1-489D-A5D7-8C9F70B20005}"/>
              </a:ext>
            </a:extLst>
          </p:cNvPr>
          <p:cNvSpPr txBox="1"/>
          <p:nvPr/>
        </p:nvSpPr>
        <p:spPr>
          <a:xfrm>
            <a:off x="350982" y="3713018"/>
            <a:ext cx="2672014" cy="646331"/>
          </a:xfrm>
          <a:prstGeom prst="rect">
            <a:avLst/>
          </a:prstGeom>
          <a:noFill/>
        </p:spPr>
        <p:txBody>
          <a:bodyPr wrap="none" rtlCol="0">
            <a:spAutoFit/>
          </a:bodyPr>
          <a:lstStyle/>
          <a:p>
            <a:r>
              <a:rPr lang="en-US" dirty="0">
                <a:solidFill>
                  <a:srgbClr val="FFFF00"/>
                </a:solidFill>
              </a:rPr>
              <a:t>Turbopump cooling fan off</a:t>
            </a:r>
          </a:p>
          <a:p>
            <a:r>
              <a:rPr lang="en-US" dirty="0">
                <a:solidFill>
                  <a:srgbClr val="66FFFF"/>
                </a:solidFill>
              </a:rPr>
              <a:t>Empty</a:t>
            </a:r>
          </a:p>
        </p:txBody>
      </p:sp>
      <p:sp>
        <p:nvSpPr>
          <p:cNvPr id="7" name="TextBox 6">
            <a:extLst>
              <a:ext uri="{FF2B5EF4-FFF2-40B4-BE49-F238E27FC236}">
                <a16:creationId xmlns:a16="http://schemas.microsoft.com/office/drawing/2014/main" id="{5833B909-EC25-4258-ABD6-15A1DEF46832}"/>
              </a:ext>
            </a:extLst>
          </p:cNvPr>
          <p:cNvSpPr txBox="1"/>
          <p:nvPr/>
        </p:nvSpPr>
        <p:spPr>
          <a:xfrm>
            <a:off x="350982" y="284018"/>
            <a:ext cx="2655022" cy="369332"/>
          </a:xfrm>
          <a:prstGeom prst="rect">
            <a:avLst/>
          </a:prstGeom>
          <a:noFill/>
        </p:spPr>
        <p:txBody>
          <a:bodyPr wrap="none" rtlCol="0">
            <a:spAutoFit/>
          </a:bodyPr>
          <a:lstStyle/>
          <a:p>
            <a:r>
              <a:rPr lang="en-US" altLang="zh-CN" dirty="0">
                <a:solidFill>
                  <a:srgbClr val="FFFF00"/>
                </a:solidFill>
              </a:rPr>
              <a:t>Turbopump cooling fan on</a:t>
            </a:r>
            <a:endParaRPr lang="en-US" dirty="0">
              <a:solidFill>
                <a:srgbClr val="FFFF00"/>
              </a:solidFill>
            </a:endParaRPr>
          </a:p>
        </p:txBody>
      </p:sp>
    </p:spTree>
    <p:extLst>
      <p:ext uri="{BB962C8B-B14F-4D97-AF65-F5344CB8AC3E}">
        <p14:creationId xmlns:p14="http://schemas.microsoft.com/office/powerpoint/2010/main" val="2778340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F35CB-57B7-4187-B376-80868317AD9A}"/>
              </a:ext>
            </a:extLst>
          </p:cNvPr>
          <p:cNvPicPr>
            <a:picLocks noChangeAspect="1"/>
          </p:cNvPicPr>
          <p:nvPr/>
        </p:nvPicPr>
        <p:blipFill>
          <a:blip r:embed="rId2"/>
          <a:stretch>
            <a:fillRect/>
          </a:stretch>
        </p:blipFill>
        <p:spPr>
          <a:xfrm>
            <a:off x="0" y="0"/>
            <a:ext cx="7033846" cy="3429000"/>
          </a:xfrm>
          <a:prstGeom prst="rect">
            <a:avLst/>
          </a:prstGeom>
        </p:spPr>
      </p:pic>
      <p:pic>
        <p:nvPicPr>
          <p:cNvPr id="5" name="Picture 4">
            <a:extLst>
              <a:ext uri="{FF2B5EF4-FFF2-40B4-BE49-F238E27FC236}">
                <a16:creationId xmlns:a16="http://schemas.microsoft.com/office/drawing/2014/main" id="{A0FA63DA-60B4-4C17-8A91-A31AADCB2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7033846" cy="3429000"/>
          </a:xfrm>
          <a:prstGeom prst="rect">
            <a:avLst/>
          </a:prstGeom>
        </p:spPr>
      </p:pic>
      <p:sp>
        <p:nvSpPr>
          <p:cNvPr id="6" name="TextBox 5">
            <a:extLst>
              <a:ext uri="{FF2B5EF4-FFF2-40B4-BE49-F238E27FC236}">
                <a16:creationId xmlns:a16="http://schemas.microsoft.com/office/drawing/2014/main" id="{9A823679-27AE-4433-BF67-F063F34D620D}"/>
              </a:ext>
            </a:extLst>
          </p:cNvPr>
          <p:cNvSpPr txBox="1"/>
          <p:nvPr/>
        </p:nvSpPr>
        <p:spPr>
          <a:xfrm>
            <a:off x="350982" y="3713018"/>
            <a:ext cx="4606261" cy="646331"/>
          </a:xfrm>
          <a:prstGeom prst="rect">
            <a:avLst/>
          </a:prstGeom>
          <a:noFill/>
        </p:spPr>
        <p:txBody>
          <a:bodyPr wrap="none" rtlCol="0">
            <a:spAutoFit/>
          </a:bodyPr>
          <a:lstStyle/>
          <a:p>
            <a:r>
              <a:rPr lang="en-US" dirty="0" err="1">
                <a:solidFill>
                  <a:srgbClr val="FFFF00"/>
                </a:solidFill>
              </a:rPr>
              <a:t>iPA</a:t>
            </a:r>
            <a:r>
              <a:rPr lang="en-US" dirty="0">
                <a:solidFill>
                  <a:srgbClr val="FFFF00"/>
                </a:solidFill>
              </a:rPr>
              <a:t> </a:t>
            </a:r>
            <a:r>
              <a:rPr lang="en-US" altLang="zh-CN" dirty="0">
                <a:solidFill>
                  <a:srgbClr val="FFFF00"/>
                </a:solidFill>
              </a:rPr>
              <a:t>Control Panel status: Closed</a:t>
            </a:r>
          </a:p>
          <a:p>
            <a:r>
              <a:rPr lang="en-US" dirty="0">
                <a:solidFill>
                  <a:schemeClr val="bg1"/>
                </a:solidFill>
              </a:rPr>
              <a:t>CP5 Control Panel doesn't affect the noise level</a:t>
            </a:r>
          </a:p>
        </p:txBody>
      </p:sp>
      <p:sp>
        <p:nvSpPr>
          <p:cNvPr id="7" name="TextBox 6">
            <a:extLst>
              <a:ext uri="{FF2B5EF4-FFF2-40B4-BE49-F238E27FC236}">
                <a16:creationId xmlns:a16="http://schemas.microsoft.com/office/drawing/2014/main" id="{62E9D6FB-89F2-4754-886C-D2B7EBD320FE}"/>
              </a:ext>
            </a:extLst>
          </p:cNvPr>
          <p:cNvSpPr txBox="1"/>
          <p:nvPr/>
        </p:nvSpPr>
        <p:spPr>
          <a:xfrm>
            <a:off x="350982" y="284018"/>
            <a:ext cx="3023585" cy="369332"/>
          </a:xfrm>
          <a:prstGeom prst="rect">
            <a:avLst/>
          </a:prstGeom>
          <a:noFill/>
        </p:spPr>
        <p:txBody>
          <a:bodyPr wrap="none" rtlCol="0">
            <a:spAutoFit/>
          </a:bodyPr>
          <a:lstStyle/>
          <a:p>
            <a:r>
              <a:rPr lang="en-US" dirty="0" err="1">
                <a:solidFill>
                  <a:srgbClr val="FFFF00"/>
                </a:solidFill>
              </a:rPr>
              <a:t>iPA</a:t>
            </a:r>
            <a:r>
              <a:rPr lang="en-US" dirty="0">
                <a:solidFill>
                  <a:srgbClr val="FFFF00"/>
                </a:solidFill>
              </a:rPr>
              <a:t> </a:t>
            </a:r>
            <a:r>
              <a:rPr lang="en-US" altLang="zh-CN" dirty="0">
                <a:solidFill>
                  <a:srgbClr val="FFFF00"/>
                </a:solidFill>
              </a:rPr>
              <a:t>Control Panel status: Open</a:t>
            </a:r>
            <a:endParaRPr lang="en-US" dirty="0">
              <a:solidFill>
                <a:srgbClr val="FFFF00"/>
              </a:solidFill>
            </a:endParaRPr>
          </a:p>
        </p:txBody>
      </p:sp>
    </p:spTree>
    <p:extLst>
      <p:ext uri="{BB962C8B-B14F-4D97-AF65-F5344CB8AC3E}">
        <p14:creationId xmlns:p14="http://schemas.microsoft.com/office/powerpoint/2010/main" val="1163402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9D4734-DF12-4163-97DC-04EA98060C28}"/>
              </a:ext>
            </a:extLst>
          </p:cNvPr>
          <p:cNvPicPr>
            <a:picLocks noChangeAspect="1"/>
          </p:cNvPicPr>
          <p:nvPr/>
        </p:nvPicPr>
        <p:blipFill>
          <a:blip r:embed="rId2"/>
          <a:stretch>
            <a:fillRect/>
          </a:stretch>
        </p:blipFill>
        <p:spPr>
          <a:xfrm>
            <a:off x="0" y="0"/>
            <a:ext cx="7033846" cy="3429000"/>
          </a:xfrm>
          <a:prstGeom prst="rect">
            <a:avLst/>
          </a:prstGeom>
        </p:spPr>
      </p:pic>
      <p:pic>
        <p:nvPicPr>
          <p:cNvPr id="5" name="Picture 4">
            <a:extLst>
              <a:ext uri="{FF2B5EF4-FFF2-40B4-BE49-F238E27FC236}">
                <a16:creationId xmlns:a16="http://schemas.microsoft.com/office/drawing/2014/main" id="{B1842969-8F5F-4274-B964-90A92E8D38B7}"/>
              </a:ext>
            </a:extLst>
          </p:cNvPr>
          <p:cNvPicPr>
            <a:picLocks noChangeAspect="1"/>
          </p:cNvPicPr>
          <p:nvPr/>
        </p:nvPicPr>
        <p:blipFill>
          <a:blip r:embed="rId3"/>
          <a:stretch>
            <a:fillRect/>
          </a:stretch>
        </p:blipFill>
        <p:spPr>
          <a:xfrm>
            <a:off x="-1" y="3428999"/>
            <a:ext cx="7033845" cy="3428999"/>
          </a:xfrm>
          <a:prstGeom prst="rect">
            <a:avLst/>
          </a:prstGeom>
        </p:spPr>
      </p:pic>
      <p:sp>
        <p:nvSpPr>
          <p:cNvPr id="6" name="TextBox 5">
            <a:extLst>
              <a:ext uri="{FF2B5EF4-FFF2-40B4-BE49-F238E27FC236}">
                <a16:creationId xmlns:a16="http://schemas.microsoft.com/office/drawing/2014/main" id="{C7002D86-642B-4CF4-85E6-FC2F10339C46}"/>
              </a:ext>
            </a:extLst>
          </p:cNvPr>
          <p:cNvSpPr txBox="1"/>
          <p:nvPr/>
        </p:nvSpPr>
        <p:spPr>
          <a:xfrm>
            <a:off x="350982" y="3713018"/>
            <a:ext cx="6408934" cy="369332"/>
          </a:xfrm>
          <a:prstGeom prst="rect">
            <a:avLst/>
          </a:prstGeom>
          <a:noFill/>
        </p:spPr>
        <p:txBody>
          <a:bodyPr wrap="none" rtlCol="0">
            <a:spAutoFit/>
          </a:bodyPr>
          <a:lstStyle/>
          <a:p>
            <a:r>
              <a:rPr lang="en-US" dirty="0">
                <a:solidFill>
                  <a:srgbClr val="FFFF00"/>
                </a:solidFill>
              </a:rPr>
              <a:t>Adding grounding cables between the detector and the NIM crate</a:t>
            </a:r>
          </a:p>
        </p:txBody>
      </p:sp>
    </p:spTree>
    <p:extLst>
      <p:ext uri="{BB962C8B-B14F-4D97-AF65-F5344CB8AC3E}">
        <p14:creationId xmlns:p14="http://schemas.microsoft.com/office/powerpoint/2010/main" val="2712915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8C8160-2952-4050-941D-BF93149BF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3279"/>
            <a:ext cx="4036367" cy="3474720"/>
          </a:xfrm>
          <a:prstGeom prst="rect">
            <a:avLst/>
          </a:prstGeom>
        </p:spPr>
      </p:pic>
      <p:pic>
        <p:nvPicPr>
          <p:cNvPr id="3" name="Picture 2">
            <a:extLst>
              <a:ext uri="{FF2B5EF4-FFF2-40B4-BE49-F238E27FC236}">
                <a16:creationId xmlns:a16="http://schemas.microsoft.com/office/drawing/2014/main" id="{EA5E703A-15D8-43C2-A991-0FF8F21C2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482" y="0"/>
            <a:ext cx="4270518" cy="3474720"/>
          </a:xfrm>
          <a:prstGeom prst="rect">
            <a:avLst/>
          </a:prstGeom>
        </p:spPr>
      </p:pic>
      <p:pic>
        <p:nvPicPr>
          <p:cNvPr id="5" name="Picture 4">
            <a:extLst>
              <a:ext uri="{FF2B5EF4-FFF2-40B4-BE49-F238E27FC236}">
                <a16:creationId xmlns:a16="http://schemas.microsoft.com/office/drawing/2014/main" id="{A5E0441A-3F34-46B8-89E8-BEAE852B2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4053840" cy="3474720"/>
          </a:xfrm>
          <a:prstGeom prst="rect">
            <a:avLst/>
          </a:prstGeom>
        </p:spPr>
      </p:pic>
      <p:sp>
        <p:nvSpPr>
          <p:cNvPr id="8" name="TextBox 7">
            <a:extLst>
              <a:ext uri="{FF2B5EF4-FFF2-40B4-BE49-F238E27FC236}">
                <a16:creationId xmlns:a16="http://schemas.microsoft.com/office/drawing/2014/main" id="{A9995758-31E1-40B4-9596-FA4DA5F97938}"/>
              </a:ext>
            </a:extLst>
          </p:cNvPr>
          <p:cNvSpPr txBox="1"/>
          <p:nvPr/>
        </p:nvSpPr>
        <p:spPr>
          <a:xfrm>
            <a:off x="665018" y="1219200"/>
            <a:ext cx="687496" cy="369332"/>
          </a:xfrm>
          <a:prstGeom prst="rect">
            <a:avLst/>
          </a:prstGeom>
          <a:noFill/>
        </p:spPr>
        <p:txBody>
          <a:bodyPr wrap="none" rtlCol="0">
            <a:spAutoFit/>
          </a:bodyPr>
          <a:lstStyle/>
          <a:p>
            <a:r>
              <a:rPr lang="en-US" dirty="0">
                <a:solidFill>
                  <a:srgbClr val="FF0000"/>
                </a:solidFill>
              </a:rPr>
              <a:t>RG58</a:t>
            </a:r>
          </a:p>
        </p:txBody>
      </p:sp>
      <p:sp>
        <p:nvSpPr>
          <p:cNvPr id="9" name="TextBox 8">
            <a:extLst>
              <a:ext uri="{FF2B5EF4-FFF2-40B4-BE49-F238E27FC236}">
                <a16:creationId xmlns:a16="http://schemas.microsoft.com/office/drawing/2014/main" id="{64B65E6A-AF19-405D-85EE-6EC7CFEF2D75}"/>
              </a:ext>
            </a:extLst>
          </p:cNvPr>
          <p:cNvSpPr txBox="1"/>
          <p:nvPr/>
        </p:nvSpPr>
        <p:spPr>
          <a:xfrm>
            <a:off x="5458691" y="1219200"/>
            <a:ext cx="1706108" cy="369332"/>
          </a:xfrm>
          <a:prstGeom prst="rect">
            <a:avLst/>
          </a:prstGeom>
          <a:noFill/>
        </p:spPr>
        <p:txBody>
          <a:bodyPr wrap="none" rtlCol="0">
            <a:spAutoFit/>
          </a:bodyPr>
          <a:lstStyle/>
          <a:p>
            <a:r>
              <a:rPr lang="en-US" dirty="0">
                <a:solidFill>
                  <a:srgbClr val="FF0000"/>
                </a:solidFill>
              </a:rPr>
              <a:t>RG58 Low Noise</a:t>
            </a:r>
          </a:p>
        </p:txBody>
      </p:sp>
      <p:sp>
        <p:nvSpPr>
          <p:cNvPr id="10" name="TextBox 9">
            <a:extLst>
              <a:ext uri="{FF2B5EF4-FFF2-40B4-BE49-F238E27FC236}">
                <a16:creationId xmlns:a16="http://schemas.microsoft.com/office/drawing/2014/main" id="{185B0A7F-DBE8-4881-B446-A7716C33E5CA}"/>
              </a:ext>
            </a:extLst>
          </p:cNvPr>
          <p:cNvSpPr txBox="1"/>
          <p:nvPr/>
        </p:nvSpPr>
        <p:spPr>
          <a:xfrm>
            <a:off x="665018" y="4693920"/>
            <a:ext cx="687496" cy="369332"/>
          </a:xfrm>
          <a:prstGeom prst="rect">
            <a:avLst/>
          </a:prstGeom>
          <a:noFill/>
        </p:spPr>
        <p:txBody>
          <a:bodyPr wrap="none" rtlCol="0">
            <a:spAutoFit/>
          </a:bodyPr>
          <a:lstStyle/>
          <a:p>
            <a:r>
              <a:rPr lang="en-US" dirty="0">
                <a:solidFill>
                  <a:srgbClr val="FF0000"/>
                </a:solidFill>
              </a:rPr>
              <a:t>RG62</a:t>
            </a:r>
          </a:p>
        </p:txBody>
      </p:sp>
    </p:spTree>
    <p:extLst>
      <p:ext uri="{BB962C8B-B14F-4D97-AF65-F5344CB8AC3E}">
        <p14:creationId xmlns:p14="http://schemas.microsoft.com/office/powerpoint/2010/main" val="2115290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2FE62-D64E-4D58-810F-77A74B890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3280"/>
            <a:ext cx="4108521" cy="3474720"/>
          </a:xfrm>
          <a:prstGeom prst="rect">
            <a:avLst/>
          </a:prstGeom>
        </p:spPr>
      </p:pic>
      <p:pic>
        <p:nvPicPr>
          <p:cNvPr id="3" name="Picture 2">
            <a:extLst>
              <a:ext uri="{FF2B5EF4-FFF2-40B4-BE49-F238E27FC236}">
                <a16:creationId xmlns:a16="http://schemas.microsoft.com/office/drawing/2014/main" id="{D21A83C9-F9D1-4F1E-A67F-38059556F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90963" cy="3474720"/>
          </a:xfrm>
          <a:prstGeom prst="rect">
            <a:avLst/>
          </a:prstGeom>
        </p:spPr>
      </p:pic>
      <p:pic>
        <p:nvPicPr>
          <p:cNvPr id="7" name="Picture 6">
            <a:extLst>
              <a:ext uri="{FF2B5EF4-FFF2-40B4-BE49-F238E27FC236}">
                <a16:creationId xmlns:a16="http://schemas.microsoft.com/office/drawing/2014/main" id="{A0A83F8F-C72D-4D3A-ADF0-BD4CB2462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130" y="0"/>
            <a:ext cx="4115395" cy="3474720"/>
          </a:xfrm>
          <a:prstGeom prst="rect">
            <a:avLst/>
          </a:prstGeom>
        </p:spPr>
      </p:pic>
      <p:sp>
        <p:nvSpPr>
          <p:cNvPr id="8" name="TextBox 7">
            <a:extLst>
              <a:ext uri="{FF2B5EF4-FFF2-40B4-BE49-F238E27FC236}">
                <a16:creationId xmlns:a16="http://schemas.microsoft.com/office/drawing/2014/main" id="{BD7941BD-8CAD-4445-8AE4-4ADCAC08F028}"/>
              </a:ext>
            </a:extLst>
          </p:cNvPr>
          <p:cNvSpPr txBox="1"/>
          <p:nvPr/>
        </p:nvSpPr>
        <p:spPr>
          <a:xfrm>
            <a:off x="665018" y="1219200"/>
            <a:ext cx="1040606" cy="646331"/>
          </a:xfrm>
          <a:prstGeom prst="rect">
            <a:avLst/>
          </a:prstGeom>
          <a:noFill/>
        </p:spPr>
        <p:txBody>
          <a:bodyPr wrap="none" rtlCol="0">
            <a:spAutoFit/>
          </a:bodyPr>
          <a:lstStyle/>
          <a:p>
            <a:r>
              <a:rPr lang="en-US" dirty="0">
                <a:solidFill>
                  <a:srgbClr val="FF0000"/>
                </a:solidFill>
              </a:rPr>
              <a:t>RG62</a:t>
            </a:r>
          </a:p>
          <a:p>
            <a:r>
              <a:rPr lang="en-US" altLang="zh-CN" dirty="0">
                <a:solidFill>
                  <a:srgbClr val="FF0000"/>
                </a:solidFill>
              </a:rPr>
              <a:t>No Al foil</a:t>
            </a:r>
            <a:endParaRPr lang="en-US" dirty="0">
              <a:solidFill>
                <a:srgbClr val="FF0000"/>
              </a:solidFill>
            </a:endParaRPr>
          </a:p>
        </p:txBody>
      </p:sp>
      <p:sp>
        <p:nvSpPr>
          <p:cNvPr id="9" name="TextBox 8">
            <a:extLst>
              <a:ext uri="{FF2B5EF4-FFF2-40B4-BE49-F238E27FC236}">
                <a16:creationId xmlns:a16="http://schemas.microsoft.com/office/drawing/2014/main" id="{ECB446A1-C172-410A-827F-4A9D73A0AEDA}"/>
              </a:ext>
            </a:extLst>
          </p:cNvPr>
          <p:cNvSpPr txBox="1"/>
          <p:nvPr/>
        </p:nvSpPr>
        <p:spPr>
          <a:xfrm>
            <a:off x="5458691" y="1219200"/>
            <a:ext cx="1284134" cy="923330"/>
          </a:xfrm>
          <a:prstGeom prst="rect">
            <a:avLst/>
          </a:prstGeom>
          <a:noFill/>
        </p:spPr>
        <p:txBody>
          <a:bodyPr wrap="none" rtlCol="0">
            <a:spAutoFit/>
          </a:bodyPr>
          <a:lstStyle/>
          <a:p>
            <a:r>
              <a:rPr lang="en-US" dirty="0">
                <a:solidFill>
                  <a:srgbClr val="FF0000"/>
                </a:solidFill>
              </a:rPr>
              <a:t>RG62</a:t>
            </a:r>
          </a:p>
          <a:p>
            <a:r>
              <a:rPr lang="en-US" altLang="zh-CN" dirty="0">
                <a:solidFill>
                  <a:srgbClr val="FF0000"/>
                </a:solidFill>
              </a:rPr>
              <a:t>With Al foil</a:t>
            </a:r>
          </a:p>
          <a:p>
            <a:r>
              <a:rPr lang="en-US" dirty="0">
                <a:solidFill>
                  <a:srgbClr val="FF0000"/>
                </a:solidFill>
              </a:rPr>
              <a:t>With sleeve</a:t>
            </a:r>
          </a:p>
        </p:txBody>
      </p:sp>
      <p:sp>
        <p:nvSpPr>
          <p:cNvPr id="10" name="TextBox 9">
            <a:extLst>
              <a:ext uri="{FF2B5EF4-FFF2-40B4-BE49-F238E27FC236}">
                <a16:creationId xmlns:a16="http://schemas.microsoft.com/office/drawing/2014/main" id="{9358B89C-6425-4A61-8F50-52DE6FE14E3D}"/>
              </a:ext>
            </a:extLst>
          </p:cNvPr>
          <p:cNvSpPr txBox="1"/>
          <p:nvPr/>
        </p:nvSpPr>
        <p:spPr>
          <a:xfrm>
            <a:off x="665018" y="4693920"/>
            <a:ext cx="1226554" cy="646331"/>
          </a:xfrm>
          <a:prstGeom prst="rect">
            <a:avLst/>
          </a:prstGeom>
          <a:noFill/>
        </p:spPr>
        <p:txBody>
          <a:bodyPr wrap="none" rtlCol="0">
            <a:spAutoFit/>
          </a:bodyPr>
          <a:lstStyle/>
          <a:p>
            <a:r>
              <a:rPr lang="en-US" dirty="0">
                <a:solidFill>
                  <a:srgbClr val="FF0000"/>
                </a:solidFill>
              </a:rPr>
              <a:t>RG62</a:t>
            </a:r>
          </a:p>
          <a:p>
            <a:r>
              <a:rPr lang="en-US" altLang="zh-CN" dirty="0">
                <a:solidFill>
                  <a:srgbClr val="FF0000"/>
                </a:solidFill>
              </a:rPr>
              <a:t>With Al foil</a:t>
            </a:r>
            <a:endParaRPr lang="en-US" dirty="0">
              <a:solidFill>
                <a:srgbClr val="FF0000"/>
              </a:solidFill>
            </a:endParaRPr>
          </a:p>
        </p:txBody>
      </p:sp>
      <p:pic>
        <p:nvPicPr>
          <p:cNvPr id="6" name="Picture 5">
            <a:extLst>
              <a:ext uri="{FF2B5EF4-FFF2-40B4-BE49-F238E27FC236}">
                <a16:creationId xmlns:a16="http://schemas.microsoft.com/office/drawing/2014/main" id="{F94A9320-2B97-4442-831B-69E3AC2752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6309673" y="2903376"/>
            <a:ext cx="2262983" cy="3405670"/>
          </a:xfrm>
          <a:prstGeom prst="rect">
            <a:avLst/>
          </a:prstGeom>
        </p:spPr>
      </p:pic>
      <p:pic>
        <p:nvPicPr>
          <p:cNvPr id="4" name="Picture 3">
            <a:extLst>
              <a:ext uri="{FF2B5EF4-FFF2-40B4-BE49-F238E27FC236}">
                <a16:creationId xmlns:a16="http://schemas.microsoft.com/office/drawing/2014/main" id="{18D027A9-0EFC-4D96-AC95-C3FD244FF6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08521" y="5094514"/>
            <a:ext cx="2660071" cy="1763485"/>
          </a:xfrm>
          <a:prstGeom prst="rect">
            <a:avLst/>
          </a:prstGeom>
        </p:spPr>
      </p:pic>
    </p:spTree>
    <p:extLst>
      <p:ext uri="{BB962C8B-B14F-4D97-AF65-F5344CB8AC3E}">
        <p14:creationId xmlns:p14="http://schemas.microsoft.com/office/powerpoint/2010/main" val="2544078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0ED3C-84DD-4E84-ACCB-BEDAA3A45A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6924" y="0"/>
            <a:ext cx="3143538" cy="5588512"/>
          </a:xfrm>
          <a:prstGeom prst="rect">
            <a:avLst/>
          </a:prstGeom>
        </p:spPr>
      </p:pic>
      <p:pic>
        <p:nvPicPr>
          <p:cNvPr id="5" name="Picture 4">
            <a:extLst>
              <a:ext uri="{FF2B5EF4-FFF2-40B4-BE49-F238E27FC236}">
                <a16:creationId xmlns:a16="http://schemas.microsoft.com/office/drawing/2014/main" id="{4B8DD5EC-EC73-4916-8255-57D341C726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98236" y="-98234"/>
            <a:ext cx="2947067" cy="3143538"/>
          </a:xfrm>
          <a:prstGeom prst="rect">
            <a:avLst/>
          </a:prstGeom>
        </p:spPr>
      </p:pic>
      <p:pic>
        <p:nvPicPr>
          <p:cNvPr id="7" name="Picture 6">
            <a:extLst>
              <a:ext uri="{FF2B5EF4-FFF2-40B4-BE49-F238E27FC236}">
                <a16:creationId xmlns:a16="http://schemas.microsoft.com/office/drawing/2014/main" id="{C5B2665F-46B6-4C80-81DA-D7D28E3C6A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462" y="0"/>
            <a:ext cx="3143538" cy="5588512"/>
          </a:xfrm>
          <a:prstGeom prst="rect">
            <a:avLst/>
          </a:prstGeom>
        </p:spPr>
      </p:pic>
    </p:spTree>
    <p:extLst>
      <p:ext uri="{BB962C8B-B14F-4D97-AF65-F5344CB8AC3E}">
        <p14:creationId xmlns:p14="http://schemas.microsoft.com/office/powerpoint/2010/main" val="3965573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78C10-2C9C-4307-9FA9-0E35B66B3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5" name="Picture 4">
            <a:extLst>
              <a:ext uri="{FF2B5EF4-FFF2-40B4-BE49-F238E27FC236}">
                <a16:creationId xmlns:a16="http://schemas.microsoft.com/office/drawing/2014/main" id="{A056550C-647A-4223-8C6F-C18BE9D12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6858000"/>
          </a:xfrm>
          <a:prstGeom prst="rect">
            <a:avLst/>
          </a:prstGeom>
        </p:spPr>
      </p:pic>
    </p:spTree>
    <p:extLst>
      <p:ext uri="{BB962C8B-B14F-4D97-AF65-F5344CB8AC3E}">
        <p14:creationId xmlns:p14="http://schemas.microsoft.com/office/powerpoint/2010/main" val="2156348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DC419C-B38F-49BC-B7C6-9E7844ABE6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241799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BC4AB-A0B7-48B9-898F-CA138C68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3294"/>
            <a:ext cx="9144000" cy="5154706"/>
          </a:xfrm>
          <a:prstGeom prst="rect">
            <a:avLst/>
          </a:prstGeom>
        </p:spPr>
      </p:pic>
      <p:pic>
        <p:nvPicPr>
          <p:cNvPr id="4" name="Picture 3">
            <a:extLst>
              <a:ext uri="{FF2B5EF4-FFF2-40B4-BE49-F238E27FC236}">
                <a16:creationId xmlns:a16="http://schemas.microsoft.com/office/drawing/2014/main" id="{1EA633B4-E4FE-4E58-AE43-61FC2C322E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5164" y="0"/>
            <a:ext cx="3158836" cy="2493475"/>
          </a:xfrm>
          <a:prstGeom prst="rect">
            <a:avLst/>
          </a:prstGeom>
        </p:spPr>
      </p:pic>
      <p:cxnSp>
        <p:nvCxnSpPr>
          <p:cNvPr id="6" name="Connector: Elbow 5">
            <a:extLst>
              <a:ext uri="{FF2B5EF4-FFF2-40B4-BE49-F238E27FC236}">
                <a16:creationId xmlns:a16="http://schemas.microsoft.com/office/drawing/2014/main" id="{B5B7DC31-1E8B-4A8A-B932-D35B94762FDF}"/>
              </a:ext>
            </a:extLst>
          </p:cNvPr>
          <p:cNvCxnSpPr>
            <a:cxnSpLocks/>
            <a:endCxn id="4" idx="1"/>
          </p:cNvCxnSpPr>
          <p:nvPr/>
        </p:nvCxnSpPr>
        <p:spPr>
          <a:xfrm flipV="1">
            <a:off x="3620655" y="1246738"/>
            <a:ext cx="2364509" cy="1570354"/>
          </a:xfrm>
          <a:prstGeom prst="bentConnector3">
            <a:avLst>
              <a:gd name="adj1" fmla="val -78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66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301A9-F3E3-48D3-97E8-72DB1EA55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7037"/>
          <a:stretch/>
        </p:blipFill>
        <p:spPr>
          <a:xfrm>
            <a:off x="0" y="369332"/>
            <a:ext cx="9144000" cy="5255613"/>
          </a:xfrm>
          <a:prstGeom prst="rect">
            <a:avLst/>
          </a:prstGeom>
        </p:spPr>
      </p:pic>
      <p:sp>
        <p:nvSpPr>
          <p:cNvPr id="7" name="TextBox 6">
            <a:extLst>
              <a:ext uri="{FF2B5EF4-FFF2-40B4-BE49-F238E27FC236}">
                <a16:creationId xmlns:a16="http://schemas.microsoft.com/office/drawing/2014/main" id="{82953459-023D-4711-8372-89CDFB6EA9D3}"/>
              </a:ext>
            </a:extLst>
          </p:cNvPr>
          <p:cNvSpPr txBox="1"/>
          <p:nvPr/>
        </p:nvSpPr>
        <p:spPr>
          <a:xfrm>
            <a:off x="0" y="0"/>
            <a:ext cx="2013180" cy="369332"/>
          </a:xfrm>
          <a:prstGeom prst="rect">
            <a:avLst/>
          </a:prstGeom>
          <a:noFill/>
        </p:spPr>
        <p:txBody>
          <a:bodyPr wrap="none">
            <a:spAutoFit/>
          </a:bodyPr>
          <a:lstStyle/>
          <a:p>
            <a:r>
              <a:rPr lang="en-US" dirty="0"/>
              <a:t>50 Ohm Coax Cable</a:t>
            </a:r>
          </a:p>
        </p:txBody>
      </p:sp>
      <p:sp>
        <p:nvSpPr>
          <p:cNvPr id="8" name="Rectangle 7">
            <a:extLst>
              <a:ext uri="{FF2B5EF4-FFF2-40B4-BE49-F238E27FC236}">
                <a16:creationId xmlns:a16="http://schemas.microsoft.com/office/drawing/2014/main" id="{52DB6E1A-16B7-49B2-AA7C-A72AB13DF8B6}"/>
              </a:ext>
            </a:extLst>
          </p:cNvPr>
          <p:cNvSpPr/>
          <p:nvPr/>
        </p:nvSpPr>
        <p:spPr>
          <a:xfrm>
            <a:off x="46183" y="369332"/>
            <a:ext cx="1616363" cy="1376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C170D6-FC15-4B10-B28A-A37847595F67}"/>
              </a:ext>
            </a:extLst>
          </p:cNvPr>
          <p:cNvPicPr>
            <a:picLocks noChangeAspect="1"/>
          </p:cNvPicPr>
          <p:nvPr/>
        </p:nvPicPr>
        <p:blipFill>
          <a:blip r:embed="rId3"/>
          <a:stretch>
            <a:fillRect/>
          </a:stretch>
        </p:blipFill>
        <p:spPr>
          <a:xfrm>
            <a:off x="46184" y="489400"/>
            <a:ext cx="1662546" cy="993209"/>
          </a:xfrm>
          <a:prstGeom prst="rect">
            <a:avLst/>
          </a:prstGeom>
        </p:spPr>
      </p:pic>
      <p:sp>
        <p:nvSpPr>
          <p:cNvPr id="14" name="TextBox 13">
            <a:extLst>
              <a:ext uri="{FF2B5EF4-FFF2-40B4-BE49-F238E27FC236}">
                <a16:creationId xmlns:a16="http://schemas.microsoft.com/office/drawing/2014/main" id="{CF7BDEBD-CB46-4551-B7BB-46E080F3E040}"/>
              </a:ext>
            </a:extLst>
          </p:cNvPr>
          <p:cNvSpPr txBox="1"/>
          <p:nvPr/>
        </p:nvSpPr>
        <p:spPr>
          <a:xfrm>
            <a:off x="1006590" y="1745673"/>
            <a:ext cx="535724" cy="369332"/>
          </a:xfrm>
          <a:prstGeom prst="rect">
            <a:avLst/>
          </a:prstGeom>
          <a:noFill/>
        </p:spPr>
        <p:txBody>
          <a:bodyPr wrap="none">
            <a:spAutoFit/>
          </a:bodyPr>
          <a:lstStyle/>
          <a:p>
            <a:r>
              <a:rPr lang="en-US" dirty="0"/>
              <a:t>$26</a:t>
            </a:r>
          </a:p>
        </p:txBody>
      </p:sp>
      <p:sp>
        <p:nvSpPr>
          <p:cNvPr id="15" name="TextBox 14">
            <a:extLst>
              <a:ext uri="{FF2B5EF4-FFF2-40B4-BE49-F238E27FC236}">
                <a16:creationId xmlns:a16="http://schemas.microsoft.com/office/drawing/2014/main" id="{3D391A67-AEFA-4359-B9A1-862A7585D4B7}"/>
              </a:ext>
            </a:extLst>
          </p:cNvPr>
          <p:cNvSpPr txBox="1"/>
          <p:nvPr/>
        </p:nvSpPr>
        <p:spPr>
          <a:xfrm>
            <a:off x="1006589" y="489400"/>
            <a:ext cx="535724" cy="369332"/>
          </a:xfrm>
          <a:prstGeom prst="rect">
            <a:avLst/>
          </a:prstGeom>
          <a:noFill/>
        </p:spPr>
        <p:txBody>
          <a:bodyPr wrap="none">
            <a:spAutoFit/>
          </a:bodyPr>
          <a:lstStyle/>
          <a:p>
            <a:r>
              <a:rPr lang="en-US" dirty="0"/>
              <a:t>$25</a:t>
            </a:r>
          </a:p>
        </p:txBody>
      </p:sp>
      <p:sp>
        <p:nvSpPr>
          <p:cNvPr id="16" name="TextBox 15">
            <a:extLst>
              <a:ext uri="{FF2B5EF4-FFF2-40B4-BE49-F238E27FC236}">
                <a16:creationId xmlns:a16="http://schemas.microsoft.com/office/drawing/2014/main" id="{E083968E-5896-4B6A-BE48-6AE477C962CD}"/>
              </a:ext>
            </a:extLst>
          </p:cNvPr>
          <p:cNvSpPr txBox="1"/>
          <p:nvPr/>
        </p:nvSpPr>
        <p:spPr>
          <a:xfrm>
            <a:off x="1006589" y="3135619"/>
            <a:ext cx="535724" cy="369332"/>
          </a:xfrm>
          <a:prstGeom prst="rect">
            <a:avLst/>
          </a:prstGeom>
          <a:noFill/>
        </p:spPr>
        <p:txBody>
          <a:bodyPr wrap="none">
            <a:spAutoFit/>
          </a:bodyPr>
          <a:lstStyle/>
          <a:p>
            <a:r>
              <a:rPr lang="en-US" dirty="0"/>
              <a:t>$37</a:t>
            </a:r>
          </a:p>
        </p:txBody>
      </p:sp>
      <p:sp>
        <p:nvSpPr>
          <p:cNvPr id="18" name="TextBox 17">
            <a:extLst>
              <a:ext uri="{FF2B5EF4-FFF2-40B4-BE49-F238E27FC236}">
                <a16:creationId xmlns:a16="http://schemas.microsoft.com/office/drawing/2014/main" id="{946C9CA1-A428-42D9-ACB6-B63C374E8B1D}"/>
              </a:ext>
            </a:extLst>
          </p:cNvPr>
          <p:cNvSpPr txBox="1"/>
          <p:nvPr/>
        </p:nvSpPr>
        <p:spPr>
          <a:xfrm>
            <a:off x="1006588" y="4373664"/>
            <a:ext cx="535724" cy="369332"/>
          </a:xfrm>
          <a:prstGeom prst="rect">
            <a:avLst/>
          </a:prstGeom>
          <a:noFill/>
        </p:spPr>
        <p:txBody>
          <a:bodyPr wrap="none">
            <a:spAutoFit/>
          </a:bodyPr>
          <a:lstStyle/>
          <a:p>
            <a:r>
              <a:rPr lang="en-US" dirty="0"/>
              <a:t>$28</a:t>
            </a:r>
          </a:p>
        </p:txBody>
      </p:sp>
      <p:sp>
        <p:nvSpPr>
          <p:cNvPr id="19" name="TextBox 18">
            <a:extLst>
              <a:ext uri="{FF2B5EF4-FFF2-40B4-BE49-F238E27FC236}">
                <a16:creationId xmlns:a16="http://schemas.microsoft.com/office/drawing/2014/main" id="{920D16D0-FDEA-40CB-BE85-94F7E3D55277}"/>
              </a:ext>
            </a:extLst>
          </p:cNvPr>
          <p:cNvSpPr txBox="1"/>
          <p:nvPr/>
        </p:nvSpPr>
        <p:spPr>
          <a:xfrm>
            <a:off x="4661556" y="1740933"/>
            <a:ext cx="535724" cy="369332"/>
          </a:xfrm>
          <a:prstGeom prst="rect">
            <a:avLst/>
          </a:prstGeom>
          <a:noFill/>
        </p:spPr>
        <p:txBody>
          <a:bodyPr wrap="none">
            <a:spAutoFit/>
          </a:bodyPr>
          <a:lstStyle/>
          <a:p>
            <a:r>
              <a:rPr lang="en-US" dirty="0"/>
              <a:t>$36</a:t>
            </a:r>
          </a:p>
        </p:txBody>
      </p:sp>
      <p:sp>
        <p:nvSpPr>
          <p:cNvPr id="21" name="TextBox 20">
            <a:extLst>
              <a:ext uri="{FF2B5EF4-FFF2-40B4-BE49-F238E27FC236}">
                <a16:creationId xmlns:a16="http://schemas.microsoft.com/office/drawing/2014/main" id="{FF722188-C32D-48BC-8C0E-B725C298218B}"/>
              </a:ext>
            </a:extLst>
          </p:cNvPr>
          <p:cNvSpPr txBox="1"/>
          <p:nvPr/>
        </p:nvSpPr>
        <p:spPr>
          <a:xfrm>
            <a:off x="4661555" y="3130879"/>
            <a:ext cx="535724" cy="369332"/>
          </a:xfrm>
          <a:prstGeom prst="rect">
            <a:avLst/>
          </a:prstGeom>
          <a:noFill/>
        </p:spPr>
        <p:txBody>
          <a:bodyPr wrap="none">
            <a:spAutoFit/>
          </a:bodyPr>
          <a:lstStyle/>
          <a:p>
            <a:r>
              <a:rPr lang="en-US" dirty="0"/>
              <a:t>$46</a:t>
            </a:r>
          </a:p>
        </p:txBody>
      </p:sp>
      <p:sp>
        <p:nvSpPr>
          <p:cNvPr id="22" name="TextBox 21">
            <a:extLst>
              <a:ext uri="{FF2B5EF4-FFF2-40B4-BE49-F238E27FC236}">
                <a16:creationId xmlns:a16="http://schemas.microsoft.com/office/drawing/2014/main" id="{073EEEF2-1AF2-422B-9E99-B958A591311E}"/>
              </a:ext>
            </a:extLst>
          </p:cNvPr>
          <p:cNvSpPr txBox="1"/>
          <p:nvPr/>
        </p:nvSpPr>
        <p:spPr>
          <a:xfrm>
            <a:off x="4661554" y="4368924"/>
            <a:ext cx="535724" cy="369332"/>
          </a:xfrm>
          <a:prstGeom prst="rect">
            <a:avLst/>
          </a:prstGeom>
          <a:noFill/>
        </p:spPr>
        <p:txBody>
          <a:bodyPr wrap="none">
            <a:spAutoFit/>
          </a:bodyPr>
          <a:lstStyle/>
          <a:p>
            <a:r>
              <a:rPr lang="en-US" dirty="0"/>
              <a:t>$96</a:t>
            </a:r>
          </a:p>
        </p:txBody>
      </p:sp>
      <p:sp>
        <p:nvSpPr>
          <p:cNvPr id="23" name="TextBox 22">
            <a:extLst>
              <a:ext uri="{FF2B5EF4-FFF2-40B4-BE49-F238E27FC236}">
                <a16:creationId xmlns:a16="http://schemas.microsoft.com/office/drawing/2014/main" id="{B48174E4-4113-41F5-9183-B744DFD2F81E}"/>
              </a:ext>
            </a:extLst>
          </p:cNvPr>
          <p:cNvSpPr txBox="1"/>
          <p:nvPr/>
        </p:nvSpPr>
        <p:spPr>
          <a:xfrm>
            <a:off x="8557295" y="1740933"/>
            <a:ext cx="535724" cy="369332"/>
          </a:xfrm>
          <a:prstGeom prst="rect">
            <a:avLst/>
          </a:prstGeom>
          <a:noFill/>
        </p:spPr>
        <p:txBody>
          <a:bodyPr wrap="none">
            <a:spAutoFit/>
          </a:bodyPr>
          <a:lstStyle/>
          <a:p>
            <a:r>
              <a:rPr lang="en-US" dirty="0"/>
              <a:t>$35</a:t>
            </a:r>
          </a:p>
        </p:txBody>
      </p:sp>
      <p:sp>
        <p:nvSpPr>
          <p:cNvPr id="25" name="TextBox 24">
            <a:extLst>
              <a:ext uri="{FF2B5EF4-FFF2-40B4-BE49-F238E27FC236}">
                <a16:creationId xmlns:a16="http://schemas.microsoft.com/office/drawing/2014/main" id="{98971485-75BF-49D6-8F29-3C2985FC4E8A}"/>
              </a:ext>
            </a:extLst>
          </p:cNvPr>
          <p:cNvSpPr txBox="1"/>
          <p:nvPr/>
        </p:nvSpPr>
        <p:spPr>
          <a:xfrm>
            <a:off x="8557294" y="3130879"/>
            <a:ext cx="535724" cy="369332"/>
          </a:xfrm>
          <a:prstGeom prst="rect">
            <a:avLst/>
          </a:prstGeom>
          <a:noFill/>
        </p:spPr>
        <p:txBody>
          <a:bodyPr wrap="none">
            <a:spAutoFit/>
          </a:bodyPr>
          <a:lstStyle/>
          <a:p>
            <a:r>
              <a:rPr lang="en-US" dirty="0"/>
              <a:t>$38</a:t>
            </a:r>
          </a:p>
        </p:txBody>
      </p:sp>
      <p:sp>
        <p:nvSpPr>
          <p:cNvPr id="26" name="TextBox 25">
            <a:extLst>
              <a:ext uri="{FF2B5EF4-FFF2-40B4-BE49-F238E27FC236}">
                <a16:creationId xmlns:a16="http://schemas.microsoft.com/office/drawing/2014/main" id="{6D09A8C8-0D7F-4414-A2AE-215FF0912266}"/>
              </a:ext>
            </a:extLst>
          </p:cNvPr>
          <p:cNvSpPr txBox="1"/>
          <p:nvPr/>
        </p:nvSpPr>
        <p:spPr>
          <a:xfrm>
            <a:off x="8557293" y="4368924"/>
            <a:ext cx="535724" cy="369332"/>
          </a:xfrm>
          <a:prstGeom prst="rect">
            <a:avLst/>
          </a:prstGeom>
          <a:noFill/>
        </p:spPr>
        <p:txBody>
          <a:bodyPr wrap="none">
            <a:spAutoFit/>
          </a:bodyPr>
          <a:lstStyle/>
          <a:p>
            <a:r>
              <a:rPr lang="en-US" dirty="0"/>
              <a:t>$37</a:t>
            </a:r>
          </a:p>
        </p:txBody>
      </p:sp>
      <p:sp>
        <p:nvSpPr>
          <p:cNvPr id="29" name="TextBox 28">
            <a:extLst>
              <a:ext uri="{FF2B5EF4-FFF2-40B4-BE49-F238E27FC236}">
                <a16:creationId xmlns:a16="http://schemas.microsoft.com/office/drawing/2014/main" id="{36B1CA36-05C6-4D63-9B5C-14A06D419D01}"/>
              </a:ext>
            </a:extLst>
          </p:cNvPr>
          <p:cNvSpPr txBox="1"/>
          <p:nvPr/>
        </p:nvSpPr>
        <p:spPr>
          <a:xfrm>
            <a:off x="3782292" y="5499333"/>
            <a:ext cx="1634836" cy="307777"/>
          </a:xfrm>
          <a:prstGeom prst="rect">
            <a:avLst/>
          </a:prstGeom>
          <a:noFill/>
        </p:spPr>
        <p:txBody>
          <a:bodyPr wrap="square">
            <a:spAutoFit/>
          </a:bodyPr>
          <a:lstStyle/>
          <a:p>
            <a:pPr algn="ctr"/>
            <a:r>
              <a:rPr lang="en-US" sz="1400" dirty="0">
                <a:solidFill>
                  <a:srgbClr val="9595D3"/>
                </a:solidFill>
              </a:rPr>
              <a:t>harsh environments</a:t>
            </a:r>
          </a:p>
        </p:txBody>
      </p:sp>
      <p:sp>
        <p:nvSpPr>
          <p:cNvPr id="30" name="TextBox 29">
            <a:extLst>
              <a:ext uri="{FF2B5EF4-FFF2-40B4-BE49-F238E27FC236}">
                <a16:creationId xmlns:a16="http://schemas.microsoft.com/office/drawing/2014/main" id="{C8269C19-54FA-40F4-B756-E3FD69C5B95A}"/>
              </a:ext>
            </a:extLst>
          </p:cNvPr>
          <p:cNvSpPr txBox="1"/>
          <p:nvPr/>
        </p:nvSpPr>
        <p:spPr>
          <a:xfrm>
            <a:off x="4661554" y="454648"/>
            <a:ext cx="535724" cy="369332"/>
          </a:xfrm>
          <a:prstGeom prst="rect">
            <a:avLst/>
          </a:prstGeom>
          <a:noFill/>
        </p:spPr>
        <p:txBody>
          <a:bodyPr wrap="none">
            <a:spAutoFit/>
          </a:bodyPr>
          <a:lstStyle/>
          <a:p>
            <a:r>
              <a:rPr lang="en-US" dirty="0"/>
              <a:t>$24</a:t>
            </a:r>
          </a:p>
        </p:txBody>
      </p:sp>
    </p:spTree>
    <p:extLst>
      <p:ext uri="{BB962C8B-B14F-4D97-AF65-F5344CB8AC3E}">
        <p14:creationId xmlns:p14="http://schemas.microsoft.com/office/powerpoint/2010/main" val="2329132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3 of 12">
            <a:extLst>
              <a:ext uri="{FF2B5EF4-FFF2-40B4-BE49-F238E27FC236}">
                <a16:creationId xmlns:a16="http://schemas.microsoft.com/office/drawing/2014/main" id="{40CA97DD-FB43-4191-9BCC-49CC3E799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34345" cy="4634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C6BE2C-9B14-44AA-8604-C6D69BEF5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654" y="0"/>
            <a:ext cx="4634345" cy="463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94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0C3BED-E29A-46A4-9105-46F382392EC6}"/>
              </a:ext>
            </a:extLst>
          </p:cNvPr>
          <p:cNvSpPr txBox="1"/>
          <p:nvPr/>
        </p:nvSpPr>
        <p:spPr>
          <a:xfrm>
            <a:off x="0" y="0"/>
            <a:ext cx="9144000" cy="5909310"/>
          </a:xfrm>
          <a:prstGeom prst="rect">
            <a:avLst/>
          </a:prstGeom>
          <a:noFill/>
        </p:spPr>
        <p:txBody>
          <a:bodyPr wrap="square">
            <a:spAutoFit/>
          </a:bodyPr>
          <a:lstStyle/>
          <a:p>
            <a:pPr algn="l"/>
            <a:r>
              <a:rPr lang="en-US" b="1" i="0" dirty="0">
                <a:solidFill>
                  <a:srgbClr val="000000"/>
                </a:solidFill>
                <a:effectLst/>
                <a:latin typeface="Open Sans" panose="020B0606030504020204" pitchFamily="34" charset="0"/>
              </a:rPr>
              <a:t>About Low Loss Cable</a:t>
            </a:r>
          </a:p>
          <a:p>
            <a:pPr algn="l">
              <a:buFont typeface="Arial" panose="020B0604020202020204" pitchFamily="34" charset="0"/>
              <a:buChar char="•"/>
            </a:pPr>
            <a:r>
              <a:rPr lang="en-US" b="0" i="0" dirty="0">
                <a:solidFill>
                  <a:srgbClr val="000000"/>
                </a:solidFill>
                <a:effectLst/>
                <a:latin typeface="Open Sans" panose="020B0606030504020204" pitchFamily="34" charset="0"/>
              </a:rPr>
              <a:t>This is Belden's 7805 "low loss" cable. It's similar to RG174, but with a solid copper core and a layer of foil added under the braid. This combination causes less attenuation, providing roughly 50% more signal as measured in decibels. 7805 also works better at higher frequencies, and is rated up to 6 GHz. The foil layer also provides for better EMF shielding versus braid </a:t>
            </a:r>
            <a:r>
              <a:rPr lang="en-US" b="0" i="0" dirty="0" err="1">
                <a:solidFill>
                  <a:srgbClr val="000000"/>
                </a:solidFill>
                <a:effectLst/>
                <a:latin typeface="Open Sans" panose="020B0606030504020204" pitchFamily="34" charset="0"/>
              </a:rPr>
              <a:t>alone.</a:t>
            </a:r>
            <a:r>
              <a:rPr lang="en-US" b="0" i="0" u="none" strike="noStrike" dirty="0" err="1">
                <a:solidFill>
                  <a:srgbClr val="3333AA"/>
                </a:solidFill>
                <a:effectLst/>
                <a:latin typeface="Open Sans" panose="020B0606030504020204" pitchFamily="34" charset="0"/>
                <a:hlinkClick r:id="rId2"/>
              </a:rPr>
              <a:t>Belden</a:t>
            </a:r>
            <a:r>
              <a:rPr lang="en-US" b="0" i="0" u="none" strike="noStrike" dirty="0">
                <a:solidFill>
                  <a:srgbClr val="3333AA"/>
                </a:solidFill>
                <a:effectLst/>
                <a:latin typeface="Open Sans" panose="020B0606030504020204" pitchFamily="34" charset="0"/>
                <a:hlinkClick r:id="rId2"/>
              </a:rPr>
              <a:t> 7805 data sheet</a:t>
            </a:r>
            <a:r>
              <a:rPr lang="en-US" b="0" i="0" dirty="0">
                <a:solidFill>
                  <a:srgbClr val="000000"/>
                </a:solidFill>
                <a:effectLst/>
                <a:latin typeface="Open Sans" panose="020B0606030504020204" pitchFamily="34" charset="0"/>
              </a:rPr>
              <a:t>.</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3"/>
              </a:rPr>
              <a:t>Belden 8216 data sheet</a:t>
            </a:r>
            <a:r>
              <a:rPr lang="en-US" b="0" i="0" dirty="0">
                <a:solidFill>
                  <a:srgbClr val="000000"/>
                </a:solidFill>
                <a:effectLst/>
                <a:latin typeface="Open Sans" panose="020B0606030504020204" pitchFamily="34" charset="0"/>
              </a:rPr>
              <a:t> (an example RG174/U, for comparison)</a:t>
            </a:r>
          </a:p>
          <a:p>
            <a:pPr algn="l"/>
            <a:r>
              <a:rPr lang="en-US" b="0" i="0" dirty="0">
                <a:solidFill>
                  <a:srgbClr val="000000"/>
                </a:solidFill>
                <a:effectLst/>
                <a:latin typeface="Open Sans" panose="020B0606030504020204" pitchFamily="34" charset="0"/>
              </a:rPr>
              <a:t>We see this cable used in fixed-place permanent installations such as </a:t>
            </a:r>
            <a:r>
              <a:rPr lang="en-US" b="0" i="0" dirty="0" err="1">
                <a:solidFill>
                  <a:srgbClr val="000000"/>
                </a:solidFill>
                <a:effectLst/>
                <a:latin typeface="Open Sans" panose="020B0606030504020204" pitchFamily="34" charset="0"/>
              </a:rPr>
              <a:t>wifi</a:t>
            </a:r>
            <a:r>
              <a:rPr lang="en-US" b="0" i="0" dirty="0">
                <a:solidFill>
                  <a:srgbClr val="000000"/>
                </a:solidFill>
                <a:effectLst/>
                <a:latin typeface="Open Sans" panose="020B0606030504020204" pitchFamily="34" charset="0"/>
              </a:rPr>
              <a:t> and GPS antenna extensions, other RF applications, low-voltage signal sources including radiation detectors and strain gauges, high-frequency or fast-rise transient signals, and other low-vibration applications in aerospace, nuclear physics, petroleum refining and chemical </a:t>
            </a:r>
            <a:r>
              <a:rPr lang="en-US" b="0" i="0" dirty="0" err="1">
                <a:solidFill>
                  <a:srgbClr val="000000"/>
                </a:solidFill>
                <a:effectLst/>
                <a:latin typeface="Open Sans" panose="020B0606030504020204" pitchFamily="34" charset="0"/>
              </a:rPr>
              <a:t>processing.This</a:t>
            </a:r>
            <a:r>
              <a:rPr lang="en-US" b="0" i="0" dirty="0">
                <a:solidFill>
                  <a:srgbClr val="000000"/>
                </a:solidFill>
                <a:effectLst/>
                <a:latin typeface="Open Sans" panose="020B0606030504020204" pitchFamily="34" charset="0"/>
              </a:rPr>
              <a:t> cable is </a:t>
            </a:r>
            <a:r>
              <a:rPr lang="en-US" b="1" i="0" dirty="0">
                <a:solidFill>
                  <a:srgbClr val="000000"/>
                </a:solidFill>
                <a:effectLst/>
                <a:latin typeface="Open Sans" panose="020B0606030504020204" pitchFamily="34" charset="0"/>
              </a:rPr>
              <a:t>not</a:t>
            </a:r>
            <a:r>
              <a:rPr lang="en-US" b="0" i="0" dirty="0">
                <a:solidFill>
                  <a:srgbClr val="000000"/>
                </a:solidFill>
                <a:effectLst/>
                <a:latin typeface="Open Sans" panose="020B0606030504020204" pitchFamily="34" charset="0"/>
              </a:rPr>
              <a:t> recommended for use in applications where it will undergo repeated cycles of flexing or vibration -- the solid core will eventually break under those conditions. You may instead want one of these stranded-core RG174 variants:</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4"/>
              </a:rPr>
              <a:t>RG174 standard</a:t>
            </a:r>
            <a:r>
              <a:rPr lang="en-US" b="0" i="0" dirty="0">
                <a:solidFill>
                  <a:srgbClr val="000000"/>
                </a:solidFill>
                <a:effectLst/>
                <a:latin typeface="Open Sans" panose="020B0606030504020204" pitchFamily="34" charset="0"/>
              </a:rPr>
              <a:t> has a stranded core and PVC jacket.</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4"/>
              </a:rPr>
              <a:t>RG174 TPR</a:t>
            </a:r>
            <a:r>
              <a:rPr lang="en-US" b="0" i="0" dirty="0">
                <a:solidFill>
                  <a:srgbClr val="000000"/>
                </a:solidFill>
                <a:effectLst/>
                <a:latin typeface="Open Sans" panose="020B0606030504020204" pitchFamily="34" charset="0"/>
              </a:rPr>
              <a:t> has a stranded core and TPR jacket. The TPR jacket provides for more flexibility, most useful in bench and handheld applications.</a:t>
            </a:r>
          </a:p>
          <a:p>
            <a:pPr algn="l">
              <a:buFont typeface="Arial" panose="020B0604020202020204" pitchFamily="34" charset="0"/>
              <a:buChar char="•"/>
            </a:pPr>
            <a:r>
              <a:rPr lang="en-US" b="0" i="0" u="none" strike="noStrike" dirty="0">
                <a:solidFill>
                  <a:srgbClr val="3333AA"/>
                </a:solidFill>
                <a:effectLst/>
                <a:latin typeface="Open Sans" panose="020B0606030504020204" pitchFamily="34" charset="0"/>
                <a:hlinkClick r:id="rId5"/>
              </a:rPr>
              <a:t>RG174 low noise</a:t>
            </a:r>
            <a:r>
              <a:rPr lang="en-US" b="0" i="0" dirty="0">
                <a:solidFill>
                  <a:srgbClr val="000000"/>
                </a:solidFill>
                <a:effectLst/>
                <a:latin typeface="Open Sans" panose="020B0606030504020204" pitchFamily="34" charset="0"/>
              </a:rPr>
              <a:t> has a stranded core, PVC jacket, and a carbon layer under the braid. The carbon layer reduces flexing-induced static and provides some additional shielding. It's best at lower frequencies -- see the notes on that page.</a:t>
            </a:r>
          </a:p>
        </p:txBody>
      </p:sp>
    </p:spTree>
    <p:extLst>
      <p:ext uri="{BB962C8B-B14F-4D97-AF65-F5344CB8AC3E}">
        <p14:creationId xmlns:p14="http://schemas.microsoft.com/office/powerpoint/2010/main" val="284462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4364C-D2AC-4BAF-B2BE-5407202A3933}"/>
              </a:ext>
            </a:extLst>
          </p:cNvPr>
          <p:cNvSpPr txBox="1"/>
          <p:nvPr/>
        </p:nvSpPr>
        <p:spPr>
          <a:xfrm>
            <a:off x="0" y="0"/>
            <a:ext cx="9144000" cy="4247317"/>
          </a:xfrm>
          <a:prstGeom prst="rect">
            <a:avLst/>
          </a:prstGeom>
          <a:noFill/>
        </p:spPr>
        <p:txBody>
          <a:bodyPr wrap="square">
            <a:spAutoFit/>
          </a:bodyPr>
          <a:lstStyle/>
          <a:p>
            <a:pPr algn="l"/>
            <a:r>
              <a:rPr lang="en-US" b="1" i="0" dirty="0">
                <a:solidFill>
                  <a:srgbClr val="000000"/>
                </a:solidFill>
                <a:effectLst/>
                <a:latin typeface="Open Sans" panose="020B0606030504020204" pitchFamily="34" charset="0"/>
              </a:rPr>
              <a:t>About Low Noise Cable</a:t>
            </a:r>
          </a:p>
          <a:p>
            <a:pPr algn="l"/>
            <a:r>
              <a:rPr lang="en-US" b="0" i="0" dirty="0">
                <a:solidFill>
                  <a:srgbClr val="000000"/>
                </a:solidFill>
                <a:effectLst/>
                <a:latin typeface="Open Sans" panose="020B0606030504020204" pitchFamily="34" charset="0"/>
              </a:rPr>
              <a:t>This is a "low noise" cable, with a carbon-impregnated conductive PVC layer added around the polyethylene dielectric; this layer helps to </a:t>
            </a:r>
            <a:r>
              <a:rPr lang="en-US" b="1" i="0" dirty="0">
                <a:solidFill>
                  <a:srgbClr val="000000"/>
                </a:solidFill>
                <a:effectLst/>
                <a:latin typeface="Open Sans" panose="020B0606030504020204" pitchFamily="34" charset="0"/>
              </a:rPr>
              <a:t>increase shielding, dissipate static charge, and reduce mechanically-generated electrical noise </a:t>
            </a:r>
            <a:r>
              <a:rPr lang="en-US" b="0" i="0" dirty="0">
                <a:solidFill>
                  <a:srgbClr val="000000"/>
                </a:solidFill>
                <a:effectLst/>
                <a:latin typeface="Open Sans" panose="020B0606030504020204" pitchFamily="34" charset="0"/>
              </a:rPr>
              <a:t>as the cable is flexed. This extra protection is useful for long cable runs, low-voltage signals, high-vibration environments, in applications including aerospace, automotive, NDT, strain gauges and accelerometers, and extremely high fidelity professional audio </a:t>
            </a:r>
            <a:r>
              <a:rPr lang="en-US" b="0" i="0" dirty="0" err="1">
                <a:solidFill>
                  <a:srgbClr val="000000"/>
                </a:solidFill>
                <a:effectLst/>
                <a:latin typeface="Open Sans" panose="020B0606030504020204" pitchFamily="34" charset="0"/>
              </a:rPr>
              <a:t>production.Low</a:t>
            </a:r>
            <a:r>
              <a:rPr lang="en-US" b="0" i="0" dirty="0">
                <a:solidFill>
                  <a:srgbClr val="000000"/>
                </a:solidFill>
                <a:effectLst/>
                <a:latin typeface="Open Sans" panose="020B0606030504020204" pitchFamily="34" charset="0"/>
              </a:rPr>
              <a:t> noise cable is generally not recommended for RF use. In our own testing, we see characteristics which differ from ordinary cable, including phase delay and impedance variations with frequency. In the field, we've seen mixed results in the GHz range; low noise cables seem to provide the best results at signal frequencies in the low MHz or lower. Ultrasonic NDT, for example, uses low-noise cable with signals as high as 100 MHz, but in transient pulse trains, where phase delay is less critical. The results you get will depend on the application, and as always you will want to do your own testing before ordering large quantities.</a:t>
            </a:r>
          </a:p>
        </p:txBody>
      </p:sp>
    </p:spTree>
    <p:extLst>
      <p:ext uri="{BB962C8B-B14F-4D97-AF65-F5344CB8AC3E}">
        <p14:creationId xmlns:p14="http://schemas.microsoft.com/office/powerpoint/2010/main" val="4215068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2813E-955C-4D5B-BF6E-0D7EE893655C}"/>
              </a:ext>
            </a:extLst>
          </p:cNvPr>
          <p:cNvPicPr>
            <a:picLocks noChangeAspect="1"/>
          </p:cNvPicPr>
          <p:nvPr/>
        </p:nvPicPr>
        <p:blipFill>
          <a:blip r:embed="rId2"/>
          <a:stretch>
            <a:fillRect/>
          </a:stretch>
        </p:blipFill>
        <p:spPr>
          <a:xfrm>
            <a:off x="0" y="0"/>
            <a:ext cx="4255403" cy="5334000"/>
          </a:xfrm>
          <a:prstGeom prst="rect">
            <a:avLst/>
          </a:prstGeom>
        </p:spPr>
      </p:pic>
      <p:pic>
        <p:nvPicPr>
          <p:cNvPr id="1026" name="Picture 2">
            <a:extLst>
              <a:ext uri="{FF2B5EF4-FFF2-40B4-BE49-F238E27FC236}">
                <a16:creationId xmlns:a16="http://schemas.microsoft.com/office/drawing/2014/main" id="{5565E6FF-08E1-4AFA-A693-0376405B8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778" y="271452"/>
            <a:ext cx="2170440" cy="27142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813A99-9939-4FBC-A3BF-26E901C1DCF9}"/>
              </a:ext>
            </a:extLst>
          </p:cNvPr>
          <p:cNvSpPr txBox="1"/>
          <p:nvPr/>
        </p:nvSpPr>
        <p:spPr>
          <a:xfrm>
            <a:off x="6220690" y="3226016"/>
            <a:ext cx="2923309" cy="646331"/>
          </a:xfrm>
          <a:prstGeom prst="rect">
            <a:avLst/>
          </a:prstGeom>
          <a:noFill/>
        </p:spPr>
        <p:txBody>
          <a:bodyPr wrap="square">
            <a:spAutoFit/>
          </a:bodyPr>
          <a:lstStyle/>
          <a:p>
            <a:r>
              <a:rPr lang="en-US" dirty="0"/>
              <a:t>50Ohm Insert Type BNC Feed Through Terminator</a:t>
            </a:r>
          </a:p>
        </p:txBody>
      </p:sp>
    </p:spTree>
    <p:extLst>
      <p:ext uri="{BB962C8B-B14F-4D97-AF65-F5344CB8AC3E}">
        <p14:creationId xmlns:p14="http://schemas.microsoft.com/office/powerpoint/2010/main" val="199500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8E0C1-EA31-4C97-802F-C99CB68E7D14}"/>
              </a:ext>
            </a:extLst>
          </p:cNvPr>
          <p:cNvPicPr>
            <a:picLocks noChangeAspect="1"/>
          </p:cNvPicPr>
          <p:nvPr/>
        </p:nvPicPr>
        <p:blipFill>
          <a:blip r:embed="rId2"/>
          <a:stretch>
            <a:fillRect/>
          </a:stretch>
        </p:blipFill>
        <p:spPr>
          <a:xfrm>
            <a:off x="0" y="612569"/>
            <a:ext cx="9144000" cy="3443844"/>
          </a:xfrm>
          <a:prstGeom prst="rect">
            <a:avLst/>
          </a:prstGeom>
        </p:spPr>
      </p:pic>
    </p:spTree>
    <p:extLst>
      <p:ext uri="{BB962C8B-B14F-4D97-AF65-F5344CB8AC3E}">
        <p14:creationId xmlns:p14="http://schemas.microsoft.com/office/powerpoint/2010/main" val="21474320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1692</Words>
  <Application>Microsoft Office PowerPoint</Application>
  <PresentationFormat>On-screen Show (4:3)</PresentationFormat>
  <Paragraphs>132</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Amazon Ember</vt:lpstr>
      <vt:lpstr>Arial</vt:lpstr>
      <vt:lpstr>Calibri</vt:lpstr>
      <vt:lpstr>Calibri Light</vt:lpstr>
      <vt:lpstr>Cambria</vt:lpstr>
      <vt:lpstr>Open Sans</vt:lpstr>
      <vt:lpstr>Office Theme</vt:lpstr>
      <vt:lpstr>Hardware Setup for PXCT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Hardware Setup for PXCT</dc:title>
  <dc:creator>sun lijie</dc:creator>
  <cp:lastModifiedBy>sun lijie</cp:lastModifiedBy>
  <cp:revision>1</cp:revision>
  <dcterms:created xsi:type="dcterms:W3CDTF">2023-08-31T04:26:04Z</dcterms:created>
  <dcterms:modified xsi:type="dcterms:W3CDTF">2023-08-31T04:27:58Z</dcterms:modified>
</cp:coreProperties>
</file>