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4" r:id="rId6"/>
    <p:sldId id="265" r:id="rId7"/>
    <p:sldId id="261" r:id="rId8"/>
    <p:sldId id="262" r:id="rId9"/>
    <p:sldId id="263" r:id="rId10"/>
    <p:sldId id="26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008F70A-4187-46A7-A1CD-3CE435D16318}">
          <p14:sldIdLst>
            <p14:sldId id="256"/>
            <p14:sldId id="259"/>
            <p14:sldId id="257"/>
            <p14:sldId id="258"/>
            <p14:sldId id="264"/>
            <p14:sldId id="265"/>
            <p14:sldId id="261"/>
            <p14:sldId id="262"/>
          </p14:sldIdLst>
        </p14:section>
        <p14:section name="Backup" id="{2305028E-D8B4-466B-B0E6-692711AB9928}">
          <p14:sldIdLst>
            <p14:sldId id="263"/>
            <p14:sldId id="26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12F398-3E41-4813-92F0-C0F6A1338050}"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4025760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12F398-3E41-4813-92F0-C0F6A1338050}"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100034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12F398-3E41-4813-92F0-C0F6A1338050}"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912425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12F398-3E41-4813-92F0-C0F6A1338050}"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387269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212F398-3E41-4813-92F0-C0F6A1338050}"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2969680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12F398-3E41-4813-92F0-C0F6A1338050}"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67461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12F398-3E41-4813-92F0-C0F6A1338050}" type="datetimeFigureOut">
              <a:rPr lang="en-US" smtClean="0"/>
              <a:t>7/16/2021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711698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12F398-3E41-4813-92F0-C0F6A1338050}" type="datetimeFigureOut">
              <a:rPr lang="en-US" smtClean="0"/>
              <a:t>7/16/2021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2699190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2F398-3E41-4813-92F0-C0F6A1338050}" type="datetimeFigureOut">
              <a:rPr lang="en-US" smtClean="0"/>
              <a:t>7/16/2021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074852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12F398-3E41-4813-92F0-C0F6A1338050}"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1670836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12F398-3E41-4813-92F0-C0F6A1338050}"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4EF9D-C257-4A95-8028-6DE107B0AB80}" type="slidenum">
              <a:rPr lang="en-US" smtClean="0"/>
              <a:t>‹#›</a:t>
            </a:fld>
            <a:endParaRPr lang="en-US"/>
          </a:p>
        </p:txBody>
      </p:sp>
    </p:spTree>
    <p:extLst>
      <p:ext uri="{BB962C8B-B14F-4D97-AF65-F5344CB8AC3E}">
        <p14:creationId xmlns:p14="http://schemas.microsoft.com/office/powerpoint/2010/main" val="866463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12F398-3E41-4813-92F0-C0F6A1338050}" type="datetimeFigureOut">
              <a:rPr lang="en-US" smtClean="0"/>
              <a:t>7/16/2021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E4EF9D-C257-4A95-8028-6DE107B0AB80}" type="slidenum">
              <a:rPr lang="en-US" smtClean="0"/>
              <a:t>‹#›</a:t>
            </a:fld>
            <a:endParaRPr lang="en-US"/>
          </a:p>
        </p:txBody>
      </p:sp>
    </p:spTree>
    <p:extLst>
      <p:ext uri="{BB962C8B-B14F-4D97-AF65-F5344CB8AC3E}">
        <p14:creationId xmlns:p14="http://schemas.microsoft.com/office/powerpoint/2010/main" val="946305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irion.com/products/bege-broad-energy-germanium-detectors" TargetMode="External"/><Relationship Id="rId2" Type="http://schemas.openxmlformats.org/officeDocument/2006/relationships/hyperlink" Target="https://mirion.s3.amazonaws.com/cms4_mirion/files/pdf/spec-sheets/c40696_ultra-lege_det_super_spec_3.pdf?1557863599" TargetMode="External"/><Relationship Id="rId1" Type="http://schemas.openxmlformats.org/officeDocument/2006/relationships/slideLayout" Target="../slideLayouts/slideLayout6.xml"/><Relationship Id="rId4" Type="http://schemas.openxmlformats.org/officeDocument/2006/relationships/hyperlink" Target="https://mirion.s3.amazonaws.com/cms4_mirion/files/pdf/spec-sheets/c49322_lege_super_spec_1.pdf?1557862723"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www.sciencedirect.com/science/article/pii/0029554X73900220?via%3Dihub" TargetMode="External"/><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hyperlink" Target="https://www.sciencedirect.com/science/article/pii/S0969804301000586"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groups.nscl.msu.edu/frib/rates/fribrates.html"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0515600" cy="642408"/>
          </a:xfrm>
        </p:spPr>
        <p:txBody>
          <a:bodyPr>
            <a:normAutofit fontScale="90000"/>
          </a:bodyPr>
          <a:lstStyle/>
          <a:p>
            <a:r>
              <a:rPr lang="en-US" dirty="0" smtClean="0"/>
              <a:t>Overview of Detector Options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112649581"/>
              </p:ext>
            </p:extLst>
          </p:nvPr>
        </p:nvGraphicFramePr>
        <p:xfrm>
          <a:off x="149629" y="913123"/>
          <a:ext cx="11825316" cy="4297680"/>
        </p:xfrm>
        <a:graphic>
          <a:graphicData uri="http://schemas.openxmlformats.org/drawingml/2006/table">
            <a:tbl>
              <a:tblPr firstRow="1" bandRow="1">
                <a:tableStyleId>{5C22544A-7EE6-4342-B048-85BDC9FD1C3A}</a:tableStyleId>
              </a:tblPr>
              <a:tblGrid>
                <a:gridCol w="1471353">
                  <a:extLst>
                    <a:ext uri="{9D8B030D-6E8A-4147-A177-3AD203B41FA5}">
                      <a16:colId xmlns:a16="http://schemas.microsoft.com/office/drawing/2014/main" val="3456021287"/>
                    </a:ext>
                  </a:extLst>
                </a:gridCol>
                <a:gridCol w="2374669">
                  <a:extLst>
                    <a:ext uri="{9D8B030D-6E8A-4147-A177-3AD203B41FA5}">
                      <a16:colId xmlns:a16="http://schemas.microsoft.com/office/drawing/2014/main" val="4221427614"/>
                    </a:ext>
                  </a:extLst>
                </a:gridCol>
                <a:gridCol w="1806633">
                  <a:extLst>
                    <a:ext uri="{9D8B030D-6E8A-4147-A177-3AD203B41FA5}">
                      <a16:colId xmlns:a16="http://schemas.microsoft.com/office/drawing/2014/main" val="908520480"/>
                    </a:ext>
                  </a:extLst>
                </a:gridCol>
                <a:gridCol w="997527">
                  <a:extLst>
                    <a:ext uri="{9D8B030D-6E8A-4147-A177-3AD203B41FA5}">
                      <a16:colId xmlns:a16="http://schemas.microsoft.com/office/drawing/2014/main" val="2742297109"/>
                    </a:ext>
                  </a:extLst>
                </a:gridCol>
                <a:gridCol w="943495">
                  <a:extLst>
                    <a:ext uri="{9D8B030D-6E8A-4147-A177-3AD203B41FA5}">
                      <a16:colId xmlns:a16="http://schemas.microsoft.com/office/drawing/2014/main" val="1539083177"/>
                    </a:ext>
                  </a:extLst>
                </a:gridCol>
                <a:gridCol w="116840">
                  <a:extLst>
                    <a:ext uri="{9D8B030D-6E8A-4147-A177-3AD203B41FA5}">
                      <a16:colId xmlns:a16="http://schemas.microsoft.com/office/drawing/2014/main" val="693704127"/>
                    </a:ext>
                  </a:extLst>
                </a:gridCol>
                <a:gridCol w="931025">
                  <a:extLst>
                    <a:ext uri="{9D8B030D-6E8A-4147-A177-3AD203B41FA5}">
                      <a16:colId xmlns:a16="http://schemas.microsoft.com/office/drawing/2014/main" val="2837562869"/>
                    </a:ext>
                  </a:extLst>
                </a:gridCol>
                <a:gridCol w="3183774">
                  <a:extLst>
                    <a:ext uri="{9D8B030D-6E8A-4147-A177-3AD203B41FA5}">
                      <a16:colId xmlns:a16="http://schemas.microsoft.com/office/drawing/2014/main" val="1865033772"/>
                    </a:ext>
                  </a:extLst>
                </a:gridCol>
              </a:tblGrid>
              <a:tr h="185420">
                <a:tc rowSpan="2">
                  <a:txBody>
                    <a:bodyPr/>
                    <a:lstStyle/>
                    <a:p>
                      <a:pPr algn="r"/>
                      <a:r>
                        <a:rPr lang="en-US" dirty="0" smtClean="0"/>
                        <a:t>Detector</a:t>
                      </a:r>
                      <a:endParaRPr lang="en-US" dirty="0"/>
                    </a:p>
                  </a:txBody>
                  <a:tcPr anchor="b">
                    <a:lnR w="12700" cap="flat" cmpd="sng" algn="ctr">
                      <a:solidFill>
                        <a:schemeClr val="bg1"/>
                      </a:solidFill>
                      <a:prstDash val="solid"/>
                      <a:round/>
                      <a:headEnd type="none" w="med" len="med"/>
                      <a:tailEnd type="none" w="med" len="med"/>
                    </a:lnR>
                  </a:tcPr>
                </a:tc>
                <a:tc rowSpan="2">
                  <a:txBody>
                    <a:bodyPr/>
                    <a:lstStyle/>
                    <a:p>
                      <a:pPr algn="ctr"/>
                      <a:r>
                        <a:rPr lang="en-US" dirty="0" smtClean="0"/>
                        <a:t>Min/Max Dimensions</a:t>
                      </a:r>
                      <a:endParaRPr lang="en-US" dirty="0"/>
                    </a:p>
                  </a:txBody>
                  <a:tcPr anchor="b">
                    <a:lnL w="12700" cap="flat" cmpd="sng" algn="ctr">
                      <a:solidFill>
                        <a:schemeClr val="bg1"/>
                      </a:solidFill>
                      <a:prstDash val="solid"/>
                      <a:round/>
                      <a:headEnd type="none" w="med" len="med"/>
                      <a:tailEnd type="none" w="med" len="med"/>
                    </a:lnL>
                  </a:tcPr>
                </a:tc>
                <a:tc gridSpan="2">
                  <a:txBody>
                    <a:bodyPr/>
                    <a:lstStyle/>
                    <a:p>
                      <a:pPr algn="ctr"/>
                      <a:r>
                        <a:rPr lang="en-US" sz="1800" b="1" kern="1200" dirty="0" smtClean="0">
                          <a:solidFill>
                            <a:schemeClr val="lt1"/>
                          </a:solidFill>
                          <a:latin typeface="+mn-lt"/>
                          <a:ea typeface="+mn-ea"/>
                          <a:cs typeface="+mn-cs"/>
                        </a:rPr>
                        <a:t>Energy Resolution</a:t>
                      </a:r>
                      <a:endParaRPr lang="en-US" sz="1800" b="1" kern="1200" dirty="0">
                        <a:solidFill>
                          <a:schemeClr val="lt1"/>
                        </a:solidFill>
                        <a:latin typeface="+mn-lt"/>
                        <a:ea typeface="+mn-ea"/>
                        <a:cs typeface="+mn-cs"/>
                      </a:endParaRPr>
                    </a:p>
                  </a:txBody>
                  <a:tcP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T w="12700" cmpd="sng">
                      <a:noFill/>
                    </a:lnT>
                    <a:lnB w="38100" cmpd="sng">
                      <a:noFill/>
                    </a:lnB>
                    <a:lnTlToBr w="12700" cmpd="sng">
                      <a:noFill/>
                      <a:prstDash val="solid"/>
                    </a:lnTlToBr>
                    <a:lnBlToTr w="12700" cmpd="sng">
                      <a:noFill/>
                      <a:prstDash val="solid"/>
                    </a:lnBlToTr>
                  </a:tcPr>
                </a:tc>
                <a:tc gridSpan="3">
                  <a:txBody>
                    <a:bodyPr/>
                    <a:lstStyle/>
                    <a:p>
                      <a:pPr algn="ctr"/>
                      <a:r>
                        <a:rPr lang="en-US" sz="1800" b="1" kern="1200" dirty="0" smtClean="0">
                          <a:solidFill>
                            <a:schemeClr val="lt1"/>
                          </a:solidFill>
                          <a:latin typeface="+mn-lt"/>
                          <a:ea typeface="+mn-ea"/>
                          <a:cs typeface="+mn-cs"/>
                        </a:rPr>
                        <a:t>Efficiency</a:t>
                      </a:r>
                      <a:endParaRPr lang="en-US" sz="1800" b="1" kern="1200" dirty="0">
                        <a:solidFill>
                          <a:schemeClr val="lt1"/>
                        </a:solidFill>
                        <a:latin typeface="+mn-lt"/>
                        <a:ea typeface="+mn-ea"/>
                        <a:cs typeface="+mn-cs"/>
                      </a:endParaRPr>
                    </a:p>
                  </a:txBody>
                  <a:tcPr>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dirty="0"/>
                    </a:p>
                  </a:txBody>
                  <a:tcPr/>
                </a:tc>
                <a:tc rowSpan="2">
                  <a:txBody>
                    <a:bodyPr/>
                    <a:lstStyle/>
                    <a:p>
                      <a:pPr algn="l"/>
                      <a:r>
                        <a:rPr lang="en-US" sz="1800" b="1" kern="1200" dirty="0" smtClean="0">
                          <a:solidFill>
                            <a:schemeClr val="lt1"/>
                          </a:solidFill>
                          <a:latin typeface="+mn-lt"/>
                          <a:ea typeface="+mn-ea"/>
                          <a:cs typeface="+mn-cs"/>
                        </a:rPr>
                        <a:t>Additional</a:t>
                      </a:r>
                      <a:r>
                        <a:rPr lang="en-US" sz="1800" b="1" kern="1200" baseline="0" dirty="0" smtClean="0">
                          <a:solidFill>
                            <a:schemeClr val="lt1"/>
                          </a:solidFill>
                          <a:latin typeface="+mn-lt"/>
                          <a:ea typeface="+mn-ea"/>
                          <a:cs typeface="+mn-cs"/>
                        </a:rPr>
                        <a:t> Notes</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0477967"/>
                  </a:ext>
                </a:extLst>
              </a:tr>
              <a:tr h="185420">
                <a:tc vMerge="1">
                  <a:txBody>
                    <a:bodyPr/>
                    <a:lstStyle/>
                    <a:p>
                      <a:endParaRPr lang="en-US"/>
                    </a:p>
                  </a:txBody>
                  <a:tcPr/>
                </a:tc>
                <a:tc vMerge="1">
                  <a:txBody>
                    <a:bodyPr/>
                    <a:lstStyle/>
                    <a:p>
                      <a:endParaRPr lang="en-US"/>
                    </a:p>
                  </a:txBody>
                  <a:tcPr/>
                </a:tc>
                <a:tc>
                  <a:txBody>
                    <a:bodyPr/>
                    <a:lstStyle/>
                    <a:p>
                      <a:pPr algn="ctr"/>
                      <a:r>
                        <a:rPr lang="en-US" sz="1800" b="1" kern="1200" dirty="0" smtClean="0">
                          <a:solidFill>
                            <a:schemeClr val="lt1"/>
                          </a:solidFill>
                          <a:latin typeface="+mn-lt"/>
                          <a:ea typeface="+mn-ea"/>
                          <a:cs typeface="+mn-cs"/>
                        </a:rPr>
                        <a:t>5.9 </a:t>
                      </a:r>
                      <a:r>
                        <a:rPr lang="en-US" sz="1800" b="1" kern="1200" dirty="0" err="1" smtClean="0">
                          <a:solidFill>
                            <a:schemeClr val="lt1"/>
                          </a:solidFill>
                          <a:latin typeface="+mn-lt"/>
                          <a:ea typeface="+mn-ea"/>
                          <a:cs typeface="+mn-cs"/>
                        </a:rPr>
                        <a:t>keV</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p>
                      <a:pPr algn="ctr"/>
                      <a:r>
                        <a:rPr lang="en-US" sz="1800" b="1" kern="1200" dirty="0" smtClean="0">
                          <a:solidFill>
                            <a:schemeClr val="lt1"/>
                          </a:solidFill>
                          <a:latin typeface="+mn-lt"/>
                          <a:ea typeface="+mn-ea"/>
                          <a:cs typeface="+mn-cs"/>
                        </a:rPr>
                        <a:t>122 </a:t>
                      </a:r>
                      <a:r>
                        <a:rPr lang="en-US" sz="1800" b="1" kern="1200" dirty="0" err="1" smtClean="0">
                          <a:solidFill>
                            <a:schemeClr val="lt1"/>
                          </a:solidFill>
                          <a:latin typeface="+mn-lt"/>
                          <a:ea typeface="+mn-ea"/>
                          <a:cs typeface="+mn-cs"/>
                        </a:rPr>
                        <a:t>keV</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gridSpan="2">
                  <a:txBody>
                    <a:bodyPr/>
                    <a:lstStyle/>
                    <a:p>
                      <a:pPr algn="ctr"/>
                      <a:r>
                        <a:rPr lang="en-US" sz="1800" b="1" kern="1200" dirty="0" smtClean="0">
                          <a:solidFill>
                            <a:schemeClr val="lt1"/>
                          </a:solidFill>
                          <a:latin typeface="+mn-lt"/>
                          <a:ea typeface="+mn-ea"/>
                          <a:cs typeface="+mn-cs"/>
                        </a:rPr>
                        <a:t>9 </a:t>
                      </a:r>
                      <a:r>
                        <a:rPr lang="en-US" sz="1800" b="1" kern="1200" dirty="0" err="1" smtClean="0">
                          <a:solidFill>
                            <a:schemeClr val="lt1"/>
                          </a:solidFill>
                          <a:latin typeface="+mn-lt"/>
                          <a:ea typeface="+mn-ea"/>
                          <a:cs typeface="+mn-cs"/>
                        </a:rPr>
                        <a:t>keV</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hMerge="1">
                  <a:txBody>
                    <a:bodyPr/>
                    <a:lstStyle/>
                    <a:p>
                      <a:endParaRPr lang="en-US"/>
                    </a:p>
                  </a:txBody>
                  <a:tcPr/>
                </a:tc>
                <a:tc>
                  <a:txBody>
                    <a:bodyPr/>
                    <a:lstStyle/>
                    <a:p>
                      <a:pPr algn="ctr"/>
                      <a:r>
                        <a:rPr lang="en-US" sz="1800" b="1" kern="1200" dirty="0" smtClean="0">
                          <a:solidFill>
                            <a:schemeClr val="lt1"/>
                          </a:solidFill>
                          <a:latin typeface="+mn-lt"/>
                          <a:ea typeface="+mn-ea"/>
                          <a:cs typeface="+mn-cs"/>
                        </a:rPr>
                        <a:t>70 </a:t>
                      </a:r>
                      <a:r>
                        <a:rPr lang="en-US" sz="1800" b="1" kern="1200" dirty="0" err="1" smtClean="0">
                          <a:solidFill>
                            <a:schemeClr val="lt1"/>
                          </a:solidFill>
                          <a:latin typeface="+mn-lt"/>
                          <a:ea typeface="+mn-ea"/>
                          <a:cs typeface="+mn-cs"/>
                        </a:rPr>
                        <a:t>keV</a:t>
                      </a:r>
                      <a:endParaRPr lang="en-US" sz="1800" b="1" kern="1200" dirty="0">
                        <a:solidFill>
                          <a:schemeClr val="lt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5B9BD5"/>
                    </a:solidFill>
                  </a:tcPr>
                </a:tc>
                <a:tc vMerge="1">
                  <a:txBody>
                    <a:bodyPr/>
                    <a:lstStyle/>
                    <a:p>
                      <a:pPr algn="ctr"/>
                      <a:endParaRPr lang="en-US" sz="1800" b="1" kern="1200" dirty="0">
                        <a:solidFill>
                          <a:schemeClr val="lt1"/>
                        </a:solidFill>
                        <a:latin typeface="+mn-lt"/>
                        <a:ea typeface="+mn-ea"/>
                        <a:cs typeface="+mn-cs"/>
                      </a:endParaRPr>
                    </a:p>
                  </a:txBody>
                  <a:tcPr>
                    <a:lnL w="12700" cmpd="sng">
                      <a:noFill/>
                    </a:lnL>
                    <a:lnT w="38100" cmpd="sng">
                      <a:noFill/>
                    </a:lnT>
                    <a:lnB w="38100" cap="flat" cmpd="sng" algn="ctr">
                      <a:solidFill>
                        <a:schemeClr val="bg1"/>
                      </a:solidFill>
                      <a:prstDash val="solid"/>
                      <a:round/>
                      <a:headEnd type="none" w="med" len="med"/>
                      <a:tailEnd type="none" w="med" len="med"/>
                    </a:lnB>
                    <a:solidFill>
                      <a:srgbClr val="5B9BD5"/>
                    </a:solidFill>
                  </a:tcPr>
                </a:tc>
                <a:extLst>
                  <a:ext uri="{0D108BD9-81ED-4DB2-BD59-A6C34878D82A}">
                    <a16:rowId xmlns:a16="http://schemas.microsoft.com/office/drawing/2014/main" val="2533245932"/>
                  </a:ext>
                </a:extLst>
              </a:tr>
              <a:tr h="320040">
                <a:tc rowSpan="2">
                  <a:txBody>
                    <a:bodyPr/>
                    <a:lstStyle/>
                    <a:p>
                      <a:pPr algn="r"/>
                      <a:r>
                        <a:rPr lang="en-US" dirty="0" smtClean="0">
                          <a:hlinkClick r:id="rId2"/>
                        </a:rPr>
                        <a:t>U-</a:t>
                      </a:r>
                      <a:r>
                        <a:rPr lang="en-US" dirty="0" err="1" smtClean="0">
                          <a:hlinkClick r:id="rId2"/>
                        </a:rPr>
                        <a:t>LEGe</a:t>
                      </a:r>
                      <a:r>
                        <a:rPr lang="en-US" baseline="0" dirty="0" smtClean="0">
                          <a:hlinkClick r:id="rId2"/>
                        </a:rPr>
                        <a:t> Ultra Low Energy Germanium</a:t>
                      </a:r>
                      <a:endParaRPr lang="en-US" dirty="0"/>
                    </a:p>
                  </a:txBody>
                  <a:tcPr/>
                </a:tc>
                <a:tc>
                  <a:txBody>
                    <a:bodyPr/>
                    <a:lstStyle/>
                    <a:p>
                      <a:pPr algn="ctr"/>
                      <a:r>
                        <a:rPr lang="en-US" dirty="0" smtClean="0"/>
                        <a:t>30 mm^2 x 5 mm</a:t>
                      </a:r>
                      <a:endParaRPr lang="en-US" dirty="0"/>
                    </a:p>
                  </a:txBody>
                  <a:tcPr/>
                </a:tc>
                <a:tc>
                  <a:txBody>
                    <a:bodyPr/>
                    <a:lstStyle/>
                    <a:p>
                      <a:pPr algn="ctr"/>
                      <a:r>
                        <a:rPr lang="en-US" dirty="0" smtClean="0"/>
                        <a:t>140 eV </a:t>
                      </a:r>
                      <a:endParaRPr lang="en-US" dirty="0"/>
                    </a:p>
                  </a:txBody>
                  <a:tcPr>
                    <a:lnT w="38100" cap="flat" cmpd="sng" algn="ctr">
                      <a:solidFill>
                        <a:schemeClr val="bg1"/>
                      </a:solidFill>
                      <a:prstDash val="solid"/>
                      <a:round/>
                      <a:headEnd type="none" w="med" len="med"/>
                      <a:tailEnd type="none" w="med" len="med"/>
                    </a:lnT>
                  </a:tcPr>
                </a:tc>
                <a:tc>
                  <a:txBody>
                    <a:bodyPr/>
                    <a:lstStyle/>
                    <a:p>
                      <a:pPr algn="ctr"/>
                      <a:r>
                        <a:rPr lang="en-US" dirty="0" smtClean="0"/>
                        <a:t>550 eV</a:t>
                      </a:r>
                      <a:endParaRPr lang="en-US" dirty="0"/>
                    </a:p>
                  </a:txBody>
                  <a:tcPr>
                    <a:lnT w="38100" cap="flat" cmpd="sng" algn="ctr">
                      <a:solidFill>
                        <a:schemeClr val="bg1"/>
                      </a:solidFill>
                      <a:prstDash val="solid"/>
                      <a:round/>
                      <a:headEnd type="none" w="med" len="med"/>
                      <a:tailEnd type="none" w="med" len="med"/>
                    </a:lnT>
                  </a:tcPr>
                </a:tc>
                <a:tc gridSpan="2">
                  <a:txBody>
                    <a:bodyPr/>
                    <a:lstStyle/>
                    <a:p>
                      <a:pPr algn="ctr"/>
                      <a:r>
                        <a:rPr lang="en-US" dirty="0" smtClean="0"/>
                        <a:t>99%</a:t>
                      </a:r>
                      <a:endParaRPr lang="en-US" dirty="0"/>
                    </a:p>
                  </a:txBody>
                  <a:tcPr>
                    <a:lnT w="38100" cap="flat" cmpd="sng" algn="ctr">
                      <a:solidFill>
                        <a:schemeClr val="bg1"/>
                      </a:solidFill>
                      <a:prstDash val="solid"/>
                      <a:round/>
                      <a:headEnd type="none" w="med" len="med"/>
                      <a:tailEnd type="none" w="med" len="med"/>
                    </a:lnT>
                  </a:tcPr>
                </a:tc>
                <a:tc hMerge="1">
                  <a:txBody>
                    <a:bodyPr/>
                    <a:lstStyle/>
                    <a:p>
                      <a:endParaRPr lang="en-US"/>
                    </a:p>
                  </a:txBody>
                  <a:tcPr/>
                </a:tc>
                <a:tc>
                  <a:txBody>
                    <a:bodyPr/>
                    <a:lstStyle/>
                    <a:p>
                      <a:pPr algn="ctr"/>
                      <a:r>
                        <a:rPr lang="en-US" dirty="0" smtClean="0"/>
                        <a:t>95%</a:t>
                      </a:r>
                      <a:endParaRPr lang="en-US" dirty="0"/>
                    </a:p>
                  </a:txBody>
                  <a:tcPr>
                    <a:lnT w="38100" cap="flat" cmpd="sng" algn="ctr">
                      <a:solidFill>
                        <a:schemeClr val="bg1"/>
                      </a:solidFill>
                      <a:prstDash val="solid"/>
                      <a:round/>
                      <a:headEnd type="none" w="med" len="med"/>
                      <a:tailEnd type="none" w="med" len="med"/>
                    </a:lnT>
                  </a:tcPr>
                </a:tc>
                <a:tc rowSpan="2">
                  <a:txBody>
                    <a:bodyPr/>
                    <a:lstStyle/>
                    <a:p>
                      <a:pPr algn="l"/>
                      <a:r>
                        <a:rPr lang="en-US" sz="1100" dirty="0" smtClean="0"/>
                        <a:t>The resolution at 5.9 </a:t>
                      </a:r>
                      <a:r>
                        <a:rPr lang="en-US" sz="1100" dirty="0" err="1" smtClean="0"/>
                        <a:t>keV</a:t>
                      </a:r>
                      <a:r>
                        <a:rPr lang="en-US" sz="1100" dirty="0" smtClean="0"/>
                        <a:t> of a 50 mm2 detector at 0.1 microseconds shaping time and 100 </a:t>
                      </a:r>
                      <a:r>
                        <a:rPr lang="en-US" sz="1100" dirty="0" err="1" smtClean="0"/>
                        <a:t>kcps</a:t>
                      </a:r>
                      <a:r>
                        <a:rPr lang="en-US" sz="1100" dirty="0" smtClean="0"/>
                        <a:t> count rate is typically 300 eV (FWHM).</a:t>
                      </a:r>
                      <a:endParaRPr lang="en-US" sz="1100" dirty="0"/>
                    </a:p>
                  </a:txBody>
                  <a:tcP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236701026"/>
                  </a:ext>
                </a:extLst>
              </a:tr>
              <a:tr h="320040">
                <a:tc v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100 mm^2 x 10 mm</a:t>
                      </a:r>
                    </a:p>
                  </a:txBody>
                  <a:tcPr/>
                </a:tc>
                <a:tc>
                  <a:txBody>
                    <a:bodyPr/>
                    <a:lstStyle/>
                    <a:p>
                      <a:pPr algn="ctr"/>
                      <a:r>
                        <a:rPr lang="en-US" dirty="0" smtClean="0"/>
                        <a:t>150 eV</a:t>
                      </a:r>
                      <a:endParaRPr lang="en-US" dirty="0"/>
                    </a:p>
                  </a:txBody>
                  <a:tcPr/>
                </a:tc>
                <a:tc>
                  <a:txBody>
                    <a:bodyPr/>
                    <a:lstStyle/>
                    <a:p>
                      <a:pPr algn="ctr"/>
                      <a:r>
                        <a:rPr lang="en-US" dirty="0" smtClean="0"/>
                        <a:t>550 eV</a:t>
                      </a:r>
                      <a:endParaRPr lang="en-US" dirty="0"/>
                    </a:p>
                  </a:txBody>
                  <a:tcPr/>
                </a:tc>
                <a:tc gridSpan="2">
                  <a:txBody>
                    <a:bodyPr/>
                    <a:lstStyle/>
                    <a:p>
                      <a:pPr algn="ctr"/>
                      <a:r>
                        <a:rPr lang="en-US" dirty="0" smtClean="0"/>
                        <a:t>&gt;99%</a:t>
                      </a:r>
                      <a:endParaRPr lang="en-US" dirty="0"/>
                    </a:p>
                  </a:txBody>
                  <a:tcPr/>
                </a:tc>
                <a:tc hMerge="1">
                  <a:txBody>
                    <a:bodyPr/>
                    <a:lstStyle/>
                    <a:p>
                      <a:endParaRPr lang="en-US"/>
                    </a:p>
                  </a:txBody>
                  <a:tcPr/>
                </a:tc>
                <a:tc>
                  <a:txBody>
                    <a:bodyPr/>
                    <a:lstStyle/>
                    <a:p>
                      <a:pPr algn="ctr"/>
                      <a:r>
                        <a:rPr lang="en-US" dirty="0" smtClean="0"/>
                        <a:t>98%</a:t>
                      </a:r>
                      <a:endParaRPr lang="en-US" dirty="0"/>
                    </a:p>
                  </a:txBody>
                  <a:tcPr/>
                </a:tc>
                <a:tc vMerge="1">
                  <a:txBody>
                    <a:bodyPr/>
                    <a:lstStyle/>
                    <a:p>
                      <a:endParaRPr lang="en-US"/>
                    </a:p>
                  </a:txBody>
                  <a:tcPr/>
                </a:tc>
                <a:extLst>
                  <a:ext uri="{0D108BD9-81ED-4DB2-BD59-A6C34878D82A}">
                    <a16:rowId xmlns:a16="http://schemas.microsoft.com/office/drawing/2014/main" val="1853926229"/>
                  </a:ext>
                </a:extLst>
              </a:tr>
              <a:tr h="320040">
                <a:tc rowSpan="3">
                  <a:txBody>
                    <a:bodyPr/>
                    <a:lstStyle/>
                    <a:p>
                      <a:pPr algn="r"/>
                      <a:r>
                        <a:rPr lang="en-US" dirty="0" err="1" smtClean="0">
                          <a:hlinkClick r:id="rId3"/>
                        </a:rPr>
                        <a:t>BEGe</a:t>
                      </a:r>
                      <a:r>
                        <a:rPr lang="en-US" dirty="0" smtClean="0">
                          <a:hlinkClick r:id="rId3"/>
                        </a:rPr>
                        <a:t> Broad Energy Germanium</a:t>
                      </a:r>
                      <a:endParaRPr lang="en-US" dirty="0"/>
                    </a:p>
                  </a:txBody>
                  <a:tcPr/>
                </a:tc>
                <a:tc>
                  <a:txBody>
                    <a:bodyPr/>
                    <a:lstStyle/>
                    <a:p>
                      <a:pPr algn="ctr"/>
                      <a:r>
                        <a:rPr lang="en-US" dirty="0" smtClean="0"/>
                        <a:t>2000 mm^2</a:t>
                      </a:r>
                      <a:r>
                        <a:rPr lang="en-US" baseline="0" dirty="0" smtClean="0"/>
                        <a:t> x 20 mm</a:t>
                      </a:r>
                    </a:p>
                  </a:txBody>
                  <a:tcPr/>
                </a:tc>
                <a:tc>
                  <a:txBody>
                    <a:bodyPr/>
                    <a:lstStyle/>
                    <a:p>
                      <a:pPr algn="ctr"/>
                      <a:r>
                        <a:rPr lang="en-US" dirty="0" smtClean="0"/>
                        <a:t>350 eV</a:t>
                      </a:r>
                      <a:endParaRPr lang="en-US" dirty="0"/>
                    </a:p>
                  </a:txBody>
                  <a:tcPr/>
                </a:tc>
                <a:tc>
                  <a:txBody>
                    <a:bodyPr/>
                    <a:lstStyle/>
                    <a:p>
                      <a:pPr algn="ctr"/>
                      <a:r>
                        <a:rPr lang="en-US" dirty="0" smtClean="0"/>
                        <a:t>650 eV</a:t>
                      </a:r>
                      <a:endParaRPr lang="en-US" dirty="0"/>
                    </a:p>
                  </a:txBody>
                  <a:tcPr/>
                </a:tc>
                <a:tc rowSpan="2">
                  <a:txBody>
                    <a:bodyPr/>
                    <a:lstStyle/>
                    <a:p>
                      <a:pPr algn="ctr"/>
                      <a:r>
                        <a:rPr lang="en-US" dirty="0" smtClean="0"/>
                        <a:t>*</a:t>
                      </a:r>
                      <a:endParaRPr lang="en-US" dirty="0"/>
                    </a:p>
                  </a:txBody>
                  <a:tcPr/>
                </a:tc>
                <a:tc rowSpan="2" gridSpan="2">
                  <a:txBody>
                    <a:bodyPr/>
                    <a:lstStyle/>
                    <a:p>
                      <a:pPr algn="ctr"/>
                      <a:r>
                        <a:rPr lang="en-US" dirty="0" smtClean="0"/>
                        <a:t>*</a:t>
                      </a:r>
                      <a:endParaRPr lang="en-US" dirty="0"/>
                    </a:p>
                  </a:txBody>
                  <a:tcPr/>
                </a:tc>
                <a:tc rowSpan="2" hMerge="1">
                  <a:txBody>
                    <a:bodyPr/>
                    <a:lstStyle/>
                    <a:p>
                      <a:pPr algn="ctr"/>
                      <a:endParaRPr lang="en-US" dirty="0"/>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*See </a:t>
                      </a:r>
                      <a:r>
                        <a:rPr lang="en-US" sz="1100" baseline="0" dirty="0" err="1" smtClean="0"/>
                        <a:t>BEGe</a:t>
                      </a:r>
                      <a:r>
                        <a:rPr lang="en-US" sz="1100" baseline="0" dirty="0" smtClean="0"/>
                        <a:t> slide for efficiencies.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We’d expect close to 100% without a window, so suspect that the default carbon composite window is decreasing this. Also available with Be window.</a:t>
                      </a:r>
                    </a:p>
                  </a:txBody>
                  <a:tcPr/>
                </a:tc>
                <a:extLst>
                  <a:ext uri="{0D108BD9-81ED-4DB2-BD59-A6C34878D82A}">
                    <a16:rowId xmlns:a16="http://schemas.microsoft.com/office/drawing/2014/main" val="2885461289"/>
                  </a:ext>
                </a:extLst>
              </a:tr>
              <a:tr h="0">
                <a:tc vMerge="1">
                  <a:txBody>
                    <a:bodyPr/>
                    <a:lstStyle/>
                    <a:p>
                      <a:endParaRPr lang="en-US"/>
                    </a:p>
                  </a:txBody>
                  <a:tcPr/>
                </a:tc>
                <a:tc rowSpan="2">
                  <a:txBody>
                    <a:bodyPr/>
                    <a:lstStyle/>
                    <a:p>
                      <a:pPr algn="ctr"/>
                      <a:r>
                        <a:rPr lang="en-US" baseline="0" dirty="0" smtClean="0"/>
                        <a:t>6500 mm^2 x 30 mm</a:t>
                      </a:r>
                    </a:p>
                  </a:txBody>
                  <a:tcPr/>
                </a:tc>
                <a:tc rowSpan="2">
                  <a:txBody>
                    <a:bodyPr/>
                    <a:lstStyle/>
                    <a:p>
                      <a:pPr algn="ctr"/>
                      <a:r>
                        <a:rPr lang="en-US" dirty="0" smtClean="0"/>
                        <a:t>500 eV</a:t>
                      </a:r>
                      <a:endParaRPr lang="en-US" dirty="0"/>
                    </a:p>
                  </a:txBody>
                  <a:tcPr/>
                </a:tc>
                <a:tc rowSpan="2">
                  <a:txBody>
                    <a:bodyPr/>
                    <a:lstStyle/>
                    <a:p>
                      <a:pPr algn="ctr"/>
                      <a:r>
                        <a:rPr lang="en-US" dirty="0" smtClean="0"/>
                        <a:t>750 eV</a:t>
                      </a:r>
                      <a:endParaRPr lang="en-US" dirty="0"/>
                    </a:p>
                  </a:txBody>
                  <a:tcPr/>
                </a:tc>
                <a:tc vMerge="1">
                  <a:txBody>
                    <a:bodyPr/>
                    <a:lstStyle/>
                    <a:p>
                      <a:pPr algn="ctr"/>
                      <a:endParaRPr lang="en-US" dirty="0"/>
                    </a:p>
                  </a:txBody>
                  <a:tcPr/>
                </a:tc>
                <a:tc gridSpan="2" vMerge="1">
                  <a:txBody>
                    <a:bodyPr/>
                    <a:lstStyle/>
                    <a:p>
                      <a:endParaRPr lang="en-US"/>
                    </a:p>
                  </a:txBody>
                  <a:tcPr/>
                </a:tc>
                <a:tc hMerge="1" vMerge="1">
                  <a:txBody>
                    <a:bodyPr/>
                    <a:lstStyle/>
                    <a:p>
                      <a:pPr algn="ctr"/>
                      <a:endParaRPr lang="en-US" dirty="0"/>
                    </a:p>
                  </a:txBody>
                  <a:tcPr/>
                </a:tc>
                <a:tc vMerge="1">
                  <a:txBody>
                    <a:bodyPr/>
                    <a:lstStyle/>
                    <a:p>
                      <a:endParaRPr lang="en-US"/>
                    </a:p>
                  </a:txBody>
                  <a:tcPr/>
                </a:tc>
                <a:extLst>
                  <a:ext uri="{0D108BD9-81ED-4DB2-BD59-A6C34878D82A}">
                    <a16:rowId xmlns:a16="http://schemas.microsoft.com/office/drawing/2014/main" val="1348261822"/>
                  </a:ext>
                </a:extLst>
              </a:tr>
              <a:tr h="4572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smtClean="0"/>
                        <a:t>*</a:t>
                      </a:r>
                      <a:endParaRPr lang="en-US" dirty="0"/>
                    </a:p>
                  </a:txBody>
                  <a:tcPr>
                    <a:solidFill>
                      <a:schemeClr val="accent5">
                        <a:lumMod val="20000"/>
                        <a:lumOff val="80000"/>
                      </a:schemeClr>
                    </a:solidFill>
                  </a:tcPr>
                </a:tc>
                <a:tc gridSpan="2">
                  <a:txBody>
                    <a:bodyPr/>
                    <a:lstStyle/>
                    <a:p>
                      <a:pPr algn="ctr"/>
                      <a:r>
                        <a:rPr lang="en-US" dirty="0" smtClean="0"/>
                        <a:t>~82%</a:t>
                      </a:r>
                      <a:endParaRPr lang="en-US" dirty="0"/>
                    </a:p>
                  </a:txBody>
                  <a:tcPr>
                    <a:solidFill>
                      <a:schemeClr val="accent5">
                        <a:lumMod val="20000"/>
                        <a:lumOff val="80000"/>
                      </a:schemeClr>
                    </a:solidFill>
                  </a:tcPr>
                </a:tc>
                <a:tc hMerge="1">
                  <a:txBody>
                    <a:bodyPr/>
                    <a:lstStyle/>
                    <a:p>
                      <a:endParaRPr lang="en-US"/>
                    </a:p>
                  </a:txBody>
                  <a:tcPr/>
                </a:tc>
                <a:tc vMerge="1">
                  <a:txBody>
                    <a:bodyPr/>
                    <a:lstStyle/>
                    <a:p>
                      <a:endParaRPr lang="en-US"/>
                    </a:p>
                  </a:txBody>
                  <a:tcPr/>
                </a:tc>
                <a:extLst>
                  <a:ext uri="{0D108BD9-81ED-4DB2-BD59-A6C34878D82A}">
                    <a16:rowId xmlns:a16="http://schemas.microsoft.com/office/drawing/2014/main" val="1361230396"/>
                  </a:ext>
                </a:extLst>
              </a:tr>
              <a:tr h="457200">
                <a:tc rowSpan="2">
                  <a:txBody>
                    <a:bodyPr/>
                    <a:lstStyle/>
                    <a:p>
                      <a:pPr algn="r"/>
                      <a:r>
                        <a:rPr lang="en-US" dirty="0" smtClean="0">
                          <a:hlinkClick r:id="rId4"/>
                        </a:rPr>
                        <a:t>LEGE</a:t>
                      </a:r>
                      <a:r>
                        <a:rPr lang="en-US" dirty="0" smtClean="0"/>
                        <a:t> Low </a:t>
                      </a:r>
                      <a:r>
                        <a:rPr lang="en-US" dirty="0" smtClean="0"/>
                        <a:t>Energy Germanium</a:t>
                      </a:r>
                      <a:endParaRPr lang="en-US" dirty="0"/>
                    </a:p>
                  </a:txBody>
                  <a:tcPr/>
                </a:tc>
                <a:tc>
                  <a:txBody>
                    <a:bodyPr/>
                    <a:lstStyle/>
                    <a:p>
                      <a:pPr algn="ctr"/>
                      <a:r>
                        <a:rPr lang="en-US" dirty="0" smtClean="0"/>
                        <a:t>50 mm^2 x 5 mm</a:t>
                      </a:r>
                      <a:endParaRPr lang="en-US" dirty="0"/>
                    </a:p>
                  </a:txBody>
                  <a:tcPr/>
                </a:tc>
                <a:tc>
                  <a:txBody>
                    <a:bodyPr/>
                    <a:lstStyle/>
                    <a:p>
                      <a:pPr algn="ctr"/>
                      <a:r>
                        <a:rPr lang="en-US" dirty="0" smtClean="0"/>
                        <a:t>145 eV</a:t>
                      </a:r>
                      <a:endParaRPr lang="en-US" dirty="0"/>
                    </a:p>
                  </a:txBody>
                  <a:tcPr/>
                </a:tc>
                <a:tc>
                  <a:txBody>
                    <a:bodyPr/>
                    <a:lstStyle/>
                    <a:p>
                      <a:pPr algn="ctr"/>
                      <a:r>
                        <a:rPr lang="en-US" dirty="0" smtClean="0"/>
                        <a:t>500 eV</a:t>
                      </a:r>
                      <a:endParaRPr lang="en-US" dirty="0"/>
                    </a:p>
                  </a:txBody>
                  <a:tcPr/>
                </a:tc>
                <a:tc gridSpan="2">
                  <a:txBody>
                    <a:bodyPr/>
                    <a:lstStyle/>
                    <a:p>
                      <a:pPr algn="ctr"/>
                      <a:r>
                        <a:rPr lang="en-US" b="0" dirty="0" smtClean="0"/>
                        <a:t>99%</a:t>
                      </a:r>
                      <a:endParaRPr lang="en-US" b="0" dirty="0"/>
                    </a:p>
                  </a:txBody>
                  <a:tcPr/>
                </a:tc>
                <a:tc hMerge="1">
                  <a:txBody>
                    <a:bodyPr/>
                    <a:lstStyle/>
                    <a:p>
                      <a:endParaRPr lang="en-US"/>
                    </a:p>
                  </a:txBody>
                  <a:tcPr/>
                </a:tc>
                <a:tc>
                  <a:txBody>
                    <a:bodyPr/>
                    <a:lstStyle/>
                    <a:p>
                      <a:pPr algn="ctr"/>
                      <a:r>
                        <a:rPr lang="en-US" b="0" dirty="0" smtClean="0"/>
                        <a:t>95%</a:t>
                      </a:r>
                      <a:endParaRPr lang="en-US" b="0" dirty="0"/>
                    </a:p>
                  </a:txBody>
                  <a:tcPr/>
                </a:tc>
                <a:tc rowSpan="2">
                  <a:txBody>
                    <a:bodyPr/>
                    <a:lstStyle/>
                    <a:p>
                      <a:pPr algn="l"/>
                      <a:r>
                        <a:rPr lang="en-US" sz="1100" dirty="0" smtClean="0"/>
                        <a:t>Ge </a:t>
                      </a:r>
                      <a:r>
                        <a:rPr lang="en-US" sz="1100" dirty="0" err="1" smtClean="0"/>
                        <a:t>absorbtion</a:t>
                      </a:r>
                      <a:r>
                        <a:rPr lang="en-US" sz="1100" dirty="0" smtClean="0"/>
                        <a:t> edge shows up in </a:t>
                      </a:r>
                      <a:r>
                        <a:rPr lang="en-US" sz="1100" dirty="0" err="1" smtClean="0"/>
                        <a:t>LEGe</a:t>
                      </a:r>
                      <a:r>
                        <a:rPr lang="en-US" sz="1100" dirty="0" smtClean="0"/>
                        <a:t> efficiency but not U-</a:t>
                      </a:r>
                      <a:r>
                        <a:rPr lang="en-US" sz="1100" dirty="0" err="1" smtClean="0"/>
                        <a:t>LEGe</a:t>
                      </a:r>
                      <a:r>
                        <a:rPr lang="en-US" sz="1100" dirty="0" smtClean="0"/>
                        <a:t>? Smallest detector has 0.025 mm thick Be window, while largest</a:t>
                      </a:r>
                      <a:r>
                        <a:rPr lang="en-US" sz="1100" baseline="0" dirty="0" smtClean="0"/>
                        <a:t> </a:t>
                      </a:r>
                      <a:r>
                        <a:rPr lang="en-US" sz="1100" dirty="0" smtClean="0"/>
                        <a:t>has 0.5 mm Be window. Efficiency is calculated using </a:t>
                      </a:r>
                      <a:r>
                        <a:rPr lang="en-US" sz="1100" dirty="0" err="1" smtClean="0"/>
                        <a:t>Geant</a:t>
                      </a:r>
                      <a:r>
                        <a:rPr lang="en-US" sz="1100" dirty="0" smtClean="0"/>
                        <a:t> 4 and includes</a:t>
                      </a:r>
                      <a:r>
                        <a:rPr lang="en-US" sz="1100" baseline="0" dirty="0" smtClean="0"/>
                        <a:t> effects of window. See other slide for manufacturer data.</a:t>
                      </a:r>
                      <a:endParaRPr lang="en-US" sz="1100" dirty="0"/>
                    </a:p>
                  </a:txBody>
                  <a:tcPr/>
                </a:tc>
                <a:extLst>
                  <a:ext uri="{0D108BD9-81ED-4DB2-BD59-A6C34878D82A}">
                    <a16:rowId xmlns:a16="http://schemas.microsoft.com/office/drawing/2014/main" val="1450704184"/>
                  </a:ext>
                </a:extLst>
              </a:tr>
              <a:tr h="457200">
                <a:tc vMerge="1">
                  <a:txBody>
                    <a:bodyPr/>
                    <a:lstStyle/>
                    <a:p>
                      <a:endParaRPr lang="en-US"/>
                    </a:p>
                  </a:txBody>
                  <a:tcPr/>
                </a:tc>
                <a:tc>
                  <a:txBody>
                    <a:bodyPr/>
                    <a:lstStyle/>
                    <a:p>
                      <a:pPr algn="ctr"/>
                      <a:r>
                        <a:rPr lang="en-US" dirty="0" smtClean="0"/>
                        <a:t>2000 mm^2 x 20 mm</a:t>
                      </a:r>
                      <a:endParaRPr lang="en-US" dirty="0"/>
                    </a:p>
                  </a:txBody>
                  <a:tcPr/>
                </a:tc>
                <a:tc>
                  <a:txBody>
                    <a:bodyPr/>
                    <a:lstStyle/>
                    <a:p>
                      <a:pPr algn="ctr"/>
                      <a:r>
                        <a:rPr lang="en-US" dirty="0" smtClean="0"/>
                        <a:t>400 eV</a:t>
                      </a:r>
                      <a:endParaRPr lang="en-US" dirty="0"/>
                    </a:p>
                  </a:txBody>
                  <a:tcPr/>
                </a:tc>
                <a:tc>
                  <a:txBody>
                    <a:bodyPr/>
                    <a:lstStyle/>
                    <a:p>
                      <a:pPr algn="ctr"/>
                      <a:r>
                        <a:rPr lang="en-US" dirty="0" smtClean="0"/>
                        <a:t>680 eV</a:t>
                      </a:r>
                      <a:endParaRPr lang="en-US" dirty="0"/>
                    </a:p>
                  </a:txBody>
                  <a:tcPr/>
                </a:tc>
                <a:tc gridSpan="2">
                  <a:txBody>
                    <a:bodyPr/>
                    <a:lstStyle/>
                    <a:p>
                      <a:pPr algn="ctr"/>
                      <a:r>
                        <a:rPr lang="en-US" b="0" dirty="0" smtClean="0"/>
                        <a:t>94%</a:t>
                      </a:r>
                      <a:endParaRPr lang="en-US" b="0" dirty="0"/>
                    </a:p>
                  </a:txBody>
                  <a:tcPr/>
                </a:tc>
                <a:tc hMerge="1">
                  <a:txBody>
                    <a:bodyPr/>
                    <a:lstStyle/>
                    <a:p>
                      <a:endParaRPr lang="en-US"/>
                    </a:p>
                  </a:txBody>
                  <a:tcPr/>
                </a:tc>
                <a:tc>
                  <a:txBody>
                    <a:bodyPr/>
                    <a:lstStyle/>
                    <a:p>
                      <a:pPr algn="ctr"/>
                      <a:r>
                        <a:rPr lang="en-US" b="0" dirty="0" smtClean="0"/>
                        <a:t>98%</a:t>
                      </a:r>
                      <a:endParaRPr lang="en-US" b="0" dirty="0"/>
                    </a:p>
                  </a:txBody>
                  <a:tcPr/>
                </a:tc>
                <a:tc vMerge="1">
                  <a:txBody>
                    <a:bodyPr/>
                    <a:lstStyle/>
                    <a:p>
                      <a:endParaRPr lang="en-US"/>
                    </a:p>
                  </a:txBody>
                  <a:tcPr/>
                </a:tc>
                <a:extLst>
                  <a:ext uri="{0D108BD9-81ED-4DB2-BD59-A6C34878D82A}">
                    <a16:rowId xmlns:a16="http://schemas.microsoft.com/office/drawing/2014/main" val="765930799"/>
                  </a:ext>
                </a:extLst>
              </a:tr>
              <a:tr h="370840">
                <a:tc>
                  <a:txBody>
                    <a:bodyPr/>
                    <a:lstStyle/>
                    <a:p>
                      <a:pPr algn="r"/>
                      <a:r>
                        <a:rPr lang="en-US" dirty="0" smtClean="0"/>
                        <a:t>Si or </a:t>
                      </a:r>
                      <a:r>
                        <a:rPr lang="en-US" dirty="0" err="1" smtClean="0"/>
                        <a:t>SiLi</a:t>
                      </a:r>
                      <a:r>
                        <a:rPr lang="en-US" dirty="0" smtClean="0"/>
                        <a:t> Detectors</a:t>
                      </a:r>
                      <a:endParaRPr lang="en-US" dirty="0"/>
                    </a:p>
                  </a:txBody>
                  <a:tcPr/>
                </a:tc>
                <a:tc>
                  <a:txBody>
                    <a:bodyPr/>
                    <a:lstStyle/>
                    <a:p>
                      <a:pPr algn="ctr"/>
                      <a:r>
                        <a:rPr lang="en-US" dirty="0" smtClean="0"/>
                        <a:t>Up to 5 mm thick</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&gt;= 180 eV</a:t>
                      </a:r>
                    </a:p>
                    <a:p>
                      <a:pPr algn="ctr"/>
                      <a:endParaRPr lang="en-US" dirty="0"/>
                    </a:p>
                  </a:txBody>
                  <a:tcPr/>
                </a:tc>
                <a:tc>
                  <a:txBody>
                    <a:bodyPr/>
                    <a:lstStyle/>
                    <a:p>
                      <a:pPr algn="ctr"/>
                      <a:r>
                        <a:rPr lang="en-US" dirty="0" smtClean="0"/>
                        <a:t>N/A</a:t>
                      </a:r>
                      <a:endParaRPr lang="en-US" dirty="0"/>
                    </a:p>
                  </a:txBody>
                  <a:tcPr/>
                </a:tc>
                <a:tc gridSpan="2">
                  <a:txBody>
                    <a:bodyPr/>
                    <a:lstStyle/>
                    <a:p>
                      <a:pPr algn="ctr"/>
                      <a:r>
                        <a:rPr lang="en-US" dirty="0" smtClean="0"/>
                        <a:t>100 %</a:t>
                      </a:r>
                      <a:endParaRPr lang="en-US" dirty="0"/>
                    </a:p>
                  </a:txBody>
                  <a:tcPr/>
                </a:tc>
                <a:tc hMerge="1">
                  <a:txBody>
                    <a:bodyPr/>
                    <a:lstStyle/>
                    <a:p>
                      <a:endParaRPr lang="en-US"/>
                    </a:p>
                  </a:txBody>
                  <a:tcPr/>
                </a:tc>
                <a:tc>
                  <a:txBody>
                    <a:bodyPr/>
                    <a:lstStyle/>
                    <a:p>
                      <a:pPr algn="ctr"/>
                      <a:r>
                        <a:rPr lang="en-US" dirty="0" smtClean="0"/>
                        <a:t>10% **</a:t>
                      </a:r>
                      <a:endParaRPr lang="en-US" dirty="0"/>
                    </a:p>
                  </a:txBody>
                  <a:tcPr/>
                </a:tc>
                <a:tc>
                  <a:txBody>
                    <a:bodyPr/>
                    <a:lstStyle/>
                    <a:p>
                      <a:pPr algn="l"/>
                      <a:r>
                        <a:rPr lang="en-US" sz="1100" dirty="0" smtClean="0"/>
                        <a:t>**Manufacturer reports higher efficiency at</a:t>
                      </a:r>
                      <a:r>
                        <a:rPr lang="en-US" sz="1100" baseline="0" dirty="0" smtClean="0"/>
                        <a:t> 70 </a:t>
                      </a:r>
                      <a:r>
                        <a:rPr lang="en-US" sz="1100" baseline="0" dirty="0" err="1" smtClean="0"/>
                        <a:t>keV</a:t>
                      </a:r>
                      <a:r>
                        <a:rPr lang="en-US" sz="1100" baseline="0" dirty="0" smtClean="0"/>
                        <a:t> than Geant4, see other slide.</a:t>
                      </a:r>
                      <a:endParaRPr lang="en-US" sz="1100" dirty="0"/>
                    </a:p>
                  </a:txBody>
                  <a:tcPr/>
                </a:tc>
                <a:extLst>
                  <a:ext uri="{0D108BD9-81ED-4DB2-BD59-A6C34878D82A}">
                    <a16:rowId xmlns:a16="http://schemas.microsoft.com/office/drawing/2014/main" val="2340968063"/>
                  </a:ext>
                </a:extLst>
              </a:tr>
            </a:tbl>
          </a:graphicData>
        </a:graphic>
      </p:graphicFrame>
      <p:sp>
        <p:nvSpPr>
          <p:cNvPr id="6" name="TextBox 5"/>
          <p:cNvSpPr txBox="1"/>
          <p:nvPr/>
        </p:nvSpPr>
        <p:spPr>
          <a:xfrm>
            <a:off x="390699" y="5367477"/>
            <a:ext cx="11039302" cy="1015663"/>
          </a:xfrm>
          <a:prstGeom prst="rect">
            <a:avLst/>
          </a:prstGeom>
          <a:noFill/>
        </p:spPr>
        <p:txBody>
          <a:bodyPr wrap="square" rtlCol="0">
            <a:spAutoFit/>
          </a:bodyPr>
          <a:lstStyle/>
          <a:p>
            <a:pPr marL="285750" indent="-285750">
              <a:buFont typeface="Arial" panose="020B0604020202020204" pitchFamily="34" charset="0"/>
              <a:buChar char="•"/>
            </a:pPr>
            <a:r>
              <a:rPr lang="en-US" sz="1200" dirty="0" smtClean="0"/>
              <a:t>Dimensions are written as &lt;detector area&gt; x &lt;thickness&gt;</a:t>
            </a:r>
          </a:p>
          <a:p>
            <a:pPr marL="285750" indent="-285750">
              <a:buFont typeface="Arial" panose="020B0604020202020204" pitchFamily="34" charset="0"/>
              <a:buChar char="•"/>
            </a:pPr>
            <a:r>
              <a:rPr lang="en-US" sz="1200" dirty="0" smtClean="0"/>
              <a:t>Energy resolution usually only given in data sheets at 5.9 </a:t>
            </a:r>
            <a:r>
              <a:rPr lang="en-US" sz="1200" dirty="0" err="1" smtClean="0"/>
              <a:t>keV</a:t>
            </a:r>
            <a:r>
              <a:rPr lang="en-US" sz="1200" dirty="0" smtClean="0"/>
              <a:t> and 122 </a:t>
            </a:r>
            <a:r>
              <a:rPr lang="en-US" sz="1200" dirty="0" err="1" smtClean="0"/>
              <a:t>keV</a:t>
            </a:r>
            <a:r>
              <a:rPr lang="en-US" sz="1200" dirty="0" smtClean="0"/>
              <a:t>. Specified as FWHM.</a:t>
            </a:r>
          </a:p>
          <a:p>
            <a:pPr marL="285750" indent="-285750">
              <a:buFont typeface="Arial" panose="020B0604020202020204" pitchFamily="34" charset="0"/>
              <a:buChar char="•"/>
            </a:pPr>
            <a:r>
              <a:rPr lang="en-US" sz="1200" dirty="0" smtClean="0"/>
              <a:t>Efficiency calculated as (photons which deposit all their energy in the detector)/(photons which hit the detector) based on Geant4 simulations with the exception of </a:t>
            </a:r>
            <a:r>
              <a:rPr lang="en-US" sz="1200" dirty="0" err="1" smtClean="0"/>
              <a:t>BEGe</a:t>
            </a:r>
            <a:r>
              <a:rPr lang="en-US" sz="1200" dirty="0" smtClean="0"/>
              <a:t>, since makeup and thickness of carbon composite window isn’t known. These were compared with manufacturer defined efficiencies where they were given to check for inconsistencies. </a:t>
            </a:r>
            <a:endParaRPr lang="en-US" sz="1200" dirty="0"/>
          </a:p>
        </p:txBody>
      </p:sp>
    </p:spTree>
    <p:extLst>
      <p:ext uri="{BB962C8B-B14F-4D97-AF65-F5344CB8AC3E}">
        <p14:creationId xmlns:p14="http://schemas.microsoft.com/office/powerpoint/2010/main" val="675022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70 </a:t>
            </a:r>
            <a:r>
              <a:rPr lang="en-US" dirty="0" err="1" smtClean="0"/>
              <a:t>ke</a:t>
            </a:r>
            <a:r>
              <a:rPr lang="en-US" dirty="0" smtClean="0"/>
              <a:t>, 5 mm Ge</a:t>
            </a:r>
            <a:endParaRPr lang="en-US" dirty="0"/>
          </a:p>
        </p:txBody>
      </p:sp>
      <p:pic>
        <p:nvPicPr>
          <p:cNvPr id="3" name="Picture 2"/>
          <p:cNvPicPr>
            <a:picLocks noChangeAspect="1"/>
          </p:cNvPicPr>
          <p:nvPr/>
        </p:nvPicPr>
        <p:blipFill>
          <a:blip r:embed="rId2"/>
          <a:stretch>
            <a:fillRect/>
          </a:stretch>
        </p:blipFill>
        <p:spPr>
          <a:xfrm>
            <a:off x="982110" y="1690687"/>
            <a:ext cx="9924188" cy="5087029"/>
          </a:xfrm>
          <a:prstGeom prst="rect">
            <a:avLst/>
          </a:prstGeom>
        </p:spPr>
      </p:pic>
    </p:spTree>
    <p:extLst>
      <p:ext uri="{BB962C8B-B14F-4D97-AF65-F5344CB8AC3E}">
        <p14:creationId xmlns:p14="http://schemas.microsoft.com/office/powerpoint/2010/main" val="1563932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Silicon Detector Efficiency Discrepancy</a:t>
            </a:r>
            <a:endParaRPr lang="en-US" dirty="0"/>
          </a:p>
        </p:txBody>
      </p:sp>
      <p:sp>
        <p:nvSpPr>
          <p:cNvPr id="3" name="Content Placeholder 2"/>
          <p:cNvSpPr>
            <a:spLocks noGrp="1"/>
          </p:cNvSpPr>
          <p:nvPr>
            <p:ph idx="1"/>
          </p:nvPr>
        </p:nvSpPr>
        <p:spPr>
          <a:xfrm>
            <a:off x="161660" y="1512917"/>
            <a:ext cx="7037161" cy="1255221"/>
          </a:xfrm>
        </p:spPr>
        <p:txBody>
          <a:bodyPr>
            <a:normAutofit fontScale="70000" lnSpcReduction="20000"/>
          </a:bodyPr>
          <a:lstStyle/>
          <a:p>
            <a:pPr marL="0" indent="0">
              <a:buNone/>
            </a:pPr>
            <a:r>
              <a:rPr lang="en-US" dirty="0" smtClean="0"/>
              <a:t>I think that </a:t>
            </a:r>
            <a:r>
              <a:rPr lang="en-US" dirty="0" err="1" smtClean="0"/>
              <a:t>Mirion</a:t>
            </a:r>
            <a:r>
              <a:rPr lang="en-US" dirty="0" smtClean="0"/>
              <a:t> is reporting number of photons which interact with the detector at all divided by total particles hitting detector, whereas I’m reporting number of photons in the photo peak only divided by total number of photons hitting the detector.</a:t>
            </a:r>
          </a:p>
        </p:txBody>
      </p:sp>
      <p:pic>
        <p:nvPicPr>
          <p:cNvPr id="4" name="Picture 3"/>
          <p:cNvPicPr>
            <a:picLocks noChangeAspect="1"/>
          </p:cNvPicPr>
          <p:nvPr/>
        </p:nvPicPr>
        <p:blipFill>
          <a:blip r:embed="rId2"/>
          <a:stretch>
            <a:fillRect/>
          </a:stretch>
        </p:blipFill>
        <p:spPr>
          <a:xfrm>
            <a:off x="3479435" y="2685011"/>
            <a:ext cx="4960131" cy="3017520"/>
          </a:xfrm>
          <a:prstGeom prst="rect">
            <a:avLst/>
          </a:prstGeom>
        </p:spPr>
      </p:pic>
      <p:pic>
        <p:nvPicPr>
          <p:cNvPr id="6" name="Picture 5"/>
          <p:cNvPicPr>
            <a:picLocks noChangeAspect="1"/>
          </p:cNvPicPr>
          <p:nvPr/>
        </p:nvPicPr>
        <p:blipFill>
          <a:blip r:embed="rId3"/>
          <a:stretch>
            <a:fillRect/>
          </a:stretch>
        </p:blipFill>
        <p:spPr>
          <a:xfrm>
            <a:off x="161661" y="3946470"/>
            <a:ext cx="3510506" cy="1849045"/>
          </a:xfrm>
          <a:prstGeom prst="rect">
            <a:avLst/>
          </a:prstGeom>
        </p:spPr>
      </p:pic>
      <p:sp>
        <p:nvSpPr>
          <p:cNvPr id="12" name="TextBox 11"/>
          <p:cNvSpPr txBox="1"/>
          <p:nvPr/>
        </p:nvSpPr>
        <p:spPr>
          <a:xfrm>
            <a:off x="74815" y="5865857"/>
            <a:ext cx="5170516" cy="830997"/>
          </a:xfrm>
          <a:prstGeom prst="rect">
            <a:avLst/>
          </a:prstGeom>
          <a:noFill/>
        </p:spPr>
        <p:txBody>
          <a:bodyPr wrap="square" rtlCol="0">
            <a:spAutoFit/>
          </a:bodyPr>
          <a:lstStyle/>
          <a:p>
            <a:r>
              <a:rPr lang="en-US" sz="1200" dirty="0" smtClean="0"/>
              <a:t>Above is counts vs. energy absorbed from </a:t>
            </a:r>
            <a:r>
              <a:rPr lang="en-US" sz="1200" dirty="0" err="1" smtClean="0"/>
              <a:t>Geant</a:t>
            </a:r>
            <a:r>
              <a:rPr lang="en-US" sz="1200" dirty="0" smtClean="0"/>
              <a:t> 4 w/ 5 mm Si</a:t>
            </a:r>
          </a:p>
          <a:p>
            <a:r>
              <a:rPr lang="en-US" sz="1200" dirty="0" smtClean="0"/>
              <a:t>Photons in the Compton continuum: ~(90/0.75)*15=1800=&gt;18%</a:t>
            </a:r>
          </a:p>
          <a:p>
            <a:r>
              <a:rPr lang="en-US" sz="1200" dirty="0" smtClean="0"/>
              <a:t>Photons in photo peak = 973 =&gt; 9.7%</a:t>
            </a:r>
          </a:p>
          <a:p>
            <a:r>
              <a:rPr lang="en-US" sz="1200" dirty="0" smtClean="0"/>
              <a:t>~28% total</a:t>
            </a:r>
            <a:endParaRPr lang="en-US" sz="1200" dirty="0"/>
          </a:p>
        </p:txBody>
      </p:sp>
      <p:pic>
        <p:nvPicPr>
          <p:cNvPr id="13" name="Picture 12"/>
          <p:cNvPicPr>
            <a:picLocks noChangeAspect="1"/>
          </p:cNvPicPr>
          <p:nvPr/>
        </p:nvPicPr>
        <p:blipFill>
          <a:blip r:embed="rId4"/>
          <a:stretch>
            <a:fillRect/>
          </a:stretch>
        </p:blipFill>
        <p:spPr>
          <a:xfrm>
            <a:off x="8575475" y="1282291"/>
            <a:ext cx="3616525" cy="3405234"/>
          </a:xfrm>
          <a:prstGeom prst="rect">
            <a:avLst/>
          </a:prstGeom>
        </p:spPr>
      </p:pic>
      <p:sp>
        <p:nvSpPr>
          <p:cNvPr id="19" name="TextBox 18"/>
          <p:cNvSpPr txBox="1"/>
          <p:nvPr/>
        </p:nvSpPr>
        <p:spPr>
          <a:xfrm>
            <a:off x="8439566" y="4757866"/>
            <a:ext cx="3549235" cy="646331"/>
          </a:xfrm>
          <a:prstGeom prst="rect">
            <a:avLst/>
          </a:prstGeom>
          <a:noFill/>
        </p:spPr>
        <p:txBody>
          <a:bodyPr wrap="square" rtlCol="0">
            <a:spAutoFit/>
          </a:bodyPr>
          <a:lstStyle/>
          <a:p>
            <a:r>
              <a:rPr lang="en-US" sz="1200" dirty="0" smtClean="0"/>
              <a:t>from: http://web-docs.gsi.de/~stoe_exp/web_programs/x_ray_absorption/index.php</a:t>
            </a:r>
            <a:endParaRPr lang="en-US" sz="1200" dirty="0"/>
          </a:p>
        </p:txBody>
      </p:sp>
      <p:sp>
        <p:nvSpPr>
          <p:cNvPr id="20" name="TextBox 19"/>
          <p:cNvSpPr txBox="1"/>
          <p:nvPr/>
        </p:nvSpPr>
        <p:spPr>
          <a:xfrm>
            <a:off x="4899200" y="5610524"/>
            <a:ext cx="1660647" cy="276999"/>
          </a:xfrm>
          <a:prstGeom prst="rect">
            <a:avLst/>
          </a:prstGeom>
          <a:noFill/>
        </p:spPr>
        <p:txBody>
          <a:bodyPr wrap="none" rtlCol="0">
            <a:spAutoFit/>
          </a:bodyPr>
          <a:lstStyle/>
          <a:p>
            <a:r>
              <a:rPr lang="en-US" sz="1200" dirty="0" smtClean="0"/>
              <a:t>From U-</a:t>
            </a:r>
            <a:r>
              <a:rPr lang="en-US" sz="1200" dirty="0" err="1" smtClean="0"/>
              <a:t>LEGe</a:t>
            </a:r>
            <a:r>
              <a:rPr lang="en-US" sz="1200" dirty="0" smtClean="0"/>
              <a:t> datasheet</a:t>
            </a:r>
            <a:endParaRPr lang="en-US" sz="1200" dirty="0"/>
          </a:p>
        </p:txBody>
      </p:sp>
    </p:spTree>
    <p:extLst>
      <p:ext uri="{BB962C8B-B14F-4D97-AF65-F5344CB8AC3E}">
        <p14:creationId xmlns:p14="http://schemas.microsoft.com/office/powerpoint/2010/main" val="2650065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Ge Absorption Edge Important?</a:t>
            </a:r>
            <a:endParaRPr lang="en-US" dirty="0"/>
          </a:p>
        </p:txBody>
      </p:sp>
      <p:pic>
        <p:nvPicPr>
          <p:cNvPr id="4" name="Picture 3"/>
          <p:cNvPicPr>
            <a:picLocks noChangeAspect="1"/>
          </p:cNvPicPr>
          <p:nvPr/>
        </p:nvPicPr>
        <p:blipFill>
          <a:blip r:embed="rId2"/>
          <a:stretch>
            <a:fillRect/>
          </a:stretch>
        </p:blipFill>
        <p:spPr>
          <a:xfrm>
            <a:off x="350700" y="1559256"/>
            <a:ext cx="4454121" cy="3478257"/>
          </a:xfrm>
          <a:prstGeom prst="rect">
            <a:avLst/>
          </a:prstGeom>
        </p:spPr>
      </p:pic>
      <p:sp>
        <p:nvSpPr>
          <p:cNvPr id="5" name="TextBox 4"/>
          <p:cNvSpPr txBox="1"/>
          <p:nvPr/>
        </p:nvSpPr>
        <p:spPr>
          <a:xfrm>
            <a:off x="189653" y="5443604"/>
            <a:ext cx="10957714" cy="923330"/>
          </a:xfrm>
          <a:prstGeom prst="rect">
            <a:avLst/>
          </a:prstGeom>
          <a:noFill/>
        </p:spPr>
        <p:txBody>
          <a:bodyPr wrap="square" rtlCol="0">
            <a:spAutoFit/>
          </a:bodyPr>
          <a:lstStyle/>
          <a:p>
            <a:r>
              <a:rPr lang="en-US" dirty="0" smtClean="0"/>
              <a:t>Some literature links:</a:t>
            </a:r>
          </a:p>
          <a:p>
            <a:r>
              <a:rPr lang="en-US" dirty="0" smtClean="0">
                <a:hlinkClick r:id="rId3"/>
              </a:rPr>
              <a:t>Efficiency of Ge(Li) thin window detectors near absorption edge of germanium</a:t>
            </a:r>
            <a:endParaRPr lang="en-US" dirty="0" smtClean="0"/>
          </a:p>
          <a:p>
            <a:r>
              <a:rPr lang="en-US" dirty="0" smtClean="0">
                <a:hlinkClick r:id="rId4"/>
              </a:rPr>
              <a:t>The response of high-purity germanium detectors to X-rays with energy in the region of the Ge K-absorption edge</a:t>
            </a:r>
            <a:endParaRPr lang="en-US" dirty="0"/>
          </a:p>
        </p:txBody>
      </p:sp>
      <p:sp>
        <p:nvSpPr>
          <p:cNvPr id="6" name="TextBox 5"/>
          <p:cNvSpPr txBox="1"/>
          <p:nvPr/>
        </p:nvSpPr>
        <p:spPr>
          <a:xfrm>
            <a:off x="5411925" y="2007947"/>
            <a:ext cx="6393718" cy="2308324"/>
          </a:xfrm>
          <a:prstGeom prst="rect">
            <a:avLst/>
          </a:prstGeom>
          <a:noFill/>
        </p:spPr>
        <p:txBody>
          <a:bodyPr wrap="square" rtlCol="0">
            <a:spAutoFit/>
          </a:bodyPr>
          <a:lstStyle/>
          <a:p>
            <a:r>
              <a:rPr lang="en-US" dirty="0" smtClean="0"/>
              <a:t>Edge is at 11.104 </a:t>
            </a:r>
            <a:r>
              <a:rPr lang="en-US" dirty="0" err="1" smtClean="0"/>
              <a:t>keV</a:t>
            </a:r>
            <a:endParaRPr lang="en-US" dirty="0" smtClean="0"/>
          </a:p>
          <a:p>
            <a:endParaRPr lang="en-US" dirty="0" smtClean="0"/>
          </a:p>
          <a:p>
            <a:r>
              <a:rPr lang="en-US" dirty="0" smtClean="0"/>
              <a:t>Similar figure not given for U-</a:t>
            </a:r>
            <a:r>
              <a:rPr lang="en-US" dirty="0" err="1" smtClean="0"/>
              <a:t>LEGe</a:t>
            </a:r>
            <a:r>
              <a:rPr lang="en-US" dirty="0" smtClean="0"/>
              <a:t>. </a:t>
            </a:r>
            <a:r>
              <a:rPr lang="en-US" dirty="0" err="1" smtClean="0"/>
              <a:t>Mirion</a:t>
            </a:r>
            <a:r>
              <a:rPr lang="en-US" dirty="0" smtClean="0"/>
              <a:t> stated it wouldn’t be a concern on our phone call. Maybe the dead layer on U-</a:t>
            </a:r>
            <a:r>
              <a:rPr lang="en-US" dirty="0" err="1" smtClean="0"/>
              <a:t>LEGe</a:t>
            </a:r>
            <a:r>
              <a:rPr lang="en-US" dirty="0" smtClean="0"/>
              <a:t> is very thin?</a:t>
            </a:r>
          </a:p>
          <a:p>
            <a:endParaRPr lang="en-US" dirty="0"/>
          </a:p>
          <a:p>
            <a:r>
              <a:rPr lang="en-US" dirty="0" smtClean="0"/>
              <a:t>I believe all our x-ray energies are either below the </a:t>
            </a:r>
            <a:r>
              <a:rPr lang="en-US" dirty="0" err="1" smtClean="0"/>
              <a:t>absorbtion</a:t>
            </a:r>
            <a:r>
              <a:rPr lang="en-US" dirty="0" smtClean="0"/>
              <a:t> edge, or well above, so it may be irrelevant.</a:t>
            </a:r>
            <a:endParaRPr lang="en-US" dirty="0"/>
          </a:p>
        </p:txBody>
      </p:sp>
    </p:spTree>
    <p:extLst>
      <p:ext uri="{BB962C8B-B14F-4D97-AF65-F5344CB8AC3E}">
        <p14:creationId xmlns:p14="http://schemas.microsoft.com/office/powerpoint/2010/main" val="14655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Detector Geometry &amp; Efficiency</a:t>
            </a:r>
            <a:endParaRPr lang="en-US" dirty="0"/>
          </a:p>
        </p:txBody>
      </p:sp>
      <p:sp>
        <p:nvSpPr>
          <p:cNvPr id="3" name="TextBox 2"/>
          <p:cNvSpPr txBox="1"/>
          <p:nvPr/>
        </p:nvSpPr>
        <p:spPr>
          <a:xfrm>
            <a:off x="321476" y="4097558"/>
            <a:ext cx="11056873" cy="646331"/>
          </a:xfrm>
          <a:prstGeom prst="rect">
            <a:avLst/>
          </a:prstGeom>
          <a:noFill/>
        </p:spPr>
        <p:txBody>
          <a:bodyPr wrap="none" rtlCol="0">
            <a:spAutoFit/>
          </a:bodyPr>
          <a:lstStyle/>
          <a:p>
            <a:pPr marL="285750" indent="-285750">
              <a:buFont typeface="Arial" panose="020B0604020202020204" pitchFamily="34" charset="0"/>
              <a:buChar char="•"/>
            </a:pPr>
            <a:r>
              <a:rPr lang="en-US" dirty="0" smtClean="0"/>
              <a:t>If we go with U-</a:t>
            </a:r>
            <a:r>
              <a:rPr lang="en-US" dirty="0" err="1" smtClean="0"/>
              <a:t>LEGe</a:t>
            </a:r>
            <a:r>
              <a:rPr lang="en-US" dirty="0" smtClean="0"/>
              <a:t>, it’ll be very important to get the detector within 1 cm of the source</a:t>
            </a:r>
          </a:p>
          <a:p>
            <a:pPr marL="285750" indent="-285750">
              <a:buFont typeface="Arial" panose="020B0604020202020204" pitchFamily="34" charset="0"/>
              <a:buChar char="•"/>
            </a:pPr>
            <a:r>
              <a:rPr lang="en-US" dirty="0" smtClean="0"/>
              <a:t>5 mm Ge results in thickness near 1, and any increase in thickness will increase the background from gamma rays</a:t>
            </a:r>
          </a:p>
        </p:txBody>
      </p:sp>
      <p:pic>
        <p:nvPicPr>
          <p:cNvPr id="6" name="Picture 5"/>
          <p:cNvPicPr>
            <a:picLocks noChangeAspect="1"/>
          </p:cNvPicPr>
          <p:nvPr/>
        </p:nvPicPr>
        <p:blipFill>
          <a:blip r:embed="rId2"/>
          <a:stretch>
            <a:fillRect/>
          </a:stretch>
        </p:blipFill>
        <p:spPr>
          <a:xfrm>
            <a:off x="321476" y="1768013"/>
            <a:ext cx="5657850" cy="1543050"/>
          </a:xfrm>
          <a:prstGeom prst="rect">
            <a:avLst/>
          </a:prstGeom>
        </p:spPr>
      </p:pic>
      <p:pic>
        <p:nvPicPr>
          <p:cNvPr id="8" name="Picture 7"/>
          <p:cNvPicPr>
            <a:picLocks noChangeAspect="1"/>
          </p:cNvPicPr>
          <p:nvPr/>
        </p:nvPicPr>
        <p:blipFill>
          <a:blip r:embed="rId3"/>
          <a:stretch>
            <a:fillRect/>
          </a:stretch>
        </p:blipFill>
        <p:spPr>
          <a:xfrm>
            <a:off x="6096000" y="1768013"/>
            <a:ext cx="5657850" cy="1543050"/>
          </a:xfrm>
          <a:prstGeom prst="rect">
            <a:avLst/>
          </a:prstGeom>
        </p:spPr>
      </p:pic>
    </p:spTree>
    <p:extLst>
      <p:ext uri="{BB962C8B-B14F-4D97-AF65-F5344CB8AC3E}">
        <p14:creationId xmlns:p14="http://schemas.microsoft.com/office/powerpoint/2010/main" val="658923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Cryostats</a:t>
            </a:r>
            <a:endParaRPr lang="en-US" dirty="0"/>
          </a:p>
        </p:txBody>
      </p:sp>
      <p:sp>
        <p:nvSpPr>
          <p:cNvPr id="4" name="Content Placeholder 3"/>
          <p:cNvSpPr>
            <a:spLocks noGrp="1"/>
          </p:cNvSpPr>
          <p:nvPr>
            <p:ph idx="1"/>
          </p:nvPr>
        </p:nvSpPr>
        <p:spPr/>
        <p:txBody>
          <a:bodyPr/>
          <a:lstStyle/>
          <a:p>
            <a:pPr marL="0" indent="0">
              <a:buNone/>
            </a:pPr>
            <a:r>
              <a:rPr lang="en-US" dirty="0" smtClean="0"/>
              <a:t>TODO:</a:t>
            </a:r>
          </a:p>
          <a:p>
            <a:pPr marL="0" indent="0">
              <a:buNone/>
            </a:pPr>
            <a:r>
              <a:rPr lang="en-US" dirty="0" smtClean="0"/>
              <a:t>Window vs windowless (window doesn’t absorb much at our energies)</a:t>
            </a:r>
          </a:p>
          <a:p>
            <a:pPr marL="0" indent="0">
              <a:buNone/>
            </a:pPr>
            <a:r>
              <a:rPr lang="en-US" dirty="0" smtClean="0"/>
              <a:t>Other options? Need distances to detectors)</a:t>
            </a:r>
            <a:endParaRPr lang="en-US" dirty="0"/>
          </a:p>
        </p:txBody>
      </p:sp>
    </p:spTree>
    <p:extLst>
      <p:ext uri="{BB962C8B-B14F-4D97-AF65-F5344CB8AC3E}">
        <p14:creationId xmlns:p14="http://schemas.microsoft.com/office/powerpoint/2010/main" val="2487075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Rates</a:t>
            </a:r>
            <a:endParaRPr lang="en-US" dirty="0"/>
          </a:p>
        </p:txBody>
      </p:sp>
      <p:sp>
        <p:nvSpPr>
          <p:cNvPr id="12" name="Content Placeholder 11"/>
          <p:cNvSpPr>
            <a:spLocks noGrp="1"/>
          </p:cNvSpPr>
          <p:nvPr>
            <p:ph sz="half" idx="1"/>
          </p:nvPr>
        </p:nvSpPr>
        <p:spPr>
          <a:xfrm>
            <a:off x="194388" y="1813119"/>
            <a:ext cx="5181600" cy="4351338"/>
          </a:xfrm>
        </p:spPr>
        <p:txBody>
          <a:bodyPr/>
          <a:lstStyle/>
          <a:p>
            <a:pPr marL="514350" indent="-514350">
              <a:buFont typeface="+mj-lt"/>
              <a:buAutoNum type="arabicPeriod"/>
            </a:pPr>
            <a:r>
              <a:rPr lang="en-US" dirty="0" smtClean="0"/>
              <a:t>Stopped beam rates from </a:t>
            </a:r>
            <a:r>
              <a:rPr lang="en-US" dirty="0" smtClean="0">
                <a:hlinkClick r:id="rId2"/>
              </a:rPr>
              <a:t>FRIB Estimated Rates</a:t>
            </a:r>
            <a:endParaRPr lang="en-US" dirty="0" smtClean="0"/>
          </a:p>
          <a:p>
            <a:pPr marL="514350" indent="-514350">
              <a:buFont typeface="+mj-lt"/>
              <a:buAutoNum type="arabicPeriod"/>
            </a:pPr>
            <a:r>
              <a:rPr lang="en-US" dirty="0" smtClean="0"/>
              <a:t>Compute number of nuclei deposited on foil which haven’t yet decayed after X seconds</a:t>
            </a:r>
          </a:p>
          <a:p>
            <a:pPr marL="514350" indent="-514350">
              <a:buFont typeface="+mj-lt"/>
              <a:buAutoNum type="arabicPeriod"/>
            </a:pPr>
            <a:r>
              <a:rPr lang="en-US" dirty="0" smtClean="0"/>
              <a:t>Exponential decay while foil is being moved into detector, and while in detector</a:t>
            </a:r>
          </a:p>
          <a:p>
            <a:pPr marL="514350" indent="-514350">
              <a:buFont typeface="+mj-lt"/>
              <a:buAutoNum type="arabicPeriod"/>
            </a:pPr>
            <a:endParaRPr lang="en-US" dirty="0"/>
          </a:p>
        </p:txBody>
      </p:sp>
      <p:graphicFrame>
        <p:nvGraphicFramePr>
          <p:cNvPr id="14" name="Content Placeholder 13"/>
          <p:cNvGraphicFramePr>
            <a:graphicFrameLocks noGrp="1"/>
          </p:cNvGraphicFramePr>
          <p:nvPr>
            <p:ph sz="half" idx="2"/>
            <p:extLst>
              <p:ext uri="{D42A27DB-BD31-4B8C-83A1-F6EECF244321}">
                <p14:modId xmlns:p14="http://schemas.microsoft.com/office/powerpoint/2010/main" val="1606559081"/>
              </p:ext>
            </p:extLst>
          </p:nvPr>
        </p:nvGraphicFramePr>
        <p:xfrm>
          <a:off x="5674567" y="1813119"/>
          <a:ext cx="6290678" cy="3606800"/>
        </p:xfrm>
        <a:graphic>
          <a:graphicData uri="http://schemas.openxmlformats.org/drawingml/2006/table">
            <a:tbl>
              <a:tblPr firstRow="1" bandRow="1">
                <a:tableStyleId>{5C22544A-7EE6-4342-B048-85BDC9FD1C3A}</a:tableStyleId>
              </a:tblPr>
              <a:tblGrid>
                <a:gridCol w="593237">
                  <a:extLst>
                    <a:ext uri="{9D8B030D-6E8A-4147-A177-3AD203B41FA5}">
                      <a16:colId xmlns:a16="http://schemas.microsoft.com/office/drawing/2014/main" val="890466449"/>
                    </a:ext>
                  </a:extLst>
                </a:gridCol>
                <a:gridCol w="2211642">
                  <a:extLst>
                    <a:ext uri="{9D8B030D-6E8A-4147-A177-3AD203B41FA5}">
                      <a16:colId xmlns:a16="http://schemas.microsoft.com/office/drawing/2014/main" val="1725058550"/>
                    </a:ext>
                  </a:extLst>
                </a:gridCol>
                <a:gridCol w="1169320">
                  <a:extLst>
                    <a:ext uri="{9D8B030D-6E8A-4147-A177-3AD203B41FA5}">
                      <a16:colId xmlns:a16="http://schemas.microsoft.com/office/drawing/2014/main" val="1708683193"/>
                    </a:ext>
                  </a:extLst>
                </a:gridCol>
                <a:gridCol w="1097280">
                  <a:extLst>
                    <a:ext uri="{9D8B030D-6E8A-4147-A177-3AD203B41FA5}">
                      <a16:colId xmlns:a16="http://schemas.microsoft.com/office/drawing/2014/main" val="2832062860"/>
                    </a:ext>
                  </a:extLst>
                </a:gridCol>
                <a:gridCol w="1219199">
                  <a:extLst>
                    <a:ext uri="{9D8B030D-6E8A-4147-A177-3AD203B41FA5}">
                      <a16:colId xmlns:a16="http://schemas.microsoft.com/office/drawing/2014/main" val="198364712"/>
                    </a:ext>
                  </a:extLst>
                </a:gridCol>
              </a:tblGrid>
              <a:tr h="370840">
                <a:tc>
                  <a:txBody>
                    <a:bodyPr/>
                    <a:lstStyle/>
                    <a:p>
                      <a:endParaRPr lang="en-US" dirty="0"/>
                    </a:p>
                  </a:txBody>
                  <a:tcPr vert="vert270"/>
                </a:tc>
                <a:tc>
                  <a:txBody>
                    <a:bodyPr/>
                    <a:lstStyle/>
                    <a:p>
                      <a:endParaRPr lang="en-US" dirty="0"/>
                    </a:p>
                  </a:txBody>
                  <a:tcPr/>
                </a:tc>
                <a:tc>
                  <a:txBody>
                    <a:bodyPr/>
                    <a:lstStyle/>
                    <a:p>
                      <a:r>
                        <a:rPr lang="en-US" dirty="0" smtClean="0"/>
                        <a:t>PAC1</a:t>
                      </a:r>
                      <a:endParaRPr lang="en-US" dirty="0"/>
                    </a:p>
                  </a:txBody>
                  <a:tcPr/>
                </a:tc>
                <a:tc>
                  <a:txBody>
                    <a:bodyPr/>
                    <a:lstStyle/>
                    <a:p>
                      <a:r>
                        <a:rPr lang="en-US" dirty="0" smtClean="0"/>
                        <a:t>PAC2</a:t>
                      </a:r>
                      <a:endParaRPr lang="en-US" dirty="0"/>
                    </a:p>
                  </a:txBody>
                  <a:tcPr/>
                </a:tc>
                <a:tc>
                  <a:txBody>
                    <a:bodyPr/>
                    <a:lstStyle/>
                    <a:p>
                      <a:r>
                        <a:rPr lang="en-US" dirty="0" smtClean="0"/>
                        <a:t>Full FRIB60</a:t>
                      </a:r>
                      <a:endParaRPr lang="en-US" dirty="0"/>
                    </a:p>
                  </a:txBody>
                  <a:tcPr/>
                </a:tc>
                <a:extLst>
                  <a:ext uri="{0D108BD9-81ED-4DB2-BD59-A6C34878D82A}">
                    <a16:rowId xmlns:a16="http://schemas.microsoft.com/office/drawing/2014/main" val="2740427807"/>
                  </a:ext>
                </a:extLst>
              </a:tr>
              <a:tr h="370840">
                <a:tc rowSpan="4">
                  <a:txBody>
                    <a:bodyPr/>
                    <a:lstStyle/>
                    <a:p>
                      <a:pPr algn="ctr"/>
                      <a:r>
                        <a:rPr lang="en-US" baseline="30000" dirty="0" smtClean="0"/>
                        <a:t>60</a:t>
                      </a:r>
                      <a:r>
                        <a:rPr lang="en-US" dirty="0" smtClean="0"/>
                        <a:t>Ga</a:t>
                      </a:r>
                      <a:endParaRPr lang="en-US" dirty="0"/>
                    </a:p>
                  </a:txBody>
                  <a:tcPr vert="vert270" anchor="ctr"/>
                </a:tc>
                <a:tc>
                  <a:txBody>
                    <a:bodyPr/>
                    <a:lstStyle/>
                    <a:p>
                      <a:pPr algn="r"/>
                      <a:r>
                        <a:rPr lang="en-US" dirty="0" smtClean="0"/>
                        <a:t>stopped</a:t>
                      </a:r>
                      <a:r>
                        <a:rPr lang="en-US" baseline="0" dirty="0" smtClean="0"/>
                        <a:t> beam</a:t>
                      </a:r>
                      <a:endParaRPr lang="en-US" dirty="0"/>
                    </a:p>
                  </a:txBody>
                  <a:tcPr/>
                </a:tc>
                <a:tc>
                  <a:txBody>
                    <a:bodyPr/>
                    <a:lstStyle/>
                    <a:p>
                      <a:pPr algn="ctr"/>
                      <a:r>
                        <a:rPr lang="en-US" dirty="0" smtClean="0"/>
                        <a:t>9.56E+02</a:t>
                      </a:r>
                      <a:endParaRPr lang="en-US" dirty="0"/>
                    </a:p>
                  </a:txBody>
                  <a:tcPr/>
                </a:tc>
                <a:tc>
                  <a:txBody>
                    <a:bodyPr/>
                    <a:lstStyle/>
                    <a:p>
                      <a:pPr algn="ctr"/>
                      <a:r>
                        <a:rPr lang="en-US" dirty="0" smtClean="0"/>
                        <a:t>4.78E+03</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1.50E+05</a:t>
                      </a:r>
                    </a:p>
                  </a:txBody>
                  <a:tcPr/>
                </a:tc>
                <a:extLst>
                  <a:ext uri="{0D108BD9-81ED-4DB2-BD59-A6C34878D82A}">
                    <a16:rowId xmlns:a16="http://schemas.microsoft.com/office/drawing/2014/main" val="3819071928"/>
                  </a:ext>
                </a:extLst>
              </a:tr>
              <a:tr h="370840">
                <a:tc vMerge="1">
                  <a:txBody>
                    <a:bodyPr/>
                    <a:lstStyle/>
                    <a:p>
                      <a:endParaRPr lang="en-US"/>
                    </a:p>
                  </a:txBody>
                  <a:tcPr/>
                </a:tc>
                <a:tc>
                  <a:txBody>
                    <a:bodyPr/>
                    <a:lstStyle/>
                    <a:p>
                      <a:pPr algn="r"/>
                      <a:r>
                        <a:rPr lang="en-US" dirty="0" smtClean="0"/>
                        <a:t>After 1 s in beam</a:t>
                      </a:r>
                      <a:endParaRPr lang="en-US" dirty="0"/>
                    </a:p>
                  </a:txBody>
                  <a:tcPr/>
                </a:tc>
                <a:tc>
                  <a:txBody>
                    <a:bodyPr/>
                    <a:lstStyle/>
                    <a:p>
                      <a:pPr algn="ctr" fontAlgn="b"/>
                      <a:r>
                        <a:rPr lang="en-US" sz="1800" kern="1200" baseline="0" dirty="0">
                          <a:solidFill>
                            <a:schemeClr val="dk1"/>
                          </a:solidFill>
                          <a:latin typeface="+mn-lt"/>
                          <a:ea typeface="+mn-ea"/>
                          <a:cs typeface="+mn-cs"/>
                        </a:rPr>
                        <a:t>9.49E+02</a:t>
                      </a:r>
                    </a:p>
                  </a:txBody>
                  <a:tcPr marL="9525" marR="9525" marT="9525" marB="0" anchor="b"/>
                </a:tc>
                <a:tc>
                  <a:txBody>
                    <a:bodyPr/>
                    <a:lstStyle/>
                    <a:p>
                      <a:pPr algn="ctr" fontAlgn="b"/>
                      <a:r>
                        <a:rPr lang="en-US" sz="1800" kern="1200" baseline="0">
                          <a:solidFill>
                            <a:schemeClr val="dk1"/>
                          </a:solidFill>
                          <a:latin typeface="+mn-lt"/>
                          <a:ea typeface="+mn-ea"/>
                          <a:cs typeface="+mn-cs"/>
                        </a:rPr>
                        <a:t>4.75E+03</a:t>
                      </a:r>
                    </a:p>
                  </a:txBody>
                  <a:tcPr marL="9525" marR="9525" marT="9525" marB="0" anchor="b"/>
                </a:tc>
                <a:tc>
                  <a:txBody>
                    <a:bodyPr/>
                    <a:lstStyle/>
                    <a:p>
                      <a:pPr algn="ctr" fontAlgn="b"/>
                      <a:r>
                        <a:rPr lang="en-US" sz="1800" kern="1200" baseline="0" dirty="0">
                          <a:solidFill>
                            <a:schemeClr val="dk1"/>
                          </a:solidFill>
                          <a:latin typeface="+mn-lt"/>
                          <a:ea typeface="+mn-ea"/>
                          <a:cs typeface="+mn-cs"/>
                        </a:rPr>
                        <a:t>1.49E+05</a:t>
                      </a:r>
                    </a:p>
                  </a:txBody>
                  <a:tcPr marL="9525" marR="9525" marT="9525" marB="0" anchor="b"/>
                </a:tc>
                <a:extLst>
                  <a:ext uri="{0D108BD9-81ED-4DB2-BD59-A6C34878D82A}">
                    <a16:rowId xmlns:a16="http://schemas.microsoft.com/office/drawing/2014/main" val="1861534394"/>
                  </a:ext>
                </a:extLst>
              </a:tr>
              <a:tr h="370840">
                <a:tc vMerge="1">
                  <a:txBody>
                    <a:bodyPr/>
                    <a:lstStyle/>
                    <a:p>
                      <a:endParaRPr lang="en-US" dirty="0"/>
                    </a:p>
                  </a:txBody>
                  <a:tcPr vert="vert270"/>
                </a:tc>
                <a:tc>
                  <a:txBody>
                    <a:bodyPr/>
                    <a:lstStyle/>
                    <a:p>
                      <a:pPr algn="r"/>
                      <a:r>
                        <a:rPr lang="en-US" dirty="0" smtClean="0"/>
                        <a:t>100</a:t>
                      </a:r>
                      <a:r>
                        <a:rPr lang="en-US" baseline="0" dirty="0" smtClean="0"/>
                        <a:t> </a:t>
                      </a:r>
                      <a:r>
                        <a:rPr lang="en-US" baseline="0" dirty="0" err="1" smtClean="0"/>
                        <a:t>ms</a:t>
                      </a:r>
                      <a:r>
                        <a:rPr lang="en-US" baseline="0" dirty="0" smtClean="0"/>
                        <a:t> after removal</a:t>
                      </a:r>
                      <a:endParaRPr lang="en-US" dirty="0"/>
                    </a:p>
                  </a:txBody>
                  <a:tcPr/>
                </a:tc>
                <a:tc>
                  <a:txBody>
                    <a:bodyPr/>
                    <a:lstStyle/>
                    <a:p>
                      <a:pPr algn="ctr" fontAlgn="b"/>
                      <a:r>
                        <a:rPr lang="en-US" sz="1800" kern="1200" baseline="0" dirty="0">
                          <a:solidFill>
                            <a:schemeClr val="dk1"/>
                          </a:solidFill>
                          <a:latin typeface="+mn-lt"/>
                          <a:ea typeface="+mn-ea"/>
                          <a:cs typeface="+mn-cs"/>
                        </a:rPr>
                        <a:t>3.53E+02</a:t>
                      </a:r>
                    </a:p>
                  </a:txBody>
                  <a:tcPr marL="9525" marR="9525" marT="9525" marB="0" anchor="b"/>
                </a:tc>
                <a:tc>
                  <a:txBody>
                    <a:bodyPr/>
                    <a:lstStyle/>
                    <a:p>
                      <a:pPr algn="ctr" fontAlgn="b"/>
                      <a:r>
                        <a:rPr lang="en-US" sz="1800" kern="1200" baseline="0" dirty="0">
                          <a:solidFill>
                            <a:schemeClr val="dk1"/>
                          </a:solidFill>
                          <a:latin typeface="+mn-lt"/>
                          <a:ea typeface="+mn-ea"/>
                          <a:cs typeface="+mn-cs"/>
                        </a:rPr>
                        <a:t>1.76E+03</a:t>
                      </a:r>
                    </a:p>
                  </a:txBody>
                  <a:tcPr marL="9525" marR="9525" marT="9525" marB="0" anchor="b"/>
                </a:tc>
                <a:tc>
                  <a:txBody>
                    <a:bodyPr/>
                    <a:lstStyle/>
                    <a:p>
                      <a:pPr algn="ctr" fontAlgn="b"/>
                      <a:r>
                        <a:rPr lang="en-US" sz="1800" kern="1200" baseline="0" dirty="0">
                          <a:solidFill>
                            <a:schemeClr val="dk1"/>
                          </a:solidFill>
                          <a:latin typeface="+mn-lt"/>
                          <a:ea typeface="+mn-ea"/>
                          <a:cs typeface="+mn-cs"/>
                        </a:rPr>
                        <a:t>5.53E+04</a:t>
                      </a:r>
                    </a:p>
                  </a:txBody>
                  <a:tcPr marL="9525" marR="9525" marT="9525" marB="0" anchor="b"/>
                </a:tc>
                <a:extLst>
                  <a:ext uri="{0D108BD9-81ED-4DB2-BD59-A6C34878D82A}">
                    <a16:rowId xmlns:a16="http://schemas.microsoft.com/office/drawing/2014/main" val="234863064"/>
                  </a:ext>
                </a:extLst>
              </a:tr>
              <a:tr h="370840">
                <a:tc vMerge="1">
                  <a:txBody>
                    <a:bodyPr/>
                    <a:lstStyle/>
                    <a:p>
                      <a:pPr algn="ctr"/>
                      <a:endParaRPr lang="en-US" dirty="0"/>
                    </a:p>
                  </a:txBody>
                  <a:tcPr vert="vert270" anchor="ctr"/>
                </a:tc>
                <a:tc>
                  <a:txBody>
                    <a:bodyPr/>
                    <a:lstStyle/>
                    <a:p>
                      <a:pPr algn="r"/>
                      <a:r>
                        <a:rPr lang="en-US" dirty="0" smtClean="0"/>
                        <a:t>1 s after removal</a:t>
                      </a:r>
                      <a:endParaRPr lang="en-US" dirty="0"/>
                    </a:p>
                  </a:txBody>
                  <a:tcPr/>
                </a:tc>
                <a:tc>
                  <a:txBody>
                    <a:bodyPr/>
                    <a:lstStyle/>
                    <a:p>
                      <a:pPr algn="ctr" fontAlgn="b"/>
                      <a:r>
                        <a:rPr lang="en-US" sz="1800" kern="1200" baseline="0" dirty="0">
                          <a:solidFill>
                            <a:schemeClr val="dk1"/>
                          </a:solidFill>
                          <a:latin typeface="+mn-lt"/>
                          <a:ea typeface="+mn-ea"/>
                          <a:cs typeface="+mn-cs"/>
                        </a:rPr>
                        <a:t>4.76E-02</a:t>
                      </a:r>
                    </a:p>
                  </a:txBody>
                  <a:tcPr marL="9525" marR="9525" marT="9525" marB="0" anchor="b"/>
                </a:tc>
                <a:tc>
                  <a:txBody>
                    <a:bodyPr/>
                    <a:lstStyle/>
                    <a:p>
                      <a:pPr algn="ctr" fontAlgn="b"/>
                      <a:r>
                        <a:rPr lang="en-US" sz="1800" kern="1200" baseline="0" dirty="0">
                          <a:solidFill>
                            <a:schemeClr val="dk1"/>
                          </a:solidFill>
                          <a:latin typeface="+mn-lt"/>
                          <a:ea typeface="+mn-ea"/>
                          <a:cs typeface="+mn-cs"/>
                        </a:rPr>
                        <a:t>2.38E-01</a:t>
                      </a:r>
                    </a:p>
                  </a:txBody>
                  <a:tcPr marL="9525" marR="9525" marT="9525" marB="0" anchor="b"/>
                </a:tc>
                <a:tc>
                  <a:txBody>
                    <a:bodyPr/>
                    <a:lstStyle/>
                    <a:p>
                      <a:pPr algn="ctr" fontAlgn="b"/>
                      <a:r>
                        <a:rPr lang="en-US" sz="1800" kern="1200" baseline="0" dirty="0">
                          <a:solidFill>
                            <a:schemeClr val="dk1"/>
                          </a:solidFill>
                          <a:latin typeface="+mn-lt"/>
                          <a:ea typeface="+mn-ea"/>
                          <a:cs typeface="+mn-cs"/>
                        </a:rPr>
                        <a:t>7.47E+00</a:t>
                      </a:r>
                    </a:p>
                  </a:txBody>
                  <a:tcPr marL="9525" marR="9525" marT="9525" marB="0" anchor="b"/>
                </a:tc>
                <a:extLst>
                  <a:ext uri="{0D108BD9-81ED-4DB2-BD59-A6C34878D82A}">
                    <a16:rowId xmlns:a16="http://schemas.microsoft.com/office/drawing/2014/main" val="2268049200"/>
                  </a:ext>
                </a:extLst>
              </a:tr>
              <a:tr h="370840">
                <a:tc rowSpan="4">
                  <a:txBody>
                    <a:bodyPr/>
                    <a:lstStyle/>
                    <a:p>
                      <a:pPr algn="ctr"/>
                      <a:r>
                        <a:rPr lang="en-US" baseline="30000" dirty="0" smtClean="0"/>
                        <a:t>73</a:t>
                      </a:r>
                      <a:r>
                        <a:rPr lang="en-US" dirty="0" smtClean="0"/>
                        <a:t>Kr</a:t>
                      </a:r>
                      <a:endParaRPr lang="en-US" dirty="0"/>
                    </a:p>
                  </a:txBody>
                  <a:tcPr vert="vert270" anchor="ctr"/>
                </a:tc>
                <a:tc>
                  <a:txBody>
                    <a:bodyPr/>
                    <a:lstStyle/>
                    <a:p>
                      <a:pPr algn="r"/>
                      <a:r>
                        <a:rPr lang="en-US" dirty="0" smtClean="0"/>
                        <a:t>Stopped beam</a:t>
                      </a:r>
                      <a:endParaRPr lang="en-US" dirty="0"/>
                    </a:p>
                  </a:txBody>
                  <a:tcPr/>
                </a:tc>
                <a:tc>
                  <a:txBody>
                    <a:bodyPr/>
                    <a:lstStyle/>
                    <a:p>
                      <a:pPr algn="ctr" fontAlgn="b"/>
                      <a:r>
                        <a:rPr lang="en-US" sz="1800" kern="1200" baseline="0" dirty="0">
                          <a:solidFill>
                            <a:schemeClr val="dk1"/>
                          </a:solidFill>
                          <a:latin typeface="+mn-lt"/>
                          <a:ea typeface="+mn-ea"/>
                          <a:cs typeface="+mn-cs"/>
                        </a:rPr>
                        <a:t>4.07E+05</a:t>
                      </a:r>
                    </a:p>
                  </a:txBody>
                  <a:tcPr marL="9525" marR="9525" marT="9525" marB="0" anchor="b"/>
                </a:tc>
                <a:tc>
                  <a:txBody>
                    <a:bodyPr/>
                    <a:lstStyle/>
                    <a:p>
                      <a:pPr algn="ctr" fontAlgn="b"/>
                      <a:r>
                        <a:rPr lang="en-US" sz="1800" kern="1200" baseline="0" dirty="0">
                          <a:solidFill>
                            <a:schemeClr val="dk1"/>
                          </a:solidFill>
                          <a:latin typeface="+mn-lt"/>
                          <a:ea typeface="+mn-ea"/>
                          <a:cs typeface="+mn-cs"/>
                        </a:rPr>
                        <a:t>3.67E+06</a:t>
                      </a:r>
                    </a:p>
                  </a:txBody>
                  <a:tcPr marL="9525" marR="9525" marT="9525" marB="0" anchor="b"/>
                </a:tc>
                <a:tc>
                  <a:txBody>
                    <a:bodyPr/>
                    <a:lstStyle/>
                    <a:p>
                      <a:pPr algn="ctr" fontAlgn="b"/>
                      <a:r>
                        <a:rPr lang="en-US" sz="1800" kern="1200" baseline="0" dirty="0">
                          <a:solidFill>
                            <a:schemeClr val="dk1"/>
                          </a:solidFill>
                          <a:latin typeface="+mn-lt"/>
                          <a:ea typeface="+mn-ea"/>
                          <a:cs typeface="+mn-cs"/>
                        </a:rPr>
                        <a:t>1.14E+08</a:t>
                      </a:r>
                    </a:p>
                  </a:txBody>
                  <a:tcPr marL="9525" marR="9525" marT="9525" marB="0" anchor="b"/>
                </a:tc>
                <a:extLst>
                  <a:ext uri="{0D108BD9-81ED-4DB2-BD59-A6C34878D82A}">
                    <a16:rowId xmlns:a16="http://schemas.microsoft.com/office/drawing/2014/main" val="1863779406"/>
                  </a:ext>
                </a:extLst>
              </a:tr>
              <a:tr h="370840">
                <a:tc vMerge="1">
                  <a:txBody>
                    <a:bodyPr/>
                    <a:lstStyle/>
                    <a:p>
                      <a:endParaRPr lang="en-US"/>
                    </a:p>
                  </a:txBody>
                  <a:tcPr/>
                </a:tc>
                <a:tc>
                  <a:txBody>
                    <a:bodyPr/>
                    <a:lstStyle/>
                    <a:p>
                      <a:pPr algn="r"/>
                      <a:r>
                        <a:rPr lang="en-US" dirty="0" smtClean="0"/>
                        <a:t>After 1 s in beam</a:t>
                      </a:r>
                      <a:endParaRPr lang="en-US" dirty="0"/>
                    </a:p>
                  </a:txBody>
                  <a:tcPr/>
                </a:tc>
                <a:tc>
                  <a:txBody>
                    <a:bodyPr/>
                    <a:lstStyle/>
                    <a:p>
                      <a:pPr algn="ctr" fontAlgn="b"/>
                      <a:r>
                        <a:rPr lang="en-US" sz="1800" kern="1200" baseline="0" dirty="0">
                          <a:solidFill>
                            <a:schemeClr val="dk1"/>
                          </a:solidFill>
                          <a:latin typeface="+mn-lt"/>
                          <a:ea typeface="+mn-ea"/>
                          <a:cs typeface="+mn-cs"/>
                        </a:rPr>
                        <a:t>9.74E+03</a:t>
                      </a:r>
                    </a:p>
                  </a:txBody>
                  <a:tcPr marL="9525" marR="9525" marT="9525" marB="0" anchor="b"/>
                </a:tc>
                <a:tc>
                  <a:txBody>
                    <a:bodyPr/>
                    <a:lstStyle/>
                    <a:p>
                      <a:pPr algn="ctr" fontAlgn="b"/>
                      <a:r>
                        <a:rPr lang="en-US" sz="1800" kern="1200" baseline="0" dirty="0">
                          <a:solidFill>
                            <a:schemeClr val="dk1"/>
                          </a:solidFill>
                          <a:latin typeface="+mn-lt"/>
                          <a:ea typeface="+mn-ea"/>
                          <a:cs typeface="+mn-cs"/>
                        </a:rPr>
                        <a:t>8.79E+04</a:t>
                      </a:r>
                    </a:p>
                  </a:txBody>
                  <a:tcPr marL="9525" marR="9525" marT="9525" marB="0" anchor="b"/>
                </a:tc>
                <a:tc>
                  <a:txBody>
                    <a:bodyPr/>
                    <a:lstStyle/>
                    <a:p>
                      <a:pPr algn="ctr" fontAlgn="b"/>
                      <a:r>
                        <a:rPr lang="en-US" sz="1800" kern="1200" baseline="0" dirty="0">
                          <a:solidFill>
                            <a:schemeClr val="dk1"/>
                          </a:solidFill>
                          <a:latin typeface="+mn-lt"/>
                          <a:ea typeface="+mn-ea"/>
                          <a:cs typeface="+mn-cs"/>
                        </a:rPr>
                        <a:t>2.73E+06</a:t>
                      </a:r>
                    </a:p>
                  </a:txBody>
                  <a:tcPr marL="9525" marR="9525" marT="9525" marB="0" anchor="b"/>
                </a:tc>
                <a:extLst>
                  <a:ext uri="{0D108BD9-81ED-4DB2-BD59-A6C34878D82A}">
                    <a16:rowId xmlns:a16="http://schemas.microsoft.com/office/drawing/2014/main" val="1538589632"/>
                  </a:ext>
                </a:extLst>
              </a:tr>
              <a:tr h="370840">
                <a:tc vMerge="1">
                  <a:txBody>
                    <a:bodyPr/>
                    <a:lstStyle/>
                    <a:p>
                      <a:pPr algn="ctr"/>
                      <a:endParaRPr lang="en-US" dirty="0"/>
                    </a:p>
                  </a:txBody>
                  <a:tcPr vert="vert270" anchor="ctr"/>
                </a:tc>
                <a:tc>
                  <a:txBody>
                    <a:bodyPr/>
                    <a:lstStyle/>
                    <a:p>
                      <a:pPr algn="r"/>
                      <a:r>
                        <a:rPr lang="en-US" dirty="0" smtClean="0"/>
                        <a:t>100</a:t>
                      </a:r>
                      <a:r>
                        <a:rPr lang="en-US" baseline="0" dirty="0" smtClean="0"/>
                        <a:t> </a:t>
                      </a:r>
                      <a:r>
                        <a:rPr lang="en-US" baseline="0" dirty="0" err="1" smtClean="0"/>
                        <a:t>ms</a:t>
                      </a:r>
                      <a:r>
                        <a:rPr lang="en-US" baseline="0" dirty="0" smtClean="0"/>
                        <a:t> after removal</a:t>
                      </a:r>
                      <a:endParaRPr lang="en-US" dirty="0"/>
                    </a:p>
                  </a:txBody>
                  <a:tcPr/>
                </a:tc>
                <a:tc>
                  <a:txBody>
                    <a:bodyPr/>
                    <a:lstStyle/>
                    <a:p>
                      <a:pPr algn="ctr" fontAlgn="b"/>
                      <a:r>
                        <a:rPr lang="en-US" sz="1800" kern="1200" dirty="0">
                          <a:solidFill>
                            <a:schemeClr val="dk1"/>
                          </a:solidFill>
                          <a:latin typeface="+mn-lt"/>
                          <a:ea typeface="+mn-ea"/>
                          <a:cs typeface="+mn-cs"/>
                        </a:rPr>
                        <a:t>9.72E+03</a:t>
                      </a:r>
                    </a:p>
                  </a:txBody>
                  <a:tcPr marL="9525" marR="9525" marT="9525" marB="0" anchor="b"/>
                </a:tc>
                <a:tc>
                  <a:txBody>
                    <a:bodyPr/>
                    <a:lstStyle/>
                    <a:p>
                      <a:pPr algn="ctr" fontAlgn="b"/>
                      <a:r>
                        <a:rPr lang="en-US" sz="1800" kern="1200" dirty="0">
                          <a:solidFill>
                            <a:schemeClr val="dk1"/>
                          </a:solidFill>
                          <a:latin typeface="+mn-lt"/>
                          <a:ea typeface="+mn-ea"/>
                          <a:cs typeface="+mn-cs"/>
                        </a:rPr>
                        <a:t>8.76E+04</a:t>
                      </a:r>
                    </a:p>
                  </a:txBody>
                  <a:tcPr marL="9525" marR="9525" marT="9525" marB="0" anchor="b"/>
                </a:tc>
                <a:tc>
                  <a:txBody>
                    <a:bodyPr/>
                    <a:lstStyle/>
                    <a:p>
                      <a:pPr algn="ctr" fontAlgn="b"/>
                      <a:r>
                        <a:rPr lang="en-US" sz="1800" kern="1200" dirty="0">
                          <a:solidFill>
                            <a:schemeClr val="dk1"/>
                          </a:solidFill>
                          <a:latin typeface="+mn-lt"/>
                          <a:ea typeface="+mn-ea"/>
                          <a:cs typeface="+mn-cs"/>
                        </a:rPr>
                        <a:t>2.72E+06</a:t>
                      </a:r>
                    </a:p>
                  </a:txBody>
                  <a:tcPr marL="9525" marR="9525" marT="9525" marB="0" anchor="b"/>
                </a:tc>
                <a:extLst>
                  <a:ext uri="{0D108BD9-81ED-4DB2-BD59-A6C34878D82A}">
                    <a16:rowId xmlns:a16="http://schemas.microsoft.com/office/drawing/2014/main" val="4107376937"/>
                  </a:ext>
                </a:extLst>
              </a:tr>
              <a:tr h="370840">
                <a:tc vMerge="1">
                  <a:txBody>
                    <a:bodyPr/>
                    <a:lstStyle/>
                    <a:p>
                      <a:pPr algn="ctr"/>
                      <a:endParaRPr lang="en-US" dirty="0"/>
                    </a:p>
                  </a:txBody>
                  <a:tcPr vert="vert270" anchor="ctr"/>
                </a:tc>
                <a:tc>
                  <a:txBody>
                    <a:bodyPr/>
                    <a:lstStyle/>
                    <a:p>
                      <a:pPr algn="r"/>
                      <a:r>
                        <a:rPr lang="en-US" dirty="0" smtClean="0"/>
                        <a:t>1 s after removal</a:t>
                      </a:r>
                      <a:endParaRPr lang="en-US" dirty="0"/>
                    </a:p>
                  </a:txBody>
                  <a:tcPr/>
                </a:tc>
                <a:tc>
                  <a:txBody>
                    <a:bodyPr/>
                    <a:lstStyle/>
                    <a:p>
                      <a:pPr algn="ctr" fontAlgn="b"/>
                      <a:r>
                        <a:rPr lang="en-US" sz="1800" kern="1200" dirty="0">
                          <a:solidFill>
                            <a:schemeClr val="dk1"/>
                          </a:solidFill>
                          <a:latin typeface="+mn-lt"/>
                          <a:ea typeface="+mn-ea"/>
                          <a:cs typeface="+mn-cs"/>
                        </a:rPr>
                        <a:t>9.49E+03</a:t>
                      </a:r>
                    </a:p>
                  </a:txBody>
                  <a:tcPr marL="9525" marR="9525" marT="9525" marB="0" anchor="b"/>
                </a:tc>
                <a:tc>
                  <a:txBody>
                    <a:bodyPr/>
                    <a:lstStyle/>
                    <a:p>
                      <a:pPr algn="ctr" fontAlgn="b"/>
                      <a:r>
                        <a:rPr lang="en-US" sz="1800" kern="1200" dirty="0">
                          <a:solidFill>
                            <a:schemeClr val="dk1"/>
                          </a:solidFill>
                          <a:latin typeface="+mn-lt"/>
                          <a:ea typeface="+mn-ea"/>
                          <a:cs typeface="+mn-cs"/>
                        </a:rPr>
                        <a:t>8.55E+04</a:t>
                      </a:r>
                    </a:p>
                  </a:txBody>
                  <a:tcPr marL="9525" marR="9525" marT="9525" marB="0" anchor="b"/>
                </a:tc>
                <a:tc>
                  <a:txBody>
                    <a:bodyPr/>
                    <a:lstStyle/>
                    <a:p>
                      <a:pPr algn="ctr" fontAlgn="b"/>
                      <a:r>
                        <a:rPr lang="en-US" sz="1800" kern="1200" dirty="0">
                          <a:solidFill>
                            <a:schemeClr val="dk1"/>
                          </a:solidFill>
                          <a:latin typeface="+mn-lt"/>
                          <a:ea typeface="+mn-ea"/>
                          <a:cs typeface="+mn-cs"/>
                        </a:rPr>
                        <a:t>2.66E+06</a:t>
                      </a:r>
                    </a:p>
                  </a:txBody>
                  <a:tcPr marL="9525" marR="9525" marT="9525" marB="0" anchor="b"/>
                </a:tc>
                <a:extLst>
                  <a:ext uri="{0D108BD9-81ED-4DB2-BD59-A6C34878D82A}">
                    <a16:rowId xmlns:a16="http://schemas.microsoft.com/office/drawing/2014/main" val="788390590"/>
                  </a:ext>
                </a:extLst>
              </a:tr>
            </a:tbl>
          </a:graphicData>
        </a:graphic>
      </p:graphicFrame>
      <p:sp>
        <p:nvSpPr>
          <p:cNvPr id="15" name="TextBox 14"/>
          <p:cNvSpPr txBox="1"/>
          <p:nvPr/>
        </p:nvSpPr>
        <p:spPr>
          <a:xfrm>
            <a:off x="8098273" y="1321356"/>
            <a:ext cx="1961755" cy="369332"/>
          </a:xfrm>
          <a:prstGeom prst="rect">
            <a:avLst/>
          </a:prstGeom>
          <a:noFill/>
        </p:spPr>
        <p:txBody>
          <a:bodyPr wrap="none" rtlCol="0">
            <a:spAutoFit/>
          </a:bodyPr>
          <a:lstStyle/>
          <a:p>
            <a:r>
              <a:rPr lang="en-US" b="1" dirty="0" smtClean="0"/>
              <a:t>Decays Per Second</a:t>
            </a:r>
            <a:endParaRPr lang="en-US" b="1" dirty="0"/>
          </a:p>
        </p:txBody>
      </p:sp>
    </p:spTree>
    <p:extLst>
      <p:ext uri="{BB962C8B-B14F-4D97-AF65-F5344CB8AC3E}">
        <p14:creationId xmlns:p14="http://schemas.microsoft.com/office/powerpoint/2010/main" val="579046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for </a:t>
            </a:r>
            <a:r>
              <a:rPr lang="en-US" dirty="0" err="1" smtClean="0"/>
              <a:t>Mirion</a:t>
            </a:r>
            <a:endParaRPr lang="en-US" dirty="0"/>
          </a:p>
        </p:txBody>
      </p:sp>
      <p:sp>
        <p:nvSpPr>
          <p:cNvPr id="3" name="Content Placeholder 2"/>
          <p:cNvSpPr>
            <a:spLocks noGrp="1"/>
          </p:cNvSpPr>
          <p:nvPr>
            <p:ph idx="1"/>
          </p:nvPr>
        </p:nvSpPr>
        <p:spPr/>
        <p:txBody>
          <a:bodyPr/>
          <a:lstStyle/>
          <a:p>
            <a:r>
              <a:rPr lang="en-US" dirty="0" smtClean="0"/>
              <a:t>Information on Ge absorption edge in </a:t>
            </a:r>
            <a:r>
              <a:rPr lang="en-US" dirty="0" err="1" smtClean="0"/>
              <a:t>ULEGe</a:t>
            </a:r>
            <a:endParaRPr lang="en-US" dirty="0"/>
          </a:p>
          <a:p>
            <a:r>
              <a:rPr lang="en-US" dirty="0" smtClean="0"/>
              <a:t>Detector to window distances. Want to confirm it’s not more than a couple mm.</a:t>
            </a:r>
          </a:p>
          <a:p>
            <a:r>
              <a:rPr lang="en-US" dirty="0" smtClean="0"/>
              <a:t>Can we get a larger than 100 mm^2 </a:t>
            </a:r>
            <a:r>
              <a:rPr lang="en-US" dirty="0" err="1" smtClean="0"/>
              <a:t>ULEGe</a:t>
            </a:r>
            <a:r>
              <a:rPr lang="en-US" dirty="0" smtClean="0"/>
              <a:t>? Can we get the 100 mm^2 detector with a 5mm thick depletion region to reduce gamma background?</a:t>
            </a:r>
          </a:p>
          <a:p>
            <a:r>
              <a:rPr lang="en-US" dirty="0" smtClean="0"/>
              <a:t>Confirm that ~10k counts/second is ok for all the detectors we’re considering</a:t>
            </a:r>
            <a:endParaRPr lang="en-US" dirty="0"/>
          </a:p>
        </p:txBody>
      </p:sp>
    </p:spTree>
    <p:extLst>
      <p:ext uri="{BB962C8B-B14F-4D97-AF65-F5344CB8AC3E}">
        <p14:creationId xmlns:p14="http://schemas.microsoft.com/office/powerpoint/2010/main" val="2885547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BEGe</a:t>
            </a:r>
            <a:r>
              <a:rPr lang="en-US" dirty="0" smtClean="0"/>
              <a:t> Detector Efficiency</a:t>
            </a:r>
            <a:endParaRPr lang="en-US" dirty="0"/>
          </a:p>
        </p:txBody>
      </p:sp>
      <p:pic>
        <p:nvPicPr>
          <p:cNvPr id="3" name="Picture 2"/>
          <p:cNvPicPr>
            <a:picLocks noChangeAspect="1"/>
          </p:cNvPicPr>
          <p:nvPr/>
        </p:nvPicPr>
        <p:blipFill>
          <a:blip r:embed="rId2"/>
          <a:stretch>
            <a:fillRect/>
          </a:stretch>
        </p:blipFill>
        <p:spPr>
          <a:xfrm>
            <a:off x="137527" y="1690688"/>
            <a:ext cx="5958473" cy="4629783"/>
          </a:xfrm>
          <a:prstGeom prst="rect">
            <a:avLst/>
          </a:prstGeom>
        </p:spPr>
      </p:pic>
      <p:sp>
        <p:nvSpPr>
          <p:cNvPr id="4" name="TextBox 3"/>
          <p:cNvSpPr txBox="1"/>
          <p:nvPr/>
        </p:nvSpPr>
        <p:spPr>
          <a:xfrm>
            <a:off x="6018415" y="1690688"/>
            <a:ext cx="5710843" cy="923330"/>
          </a:xfrm>
          <a:prstGeom prst="rect">
            <a:avLst/>
          </a:prstGeom>
          <a:noFill/>
        </p:spPr>
        <p:txBody>
          <a:bodyPr wrap="square" rtlCol="0">
            <a:spAutoFit/>
          </a:bodyPr>
          <a:lstStyle/>
          <a:p>
            <a:r>
              <a:rPr lang="en-US" dirty="0" smtClean="0"/>
              <a:t>%solid angle covered should be 0.57%</a:t>
            </a:r>
          </a:p>
          <a:p>
            <a:r>
              <a:rPr lang="en-US" dirty="0" smtClean="0"/>
              <a:t>0.47%/0.57%=82% of photons that hit the detector are seen.</a:t>
            </a:r>
            <a:endParaRPr lang="en-US" dirty="0"/>
          </a:p>
        </p:txBody>
      </p:sp>
    </p:spTree>
    <p:extLst>
      <p:ext uri="{BB962C8B-B14F-4D97-AF65-F5344CB8AC3E}">
        <p14:creationId xmlns:p14="http://schemas.microsoft.com/office/powerpoint/2010/main" val="500204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LEGE Efficiency</a:t>
            </a:r>
            <a:endParaRPr lang="en-US" dirty="0"/>
          </a:p>
        </p:txBody>
      </p:sp>
      <p:pic>
        <p:nvPicPr>
          <p:cNvPr id="3" name="Picture 2"/>
          <p:cNvPicPr>
            <a:picLocks noChangeAspect="1"/>
          </p:cNvPicPr>
          <p:nvPr/>
        </p:nvPicPr>
        <p:blipFill>
          <a:blip r:embed="rId2"/>
          <a:stretch>
            <a:fillRect/>
          </a:stretch>
        </p:blipFill>
        <p:spPr>
          <a:xfrm>
            <a:off x="572718" y="1923444"/>
            <a:ext cx="5195091" cy="3853901"/>
          </a:xfrm>
          <a:prstGeom prst="rect">
            <a:avLst/>
          </a:prstGeom>
        </p:spPr>
      </p:pic>
    </p:spTree>
    <p:extLst>
      <p:ext uri="{BB962C8B-B14F-4D97-AF65-F5344CB8AC3E}">
        <p14:creationId xmlns:p14="http://schemas.microsoft.com/office/powerpoint/2010/main" val="3960229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22889</TotalTime>
  <Words>808</Words>
  <Application>Microsoft Office PowerPoint</Application>
  <PresentationFormat>Widescreen</PresentationFormat>
  <Paragraphs>133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Overview of Detector Options</vt:lpstr>
      <vt:lpstr>Silicon Detector Efficiency Discrepancy</vt:lpstr>
      <vt:lpstr>Is Ge Absorption Edge Important?</vt:lpstr>
      <vt:lpstr>Detector Geometry &amp; Efficiency</vt:lpstr>
      <vt:lpstr>Cryostats</vt:lpstr>
      <vt:lpstr>Rates</vt:lpstr>
      <vt:lpstr>Questions for Mirion</vt:lpstr>
      <vt:lpstr>BEGe Detector Efficiency</vt:lpstr>
      <vt:lpstr>LEGE Efficiency</vt:lpstr>
      <vt:lpstr>70 ke, 5 mm Ge</vt:lpstr>
    </vt:vector>
  </TitlesOfParts>
  <Company>MSU NSCL/FRIB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Detector Options</dc:title>
  <dc:creator>Adams, Alexander</dc:creator>
  <cp:lastModifiedBy>Adams, Alexander</cp:lastModifiedBy>
  <cp:revision>47</cp:revision>
  <dcterms:created xsi:type="dcterms:W3CDTF">2021-07-09T15:07:00Z</dcterms:created>
  <dcterms:modified xsi:type="dcterms:W3CDTF">2021-07-29T18:56:56Z</dcterms:modified>
</cp:coreProperties>
</file>