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362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9" autoAdjust="0"/>
    <p:restoredTop sz="86476" autoAdjust="0"/>
  </p:normalViewPr>
  <p:slideViewPr>
    <p:cSldViewPr snapToGrid="0">
      <p:cViewPr varScale="1">
        <p:scale>
          <a:sx n="60" d="100"/>
          <a:sy n="60" d="100"/>
        </p:scale>
        <p:origin x="34" y="3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4AD8E-F736-4D24-8005-748EE432A0D5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696E1-5F73-45AA-9D39-76280FB0D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488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TFile</a:t>
            </a:r>
            <a:r>
              <a:rPr lang="en-US" dirty="0"/>
              <a:t> *_file0 = </a:t>
            </a:r>
            <a:r>
              <a:rPr lang="en-US" dirty="0" err="1"/>
              <a:t>TFile</a:t>
            </a:r>
            <a:r>
              <a:rPr lang="en-US" dirty="0"/>
              <a:t>::Open("F:/e21010/pxct/run0280_Pulser_window1us_TrigRise0.064us_TrigGap0.952us_ThN300_S730_LED_cal.root");</a:t>
            </a:r>
          </a:p>
          <a:p>
            <a:endParaRPr lang="en-US" dirty="0"/>
          </a:p>
          <a:p>
            <a:r>
              <a:rPr lang="en-US" dirty="0" err="1"/>
              <a:t>TCanvas</a:t>
            </a:r>
            <a:r>
              <a:rPr lang="en-US" dirty="0"/>
              <a:t>* </a:t>
            </a:r>
            <a:r>
              <a:rPr lang="en-US" dirty="0" err="1"/>
              <a:t>canvaspeak</a:t>
            </a:r>
            <a:r>
              <a:rPr lang="en-US" dirty="0"/>
              <a:t> = new </a:t>
            </a:r>
            <a:r>
              <a:rPr lang="en-US" dirty="0" err="1"/>
              <a:t>TCanvas</a:t>
            </a:r>
            <a:r>
              <a:rPr lang="en-US" dirty="0"/>
              <a:t>("</a:t>
            </a:r>
            <a:r>
              <a:rPr lang="en-US" dirty="0" err="1"/>
              <a:t>canvaspeak</a:t>
            </a:r>
            <a:r>
              <a:rPr lang="en-US" dirty="0"/>
              <a:t>", "</a:t>
            </a:r>
            <a:r>
              <a:rPr lang="en-US" dirty="0" err="1"/>
              <a:t>canvaspeak</a:t>
            </a:r>
            <a:r>
              <a:rPr lang="en-US" dirty="0"/>
              <a:t>", 1300, 800);//</a:t>
            </a:r>
          </a:p>
          <a:p>
            <a:r>
              <a:rPr lang="en-US" dirty="0" err="1"/>
              <a:t>canvaspeak</a:t>
            </a:r>
            <a:r>
              <a:rPr lang="en-US" dirty="0"/>
              <a:t>-&gt;cd();//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SetTopMargin</a:t>
            </a:r>
            <a:r>
              <a:rPr lang="en-US" dirty="0"/>
              <a:t>(0.06);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SetRightMargin</a:t>
            </a:r>
            <a:r>
              <a:rPr lang="en-US" dirty="0"/>
              <a:t>(0.04);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SetLeftMargin</a:t>
            </a:r>
            <a:r>
              <a:rPr lang="en-US" dirty="0"/>
              <a:t>(0.13);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SetBottomMargin</a:t>
            </a:r>
            <a:r>
              <a:rPr lang="en-US" dirty="0"/>
              <a:t>(0.16);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SetFrameLineWidth</a:t>
            </a:r>
            <a:r>
              <a:rPr lang="en-US" dirty="0"/>
              <a:t>(3);</a:t>
            </a:r>
          </a:p>
          <a:p>
            <a:endParaRPr lang="en-US" dirty="0"/>
          </a:p>
          <a:p>
            <a:r>
              <a:rPr lang="en-US" dirty="0"/>
              <a:t>TH1D* </a:t>
            </a:r>
            <a:r>
              <a:rPr lang="en-US" dirty="0" err="1"/>
              <a:t>htimestamps</a:t>
            </a:r>
            <a:r>
              <a:rPr lang="en-US" dirty="0"/>
              <a:t> = new TH1D("</a:t>
            </a:r>
            <a:r>
              <a:rPr lang="en-US" dirty="0" err="1"/>
              <a:t>htimestamps</a:t>
            </a:r>
            <a:r>
              <a:rPr lang="en-US" dirty="0"/>
              <a:t>", "htimestamps",1600,-80,80);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SetLineWidth</a:t>
            </a:r>
            <a:r>
              <a:rPr lang="en-US" dirty="0"/>
              <a:t>(2);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Rebin</a:t>
            </a:r>
            <a:r>
              <a:rPr lang="en-US" dirty="0"/>
              <a:t>(1);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SetStats</a:t>
            </a:r>
            <a:r>
              <a:rPr lang="en-US" dirty="0"/>
              <a:t>(0);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SetTitle</a:t>
            </a:r>
            <a:r>
              <a:rPr lang="en-US" dirty="0"/>
              <a:t>("");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("North #minus South Time difference (ns)");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("Counts per 0.1 ns");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(0.06);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(0.06);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(1.1);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(0.95);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(0.07);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(0.07);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(-40,10);</a:t>
            </a:r>
          </a:p>
          <a:p>
            <a:r>
              <a:rPr lang="en-US" dirty="0"/>
              <a:t>//</a:t>
            </a:r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(0,1000);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SetNdivisions</a:t>
            </a:r>
            <a:r>
              <a:rPr lang="en-US" dirty="0"/>
              <a:t>(505);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SetLineWidth</a:t>
            </a:r>
            <a:r>
              <a:rPr lang="en-US" dirty="0"/>
              <a:t>(2);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SetLineColor</a:t>
            </a:r>
            <a:r>
              <a:rPr lang="en-US" dirty="0"/>
              <a:t>(kAzure+1);</a:t>
            </a:r>
          </a:p>
          <a:p>
            <a:r>
              <a:rPr lang="en-US" dirty="0"/>
              <a:t>tree-&gt;Draw("</a:t>
            </a:r>
            <a:r>
              <a:rPr lang="en-US" dirty="0" err="1"/>
              <a:t>north_t_low-south_t_low</a:t>
            </a:r>
            <a:r>
              <a:rPr lang="en-US" dirty="0"/>
              <a:t>&gt;&gt;</a:t>
            </a:r>
            <a:r>
              <a:rPr lang="en-US" dirty="0" err="1"/>
              <a:t>htimestamps</a:t>
            </a:r>
            <a:r>
              <a:rPr lang="en-US" dirty="0"/>
              <a:t>","</a:t>
            </a:r>
            <a:r>
              <a:rPr lang="en-US" dirty="0" err="1"/>
              <a:t>north_e_low</a:t>
            </a:r>
            <a:r>
              <a:rPr lang="en-US" dirty="0"/>
              <a:t>&gt;100&amp;&amp;</a:t>
            </a:r>
            <a:r>
              <a:rPr lang="en-US" dirty="0" err="1"/>
              <a:t>south_e_low</a:t>
            </a:r>
            <a:r>
              <a:rPr lang="en-US" dirty="0"/>
              <a:t>&gt;100","");</a:t>
            </a:r>
          </a:p>
          <a:p>
            <a:r>
              <a:rPr lang="en-US" dirty="0" err="1"/>
              <a:t>htimestamps</a:t>
            </a:r>
            <a:r>
              <a:rPr lang="en-US" dirty="0"/>
              <a:t>-&gt;Sumw2(</a:t>
            </a:r>
            <a:r>
              <a:rPr lang="en-US" dirty="0" err="1"/>
              <a:t>kFALSE</a:t>
            </a:r>
            <a:r>
              <a:rPr lang="en-US" dirty="0"/>
              <a:t>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SetBinErrorOption</a:t>
            </a:r>
            <a:r>
              <a:rPr lang="en-US" dirty="0"/>
              <a:t>(TH1::</a:t>
            </a:r>
            <a:r>
              <a:rPr lang="en-US" dirty="0" err="1"/>
              <a:t>kPoisson</a:t>
            </a:r>
            <a:r>
              <a:rPr lang="en-US" dirty="0"/>
              <a:t>);//TH1::</a:t>
            </a:r>
            <a:r>
              <a:rPr lang="en-US" dirty="0" err="1"/>
              <a:t>kNormal</a:t>
            </a:r>
            <a:r>
              <a:rPr lang="en-US" dirty="0"/>
              <a:t> or TH1::</a:t>
            </a:r>
            <a:r>
              <a:rPr lang="en-US" dirty="0" err="1"/>
              <a:t>kPoisson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TFile</a:t>
            </a:r>
            <a:r>
              <a:rPr lang="en-US" dirty="0"/>
              <a:t> *_file0 = </a:t>
            </a:r>
            <a:r>
              <a:rPr lang="en-US" dirty="0" err="1"/>
              <a:t>TFile</a:t>
            </a:r>
            <a:r>
              <a:rPr lang="en-US" dirty="0"/>
              <a:t>::Open("F:/e21010/pxct/run0281_Pulser_window1us_TrigRise0.064us_TrigGap0.952us_ThN300_S730_CFDDelay0.304us_Scale7_cal.root");</a:t>
            </a:r>
          </a:p>
          <a:p>
            <a:endParaRPr lang="en-US" dirty="0"/>
          </a:p>
          <a:p>
            <a:r>
              <a:rPr lang="en-US" dirty="0"/>
              <a:t>tree-&gt;</a:t>
            </a:r>
            <a:r>
              <a:rPr lang="en-US" dirty="0" err="1"/>
              <a:t>SetLineColor</a:t>
            </a:r>
            <a:r>
              <a:rPr lang="en-US" dirty="0"/>
              <a:t>(kOrange+7);</a:t>
            </a:r>
          </a:p>
          <a:p>
            <a:r>
              <a:rPr lang="en-US" dirty="0"/>
              <a:t>tree-&gt;</a:t>
            </a:r>
            <a:r>
              <a:rPr lang="en-US" dirty="0" err="1"/>
              <a:t>SetLineWidth</a:t>
            </a:r>
            <a:r>
              <a:rPr lang="en-US" dirty="0"/>
              <a:t>(2);</a:t>
            </a:r>
          </a:p>
          <a:p>
            <a:r>
              <a:rPr lang="en-US" dirty="0"/>
              <a:t>tree-&gt;Draw("north_t_low-south_t_low","</a:t>
            </a:r>
            <a:r>
              <a:rPr lang="en-US" dirty="0" err="1"/>
              <a:t>north_e_low</a:t>
            </a:r>
            <a:r>
              <a:rPr lang="en-US" dirty="0"/>
              <a:t>&gt;100&amp;&amp;</a:t>
            </a:r>
            <a:r>
              <a:rPr lang="en-US" dirty="0" err="1"/>
              <a:t>south_e_low</a:t>
            </a:r>
            <a:r>
              <a:rPr lang="en-US" dirty="0"/>
              <a:t>&gt;100","same");</a:t>
            </a:r>
          </a:p>
          <a:p>
            <a:r>
              <a:rPr lang="en-US" dirty="0" err="1"/>
              <a:t>gPad</a:t>
            </a:r>
            <a:r>
              <a:rPr lang="en-US" dirty="0"/>
              <a:t>-&gt;</a:t>
            </a:r>
            <a:r>
              <a:rPr lang="en-US" dirty="0" err="1"/>
              <a:t>RedrawAxis</a:t>
            </a:r>
            <a:r>
              <a:rPr lang="en-US" dirty="0"/>
              <a:t>();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696E1-5F73-45AA-9D39-76280FB0DB1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11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TFile</a:t>
            </a:r>
            <a:r>
              <a:rPr lang="en-US" dirty="0"/>
              <a:t> *_file0 = </a:t>
            </a:r>
            <a:r>
              <a:rPr lang="en-US" dirty="0" err="1"/>
              <a:t>TFile</a:t>
            </a:r>
            <a:r>
              <a:rPr lang="en-US" dirty="0"/>
              <a:t>::Open("F:/e21010/pxct/run0282_Pulser_window1us_TrigRise0.064us_TrigGap0.952us_ThN300_S300_LED_cal.root");</a:t>
            </a:r>
          </a:p>
          <a:p>
            <a:endParaRPr lang="en-US" dirty="0"/>
          </a:p>
          <a:p>
            <a:r>
              <a:rPr lang="en-US" dirty="0" err="1"/>
              <a:t>TCanvas</a:t>
            </a:r>
            <a:r>
              <a:rPr lang="en-US" dirty="0"/>
              <a:t>* </a:t>
            </a:r>
            <a:r>
              <a:rPr lang="en-US" dirty="0" err="1"/>
              <a:t>canvaspeak</a:t>
            </a:r>
            <a:r>
              <a:rPr lang="en-US" dirty="0"/>
              <a:t> = new </a:t>
            </a:r>
            <a:r>
              <a:rPr lang="en-US" dirty="0" err="1"/>
              <a:t>TCanvas</a:t>
            </a:r>
            <a:r>
              <a:rPr lang="en-US" dirty="0"/>
              <a:t>("</a:t>
            </a:r>
            <a:r>
              <a:rPr lang="en-US" dirty="0" err="1"/>
              <a:t>canvaspeak</a:t>
            </a:r>
            <a:r>
              <a:rPr lang="en-US" dirty="0"/>
              <a:t>", "</a:t>
            </a:r>
            <a:r>
              <a:rPr lang="en-US" dirty="0" err="1"/>
              <a:t>canvaspeak</a:t>
            </a:r>
            <a:r>
              <a:rPr lang="en-US" dirty="0"/>
              <a:t>", 1300, 800);//</a:t>
            </a:r>
          </a:p>
          <a:p>
            <a:r>
              <a:rPr lang="en-US" dirty="0" err="1"/>
              <a:t>canvaspeak</a:t>
            </a:r>
            <a:r>
              <a:rPr lang="en-US" dirty="0"/>
              <a:t>-&gt;cd();//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SetTopMargin</a:t>
            </a:r>
            <a:r>
              <a:rPr lang="en-US" dirty="0"/>
              <a:t>(0.06);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SetRightMargin</a:t>
            </a:r>
            <a:r>
              <a:rPr lang="en-US" dirty="0"/>
              <a:t>(0.04);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SetLeftMargin</a:t>
            </a:r>
            <a:r>
              <a:rPr lang="en-US" dirty="0"/>
              <a:t>(0.13);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SetBottomMargin</a:t>
            </a:r>
            <a:r>
              <a:rPr lang="en-US" dirty="0"/>
              <a:t>(0.16);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SetFrameLineWidth</a:t>
            </a:r>
            <a:r>
              <a:rPr lang="en-US" dirty="0"/>
              <a:t>(3);</a:t>
            </a:r>
          </a:p>
          <a:p>
            <a:endParaRPr lang="en-US" dirty="0"/>
          </a:p>
          <a:p>
            <a:r>
              <a:rPr lang="en-US" dirty="0"/>
              <a:t>TH1D* </a:t>
            </a:r>
            <a:r>
              <a:rPr lang="en-US" dirty="0" err="1"/>
              <a:t>htimestamps</a:t>
            </a:r>
            <a:r>
              <a:rPr lang="en-US" dirty="0"/>
              <a:t> = new TH1D("</a:t>
            </a:r>
            <a:r>
              <a:rPr lang="en-US" dirty="0" err="1"/>
              <a:t>htimestamps</a:t>
            </a:r>
            <a:r>
              <a:rPr lang="en-US" dirty="0"/>
              <a:t>", "htimestamps",16000,-80,80);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SetLineWidth</a:t>
            </a:r>
            <a:r>
              <a:rPr lang="en-US" dirty="0"/>
              <a:t>(2);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Rebin</a:t>
            </a:r>
            <a:r>
              <a:rPr lang="en-US" dirty="0"/>
              <a:t>(1);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SetStats</a:t>
            </a:r>
            <a:r>
              <a:rPr lang="en-US" dirty="0"/>
              <a:t>(0);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SetTitle</a:t>
            </a:r>
            <a:r>
              <a:rPr lang="en-US" dirty="0"/>
              <a:t>("");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("North #minus South Time difference (ns)");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("Counts per 0.01 ns");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(0.06);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(0.06);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(1.1);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(0.95);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(0.07);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(0.07);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(-40,10);</a:t>
            </a:r>
          </a:p>
          <a:p>
            <a:r>
              <a:rPr lang="en-US" dirty="0"/>
              <a:t>//</a:t>
            </a:r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(0,1000);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SetNdivisions</a:t>
            </a:r>
            <a:r>
              <a:rPr lang="en-US" dirty="0"/>
              <a:t>(505);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SetLineWidth</a:t>
            </a:r>
            <a:r>
              <a:rPr lang="en-US" dirty="0"/>
              <a:t>(2);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SetLineColor</a:t>
            </a:r>
            <a:r>
              <a:rPr lang="en-US" dirty="0"/>
              <a:t>(kAzure+1);</a:t>
            </a:r>
          </a:p>
          <a:p>
            <a:r>
              <a:rPr lang="en-US" dirty="0"/>
              <a:t>tree-&gt;Draw("</a:t>
            </a:r>
            <a:r>
              <a:rPr lang="en-US" dirty="0" err="1"/>
              <a:t>north_t_low-south_t_low</a:t>
            </a:r>
            <a:r>
              <a:rPr lang="en-US" dirty="0"/>
              <a:t>&gt;&gt;</a:t>
            </a:r>
            <a:r>
              <a:rPr lang="en-US" dirty="0" err="1"/>
              <a:t>htimestamps</a:t>
            </a:r>
            <a:r>
              <a:rPr lang="en-US" dirty="0"/>
              <a:t>","</a:t>
            </a:r>
            <a:r>
              <a:rPr lang="en-US" dirty="0" err="1"/>
              <a:t>north_e_low</a:t>
            </a:r>
            <a:r>
              <a:rPr lang="en-US" dirty="0"/>
              <a:t>&gt;100&amp;&amp;</a:t>
            </a:r>
            <a:r>
              <a:rPr lang="en-US" dirty="0" err="1"/>
              <a:t>south_e_low</a:t>
            </a:r>
            <a:r>
              <a:rPr lang="en-US" dirty="0"/>
              <a:t>&gt;100","");</a:t>
            </a:r>
          </a:p>
          <a:p>
            <a:r>
              <a:rPr lang="en-US" dirty="0" err="1"/>
              <a:t>htimestamps</a:t>
            </a:r>
            <a:r>
              <a:rPr lang="en-US" dirty="0"/>
              <a:t>-&gt;Sumw2(</a:t>
            </a:r>
            <a:r>
              <a:rPr lang="en-US" dirty="0" err="1"/>
              <a:t>kFALSE</a:t>
            </a:r>
            <a:r>
              <a:rPr lang="en-US" dirty="0"/>
              <a:t>);</a:t>
            </a:r>
          </a:p>
          <a:p>
            <a:r>
              <a:rPr lang="en-US" dirty="0" err="1"/>
              <a:t>htimestamps</a:t>
            </a:r>
            <a:r>
              <a:rPr lang="en-US" dirty="0"/>
              <a:t>-&gt;</a:t>
            </a:r>
            <a:r>
              <a:rPr lang="en-US" dirty="0" err="1"/>
              <a:t>SetBinErrorOption</a:t>
            </a:r>
            <a:r>
              <a:rPr lang="en-US" dirty="0"/>
              <a:t>(TH1::</a:t>
            </a:r>
            <a:r>
              <a:rPr lang="en-US" dirty="0" err="1"/>
              <a:t>kPoisson</a:t>
            </a:r>
            <a:r>
              <a:rPr lang="en-US" dirty="0"/>
              <a:t>);//TH1::</a:t>
            </a:r>
            <a:r>
              <a:rPr lang="en-US" dirty="0" err="1"/>
              <a:t>kNormal</a:t>
            </a:r>
            <a:r>
              <a:rPr lang="en-US" dirty="0"/>
              <a:t> or TH1::</a:t>
            </a:r>
            <a:r>
              <a:rPr lang="en-US" dirty="0" err="1"/>
              <a:t>kPoisson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TFile</a:t>
            </a:r>
            <a:r>
              <a:rPr lang="en-US" dirty="0"/>
              <a:t> *_file0 = </a:t>
            </a:r>
            <a:r>
              <a:rPr lang="en-US" dirty="0" err="1"/>
              <a:t>TFile</a:t>
            </a:r>
            <a:r>
              <a:rPr lang="en-US" dirty="0"/>
              <a:t>::Open("F:/e21010/pxct/run0283_Pulser_window1us_TrigRise0.064us_TrigGap0.952us_ThN300_S300_CFDDelay0.304us_Scale7_cal.root");</a:t>
            </a:r>
          </a:p>
          <a:p>
            <a:endParaRPr lang="en-US" dirty="0"/>
          </a:p>
          <a:p>
            <a:r>
              <a:rPr lang="en-US" dirty="0"/>
              <a:t>tree-&gt;</a:t>
            </a:r>
            <a:r>
              <a:rPr lang="en-US" dirty="0" err="1"/>
              <a:t>SetLineColor</a:t>
            </a:r>
            <a:r>
              <a:rPr lang="en-US" dirty="0"/>
              <a:t>(kOrange+7);</a:t>
            </a:r>
          </a:p>
          <a:p>
            <a:r>
              <a:rPr lang="en-US" dirty="0"/>
              <a:t>tree-&gt;</a:t>
            </a:r>
            <a:r>
              <a:rPr lang="en-US" dirty="0" err="1"/>
              <a:t>SetLineWidth</a:t>
            </a:r>
            <a:r>
              <a:rPr lang="en-US" dirty="0"/>
              <a:t>(2);</a:t>
            </a:r>
          </a:p>
          <a:p>
            <a:r>
              <a:rPr lang="en-US" dirty="0"/>
              <a:t>tree-&gt;Draw("north_t_low-south_t_low","</a:t>
            </a:r>
            <a:r>
              <a:rPr lang="en-US" dirty="0" err="1"/>
              <a:t>north_e_low</a:t>
            </a:r>
            <a:r>
              <a:rPr lang="en-US" dirty="0"/>
              <a:t>&gt;100&amp;&amp;</a:t>
            </a:r>
            <a:r>
              <a:rPr lang="en-US" dirty="0" err="1"/>
              <a:t>south_e_low</a:t>
            </a:r>
            <a:r>
              <a:rPr lang="en-US" dirty="0"/>
              <a:t>&gt;100","same");</a:t>
            </a:r>
          </a:p>
          <a:p>
            <a:r>
              <a:rPr lang="en-US" dirty="0" err="1"/>
              <a:t>gPad</a:t>
            </a:r>
            <a:r>
              <a:rPr lang="en-US" dirty="0"/>
              <a:t>-&gt;</a:t>
            </a:r>
            <a:r>
              <a:rPr lang="en-US" dirty="0" err="1"/>
              <a:t>RedrawAxis</a:t>
            </a:r>
            <a:r>
              <a:rPr lang="en-US" dirty="0"/>
              <a:t>();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6521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3A38-B428-4D5A-B8B0-9E6EE8B9A81E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025A-EB31-466A-BE9E-49C470D7E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236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3A38-B428-4D5A-B8B0-9E6EE8B9A81E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025A-EB31-466A-BE9E-49C470D7E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58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3A38-B428-4D5A-B8B0-9E6EE8B9A81E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025A-EB31-466A-BE9E-49C470D7E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70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3A38-B428-4D5A-B8B0-9E6EE8B9A81E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025A-EB31-466A-BE9E-49C470D7E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268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3A38-B428-4D5A-B8B0-9E6EE8B9A81E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025A-EB31-466A-BE9E-49C470D7E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48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3A38-B428-4D5A-B8B0-9E6EE8B9A81E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025A-EB31-466A-BE9E-49C470D7E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466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3A38-B428-4D5A-B8B0-9E6EE8B9A81E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025A-EB31-466A-BE9E-49C470D7E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957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3A38-B428-4D5A-B8B0-9E6EE8B9A81E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025A-EB31-466A-BE9E-49C470D7E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18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3A38-B428-4D5A-B8B0-9E6EE8B9A81E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025A-EB31-466A-BE9E-49C470D7E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225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3A38-B428-4D5A-B8B0-9E6EE8B9A81E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025A-EB31-466A-BE9E-49C470D7E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39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3A38-B428-4D5A-B8B0-9E6EE8B9A81E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025A-EB31-466A-BE9E-49C470D7E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67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3A38-B428-4D5A-B8B0-9E6EE8B9A81E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3025A-EB31-466A-BE9E-49C470D7E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24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352C1-152F-4C15-8DCE-7CAD266AA5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PXCT Ge Detector Timing Test (</a:t>
            </a:r>
            <a:r>
              <a:rPr lang="en-US" altLang="zh-CN" sz="4800" dirty="0"/>
              <a:t>Pulser</a:t>
            </a:r>
            <a:r>
              <a:rPr lang="en-US" sz="4800" dirty="0"/>
              <a:t>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12B2E6-BC3F-4ABE-85F7-30E9A320E9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20240502</a:t>
            </a:r>
          </a:p>
        </p:txBody>
      </p:sp>
    </p:spTree>
    <p:extLst>
      <p:ext uri="{BB962C8B-B14F-4D97-AF65-F5344CB8AC3E}">
        <p14:creationId xmlns:p14="http://schemas.microsoft.com/office/powerpoint/2010/main" val="1693576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48216A0-E1A8-45FE-B047-DAA338C538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9332"/>
            <a:ext cx="4572000" cy="22288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107F211-EFCF-40E3-A88C-590DFBDDD1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69332"/>
            <a:ext cx="4572000" cy="22288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1AF2513-E1F3-4F0E-A107-013AE67E757C}"/>
              </a:ext>
            </a:extLst>
          </p:cNvPr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Berkeley Nucleonics Corporation Model DB-2 | NIM Random Pulse Generator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180BE46-3800-4824-AE56-BB1D70FCA7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857500"/>
            <a:ext cx="4572000" cy="22288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5EEB82A-15BB-4808-9F79-36BB2B1C16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57500"/>
            <a:ext cx="4572000" cy="222885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D473F17-50BB-4612-BE67-3AE1584C6825}"/>
              </a:ext>
            </a:extLst>
          </p:cNvPr>
          <p:cNvSpPr txBox="1"/>
          <p:nvPr/>
        </p:nvSpPr>
        <p:spPr>
          <a:xfrm>
            <a:off x="4843396" y="3059668"/>
            <a:ext cx="3074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</a:rPr>
              <a:t>DB- </a:t>
            </a:r>
            <a:r>
              <a:rPr lang="en-US" dirty="0">
                <a:solidFill>
                  <a:schemeClr val="bg1"/>
                </a:solidFill>
              </a:rPr>
              <a:t>Pulser </a:t>
            </a:r>
            <a:r>
              <a:rPr lang="en-US" altLang="zh-CN" dirty="0">
                <a:solidFill>
                  <a:schemeClr val="bg1"/>
                </a:solidFill>
              </a:rPr>
              <a:t>split with a BNC TEE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9249EC-6BAB-4D4B-9814-1F7DB41769E1}"/>
              </a:ext>
            </a:extLst>
          </p:cNvPr>
          <p:cNvSpPr txBox="1"/>
          <p:nvPr/>
        </p:nvSpPr>
        <p:spPr>
          <a:xfrm>
            <a:off x="271396" y="4278868"/>
            <a:ext cx="3074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</a:rPr>
              <a:t>DB- </a:t>
            </a:r>
            <a:r>
              <a:rPr lang="en-US" dirty="0">
                <a:solidFill>
                  <a:schemeClr val="bg1"/>
                </a:solidFill>
              </a:rPr>
              <a:t>Pulser </a:t>
            </a:r>
            <a:r>
              <a:rPr lang="en-US" altLang="zh-CN" dirty="0">
                <a:solidFill>
                  <a:schemeClr val="bg1"/>
                </a:solidFill>
              </a:rPr>
              <a:t>split with a BNC TEE</a:t>
            </a:r>
          </a:p>
        </p:txBody>
      </p:sp>
    </p:spTree>
    <p:extLst>
      <p:ext uri="{BB962C8B-B14F-4D97-AF65-F5344CB8AC3E}">
        <p14:creationId xmlns:p14="http://schemas.microsoft.com/office/powerpoint/2010/main" val="1494396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ECFE782-E055-4361-99FF-8272592FAB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5746848" cy="3429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165F85F-D492-45EA-A092-2B901204A8F2}"/>
              </a:ext>
            </a:extLst>
          </p:cNvPr>
          <p:cNvSpPr txBox="1"/>
          <p:nvPr/>
        </p:nvSpPr>
        <p:spPr>
          <a:xfrm>
            <a:off x="3666944" y="1068170"/>
            <a:ext cx="1810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FWHM = </a:t>
            </a:r>
            <a:r>
              <a:rPr lang="en-US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0.30 </a:t>
            </a:r>
            <a:r>
              <a:rPr lang="en-US" altLang="zh-CN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1C4751-4454-4055-857B-39E041F55D7B}"/>
              </a:ext>
            </a:extLst>
          </p:cNvPr>
          <p:cNvSpPr txBox="1"/>
          <p:nvPr/>
        </p:nvSpPr>
        <p:spPr>
          <a:xfrm>
            <a:off x="5746849" y="0"/>
            <a:ext cx="33971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DB-2 Pulser split by a BNC tee adapter and fed into Ch2 and Ch4 directly. No Ge involved.</a:t>
            </a:r>
          </a:p>
          <a:p>
            <a:r>
              <a:rPr lang="en-US" sz="18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Trigger Rise 0.064 </a:t>
            </a:r>
            <a:r>
              <a:rPr lang="en-US" altLang="zh-CN" sz="18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μs</a:t>
            </a:r>
            <a:endParaRPr lang="en-US" altLang="zh-CN" sz="1800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Trigger Gap 0.952 </a:t>
            </a:r>
            <a:r>
              <a:rPr lang="en-US" altLang="zh-CN" sz="18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μs</a:t>
            </a:r>
            <a:endParaRPr lang="en-US" sz="1800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18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Threshold 300,</a:t>
            </a:r>
            <a:r>
              <a:rPr lang="zh-CN" altLang="en-US" sz="18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8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730</a:t>
            </a:r>
            <a:endParaRPr lang="en-US" sz="1800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 Delay 0.304 </a:t>
            </a:r>
            <a:r>
              <a:rPr lang="en-US" altLang="zh-CN" sz="18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μs</a:t>
            </a:r>
            <a:endParaRPr lang="en-US" altLang="zh-CN" sz="1800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 Scale 7</a:t>
            </a:r>
            <a:endParaRPr lang="en-US" altLang="zh-CN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1800" dirty="0">
                <a:solidFill>
                  <a:srgbClr val="0099FF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Nor</a:t>
            </a:r>
            <a:r>
              <a:rPr lang="en-US" sz="1800" dirty="0">
                <a:solidFill>
                  <a:srgbClr val="0099FF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 – South  </a:t>
            </a:r>
            <a:r>
              <a:rPr lang="en-US" altLang="zh-CN" sz="1800" dirty="0">
                <a:solidFill>
                  <a:srgbClr val="0099FF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LED</a:t>
            </a:r>
            <a:endParaRPr lang="en-US" sz="1800" dirty="0">
              <a:solidFill>
                <a:srgbClr val="0099FF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North – South  CFD</a:t>
            </a:r>
          </a:p>
        </p:txBody>
      </p:sp>
    </p:spTree>
    <p:extLst>
      <p:ext uri="{BB962C8B-B14F-4D97-AF65-F5344CB8AC3E}">
        <p14:creationId xmlns:p14="http://schemas.microsoft.com/office/powerpoint/2010/main" val="1185868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586647D-67A6-40C8-A7F8-D7E2C1C6A5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5757596" cy="3429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080BA0-4405-4DD0-A03C-C84D16E5094B}"/>
              </a:ext>
            </a:extLst>
          </p:cNvPr>
          <p:cNvSpPr txBox="1"/>
          <p:nvPr/>
        </p:nvSpPr>
        <p:spPr>
          <a:xfrm>
            <a:off x="5746848" y="0"/>
            <a:ext cx="33971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DB-2 Pulser split by a BNC tee adapter and fed into Ch2 and Ch4 directly. No Ge involved.</a:t>
            </a:r>
          </a:p>
          <a:p>
            <a:r>
              <a:rPr lang="en-US" altLang="zh-CN" sz="18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Changed threshold.</a:t>
            </a:r>
          </a:p>
          <a:p>
            <a:r>
              <a:rPr lang="en-US" altLang="zh-CN" sz="18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So, every parameter is identical for the two channels.</a:t>
            </a:r>
          </a:p>
          <a:p>
            <a:endParaRPr lang="en-US" sz="1800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Trigger Rise 0.064 </a:t>
            </a:r>
            <a:r>
              <a:rPr lang="en-US" altLang="zh-CN" sz="18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μs</a:t>
            </a:r>
            <a:endParaRPr lang="en-US" altLang="zh-CN" sz="1800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Trigger Gap 0.952 </a:t>
            </a:r>
            <a:r>
              <a:rPr lang="en-US" altLang="zh-CN" sz="18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μs</a:t>
            </a:r>
            <a:endParaRPr lang="en-US" sz="1800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18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Threshold 300</a:t>
            </a:r>
            <a:endParaRPr lang="en-US" sz="1800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 Delay 0.304 </a:t>
            </a:r>
            <a:r>
              <a:rPr lang="en-US" altLang="zh-CN" sz="1800" dirty="0" err="1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μs</a:t>
            </a:r>
            <a:endParaRPr lang="en-US" altLang="zh-CN" sz="1800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CFD Scale 7</a:t>
            </a:r>
            <a:endParaRPr lang="en-US" altLang="zh-CN" dirty="0">
              <a:solidFill>
                <a:schemeClr val="accent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1800" dirty="0">
                <a:solidFill>
                  <a:srgbClr val="0099FF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Nor</a:t>
            </a:r>
            <a:r>
              <a:rPr lang="en-US" sz="1800" dirty="0">
                <a:solidFill>
                  <a:srgbClr val="0099FF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 – South  </a:t>
            </a:r>
            <a:r>
              <a:rPr lang="en-US" altLang="zh-CN" sz="1800" dirty="0">
                <a:solidFill>
                  <a:srgbClr val="0099FF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LED</a:t>
            </a:r>
            <a:endParaRPr lang="en-US" sz="1800" dirty="0">
              <a:solidFill>
                <a:srgbClr val="0099FF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North – South  CFD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7CDC56-85D5-4DB7-995E-FCB979A4C355}"/>
              </a:ext>
            </a:extLst>
          </p:cNvPr>
          <p:cNvSpPr txBox="1"/>
          <p:nvPr/>
        </p:nvSpPr>
        <p:spPr>
          <a:xfrm>
            <a:off x="1856833" y="450514"/>
            <a:ext cx="1810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FWHM = </a:t>
            </a:r>
            <a:r>
              <a:rPr lang="en-US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0.29 </a:t>
            </a:r>
            <a:r>
              <a:rPr lang="en-US" altLang="zh-CN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89B9B2F-9B07-4543-BBF6-3DB62A2E3B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884"/>
            <a:ext cx="5757596" cy="3431116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816FA5F-F63B-4E4B-B8E9-1CD65FF715C9}"/>
              </a:ext>
            </a:extLst>
          </p:cNvPr>
          <p:cNvCxnSpPr/>
          <p:nvPr/>
        </p:nvCxnSpPr>
        <p:spPr>
          <a:xfrm flipH="1">
            <a:off x="3066053" y="3114675"/>
            <a:ext cx="600891" cy="10580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485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324</TotalTime>
  <Words>985</Words>
  <Application>Microsoft Office PowerPoint</Application>
  <PresentationFormat>On-screen Show (4:3)</PresentationFormat>
  <Paragraphs>117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</vt:lpstr>
      <vt:lpstr>Office Theme</vt:lpstr>
      <vt:lpstr>PXCT Ge Detector Timing Test (Pulser)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PXCT XtRa Ge Detector Timing Resolution</dc:title>
  <dc:creator>sun lijie</dc:creator>
  <cp:lastModifiedBy>sun lijie</cp:lastModifiedBy>
  <cp:revision>18</cp:revision>
  <dcterms:created xsi:type="dcterms:W3CDTF">2024-04-28T01:04:55Z</dcterms:created>
  <dcterms:modified xsi:type="dcterms:W3CDTF">2024-05-02T03:29:01Z</dcterms:modified>
</cp:coreProperties>
</file>