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7" r:id="rId4"/>
    <p:sldId id="259" r:id="rId5"/>
    <p:sldId id="260" r:id="rId6"/>
    <p:sldId id="263" r:id="rId7"/>
    <p:sldId id="262" r:id="rId8"/>
    <p:sldId id="264" r:id="rId9"/>
    <p:sldId id="265" r:id="rId10"/>
    <p:sldId id="268" r:id="rId11"/>
    <p:sldId id="266" r:id="rId12"/>
    <p:sldId id="269" r:id="rId13"/>
    <p:sldId id="271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BF5B5A-BEE9-44C6-9DE5-BAD94C279BB6}">
          <p14:sldIdLst>
            <p14:sldId id="261"/>
            <p14:sldId id="258"/>
            <p14:sldId id="267"/>
            <p14:sldId id="259"/>
            <p14:sldId id="260"/>
          </p14:sldIdLst>
        </p14:section>
        <p14:section name="other candidates" id="{01C1F2E3-676F-4AFA-8AE6-C3488525120D}">
          <p14:sldIdLst>
            <p14:sldId id="263"/>
            <p14:sldId id="262"/>
            <p14:sldId id="264"/>
          </p14:sldIdLst>
        </p14:section>
        <p14:section name="56Co" id="{301F907B-24AC-412F-ADEE-4DC5DD95D28A}">
          <p14:sldIdLst>
            <p14:sldId id="265"/>
            <p14:sldId id="268"/>
            <p14:sldId id="266"/>
            <p14:sldId id="269"/>
            <p14:sldId id="271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2A1A-0DC5-48BA-B149-9BBD247D28C8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1FF-99DC-4008-8031-7274B78E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02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2A1A-0DC5-48BA-B149-9BBD247D28C8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1FF-99DC-4008-8031-7274B78E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9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2A1A-0DC5-48BA-B149-9BBD247D28C8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1FF-99DC-4008-8031-7274B78E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8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2A1A-0DC5-48BA-B149-9BBD247D28C8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1FF-99DC-4008-8031-7274B78E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2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2A1A-0DC5-48BA-B149-9BBD247D28C8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1FF-99DC-4008-8031-7274B78E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0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2A1A-0DC5-48BA-B149-9BBD247D28C8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1FF-99DC-4008-8031-7274B78E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0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2A1A-0DC5-48BA-B149-9BBD247D28C8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1FF-99DC-4008-8031-7274B78E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1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2A1A-0DC5-48BA-B149-9BBD247D28C8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1FF-99DC-4008-8031-7274B78E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2A1A-0DC5-48BA-B149-9BBD247D28C8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1FF-99DC-4008-8031-7274B78E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2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2A1A-0DC5-48BA-B149-9BBD247D28C8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1FF-99DC-4008-8031-7274B78E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1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2A1A-0DC5-48BA-B149-9BBD247D28C8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D1FF-99DC-4008-8031-7274B78E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7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C2A1A-0DC5-48BA-B149-9BBD247D28C8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3D1FF-99DC-4008-8031-7274B78ED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8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2201.08790.pdf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ndc.bnl.gov/nudat3/dec_searchi.js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2208.11182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201.08790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ndc.bnl.gov/logft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6202"/>
            <a:ext cx="10515600" cy="4351338"/>
          </a:xfrm>
        </p:spPr>
        <p:txBody>
          <a:bodyPr/>
          <a:lstStyle/>
          <a:p>
            <a:r>
              <a:rPr lang="en-US" dirty="0" smtClean="0"/>
              <a:t>Look for ultra low q-value electron capture decays</a:t>
            </a:r>
          </a:p>
          <a:p>
            <a:r>
              <a:rPr lang="en-US" dirty="0" smtClean="0"/>
              <a:t>Typically these require very low </a:t>
            </a:r>
            <a:r>
              <a:rPr lang="en-US" dirty="0" err="1" smtClean="0"/>
              <a:t>bakcgrounds</a:t>
            </a:r>
            <a:r>
              <a:rPr lang="en-US" dirty="0" smtClean="0"/>
              <a:t> in underground laboratories. See: Nuclear Physics A 748 (2005) 333–347</a:t>
            </a:r>
          </a:p>
          <a:p>
            <a:r>
              <a:rPr lang="en-US" dirty="0" smtClean="0"/>
              <a:t>Try suppressing the gamma background by looking only at gammas in coincidence with x-rays.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An evaluation of candidate decays: </a:t>
            </a:r>
            <a:r>
              <a:rPr lang="en-US" dirty="0" smtClean="0">
                <a:hlinkClick r:id="rId2"/>
              </a:rPr>
              <a:t>2201.08790.pdf (arxiv.org)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26577" y="5257800"/>
            <a:ext cx="152106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LEGe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49969" y="4941644"/>
            <a:ext cx="2303585" cy="1151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XtRa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08131" y="5143500"/>
            <a:ext cx="202223" cy="8616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38853" y="477416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70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 beta branch to 4554.7 </a:t>
            </a:r>
            <a:r>
              <a:rPr lang="en-US" dirty="0" err="1" smtClean="0"/>
              <a:t>keV</a:t>
            </a:r>
            <a:r>
              <a:rPr lang="en-US" dirty="0" smtClean="0"/>
              <a:t> level: Simple Approach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825625"/>
            <a:ext cx="10197353" cy="8120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Density of states scales with Q^2 for EC decays, so try scaling other 4+-&gt;4+ decays from 56Co.</a:t>
            </a:r>
          </a:p>
          <a:p>
            <a:pPr marL="0" indent="0">
              <a:buNone/>
            </a:pPr>
            <a:r>
              <a:rPr lang="en-US" dirty="0" smtClean="0"/>
              <a:t>EC to 4+ states: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737" y="2702053"/>
            <a:ext cx="8650705" cy="1937084"/>
          </a:xfrm>
          <a:prstGeom prst="rect">
            <a:avLst/>
          </a:prstGeom>
        </p:spPr>
      </p:pic>
      <p:sp>
        <p:nvSpPr>
          <p:cNvPr id="14" name="Right Brace 13"/>
          <p:cNvSpPr/>
          <p:nvPr/>
        </p:nvSpPr>
        <p:spPr>
          <a:xfrm>
            <a:off x="4485054" y="5521569"/>
            <a:ext cx="69361" cy="54512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33546" y="5604192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4519734" y="6444762"/>
            <a:ext cx="790820" cy="96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49008" y="6380402"/>
            <a:ext cx="1470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different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020911"/>
              </p:ext>
            </p:extLst>
          </p:nvPr>
        </p:nvGraphicFramePr>
        <p:xfrm>
          <a:off x="934427" y="5244172"/>
          <a:ext cx="3454400" cy="1297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481">
                  <a:extLst>
                    <a:ext uri="{9D8B030D-6E8A-4147-A177-3AD203B41FA5}">
                      <a16:colId xmlns:a16="http://schemas.microsoft.com/office/drawing/2014/main" val="2977308900"/>
                    </a:ext>
                  </a:extLst>
                </a:gridCol>
                <a:gridCol w="903215">
                  <a:extLst>
                    <a:ext uri="{9D8B030D-6E8A-4147-A177-3AD203B41FA5}">
                      <a16:colId xmlns:a16="http://schemas.microsoft.com/office/drawing/2014/main" val="798890920"/>
                    </a:ext>
                  </a:extLst>
                </a:gridCol>
                <a:gridCol w="1093365">
                  <a:extLst>
                    <a:ext uri="{9D8B030D-6E8A-4147-A177-3AD203B41FA5}">
                      <a16:colId xmlns:a16="http://schemas.microsoft.com/office/drawing/2014/main" val="3227444498"/>
                    </a:ext>
                  </a:extLst>
                </a:gridCol>
                <a:gridCol w="849339">
                  <a:extLst>
                    <a:ext uri="{9D8B030D-6E8A-4147-A177-3AD203B41FA5}">
                      <a16:colId xmlns:a16="http://schemas.microsoft.com/office/drawing/2014/main" val="100854149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E_level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E_decay (keV)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EC branch (%)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I/E_decay^2 (%/keV^2)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73787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4458.406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107.6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1.80519E-05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88002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4298.096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267.9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3.688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5.13861E-05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02818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465.6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5.83993E-05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40108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3122.97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4.32225E-06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19518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3.96722E-08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531356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467351" y="6127588"/>
            <a:ext cx="148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bit different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1" idx="1"/>
          </p:cNvCxnSpPr>
          <p:nvPr/>
        </p:nvCxnSpPr>
        <p:spPr>
          <a:xfrm flipH="1" flipV="1">
            <a:off x="4485054" y="6270306"/>
            <a:ext cx="982297" cy="41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07569" y="5679830"/>
            <a:ext cx="4052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Scaling based on the top three decays gives a 1 in 100,000 branch, but need to understand why scaling doesn’t work for the lower ones.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93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Gammas from populated level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1423" y="1199478"/>
            <a:ext cx="4076700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023" y="1501651"/>
            <a:ext cx="3848100" cy="847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6863"/>
          <a:stretch/>
        </p:blipFill>
        <p:spPr>
          <a:xfrm>
            <a:off x="9285410" y="2349376"/>
            <a:ext cx="2371725" cy="4524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62" y="1290918"/>
            <a:ext cx="6031659" cy="548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63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known gammas from 56Co decay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561115"/>
              </p:ext>
            </p:extLst>
          </p:nvPr>
        </p:nvGraphicFramePr>
        <p:xfrm>
          <a:off x="838200" y="1825625"/>
          <a:ext cx="7010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63040890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8157774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Energy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(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keV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)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Intensity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(%)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4186800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2276.131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0.118%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612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2373.24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621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2469.71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Maybe 0.00001% to 0.001%???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678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2523.09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0.059%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74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2598.50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16.97%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255848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7848600" y="2828241"/>
            <a:ext cx="650631" cy="219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431823" y="2667043"/>
            <a:ext cx="237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4554.77 </a:t>
            </a:r>
            <a:r>
              <a:rPr lang="en-US" dirty="0" err="1" smtClean="0"/>
              <a:t>keV</a:t>
            </a:r>
            <a:r>
              <a:rPr lang="en-US" dirty="0" smtClean="0"/>
              <a:t>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608" y="4367307"/>
            <a:ext cx="766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Intensities from NNDC decay radiation search: </a:t>
            </a:r>
            <a:r>
              <a:rPr lang="en-US" dirty="0">
                <a:hlinkClick r:id="rId2"/>
              </a:rPr>
              <a:t>Decay Radiation Results (bnl.gov)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021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Sources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53" y="2389839"/>
            <a:ext cx="10515600" cy="1323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0969" y="1690688"/>
            <a:ext cx="5050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past the lab has had 1µCi=37000 </a:t>
            </a:r>
            <a:r>
              <a:rPr lang="en-US" dirty="0" err="1" smtClean="0"/>
              <a:t>dps</a:t>
            </a:r>
            <a:r>
              <a:rPr lang="en-US" dirty="0" smtClean="0"/>
              <a:t> sources.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9953" y="4114800"/>
            <a:ext cx="52050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1µCi=37,000 </a:t>
            </a:r>
            <a:r>
              <a:rPr lang="en-US" dirty="0" err="1" smtClean="0"/>
              <a:t>dps</a:t>
            </a:r>
            <a:r>
              <a:rPr lang="en-US" dirty="0" smtClean="0"/>
              <a:t> source would give: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~1 ultra low q-value decay each 3 seconds to 300 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9,000 </a:t>
            </a:r>
            <a:r>
              <a:rPr lang="en-US" dirty="0" err="1" smtClean="0"/>
              <a:t>kshell</a:t>
            </a:r>
            <a:r>
              <a:rPr lang="en-US" dirty="0" smtClean="0"/>
              <a:t> x-rays per second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753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Room backgrounds (from </a:t>
            </a:r>
            <a:r>
              <a:rPr lang="en-US" dirty="0" err="1" smtClean="0"/>
              <a:t>Lijie’s</a:t>
            </a:r>
            <a:r>
              <a:rPr lang="en-US" dirty="0" smtClean="0"/>
              <a:t> testing)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6234257" cy="4351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254" y="1987062"/>
            <a:ext cx="5573223" cy="4193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654" y="5969977"/>
            <a:ext cx="4500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Gamma background near 2.5 keV~5e-6 1/s-eV</a:t>
            </a:r>
          </a:p>
          <a:p>
            <a:r>
              <a:rPr lang="en-US" dirty="0" smtClean="0"/>
              <a:t>X-ray background=?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12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75Se&amp;75As Mass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445" y="3367515"/>
            <a:ext cx="4896217" cy="1481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620" y="1974239"/>
            <a:ext cx="6429375" cy="43338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15306" y="5099511"/>
            <a:ext cx="2655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2208.11182.pdf (arxiv.org)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37492" y="5873262"/>
            <a:ext cx="2455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6.1 </a:t>
            </a:r>
            <a:r>
              <a:rPr lang="en-US" dirty="0" err="1" smtClean="0"/>
              <a:t>keV</a:t>
            </a:r>
            <a:r>
              <a:rPr lang="en-US" dirty="0" smtClean="0"/>
              <a:t> decay is allowed</a:t>
            </a:r>
          </a:p>
          <a:p>
            <a:r>
              <a:rPr lang="en-US" dirty="0" smtClean="0"/>
              <a:t>1.1 </a:t>
            </a:r>
            <a:r>
              <a:rPr lang="en-US" dirty="0" err="1" smtClean="0"/>
              <a:t>keV</a:t>
            </a:r>
            <a:r>
              <a:rPr lang="en-US" dirty="0" smtClean="0"/>
              <a:t> is first forbidden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25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75As Gammas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2371" y="1195815"/>
            <a:ext cx="8048625" cy="3448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0696"/>
          <a:stretch/>
        </p:blipFill>
        <p:spPr>
          <a:xfrm>
            <a:off x="525340" y="4756639"/>
            <a:ext cx="9734550" cy="1675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84" y="4320015"/>
            <a:ext cx="85725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50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Binding Energies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8796" y="2028153"/>
            <a:ext cx="7572375" cy="552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908" b="1"/>
          <a:stretch/>
        </p:blipFill>
        <p:spPr>
          <a:xfrm>
            <a:off x="1970208" y="2580603"/>
            <a:ext cx="7829550" cy="16200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6768" y="1567262"/>
            <a:ext cx="281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EADL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57300" y="4598377"/>
            <a:ext cx="7879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 shell is energetically forbidden for these decays, so expect L and M shell </a:t>
            </a:r>
            <a:r>
              <a:rPr lang="en-US" dirty="0" err="1" smtClean="0"/>
              <a:t>xrays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relaxation of these vacancies will be dominated by auger electrons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216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 and L shell capture fraction from </a:t>
            </a:r>
            <a:r>
              <a:rPr lang="en-US" dirty="0" err="1" smtClean="0"/>
              <a:t>logft</a:t>
            </a:r>
            <a:r>
              <a:rPr lang="en-US" dirty="0" smtClean="0"/>
              <a:t> tool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96460813"/>
                  </p:ext>
                </p:extLst>
              </p:nvPr>
            </p:nvGraphicFramePr>
            <p:xfrm>
              <a:off x="838200" y="1825625"/>
              <a:ext cx="10515600" cy="1381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76400">
                      <a:extLst>
                        <a:ext uri="{9D8B030D-6E8A-4147-A177-3AD203B41FA5}">
                          <a16:colId xmlns:a16="http://schemas.microsoft.com/office/drawing/2014/main" val="1043285443"/>
                        </a:ext>
                      </a:extLst>
                    </a:gridCol>
                    <a:gridCol w="1907931">
                      <a:extLst>
                        <a:ext uri="{9D8B030D-6E8A-4147-A177-3AD203B41FA5}">
                          <a16:colId xmlns:a16="http://schemas.microsoft.com/office/drawing/2014/main" val="3285794695"/>
                        </a:ext>
                      </a:extLst>
                    </a:gridCol>
                    <a:gridCol w="2725029">
                      <a:extLst>
                        <a:ext uri="{9D8B030D-6E8A-4147-A177-3AD203B41FA5}">
                          <a16:colId xmlns:a16="http://schemas.microsoft.com/office/drawing/2014/main" val="4060367565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1597717663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31771005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Parent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E* (</a:t>
                          </a:r>
                          <a:r>
                            <a:rPr lang="en-US" dirty="0" err="1" smtClean="0"/>
                            <a:t>keV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𝑱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𝐸𝐶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/>
                            <a:t> (</a:t>
                          </a:r>
                          <a:r>
                            <a:rPr lang="en-US" dirty="0" err="1" smtClean="0"/>
                            <a:t>keV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Capture fractions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11532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75Se (5/2+)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865.4(5)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3/2- or 5/2-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1.10(67)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M-shell: 100%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3993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75Se (5/2+)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860.4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5/2+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6.10(60)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L-shell: 75.95%</a:t>
                          </a:r>
                        </a:p>
                        <a:p>
                          <a:pPr algn="l"/>
                          <a:r>
                            <a:rPr lang="en-US" dirty="0" smtClean="0"/>
                            <a:t>M-shell: 24.05%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62067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96460813"/>
                  </p:ext>
                </p:extLst>
              </p:nvPr>
            </p:nvGraphicFramePr>
            <p:xfrm>
              <a:off x="838200" y="1825625"/>
              <a:ext cx="10515600" cy="1381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76400">
                      <a:extLst>
                        <a:ext uri="{9D8B030D-6E8A-4147-A177-3AD203B41FA5}">
                          <a16:colId xmlns:a16="http://schemas.microsoft.com/office/drawing/2014/main" val="1043285443"/>
                        </a:ext>
                      </a:extLst>
                    </a:gridCol>
                    <a:gridCol w="1907931">
                      <a:extLst>
                        <a:ext uri="{9D8B030D-6E8A-4147-A177-3AD203B41FA5}">
                          <a16:colId xmlns:a16="http://schemas.microsoft.com/office/drawing/2014/main" val="3285794695"/>
                        </a:ext>
                      </a:extLst>
                    </a:gridCol>
                    <a:gridCol w="2725029">
                      <a:extLst>
                        <a:ext uri="{9D8B030D-6E8A-4147-A177-3AD203B41FA5}">
                          <a16:colId xmlns:a16="http://schemas.microsoft.com/office/drawing/2014/main" val="4060367565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1597717663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31771005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Parent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E* (</a:t>
                          </a:r>
                          <a:r>
                            <a:rPr lang="en-US" dirty="0" err="1" smtClean="0"/>
                            <a:t>keV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473" t="-8197" r="-154911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580" t="-8197" r="-101159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Capture fractions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11532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75Se (5/2+)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865.4(5)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3/2- or 5/2-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1.10(67)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M-shell: 100%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39938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75Se (5/2+)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860.4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5/2+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6.10(60)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L-shell: 75.95%</a:t>
                          </a:r>
                        </a:p>
                        <a:p>
                          <a:pPr algn="l"/>
                          <a:r>
                            <a:rPr lang="en-US" dirty="0" smtClean="0"/>
                            <a:t>M-shell: 24.05%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620671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84" y="4158823"/>
            <a:ext cx="4896217" cy="148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96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of Candidates with decent Radiative Yields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6748" y="1412875"/>
            <a:ext cx="5557903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9660" y="5764213"/>
            <a:ext cx="13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Want Z&gt;~40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64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Radiative Yields as function of Z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730" y="1690688"/>
            <a:ext cx="5836270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11545"/>
            <a:ext cx="5791755" cy="42082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1792" y="6221169"/>
            <a:ext cx="1063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 at high Z, radiative yields are low outside the k-shell. Want candidates which can capture K-shell electrons.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27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 low q-value EC </a:t>
            </a:r>
            <a:r>
              <a:rPr lang="en-US" dirty="0" err="1" smtClean="0"/>
              <a:t>canidates</a:t>
            </a:r>
            <a:r>
              <a:rPr lang="en-US" dirty="0" smtClean="0"/>
              <a:t> which can capture K-shell electron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11917"/>
            <a:ext cx="10515600" cy="23787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42944" y="5609464"/>
            <a:ext cx="2655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2201.08790.pdf (arxiv.org)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86464" y="5424798"/>
                <a:ext cx="53542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𝑒𝑠</m:t>
                        </m:r>
                      </m:sub>
                    </m:sSub>
                  </m:oMath>
                </a14:m>
                <a:r>
                  <a:rPr lang="en-US" dirty="0" smtClean="0"/>
                  <a:t> in this table includes electron binding energy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464" y="5424798"/>
                <a:ext cx="5354286" cy="369332"/>
              </a:xfrm>
              <a:prstGeom prst="rect">
                <a:avLst/>
              </a:prstGeom>
              <a:blipFill>
                <a:blip r:embed="rId4"/>
                <a:stretch>
                  <a:fillRect l="-102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48236" y="6311899"/>
            <a:ext cx="378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 these, only 56Co might be possible.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29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56Co-&gt;56Fe: Atomic Data &amp; EC Capture Fractions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344" y="2732271"/>
            <a:ext cx="2914650" cy="167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4046" y="4408671"/>
            <a:ext cx="1614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hlinkClick r:id="rId3"/>
              </a:rPr>
              <a:t>LogFT</a:t>
            </a:r>
            <a:r>
              <a:rPr lang="en-US" dirty="0" smtClean="0">
                <a:hlinkClick r:id="rId3"/>
              </a:rPr>
              <a:t> (bnl.gov)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113" y="1375336"/>
            <a:ext cx="7368687" cy="8590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65320" y="2700899"/>
            <a:ext cx="5475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 expect a K-shell x-ray from ~20% of k-shell vacancies.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99702" y="3588250"/>
            <a:ext cx="2625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NIST x-ray database: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9102" y="2211465"/>
            <a:ext cx="6153150" cy="447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1077" y="3957582"/>
            <a:ext cx="50292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49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4221</TotalTime>
  <Words>491</Words>
  <Application>Microsoft Office PowerPoint</Application>
  <PresentationFormat>Widescreen</PresentationFormat>
  <Paragraphs>102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verdana</vt:lpstr>
      <vt:lpstr>Office Theme</vt:lpstr>
      <vt:lpstr>Concept</vt:lpstr>
      <vt:lpstr>75Se&amp;75As Mass Data</vt:lpstr>
      <vt:lpstr>75As Gammas</vt:lpstr>
      <vt:lpstr>Electron Binding Energies</vt:lpstr>
      <vt:lpstr>K and L shell capture fraction from logft tool</vt:lpstr>
      <vt:lpstr>Selection of Candidates with decent Radiative Yields</vt:lpstr>
      <vt:lpstr>Radiative Yields as function of Z</vt:lpstr>
      <vt:lpstr>Ultra low q-value EC canidates which can capture K-shell electron</vt:lpstr>
      <vt:lpstr>56Co-&gt;56Fe: Atomic Data &amp; EC Capture Fractions</vt:lpstr>
      <vt:lpstr>Estimate beta branch to 4554.7 keV level: Simple Approach </vt:lpstr>
      <vt:lpstr>Gammas from populated level</vt:lpstr>
      <vt:lpstr>Comparison to known gammas from 56Co decay</vt:lpstr>
      <vt:lpstr>Possible Sources</vt:lpstr>
      <vt:lpstr>Room backgrounds (from Lijie’s testing)</vt:lpstr>
    </vt:vector>
  </TitlesOfParts>
  <Company>MSU NSCL/FRIB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Adams, Alexander</dc:creator>
  <cp:lastModifiedBy>Adams, Alexander</cp:lastModifiedBy>
  <cp:revision>24</cp:revision>
  <dcterms:created xsi:type="dcterms:W3CDTF">2024-04-02T16:24:22Z</dcterms:created>
  <dcterms:modified xsi:type="dcterms:W3CDTF">2024-04-05T14:46:42Z</dcterms:modified>
</cp:coreProperties>
</file>