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483" r:id="rId3"/>
    <p:sldId id="3486" r:id="rId4"/>
    <p:sldId id="3487" r:id="rId5"/>
    <p:sldId id="3488" r:id="rId6"/>
    <p:sldId id="3480" r:id="rId7"/>
    <p:sldId id="3482" r:id="rId8"/>
    <p:sldId id="3489" r:id="rId9"/>
    <p:sldId id="3481" r:id="rId10"/>
    <p:sldId id="3484" r:id="rId11"/>
    <p:sldId id="3485" r:id="rId12"/>
    <p:sldId id="34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72953" autoAdjust="0"/>
  </p:normalViewPr>
  <p:slideViewPr>
    <p:cSldViewPr snapToGrid="0">
      <p:cViewPr varScale="1">
        <p:scale>
          <a:sx n="62" d="100"/>
          <a:sy n="62" d="100"/>
        </p:scale>
        <p:origin x="7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5F8B6-8BA0-42D8-A7DD-662A0850A2C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62597-D6C1-4232-A8AC-F8B2FA806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::Open("F:/e21010/pxct/run0234_LEGe_XtRa_60Co_I7281_onChamberWall_window1us_TrigRise0.016us_TrigGap1.000us_CFDdisabled_cal.root");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400,-1000,1000,250,0,1500); //</a:t>
            </a:r>
            <a:r>
              <a:rPr lang="en-US" dirty="0" err="1"/>
              <a:t>x,y</a:t>
            </a:r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&lt;1500&amp;&amp;</a:t>
            </a:r>
            <a:r>
              <a:rPr lang="en-US" dirty="0" err="1"/>
              <a:t>south_e</a:t>
            </a:r>
            <a:r>
              <a:rPr lang="en-US" dirty="0"/>
              <a:t>&gt;1170&amp;&amp;</a:t>
            </a:r>
            <a:r>
              <a:rPr lang="en-US" dirty="0" err="1"/>
              <a:t>south_e</a:t>
            </a:r>
            <a:r>
              <a:rPr lang="en-US" dirty="0"/>
              <a:t>&lt;1176","colz"); //</a:t>
            </a:r>
            <a:r>
              <a:rPr lang="en-US" dirty="0" err="1"/>
              <a:t>y:x</a:t>
            </a:r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//het-&gt;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79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::Open("F:/e21010/pxct/run0234_LEGe_XtRa_60Co_I7281_onChamberWall_window1us_TrigRise0.016us_TrigGap1.000us_CFDdisabled_cal.root");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1300,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(0.04);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(0.16);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250,-1000,1000);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8 ns");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(0.95);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(-1000,1000);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(0,1700);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(kAzure+1);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north_t-south_t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south_e</a:t>
            </a:r>
            <a:r>
              <a:rPr lang="en-US" dirty="0"/>
              <a:t>&gt;1170&amp;&amp;</a:t>
            </a:r>
            <a:r>
              <a:rPr lang="en-US" dirty="0" err="1"/>
              <a:t>south_e</a:t>
            </a:r>
            <a:r>
              <a:rPr lang="en-US" dirty="0"/>
              <a:t>&lt;1176&amp;&amp;</a:t>
            </a:r>
            <a:r>
              <a:rPr lang="en-US" dirty="0" err="1"/>
              <a:t>north_e</a:t>
            </a:r>
            <a:r>
              <a:rPr lang="en-US" dirty="0"/>
              <a:t>&gt;1330&amp;&amp;</a:t>
            </a:r>
            <a:r>
              <a:rPr lang="en-US" dirty="0" err="1"/>
              <a:t>north_e</a:t>
            </a:r>
            <a:r>
              <a:rPr lang="en-US" dirty="0"/>
              <a:t>&lt;1336");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(kOrange+7);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tree-&gt;Draw("north_t-south_t","</a:t>
            </a:r>
            <a:r>
              <a:rPr lang="en-US" dirty="0" err="1"/>
              <a:t>north_e</a:t>
            </a:r>
            <a:r>
              <a:rPr lang="en-US" dirty="0"/>
              <a:t>&gt;1170&amp;&amp;</a:t>
            </a:r>
            <a:r>
              <a:rPr lang="en-US" dirty="0" err="1"/>
              <a:t>north_e</a:t>
            </a:r>
            <a:r>
              <a:rPr lang="en-US" dirty="0"/>
              <a:t>&lt;1176&amp;&amp;</a:t>
            </a:r>
            <a:r>
              <a:rPr lang="en-US" dirty="0" err="1"/>
              <a:t>south_e</a:t>
            </a:r>
            <a:r>
              <a:rPr lang="en-US" dirty="0"/>
              <a:t>&gt;1330&amp;&amp;</a:t>
            </a:r>
            <a:r>
              <a:rPr lang="en-US" dirty="0" err="1"/>
              <a:t>south_e</a:t>
            </a:r>
            <a:r>
              <a:rPr lang="en-US" dirty="0"/>
              <a:t>&lt;1336","same");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0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   1  p0           1.64270e+01   1.41900e+00   6.20346e-05   1.56447e-05</a:t>
            </a:r>
          </a:p>
          <a:p>
            <a:r>
              <a:rPr lang="en-US" dirty="0">
                <a:solidFill>
                  <a:schemeClr val="accent2"/>
                </a:solidFill>
              </a:rPr>
              <a:t>   2  p1           2.50753e+01   3.32565e+00   4.67799e-04   5.07087e-06</a:t>
            </a:r>
          </a:p>
          <a:p>
            <a:r>
              <a:rPr lang="en-US" dirty="0">
                <a:solidFill>
                  <a:schemeClr val="accent2"/>
                </a:solidFill>
              </a:rPr>
              <a:t>   3  p2           4.80429e+01   3.40137e+00   2.53603e-04  -6.55361e-04</a:t>
            </a:r>
          </a:p>
          <a:p>
            <a:r>
              <a:rPr lang="en-US" dirty="0">
                <a:solidFill>
                  <a:schemeClr val="accent2"/>
                </a:solidFill>
              </a:rPr>
              <a:t>   4  p3           2.42054e-01   7.48229e-02   2.66104e-04  -1.07011e-04</a:t>
            </a:r>
          </a:p>
          <a:p>
            <a:endParaRPr lang="en-US" dirty="0"/>
          </a:p>
          <a:p>
            <a:r>
              <a:rPr lang="en-US" dirty="0"/>
              <a:t>   1  p0           1.44347e+01   1.28491e+00   9.38742e-04   9.75539e-05</a:t>
            </a:r>
          </a:p>
          <a:p>
            <a:r>
              <a:rPr lang="en-US" dirty="0"/>
              <a:t>   2  p1           9.05892e+00   3.74533e+00   3.67425e-03   1.30510e-06</a:t>
            </a:r>
          </a:p>
          <a:p>
            <a:r>
              <a:rPr lang="en-US" dirty="0"/>
              <a:t>   3  p2           5.35094e+01   4.13808e+00   2.44989e-03   9.89734e-06</a:t>
            </a:r>
          </a:p>
          <a:p>
            <a:r>
              <a:rPr lang="en-US" dirty="0"/>
              <a:t>   4  p3           1.26209e-01   7.07167e-02   5.31291e-05   1.74313e-03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2597-D6C1-4232-A8AC-F8B2FA806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1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1  p0           5.00736e+01   2.50190e+00   1.07834e-06  -6.15443e-03</a:t>
            </a:r>
          </a:p>
          <a:p>
            <a:r>
              <a:rPr lang="en-US" dirty="0"/>
              <a:t>   2  p1           1.69694e+01   2.03526e+00   4.92766e-05   1.82634e-04</a:t>
            </a:r>
          </a:p>
          <a:p>
            <a:r>
              <a:rPr lang="en-US" dirty="0"/>
              <a:t>   3  p2           4.88717e+01   2.18911e+00   7.07957e-06   2.65064e-05</a:t>
            </a:r>
          </a:p>
          <a:p>
            <a:r>
              <a:rPr lang="en-US" dirty="0"/>
              <a:t>   4  p3           1.92034e+00   2.27605e-01   4.57769e-05  -3.80445e-04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94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::Open("F:/e21010/pxct/run0235_LEGe_XtRa_60Co_I7281_onChamberWall_window1us_TrigRise0.016us_TrigGap1.000us_CFDdelay0.504us_cal.root");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400,-1000,1000,250,0,1500); //</a:t>
            </a:r>
            <a:r>
              <a:rPr lang="en-US" dirty="0" err="1"/>
              <a:t>x,y</a:t>
            </a:r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&lt;1500&amp;&amp;</a:t>
            </a:r>
            <a:r>
              <a:rPr lang="en-US" dirty="0" err="1"/>
              <a:t>south_e</a:t>
            </a:r>
            <a:r>
              <a:rPr lang="en-US" dirty="0"/>
              <a:t>&gt;1170&amp;&amp;</a:t>
            </a:r>
            <a:r>
              <a:rPr lang="en-US" dirty="0" err="1"/>
              <a:t>south_e</a:t>
            </a:r>
            <a:r>
              <a:rPr lang="en-US" dirty="0"/>
              <a:t>&lt;1176","colz"); //</a:t>
            </a:r>
            <a:r>
              <a:rPr lang="en-US" dirty="0" err="1"/>
              <a:t>y:x</a:t>
            </a:r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//het-&gt;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2597-D6C1-4232-A8AC-F8B2FA806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::Open("F:/e21010/pxct/run0235_LEGe_XtRa_60Co_I7281_onChamberWall_window1us_TrigRise0.016us_TrigGap1.000us_CFDdelay0.504us_cal.root");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1300,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(0.04);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(0.16);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250,-1000,1000);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8 ns");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(0.95);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(-1000,1000);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(0,1700);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(kAzure+1);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north_t-south_t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south_e</a:t>
            </a:r>
            <a:r>
              <a:rPr lang="en-US" dirty="0"/>
              <a:t>&gt;1170&amp;&amp;</a:t>
            </a:r>
            <a:r>
              <a:rPr lang="en-US" dirty="0" err="1"/>
              <a:t>south_e</a:t>
            </a:r>
            <a:r>
              <a:rPr lang="en-US" dirty="0"/>
              <a:t>&lt;1176&amp;&amp;</a:t>
            </a:r>
            <a:r>
              <a:rPr lang="en-US" dirty="0" err="1"/>
              <a:t>north_e</a:t>
            </a:r>
            <a:r>
              <a:rPr lang="en-US" dirty="0"/>
              <a:t>&gt;1330&amp;&amp;</a:t>
            </a:r>
            <a:r>
              <a:rPr lang="en-US" dirty="0" err="1"/>
              <a:t>north_e</a:t>
            </a:r>
            <a:r>
              <a:rPr lang="en-US" dirty="0"/>
              <a:t>&lt;1336");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(kOrange+7);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tree-&gt;Draw("north_t-south_t","</a:t>
            </a:r>
            <a:r>
              <a:rPr lang="en-US" dirty="0" err="1"/>
              <a:t>north_e</a:t>
            </a:r>
            <a:r>
              <a:rPr lang="en-US" dirty="0"/>
              <a:t>&gt;1170&amp;&amp;</a:t>
            </a:r>
            <a:r>
              <a:rPr lang="en-US" dirty="0" err="1"/>
              <a:t>north_e</a:t>
            </a:r>
            <a:r>
              <a:rPr lang="en-US" dirty="0"/>
              <a:t>&lt;1176&amp;&amp;</a:t>
            </a:r>
            <a:r>
              <a:rPr lang="en-US" dirty="0" err="1"/>
              <a:t>south_e</a:t>
            </a:r>
            <a:r>
              <a:rPr lang="en-US" dirty="0"/>
              <a:t>&gt;1330&amp;&amp;</a:t>
            </a:r>
            <a:r>
              <a:rPr lang="en-US" dirty="0" err="1"/>
              <a:t>south_e</a:t>
            </a:r>
            <a:r>
              <a:rPr lang="en-US" dirty="0"/>
              <a:t>&lt;1336","same");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2597-D6C1-4232-A8AC-F8B2FA806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::Open("F:/e21010/pxct/run0235_LEGe_XtRa_60Co_I7281_onChamberWall_window1us_TrigRise0.016us_TrigGap1.000us_CFDdelay0.504us_cal.root");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1300,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(0.04);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(0.16);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250,-1000,1000);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8 ns");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(0.95);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(-1000,1000);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(0,1700);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(kAzure+1);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north_t-south_t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south_e</a:t>
            </a:r>
            <a:r>
              <a:rPr lang="en-US" dirty="0"/>
              <a:t>&gt;1100&amp;&amp;</a:t>
            </a:r>
            <a:r>
              <a:rPr lang="en-US" dirty="0" err="1"/>
              <a:t>south_e</a:t>
            </a:r>
            <a:r>
              <a:rPr lang="en-US" dirty="0"/>
              <a:t>&lt;1400&amp;&amp;</a:t>
            </a:r>
            <a:r>
              <a:rPr lang="en-US" dirty="0" err="1"/>
              <a:t>north_e</a:t>
            </a:r>
            <a:r>
              <a:rPr lang="en-US" dirty="0"/>
              <a:t>&gt;1100&amp;&amp;</a:t>
            </a:r>
            <a:r>
              <a:rPr lang="en-US" dirty="0" err="1"/>
              <a:t>north_e</a:t>
            </a:r>
            <a:r>
              <a:rPr lang="en-US" dirty="0"/>
              <a:t>&lt;1400");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62597-D6C1-4232-A8AC-F8B2FA806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3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5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FB20-1095-41CD-AC3D-5A07AD49377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A8F-5A33-4088-91BE-4E89548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D0A1-463E-4D94-9686-0FDA08C63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PXCT XtRa Timing Test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3095F-FCC1-47FA-B26E-0F5EF7505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20240417</a:t>
            </a:r>
          </a:p>
        </p:txBody>
      </p:sp>
    </p:spTree>
    <p:extLst>
      <p:ext uri="{BB962C8B-B14F-4D97-AF65-F5344CB8AC3E}">
        <p14:creationId xmlns:p14="http://schemas.microsoft.com/office/powerpoint/2010/main" val="146485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D0B07-054C-499B-894E-9F42AEDE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80493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1DD48-9773-402D-8050-848AF910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494" y="0"/>
            <a:ext cx="4557846" cy="5486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9F3DD33-124E-4832-8066-E9623515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6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A47A1B7-4369-4E36-8E8E-B8A918CE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05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29130-EA38-42F3-91AD-FCC4308BA539}"/>
              </a:ext>
            </a:extLst>
          </p:cNvPr>
          <p:cNvSpPr txBox="1"/>
          <p:nvPr/>
        </p:nvSpPr>
        <p:spPr>
          <a:xfrm>
            <a:off x="2619107" y="5710030"/>
            <a:ext cx="1553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1173-gated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50206-387F-4132-A24B-496D23811E7E}"/>
              </a:ext>
            </a:extLst>
          </p:cNvPr>
          <p:cNvSpPr txBox="1"/>
          <p:nvPr/>
        </p:nvSpPr>
        <p:spPr>
          <a:xfrm>
            <a:off x="7173540" y="6210033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1332-gated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7FC71-0B82-498A-B5B2-BE06FA64FFDD}"/>
              </a:ext>
            </a:extLst>
          </p:cNvPr>
          <p:cNvSpPr txBox="1"/>
          <p:nvPr/>
        </p:nvSpPr>
        <p:spPr>
          <a:xfrm>
            <a:off x="3909850" y="636392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CFD enabled</a:t>
            </a:r>
          </a:p>
        </p:txBody>
      </p:sp>
    </p:spTree>
    <p:extLst>
      <p:ext uri="{BB962C8B-B14F-4D97-AF65-F5344CB8AC3E}">
        <p14:creationId xmlns:p14="http://schemas.microsoft.com/office/powerpoint/2010/main" val="33717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1BB19F-19C7-4696-93F9-28A9716B2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3"/>
          <a:stretch/>
        </p:blipFill>
        <p:spPr>
          <a:xfrm>
            <a:off x="0" y="0"/>
            <a:ext cx="9144000" cy="538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056C5-CD4D-4EBE-9769-ADF648D85AC8}"/>
              </a:ext>
            </a:extLst>
          </p:cNvPr>
          <p:cNvSpPr txBox="1"/>
          <p:nvPr/>
        </p:nvSpPr>
        <p:spPr>
          <a:xfrm>
            <a:off x="1454275" y="258028"/>
            <a:ext cx="28825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Run0235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60Co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Rise 0.016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Gap 1.000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enabled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Delay 0.504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South 1173 &amp;&amp; North 1332</a:t>
            </a:r>
          </a:p>
          <a:p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South 1332 &amp;&amp; North 1173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D6D26-E07E-4EF8-9541-9C5CFEBEEFBC}"/>
              </a:ext>
            </a:extLst>
          </p:cNvPr>
          <p:cNvSpPr txBox="1"/>
          <p:nvPr/>
        </p:nvSpPr>
        <p:spPr>
          <a:xfrm>
            <a:off x="5879970" y="396527"/>
            <a:ext cx="27851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Gaus+Pol0</a:t>
            </a:r>
          </a:p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Maximum Likelihood fit</a:t>
            </a:r>
          </a:p>
          <a:p>
            <a:r>
              <a:rPr lang="en-US" altLang="zh-CN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 = 141.5±7.6 ns</a:t>
            </a:r>
          </a:p>
          <a:p>
            <a:r>
              <a:rPr lang="en-US" altLang="zh-CN" sz="2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 = 160.4±7.4 ns</a:t>
            </a:r>
            <a:endParaRPr lang="en-US" sz="20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9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C72CC-E54D-4F46-8C46-B65BACB6E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5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EDD0A-EE67-4A82-A386-F62A22A6F6FF}"/>
              </a:ext>
            </a:extLst>
          </p:cNvPr>
          <p:cNvSpPr txBox="1"/>
          <p:nvPr/>
        </p:nvSpPr>
        <p:spPr>
          <a:xfrm>
            <a:off x="6703100" y="340558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 =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153.3</a:t>
            </a:r>
            <a:r>
              <a:rPr lang="en-US" altLang="zh-C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±5.2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ns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FWHM = 361 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23BF9-C82D-4266-9ED8-4DDDF38AB3B4}"/>
              </a:ext>
            </a:extLst>
          </p:cNvPr>
          <p:cNvSpPr txBox="1"/>
          <p:nvPr/>
        </p:nvSpPr>
        <p:spPr>
          <a:xfrm>
            <a:off x="1454275" y="258028"/>
            <a:ext cx="22686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Run0235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60Co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Rise 0.016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Gap 1.000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enabled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Delay 0.504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1100 &lt; South &lt; 1400</a:t>
            </a: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&amp;&amp;</a:t>
            </a: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1100 &lt; North &lt; 1400</a:t>
            </a:r>
            <a:endParaRPr lang="en-US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6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351D7C0-615D-4000-9AD8-D24F5D7EF03F}"/>
              </a:ext>
            </a:extLst>
          </p:cNvPr>
          <p:cNvSpPr/>
          <p:nvPr/>
        </p:nvSpPr>
        <p:spPr>
          <a:xfrm>
            <a:off x="952500" y="1028700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B5AAEC24-E81C-4800-BF44-77248B63CD39}"/>
              </a:ext>
            </a:extLst>
          </p:cNvPr>
          <p:cNvSpPr/>
          <p:nvPr/>
        </p:nvSpPr>
        <p:spPr>
          <a:xfrm>
            <a:off x="1167367" y="2595142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5272CC1D-3790-4D4D-9F48-71EC58ED70CC}"/>
              </a:ext>
            </a:extLst>
          </p:cNvPr>
          <p:cNvSpPr/>
          <p:nvPr/>
        </p:nvSpPr>
        <p:spPr>
          <a:xfrm rot="16200000">
            <a:off x="2850496" y="1085848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0E363C-A093-4367-84F3-186D60CBB932}"/>
              </a:ext>
            </a:extLst>
          </p:cNvPr>
          <p:cNvCxnSpPr>
            <a:cxnSpLocks/>
            <a:stCxn id="4" idx="5"/>
          </p:cNvCxnSpPr>
          <p:nvPr/>
        </p:nvCxnSpPr>
        <p:spPr>
          <a:xfrm flipV="1">
            <a:off x="1895591" y="1581151"/>
            <a:ext cx="1278755" cy="39064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923928-8ED3-4324-9C56-B2F53A87A8FA}"/>
              </a:ext>
            </a:extLst>
          </p:cNvPr>
          <p:cNvCxnSpPr>
            <a:cxnSpLocks/>
            <a:stCxn id="4" idx="5"/>
          </p:cNvCxnSpPr>
          <p:nvPr/>
        </p:nvCxnSpPr>
        <p:spPr>
          <a:xfrm flipH="1">
            <a:off x="1550556" y="1971791"/>
            <a:ext cx="345035" cy="949723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8952987-3149-4496-BF7B-0385885BB6C8}"/>
              </a:ext>
            </a:extLst>
          </p:cNvPr>
          <p:cNvSpPr txBox="1"/>
          <p:nvPr/>
        </p:nvSpPr>
        <p:spPr>
          <a:xfrm>
            <a:off x="1853569" y="1982468"/>
            <a:ext cx="5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D5CDB1-A641-4C6F-AE74-3F9AA3D6E909}"/>
              </a:ext>
            </a:extLst>
          </p:cNvPr>
          <p:cNvSpPr txBox="1"/>
          <p:nvPr/>
        </p:nvSpPr>
        <p:spPr>
          <a:xfrm>
            <a:off x="2655456" y="1962456"/>
            <a:ext cx="104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</a:rPr>
              <a:t>South Ge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93D09-3316-4BE7-9131-C58309D05BFE}"/>
              </a:ext>
            </a:extLst>
          </p:cNvPr>
          <p:cNvSpPr txBox="1"/>
          <p:nvPr/>
        </p:nvSpPr>
        <p:spPr>
          <a:xfrm>
            <a:off x="997750" y="3585742"/>
            <a:ext cx="104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North 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85CEEB-A187-474E-BD35-D45B97E42494}"/>
              </a:ext>
            </a:extLst>
          </p:cNvPr>
          <p:cNvSpPr txBox="1"/>
          <p:nvPr/>
        </p:nvSpPr>
        <p:spPr>
          <a:xfrm>
            <a:off x="0" y="0"/>
            <a:ext cx="568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  <a:r>
              <a:rPr lang="en-US" altLang="zh-CN" dirty="0"/>
              <a:t>Co source I7281 was placed at the edge of the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4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533CC-3509-41C2-9D36-65C2C6BDE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76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48F2EE-6126-4D96-BE24-2413B72AA4D9}"/>
              </a:ext>
            </a:extLst>
          </p:cNvPr>
          <p:cNvSpPr txBox="1"/>
          <p:nvPr/>
        </p:nvSpPr>
        <p:spPr>
          <a:xfrm>
            <a:off x="3435350" y="2809568"/>
            <a:ext cx="2273300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Rise 0.016 </a:t>
            </a:r>
            <a:r>
              <a:rPr lang="en-US" altLang="zh-CN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Gap 1.000 </a:t>
            </a:r>
            <a:r>
              <a:rPr lang="en-US" altLang="zh-CN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5D35E-113F-4CBA-9606-87701A044214}"/>
              </a:ext>
            </a:extLst>
          </p:cNvPr>
          <p:cNvSpPr txBox="1"/>
          <p:nvPr/>
        </p:nvSpPr>
        <p:spPr>
          <a:xfrm>
            <a:off x="5810250" y="3245553"/>
            <a:ext cx="227330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Delay 0.504 </a:t>
            </a:r>
            <a:r>
              <a:rPr lang="en-US" altLang="zh-CN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F0BE6-26C9-42C9-A417-38A8AFB07EB2}"/>
              </a:ext>
            </a:extLst>
          </p:cNvPr>
          <p:cNvSpPr txBox="1"/>
          <p:nvPr/>
        </p:nvSpPr>
        <p:spPr>
          <a:xfrm>
            <a:off x="4235450" y="547806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13.6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586F8F-E689-4853-AF13-4B34182AA339}"/>
              </a:ext>
            </a:extLst>
          </p:cNvPr>
          <p:cNvCxnSpPr/>
          <p:nvPr/>
        </p:nvCxnSpPr>
        <p:spPr>
          <a:xfrm>
            <a:off x="635000" y="5478066"/>
            <a:ext cx="83185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6F37A1-DF8F-4404-8D2B-FD46119A681C}"/>
              </a:ext>
            </a:extLst>
          </p:cNvPr>
          <p:cNvSpPr txBox="1"/>
          <p:nvPr/>
        </p:nvSpPr>
        <p:spPr>
          <a:xfrm>
            <a:off x="5708650" y="3937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North Ge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F3348-9541-4579-8F39-9CFD06890EEB}"/>
              </a:ext>
            </a:extLst>
          </p:cNvPr>
          <p:cNvSpPr txBox="1"/>
          <p:nvPr/>
        </p:nvSpPr>
        <p:spPr>
          <a:xfrm>
            <a:off x="2400300" y="80736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80 ns time bin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9CE25-6772-4365-B0CA-EE86FFE67FA5}"/>
              </a:ext>
            </a:extLst>
          </p:cNvPr>
          <p:cNvSpPr txBox="1"/>
          <p:nvPr/>
        </p:nvSpPr>
        <p:spPr>
          <a:xfrm>
            <a:off x="0" y="5675855"/>
            <a:ext cx="6925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DDAS allowed inputs:</a:t>
            </a: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Rise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0.000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Gap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Rise + Trigger Gap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0.008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0.504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5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FFFCB-1D82-4CAF-B7B7-B43B7C62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9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5CEDB-32B5-4BED-A6A7-C7C7AC6FB264}"/>
              </a:ext>
            </a:extLst>
          </p:cNvPr>
          <p:cNvSpPr txBox="1"/>
          <p:nvPr/>
        </p:nvSpPr>
        <p:spPr>
          <a:xfrm>
            <a:off x="3435350" y="2796868"/>
            <a:ext cx="2273300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Rise 0.016 </a:t>
            </a:r>
            <a:r>
              <a:rPr lang="en-US" altLang="zh-CN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Gap 1.000 </a:t>
            </a:r>
            <a:r>
              <a:rPr lang="en-US" altLang="zh-CN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0059-5DF9-4E16-BAF4-B0EEBFB789E8}"/>
              </a:ext>
            </a:extLst>
          </p:cNvPr>
          <p:cNvSpPr txBox="1"/>
          <p:nvPr/>
        </p:nvSpPr>
        <p:spPr>
          <a:xfrm>
            <a:off x="5810250" y="3232853"/>
            <a:ext cx="227330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Delay 0.504 </a:t>
            </a:r>
            <a:r>
              <a:rPr lang="en-US" altLang="zh-CN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D26D4-0C87-4DE1-8C9C-597967CBA82F}"/>
              </a:ext>
            </a:extLst>
          </p:cNvPr>
          <p:cNvSpPr txBox="1"/>
          <p:nvPr/>
        </p:nvSpPr>
        <p:spPr>
          <a:xfrm>
            <a:off x="4235450" y="547806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13.6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CCCD4A-F31F-4E9E-ADF8-A972F712C766}"/>
              </a:ext>
            </a:extLst>
          </p:cNvPr>
          <p:cNvCxnSpPr/>
          <p:nvPr/>
        </p:nvCxnSpPr>
        <p:spPr>
          <a:xfrm>
            <a:off x="635000" y="5478066"/>
            <a:ext cx="83185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000C19-8A94-471D-AA37-4E494B3578B3}"/>
              </a:ext>
            </a:extLst>
          </p:cNvPr>
          <p:cNvSpPr txBox="1"/>
          <p:nvPr/>
        </p:nvSpPr>
        <p:spPr>
          <a:xfrm>
            <a:off x="5708650" y="393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Ge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EB7E2-BB58-4F6A-A465-21216EDDB632}"/>
              </a:ext>
            </a:extLst>
          </p:cNvPr>
          <p:cNvSpPr txBox="1"/>
          <p:nvPr/>
        </p:nvSpPr>
        <p:spPr>
          <a:xfrm>
            <a:off x="2400300" y="80736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80 ns time bin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B86B1-DFB6-460E-9028-C7BF60334FA2}"/>
              </a:ext>
            </a:extLst>
          </p:cNvPr>
          <p:cNvSpPr txBox="1"/>
          <p:nvPr/>
        </p:nvSpPr>
        <p:spPr>
          <a:xfrm>
            <a:off x="0" y="5675855"/>
            <a:ext cx="6925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DDAS allowed inputs:</a:t>
            </a: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Rise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0.000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Gap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Rise + Trigger Gap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0.008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0.504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7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0DD3C-FF92-4CA4-AA1C-82551AD8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9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0A244C-122C-4889-A714-0B3E07AA8F2A}"/>
              </a:ext>
            </a:extLst>
          </p:cNvPr>
          <p:cNvSpPr txBox="1"/>
          <p:nvPr/>
        </p:nvSpPr>
        <p:spPr>
          <a:xfrm>
            <a:off x="0" y="5675855"/>
            <a:ext cx="6925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DDAS allowed inputs:</a:t>
            </a: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Rise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0.000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Gap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1.000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Rise + Trigger Gap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1.016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0.008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</a:t>
            </a:r>
            <a:r>
              <a:rPr lang="zh-CN" altLang="en-US" dirty="0">
                <a:solidFill>
                  <a:srgbClr val="006600"/>
                </a:solidFill>
                <a:latin typeface="Cambria" panose="02040503050406030204" pitchFamily="18" charset="0"/>
              </a:rPr>
              <a:t>≤ </a:t>
            </a:r>
            <a:r>
              <a:rPr lang="en-US" altLang="zh-CN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0.504 </a:t>
            </a:r>
            <a:r>
              <a:rPr lang="en-US" altLang="zh-CN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C0A49-0A7B-438F-99D9-B86AF26F7B69}"/>
              </a:ext>
            </a:extLst>
          </p:cNvPr>
          <p:cNvSpPr txBox="1"/>
          <p:nvPr/>
        </p:nvSpPr>
        <p:spPr>
          <a:xfrm>
            <a:off x="3435350" y="2873068"/>
            <a:ext cx="2273300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Rise 0.016 </a:t>
            </a:r>
            <a:r>
              <a:rPr lang="en-US" altLang="zh-CN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Gap 1.000 </a:t>
            </a:r>
            <a:r>
              <a:rPr lang="en-US" altLang="zh-CN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8CF1B-6485-4B7F-B2B0-11C06B9345AF}"/>
              </a:ext>
            </a:extLst>
          </p:cNvPr>
          <p:cNvSpPr txBox="1"/>
          <p:nvPr/>
        </p:nvSpPr>
        <p:spPr>
          <a:xfrm>
            <a:off x="5886450" y="2932966"/>
            <a:ext cx="227330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Delay 0.008 </a:t>
            </a:r>
            <a:r>
              <a:rPr lang="en-US" altLang="zh-CN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5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DD9E5-1193-4533-A489-BAE462D44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7674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03F3F-EEDF-4CC7-9663-761C3EAB3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280" y="0"/>
            <a:ext cx="4594713" cy="5486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7BA897-C9BE-44D8-BAFE-228614CAB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6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311D42E-8AAB-46EC-9F62-26C1A832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05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F2DBD6-402C-4E5C-B490-23D04F6CEF84}"/>
              </a:ext>
            </a:extLst>
          </p:cNvPr>
          <p:cNvSpPr txBox="1"/>
          <p:nvPr/>
        </p:nvSpPr>
        <p:spPr>
          <a:xfrm>
            <a:off x="2619107" y="5710030"/>
            <a:ext cx="1553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1173-gated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F5AAF-C9C6-4454-8D1E-8B44473CEFFD}"/>
              </a:ext>
            </a:extLst>
          </p:cNvPr>
          <p:cNvSpPr txBox="1"/>
          <p:nvPr/>
        </p:nvSpPr>
        <p:spPr>
          <a:xfrm>
            <a:off x="7173540" y="6210033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1332-gated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025F-14E4-47FE-9005-C46A1BDD34F0}"/>
              </a:ext>
            </a:extLst>
          </p:cNvPr>
          <p:cNvSpPr txBox="1"/>
          <p:nvPr/>
        </p:nvSpPr>
        <p:spPr>
          <a:xfrm>
            <a:off x="3909850" y="636392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CFD disabled</a:t>
            </a:r>
          </a:p>
        </p:txBody>
      </p:sp>
    </p:spTree>
    <p:extLst>
      <p:ext uri="{BB962C8B-B14F-4D97-AF65-F5344CB8AC3E}">
        <p14:creationId xmlns:p14="http://schemas.microsoft.com/office/powerpoint/2010/main" val="16122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0A24A-7270-4B76-9721-4BB976FA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5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FD52D-AA01-4035-BB6E-F5FEAE9B5092}"/>
              </a:ext>
            </a:extLst>
          </p:cNvPr>
          <p:cNvSpPr txBox="1"/>
          <p:nvPr/>
        </p:nvSpPr>
        <p:spPr>
          <a:xfrm>
            <a:off x="1454275" y="396527"/>
            <a:ext cx="28825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Run0234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60Co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Rise 0.016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Gap 1.000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disabled</a:t>
            </a: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South 1173 &amp;&amp; North 1332</a:t>
            </a:r>
          </a:p>
          <a:p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South 1332 &amp;&amp; North 1173</a:t>
            </a:r>
          </a:p>
        </p:txBody>
      </p:sp>
    </p:spTree>
    <p:extLst>
      <p:ext uri="{BB962C8B-B14F-4D97-AF65-F5344CB8AC3E}">
        <p14:creationId xmlns:p14="http://schemas.microsoft.com/office/powerpoint/2010/main" val="124384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CF46A-240C-4BD7-B21C-CAECB7AB5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4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AC609-DFA3-450C-BBDC-741AC0546EFA}"/>
              </a:ext>
            </a:extLst>
          </p:cNvPr>
          <p:cNvSpPr txBox="1"/>
          <p:nvPr/>
        </p:nvSpPr>
        <p:spPr>
          <a:xfrm>
            <a:off x="1454275" y="396527"/>
            <a:ext cx="28825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Run0234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60Co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Rise 0.016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 Gap 1.000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disabled</a:t>
            </a: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South 1173 &amp;&amp; North 1332</a:t>
            </a:r>
          </a:p>
          <a:p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South 1332 &amp;&amp; North 1173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A3964-9482-463D-81DF-ED66AAAD0E79}"/>
              </a:ext>
            </a:extLst>
          </p:cNvPr>
          <p:cNvSpPr txBox="1"/>
          <p:nvPr/>
        </p:nvSpPr>
        <p:spPr>
          <a:xfrm>
            <a:off x="5879970" y="396527"/>
            <a:ext cx="27851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Gaus+Pol0</a:t>
            </a:r>
          </a:p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Maximum Likelihood fit</a:t>
            </a:r>
          </a:p>
          <a:p>
            <a:r>
              <a:rPr lang="en-US" altLang="zh-CN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 = 53.5±4.1 ns</a:t>
            </a:r>
          </a:p>
          <a:p>
            <a:r>
              <a:rPr lang="en-US" altLang="zh-CN" sz="2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 = 48.0±3.4 ns</a:t>
            </a:r>
            <a:endParaRPr lang="en-US" sz="20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66A39-76AB-4C8A-8EAF-FD1615E8A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39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25E4E3-3074-4FA2-8544-D4B92CE9D1BD}"/>
              </a:ext>
            </a:extLst>
          </p:cNvPr>
          <p:cNvSpPr txBox="1"/>
          <p:nvPr/>
        </p:nvSpPr>
        <p:spPr>
          <a:xfrm>
            <a:off x="6703100" y="340558"/>
            <a:ext cx="1922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 =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48.9</a:t>
            </a:r>
            <a:r>
              <a:rPr lang="en-US" altLang="zh-C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±2.2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ns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FWHM = 115 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E7FCA-0876-4A61-AC70-7D0131C9C1D2}"/>
              </a:ext>
            </a:extLst>
          </p:cNvPr>
          <p:cNvSpPr txBox="1"/>
          <p:nvPr/>
        </p:nvSpPr>
        <p:spPr>
          <a:xfrm>
            <a:off x="0" y="6457890"/>
            <a:ext cx="7962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south_e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&gt;1100&amp;&amp;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south_e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&lt;1400&amp;&amp;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north_e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&gt;1100&amp;&amp;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north_e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&lt;1400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D946B-6985-46BF-90A4-6D7941CE84E3}"/>
              </a:ext>
            </a:extLst>
          </p:cNvPr>
          <p:cNvSpPr txBox="1"/>
          <p:nvPr/>
        </p:nvSpPr>
        <p:spPr>
          <a:xfrm>
            <a:off x="1479675" y="341729"/>
            <a:ext cx="22525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Run0234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60Co</a:t>
            </a: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TriggerRise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0.016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TriggerGap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1.000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CFD disabled</a:t>
            </a: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1100 &lt; South &lt; 1400</a:t>
            </a: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&amp;&amp;</a:t>
            </a:r>
          </a:p>
          <a:p>
            <a:r>
              <a:rPr lang="en-US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1100 &lt; North &lt; 1400</a:t>
            </a:r>
          </a:p>
        </p:txBody>
      </p:sp>
    </p:spTree>
    <p:extLst>
      <p:ext uri="{BB962C8B-B14F-4D97-AF65-F5344CB8AC3E}">
        <p14:creationId xmlns:p14="http://schemas.microsoft.com/office/powerpoint/2010/main" val="390371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2359</Words>
  <Application>Microsoft Office PowerPoint</Application>
  <PresentationFormat>On-screen Show (4:3)</PresentationFormat>
  <Paragraphs>311</Paragraphs>
  <Slides>12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Office Theme</vt:lpstr>
      <vt:lpstr>PXCT XtRa Timing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PXCT XtRa Timing Test</dc:title>
  <dc:creator>sun lijie</dc:creator>
  <cp:lastModifiedBy>sun lijie</cp:lastModifiedBy>
  <cp:revision>12</cp:revision>
  <dcterms:created xsi:type="dcterms:W3CDTF">2024-04-17T19:44:24Z</dcterms:created>
  <dcterms:modified xsi:type="dcterms:W3CDTF">2024-04-18T00:01:37Z</dcterms:modified>
</cp:coreProperties>
</file>