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0" r:id="rId5"/>
  </p:sldMasterIdLst>
  <p:notesMasterIdLst>
    <p:notesMasterId r:id="rId83"/>
  </p:notesMasterIdLst>
  <p:handoutMasterIdLst>
    <p:handoutMasterId r:id="rId84"/>
  </p:handoutMasterIdLst>
  <p:sldIdLst>
    <p:sldId id="270" r:id="rId6"/>
    <p:sldId id="540" r:id="rId7"/>
    <p:sldId id="549" r:id="rId8"/>
    <p:sldId id="519" r:id="rId9"/>
    <p:sldId id="1675" r:id="rId10"/>
    <p:sldId id="520" r:id="rId11"/>
    <p:sldId id="521" r:id="rId12"/>
    <p:sldId id="1678" r:id="rId13"/>
    <p:sldId id="1674" r:id="rId14"/>
    <p:sldId id="1704" r:id="rId15"/>
    <p:sldId id="1705" r:id="rId16"/>
    <p:sldId id="1706" r:id="rId17"/>
    <p:sldId id="524" r:id="rId18"/>
    <p:sldId id="522" r:id="rId19"/>
    <p:sldId id="1677" r:id="rId20"/>
    <p:sldId id="531" r:id="rId21"/>
    <p:sldId id="1702" r:id="rId22"/>
    <p:sldId id="1679" r:id="rId23"/>
    <p:sldId id="1680" r:id="rId24"/>
    <p:sldId id="527" r:id="rId25"/>
    <p:sldId id="1685" r:id="rId26"/>
    <p:sldId id="1684" r:id="rId27"/>
    <p:sldId id="1688" r:id="rId28"/>
    <p:sldId id="1689" r:id="rId29"/>
    <p:sldId id="1690" r:id="rId30"/>
    <p:sldId id="1681" r:id="rId31"/>
    <p:sldId id="552" r:id="rId32"/>
    <p:sldId id="532" r:id="rId33"/>
    <p:sldId id="534" r:id="rId34"/>
    <p:sldId id="535" r:id="rId35"/>
    <p:sldId id="554" r:id="rId36"/>
    <p:sldId id="536" r:id="rId37"/>
    <p:sldId id="555" r:id="rId38"/>
    <p:sldId id="556" r:id="rId39"/>
    <p:sldId id="537" r:id="rId40"/>
    <p:sldId id="538" r:id="rId41"/>
    <p:sldId id="541" r:id="rId42"/>
    <p:sldId id="539" r:id="rId43"/>
    <p:sldId id="543" r:id="rId44"/>
    <p:sldId id="546" r:id="rId45"/>
    <p:sldId id="548" r:id="rId46"/>
    <p:sldId id="545" r:id="rId47"/>
    <p:sldId id="544" r:id="rId48"/>
    <p:sldId id="547" r:id="rId49"/>
    <p:sldId id="542" r:id="rId50"/>
    <p:sldId id="526" r:id="rId51"/>
    <p:sldId id="550" r:id="rId52"/>
    <p:sldId id="533" r:id="rId53"/>
    <p:sldId id="551" r:id="rId54"/>
    <p:sldId id="553" r:id="rId55"/>
    <p:sldId id="557" r:id="rId56"/>
    <p:sldId id="558" r:id="rId57"/>
    <p:sldId id="559" r:id="rId58"/>
    <p:sldId id="1662" r:id="rId59"/>
    <p:sldId id="560" r:id="rId60"/>
    <p:sldId id="1663" r:id="rId61"/>
    <p:sldId id="1701" r:id="rId62"/>
    <p:sldId id="1664" r:id="rId63"/>
    <p:sldId id="1692" r:id="rId64"/>
    <p:sldId id="1693" r:id="rId65"/>
    <p:sldId id="1694" r:id="rId66"/>
    <p:sldId id="1695" r:id="rId67"/>
    <p:sldId id="1696" r:id="rId68"/>
    <p:sldId id="1697" r:id="rId69"/>
    <p:sldId id="1708" r:id="rId70"/>
    <p:sldId id="1699" r:id="rId71"/>
    <p:sldId id="1670" r:id="rId72"/>
    <p:sldId id="1665" r:id="rId73"/>
    <p:sldId id="1672" r:id="rId74"/>
    <p:sldId id="1667" r:id="rId75"/>
    <p:sldId id="1669" r:id="rId76"/>
    <p:sldId id="1683" r:id="rId77"/>
    <p:sldId id="1671" r:id="rId78"/>
    <p:sldId id="1710" r:id="rId79"/>
    <p:sldId id="1711" r:id="rId80"/>
    <p:sldId id="1712" r:id="rId81"/>
    <p:sldId id="1668" r:id="rId82"/>
  </p:sldIdLst>
  <p:sldSz cx="9144000" cy="6858000" type="screen4x3"/>
  <p:notesSz cx="7010400" cy="9296400"/>
  <p:defaultTextStyle>
    <a:defPPr>
      <a:defRPr lang="en-US"/>
    </a:defPPr>
    <a:lvl1pPr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2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54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79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50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633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59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86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012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jie sun" initials="ls" lastIdx="1" clrIdx="0">
    <p:extLst>
      <p:ext uri="{19B8F6BF-5375-455C-9EA6-DF929625EA0E}">
        <p15:presenceInfo xmlns:p15="http://schemas.microsoft.com/office/powerpoint/2012/main" userId="5b11d61ee79e55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D1E7FF"/>
    <a:srgbClr val="FFDDDD"/>
    <a:srgbClr val="FFE5E5"/>
    <a:srgbClr val="0000CC"/>
    <a:srgbClr val="E6E6DC"/>
    <a:srgbClr val="000099"/>
    <a:srgbClr val="FF9966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2" autoAdjust="0"/>
    <p:restoredTop sz="89950" autoAdjust="0"/>
  </p:normalViewPr>
  <p:slideViewPr>
    <p:cSldViewPr snapToObjects="1">
      <p:cViewPr varScale="1">
        <p:scale>
          <a:sx n="78" d="100"/>
          <a:sy n="78" d="100"/>
        </p:scale>
        <p:origin x="1531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5" d="100"/>
          <a:sy n="65" d="100"/>
        </p:scale>
        <p:origin x="3125" y="53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1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Number of Bayesian technique-related talks at APS DNP Meeting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0" tIns="0" rIns="0" bIns="0" anchor="t" anchorCtr="0">
                <a:spAutoFit/>
              </a:bodyPr>
              <a:lstStyle/>
              <a:p>
                <a:pPr algn="just">
                  <a:lnSpc>
                    <a:spcPct val="200000"/>
                  </a:lnSpc>
                  <a:defRPr sz="1400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3</c:v>
                </c:pt>
                <c:pt idx="1">
                  <c:v>8</c:v>
                </c:pt>
                <c:pt idx="2">
                  <c:v>9</c:v>
                </c:pt>
                <c:pt idx="3">
                  <c:v>11</c:v>
                </c:pt>
                <c:pt idx="4">
                  <c:v>13</c:v>
                </c:pt>
                <c:pt idx="5">
                  <c:v>22</c:v>
                </c:pt>
                <c:pt idx="6">
                  <c:v>19</c:v>
                </c:pt>
                <c:pt idx="7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13-40B9-933A-38FACE6B555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10476768"/>
        <c:axId val="1510480096"/>
        <c:axId val="0"/>
      </c:bar3DChart>
      <c:catAx>
        <c:axId val="151047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0480096"/>
        <c:crosses val="autoZero"/>
        <c:auto val="1"/>
        <c:lblAlgn val="ctr"/>
        <c:lblOffset val="100"/>
        <c:noMultiLvlLbl val="0"/>
      </c:catAx>
      <c:valAx>
        <c:axId val="151048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047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83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r">
              <a:defRPr sz="1200"/>
            </a:lvl1pPr>
          </a:lstStyle>
          <a:p>
            <a:r>
              <a:rPr lang="en-US" sz="900" dirty="0"/>
              <a:t>3 May 2023</a:t>
            </a:r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l">
              <a:defRPr sz="1200"/>
            </a:lvl1pPr>
          </a:lstStyle>
          <a:p>
            <a:r>
              <a:rPr lang="en-US" sz="900" dirty="0"/>
              <a:t>FRIB PowerPoint Template 16x9 Status</a:t>
            </a:r>
          </a:p>
          <a:p>
            <a:r>
              <a:rPr lang="en-US" sz="900" dirty="0"/>
              <a:t>Alex Parsons, FRIB Creative Director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795131" y="8505419"/>
            <a:ext cx="4770781" cy="708286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r>
              <a:rPr lang="en-US" sz="900" dirty="0"/>
              <a:t>Facility for Rare Isotope Beams</a:t>
            </a:r>
          </a:p>
          <a:p>
            <a:r>
              <a:rPr lang="en-US" sz="900" dirty="0"/>
              <a:t>U.S. Department of Energy Office of Science | Michigan State University</a:t>
            </a:r>
          </a:p>
          <a:p>
            <a:r>
              <a:rPr lang="en-US" sz="900" dirty="0"/>
              <a:t>640 South Shaw Lane • East Lansing, MI 48824, USA</a:t>
            </a:r>
          </a:p>
          <a:p>
            <a:r>
              <a:rPr lang="en-US" sz="900" dirty="0"/>
              <a:t>frib.msu.edu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8" y="8458200"/>
            <a:ext cx="648443" cy="7555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F6D33-7C2E-44BB-B6EF-2876F56DBD42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7/21/2024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599" tIns="46299" rIns="92599" bIns="4629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832"/>
            <a:ext cx="5608320" cy="418266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31" indent="-285705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817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42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70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633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9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6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2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7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3059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1128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2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102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43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2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886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889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89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34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001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2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0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127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2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83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467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64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2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2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581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993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0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5438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919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25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2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544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733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3060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291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3710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1829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953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6139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000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6132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17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2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41994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699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6553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1199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962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5461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0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44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2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3923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1162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55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43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8" y="1238250"/>
            <a:ext cx="7489976" cy="3355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4835" tIns="32417" rIns="64835" bIns="32417">
            <a:spAutoFit/>
          </a:bodyPr>
          <a:lstStyle/>
          <a:p>
            <a:pPr defTabSz="342780" eaLnBrk="0" hangingPunct="0">
              <a:lnSpc>
                <a:spcPct val="90000"/>
              </a:lnSpc>
              <a:defRPr/>
            </a:pPr>
            <a:endParaRPr lang="en-US" sz="195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324208" indent="0" algn="ctr">
              <a:buNone/>
              <a:defRPr/>
            </a:lvl2pPr>
            <a:lvl3pPr marL="648413" indent="0" algn="ctr">
              <a:buNone/>
              <a:defRPr/>
            </a:lvl3pPr>
            <a:lvl4pPr marL="972620" indent="0" algn="ctr">
              <a:buNone/>
              <a:defRPr/>
            </a:lvl4pPr>
            <a:lvl5pPr marL="1296828" indent="0" algn="ctr">
              <a:buNone/>
              <a:defRPr/>
            </a:lvl5pPr>
            <a:lvl6pPr marL="1621034" indent="0" algn="ctr">
              <a:buNone/>
              <a:defRPr/>
            </a:lvl6pPr>
            <a:lvl7pPr marL="1945241" indent="0" algn="ctr">
              <a:buNone/>
              <a:defRPr/>
            </a:lvl7pPr>
            <a:lvl8pPr marL="2269447" indent="0" algn="ctr">
              <a:buNone/>
              <a:defRPr/>
            </a:lvl8pPr>
            <a:lvl9pPr marL="259365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42" y="3201433"/>
            <a:ext cx="9001124" cy="370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4"/>
            <a:ext cx="9144000" cy="319413"/>
          </a:xfrm>
          <a:prstGeom prst="rect">
            <a:avLst/>
          </a:prstGeom>
          <a:noFill/>
        </p:spPr>
        <p:txBody>
          <a:bodyPr wrap="square" lIns="64865" tIns="32432" rIns="64865" bIns="32432" rtlCol="0">
            <a:spAutoFit/>
          </a:bodyPr>
          <a:lstStyle/>
          <a:p>
            <a:pPr algn="ctr"/>
            <a:r>
              <a:rPr lang="en-US" sz="825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825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825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825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011412" y="415246"/>
            <a:ext cx="27432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5335AD-8813-4512-B004-BA12777B68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498961"/>
            <a:ext cx="1371600" cy="17519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F35698-5A2E-474F-A8A6-62D738E964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5702006"/>
            <a:ext cx="2534908" cy="555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06C5A6-0A1C-4FFC-A8F4-94E6520D17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5747343"/>
            <a:ext cx="1965626" cy="464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DA2A18-8A41-4152-BFFB-A545567167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473" y="5638800"/>
            <a:ext cx="725527" cy="72989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82EE485-A8E9-43A4-A09F-2E0E17A131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5619750"/>
            <a:ext cx="16875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ational Research Council of Canada Fellowships - Mladiinfo">
            <a:extLst>
              <a:ext uri="{FF2B5EF4-FFF2-40B4-BE49-F238E27FC236}">
                <a16:creationId xmlns:a16="http://schemas.microsoft.com/office/drawing/2014/main" id="{C4ACFC77-8541-48BD-A15B-95317DB4CC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59144" y="5637750"/>
            <a:ext cx="1256256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24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2060" y="6063452"/>
            <a:ext cx="915605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10"/>
            <a:ext cx="7864929" cy="318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8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937460"/>
          </a:xfrm>
        </p:spPr>
        <p:txBody>
          <a:bodyPr/>
          <a:lstStyle>
            <a:lvl3pPr>
              <a:defRPr sz="135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343486"/>
            <a:ext cx="8991600" cy="3703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572002" y="6356450"/>
            <a:ext cx="3657598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/ 77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82E54C-827D-4CDA-B159-FF75DFC5FF90}"/>
              </a:ext>
            </a:extLst>
          </p:cNvPr>
          <p:cNvSpPr txBox="1"/>
          <p:nvPr userDrawn="1"/>
        </p:nvSpPr>
        <p:spPr>
          <a:xfrm>
            <a:off x="533400" y="6153912"/>
            <a:ext cx="3869970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ct val="100000"/>
              </a:lnSpc>
            </a:pPr>
            <a:r>
              <a:rPr lang="en-US" sz="9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ct val="100000"/>
              </a:lnSpc>
            </a:pPr>
            <a:r>
              <a:rPr lang="en-US" sz="9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ct val="100000"/>
              </a:lnSpc>
            </a:pPr>
            <a:r>
              <a:rPr lang="en-US" sz="9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83FE10-D8A5-4300-97E2-7916AAE846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172200"/>
            <a:ext cx="46606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8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9" y="106986"/>
            <a:ext cx="8992810" cy="4245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9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979571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altLang="zh-CN" dirty="0"/>
              <a:t>Lijie Sun, NS2024 @ ANL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356450"/>
            <a:ext cx="8382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9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</a:t>
            </a:r>
            <a:r>
              <a:rPr lang="en-US" sz="1000" dirty="0"/>
              <a:t>Slide </a:t>
            </a:r>
            <a:fld id="{D30A2C6D-39BC-4576-856C-8743CF76CCF1}" type="slidenum">
              <a:rPr lang="en-US" sz="1000" smtClean="0"/>
              <a:pPr>
                <a:defRPr/>
              </a:pPr>
              <a:t>‹#›</a:t>
            </a:fld>
            <a:r>
              <a:rPr lang="en-US" sz="1000" dirty="0"/>
              <a:t> / 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</p:sldLayoutIdLst>
  <p:hf hdr="0" dt="0"/>
  <p:txStyles>
    <p:titleStyle>
      <a:lvl1pPr algn="ctr" defTabSz="6025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8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6025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6025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6025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6025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342810" algn="ctr" defTabSz="60587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685622" algn="ctr" defTabSz="60587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028431" algn="ctr" defTabSz="60587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371242" algn="ctr" defTabSz="60587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35146" indent="-135146" algn="l" defTabSz="602528" rtl="0" eaLnBrk="1" fontAlgn="base" hangingPunct="1">
        <a:lnSpc>
          <a:spcPct val="90000"/>
        </a:lnSpc>
        <a:spcBef>
          <a:spcPts val="905"/>
        </a:spcBef>
        <a:spcAft>
          <a:spcPct val="0"/>
        </a:spcAft>
        <a:buSzPct val="100000"/>
        <a:buFont typeface="Wingdings" pitchFamily="2" charset="2"/>
        <a:buChar char="§"/>
        <a:defRPr sz="24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272546" indent="-113749" algn="l" defTabSz="602528" rtl="0" eaLnBrk="1" fontAlgn="base" hangingPunct="1">
        <a:lnSpc>
          <a:spcPct val="90000"/>
        </a:lnSpc>
        <a:spcBef>
          <a:spcPts val="15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443731" indent="-120505" algn="l" defTabSz="602528" rtl="0" eaLnBrk="1" fontAlgn="base" hangingPunct="1">
        <a:lnSpc>
          <a:spcPct val="90000"/>
        </a:lnSpc>
        <a:spcBef>
          <a:spcPts val="15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546218" indent="-100234" algn="l" defTabSz="602528" rtl="0" eaLnBrk="1" fontAlgn="base" hangingPunct="1">
        <a:lnSpc>
          <a:spcPct val="90000"/>
        </a:lnSpc>
        <a:spcBef>
          <a:spcPts val="15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2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752315" indent="-135146" algn="l" defTabSz="602528" rtl="0" eaLnBrk="1" fontAlgn="base" hangingPunct="1">
        <a:lnSpc>
          <a:spcPct val="90000"/>
        </a:lnSpc>
        <a:spcBef>
          <a:spcPts val="15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05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1667630" indent="-113080" algn="l" defTabSz="60587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975">
          <a:solidFill>
            <a:schemeClr val="tx1"/>
          </a:solidFill>
          <a:latin typeface="Helvetica" charset="0"/>
          <a:ea typeface="+mn-ea"/>
          <a:cs typeface="+mn-cs"/>
        </a:defRPr>
      </a:lvl6pPr>
      <a:lvl7pPr marL="2010443" indent="-113080" algn="l" defTabSz="60587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975">
          <a:solidFill>
            <a:schemeClr val="tx1"/>
          </a:solidFill>
          <a:latin typeface="Helvetica" charset="0"/>
          <a:ea typeface="+mn-ea"/>
          <a:cs typeface="+mn-cs"/>
        </a:defRPr>
      </a:lvl7pPr>
      <a:lvl8pPr marL="2353254" indent="-113080" algn="l" defTabSz="60587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975">
          <a:solidFill>
            <a:schemeClr val="tx1"/>
          </a:solidFill>
          <a:latin typeface="Helvetica" charset="0"/>
          <a:ea typeface="+mn-ea"/>
          <a:cs typeface="+mn-cs"/>
        </a:defRPr>
      </a:lvl8pPr>
      <a:lvl9pPr marL="2696064" indent="-113080" algn="l" defTabSz="60587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975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0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2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31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42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55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65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75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85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45.png"/><Relationship Id="rId7" Type="http://schemas.openxmlformats.org/officeDocument/2006/relationships/image" Target="../media/image3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rlongland/RatesMC" TargetMode="External"/><Relationship Id="rId5" Type="http://schemas.openxmlformats.org/officeDocument/2006/relationships/image" Target="../media/image380.png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7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6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eg"/><Relationship Id="rId4" Type="http://schemas.openxmlformats.org/officeDocument/2006/relationships/image" Target="../media/image15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host.nscl.msu.edu/pxct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600" dirty="0"/>
              <a:t>Lijie Sun on behalf of DSL and PXCT Collaborations</a:t>
            </a:r>
          </a:p>
          <a:p>
            <a:r>
              <a:rPr lang="en-US" altLang="zh-CN" sz="2000" dirty="0"/>
              <a:t>July</a:t>
            </a:r>
            <a:r>
              <a:rPr lang="en-US" sz="2000" dirty="0"/>
              <a:t> 22, 2024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71442" y="2786062"/>
            <a:ext cx="9001124" cy="986700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altLang="zh-CN" dirty="0"/>
              <a:t>Probing lifetimes of short-lived nuclear resonances of astrophysical interest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653777-3DAA-4A12-8115-D375705D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Frequentist Approach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ED143-809A-4A1C-B3A3-5E650E9B71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68DAD-A306-45F6-953B-DB306BE329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r>
              <a:rPr lang="en-US" dirty="0"/>
              <a:t> / 77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47DD7A-8E09-424F-B3B6-F0FA34B3F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6" y="1332399"/>
            <a:ext cx="4434681" cy="283464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D21E1A-5117-4A2D-829A-1C0BF97AD86F}"/>
              </a:ext>
            </a:extLst>
          </p:cNvPr>
          <p:cNvCxnSpPr>
            <a:cxnSpLocks/>
          </p:cNvCxnSpPr>
          <p:nvPr/>
        </p:nvCxnSpPr>
        <p:spPr>
          <a:xfrm>
            <a:off x="2362200" y="3280317"/>
            <a:ext cx="0" cy="27432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E8850A-A19A-4388-9F9B-11F2123BD9AE}"/>
              </a:ext>
            </a:extLst>
          </p:cNvPr>
          <p:cNvCxnSpPr>
            <a:cxnSpLocks/>
          </p:cNvCxnSpPr>
          <p:nvPr/>
        </p:nvCxnSpPr>
        <p:spPr>
          <a:xfrm>
            <a:off x="1676400" y="3276600"/>
            <a:ext cx="1524000" cy="0"/>
          </a:xfrm>
          <a:prstGeom prst="line">
            <a:avLst/>
          </a:prstGeom>
          <a:ln w="1905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940D2B5-85BF-417B-BD32-D27A75672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32399"/>
            <a:ext cx="4572000" cy="283464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625715-C3C0-46C5-B9ED-C3F1B013FF84}"/>
              </a:ext>
            </a:extLst>
          </p:cNvPr>
          <p:cNvCxnSpPr>
            <a:cxnSpLocks/>
          </p:cNvCxnSpPr>
          <p:nvPr/>
        </p:nvCxnSpPr>
        <p:spPr>
          <a:xfrm>
            <a:off x="6622941" y="3280317"/>
            <a:ext cx="0" cy="27432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612352-093B-4564-A8DA-5ABA407B10E2}"/>
              </a:ext>
            </a:extLst>
          </p:cNvPr>
          <p:cNvCxnSpPr>
            <a:cxnSpLocks/>
          </p:cNvCxnSpPr>
          <p:nvPr/>
        </p:nvCxnSpPr>
        <p:spPr>
          <a:xfrm>
            <a:off x="5897719" y="3280317"/>
            <a:ext cx="1569881" cy="0"/>
          </a:xfrm>
          <a:prstGeom prst="line">
            <a:avLst/>
          </a:prstGeom>
          <a:ln w="1905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558830-75BA-4EDC-B573-6AA97E2F333C}"/>
              </a:ext>
            </a:extLst>
          </p:cNvPr>
          <p:cNvCxnSpPr>
            <a:cxnSpLocks/>
          </p:cNvCxnSpPr>
          <p:nvPr/>
        </p:nvCxnSpPr>
        <p:spPr>
          <a:xfrm>
            <a:off x="1869934" y="5528980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6A1F01-C8E7-45A9-837F-6243648D96E7}"/>
              </a:ext>
            </a:extLst>
          </p:cNvPr>
          <p:cNvCxnSpPr>
            <a:cxnSpLocks/>
          </p:cNvCxnSpPr>
          <p:nvPr/>
        </p:nvCxnSpPr>
        <p:spPr>
          <a:xfrm>
            <a:off x="1869934" y="4733609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B62DEC-6460-4FEC-AD82-FC6035928036}"/>
              </a:ext>
            </a:extLst>
          </p:cNvPr>
          <p:cNvCxnSpPr>
            <a:cxnSpLocks/>
          </p:cNvCxnSpPr>
          <p:nvPr/>
        </p:nvCxnSpPr>
        <p:spPr>
          <a:xfrm>
            <a:off x="2371584" y="4759009"/>
            <a:ext cx="0" cy="751547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04270CC-2F27-4687-89FD-CB29982FD0EF}"/>
              </a:ext>
            </a:extLst>
          </p:cNvPr>
          <p:cNvSpPr txBox="1"/>
          <p:nvPr/>
        </p:nvSpPr>
        <p:spPr>
          <a:xfrm>
            <a:off x="2386248" y="4888163"/>
            <a:ext cx="31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solidFill>
                  <a:srgbClr val="0000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zh-CN" altLang="en-US" i="1" dirty="0">
              <a:solidFill>
                <a:srgbClr val="000099"/>
              </a:solidFill>
              <a:latin typeface="Cambria Math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AA53C3-2D7C-42FF-8172-E664FA5E9179}"/>
              </a:ext>
            </a:extLst>
          </p:cNvPr>
          <p:cNvSpPr txBox="1"/>
          <p:nvPr/>
        </p:nvSpPr>
        <p:spPr>
          <a:xfrm>
            <a:off x="2105387" y="5619690"/>
            <a:ext cx="519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503EDA-9C1B-43C2-A70F-F73D8ED041B6}"/>
              </a:ext>
            </a:extLst>
          </p:cNvPr>
          <p:cNvSpPr txBox="1"/>
          <p:nvPr/>
        </p:nvSpPr>
        <p:spPr>
          <a:xfrm>
            <a:off x="2813029" y="4560238"/>
            <a:ext cx="63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1248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E79AD7-F927-4565-9F54-EE51979193B6}"/>
              </a:ext>
            </a:extLst>
          </p:cNvPr>
          <p:cNvSpPr txBox="1"/>
          <p:nvPr/>
        </p:nvSpPr>
        <p:spPr>
          <a:xfrm>
            <a:off x="2813029" y="5359703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D02B87-5D24-4770-921F-620E09F0F710}"/>
              </a:ext>
            </a:extLst>
          </p:cNvPr>
          <p:cNvSpPr txBox="1"/>
          <p:nvPr/>
        </p:nvSpPr>
        <p:spPr>
          <a:xfrm>
            <a:off x="1676400" y="5199831"/>
            <a:ext cx="61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AE3160-0F33-4527-B576-3B4E0BB21FE3}"/>
              </a:ext>
            </a:extLst>
          </p:cNvPr>
          <p:cNvSpPr txBox="1"/>
          <p:nvPr/>
        </p:nvSpPr>
        <p:spPr>
          <a:xfrm>
            <a:off x="1676400" y="4420455"/>
            <a:ext cx="61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3/2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488F5E-8BCB-43A4-B90C-A7372B3830EA}"/>
              </a:ext>
            </a:extLst>
          </p:cNvPr>
          <p:cNvCxnSpPr>
            <a:cxnSpLocks/>
          </p:cNvCxnSpPr>
          <p:nvPr/>
        </p:nvCxnSpPr>
        <p:spPr>
          <a:xfrm>
            <a:off x="6289534" y="5528125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84157D-9ED5-4EBE-B517-6B48FAD8A311}"/>
              </a:ext>
            </a:extLst>
          </p:cNvPr>
          <p:cNvCxnSpPr>
            <a:cxnSpLocks/>
          </p:cNvCxnSpPr>
          <p:nvPr/>
        </p:nvCxnSpPr>
        <p:spPr>
          <a:xfrm>
            <a:off x="6289534" y="4732754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96D4AF3-DD33-413A-A2CB-43F8C47B913C}"/>
              </a:ext>
            </a:extLst>
          </p:cNvPr>
          <p:cNvCxnSpPr>
            <a:cxnSpLocks/>
          </p:cNvCxnSpPr>
          <p:nvPr/>
        </p:nvCxnSpPr>
        <p:spPr>
          <a:xfrm>
            <a:off x="6791184" y="4758154"/>
            <a:ext cx="0" cy="751547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0FDE204-D970-4A02-AA06-180CBDB6999A}"/>
              </a:ext>
            </a:extLst>
          </p:cNvPr>
          <p:cNvSpPr txBox="1"/>
          <p:nvPr/>
        </p:nvSpPr>
        <p:spPr>
          <a:xfrm>
            <a:off x="6805848" y="4887308"/>
            <a:ext cx="31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solidFill>
                  <a:srgbClr val="0000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zh-CN" altLang="en-US" i="1" dirty="0">
              <a:solidFill>
                <a:srgbClr val="000099"/>
              </a:solidFill>
              <a:latin typeface="Cambria Math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41B052-1483-4484-BE81-B81829AE4F1B}"/>
              </a:ext>
            </a:extLst>
          </p:cNvPr>
          <p:cNvSpPr txBox="1"/>
          <p:nvPr/>
        </p:nvSpPr>
        <p:spPr>
          <a:xfrm>
            <a:off x="6524987" y="5618835"/>
            <a:ext cx="519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65B575-1A78-4D64-97F0-C013BB894D54}"/>
              </a:ext>
            </a:extLst>
          </p:cNvPr>
          <p:cNvSpPr txBox="1"/>
          <p:nvPr/>
        </p:nvSpPr>
        <p:spPr>
          <a:xfrm>
            <a:off x="7232629" y="4559383"/>
            <a:ext cx="63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2234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329035-EB5A-41EB-9CCA-044DB2D9A7DD}"/>
              </a:ext>
            </a:extLst>
          </p:cNvPr>
          <p:cNvSpPr txBox="1"/>
          <p:nvPr/>
        </p:nvSpPr>
        <p:spPr>
          <a:xfrm>
            <a:off x="7232629" y="5358848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32EC40-C99A-4899-951F-CBC0D47AD363}"/>
              </a:ext>
            </a:extLst>
          </p:cNvPr>
          <p:cNvSpPr txBox="1"/>
          <p:nvPr/>
        </p:nvSpPr>
        <p:spPr>
          <a:xfrm>
            <a:off x="6096000" y="5198976"/>
            <a:ext cx="61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28FF4E-A202-4E5C-AD1C-4B71FFF7951C}"/>
              </a:ext>
            </a:extLst>
          </p:cNvPr>
          <p:cNvSpPr txBox="1"/>
          <p:nvPr/>
        </p:nvSpPr>
        <p:spPr>
          <a:xfrm>
            <a:off x="6096000" y="4419600"/>
            <a:ext cx="61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5/2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B8FA66-7045-438E-8BDA-730A4DCFD9D2}"/>
                  </a:ext>
                </a:extLst>
              </p:cNvPr>
              <p:cNvSpPr txBox="1"/>
              <p:nvPr/>
            </p:nvSpPr>
            <p:spPr>
              <a:xfrm>
                <a:off x="1828800" y="2819400"/>
                <a:ext cx="1097032" cy="382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B8FA66-7045-438E-8BDA-730A4DCFD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819400"/>
                <a:ext cx="1097032" cy="382797"/>
              </a:xfrm>
              <a:prstGeom prst="rect">
                <a:avLst/>
              </a:prstGeom>
              <a:blipFill>
                <a:blip r:embed="rId4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E7AF41A-F9D9-4413-8650-0D8B3CB75E17}"/>
                  </a:ext>
                </a:extLst>
              </p:cNvPr>
              <p:cNvSpPr txBox="1"/>
              <p:nvPr/>
            </p:nvSpPr>
            <p:spPr>
              <a:xfrm>
                <a:off x="6113256" y="2814096"/>
                <a:ext cx="1097032" cy="382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E7AF41A-F9D9-4413-8650-0D8B3CB75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256" y="2814096"/>
                <a:ext cx="1097032" cy="382797"/>
              </a:xfrm>
              <a:prstGeom prst="rect">
                <a:avLst/>
              </a:prstGeom>
              <a:blipFill>
                <a:blip r:embed="rId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289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4AB61F-4BDD-4F73-8A38-C50AD8DD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Systematic Uncertainties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38281-A8C8-4CED-8D0B-881AB6E968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771BCD-04F0-497C-B246-E1DFB626C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r>
              <a:rPr lang="en-US" dirty="0"/>
              <a:t> / 77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B5714F-DDE5-49F7-95F7-ADB28793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516" y="2941861"/>
            <a:ext cx="2861084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D04F7D-D2C5-492C-83B4-81E2931D3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8" y="1117371"/>
            <a:ext cx="2861087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E412EC-5D8E-4EEE-BC73-C9C2D0DE8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941861"/>
            <a:ext cx="2861087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F79505-761F-4A8D-BA80-95D9017A99E0}"/>
              </a:ext>
            </a:extLst>
          </p:cNvPr>
          <p:cNvSpPr txBox="1"/>
          <p:nvPr/>
        </p:nvSpPr>
        <p:spPr>
          <a:xfrm>
            <a:off x="1049814" y="1219200"/>
            <a:ext cx="1580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background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81B71C-81A4-4AF1-A4AE-72F60A18FA37}"/>
              </a:ext>
            </a:extLst>
          </p:cNvPr>
          <p:cNvSpPr txBox="1"/>
          <p:nvPr/>
        </p:nvSpPr>
        <p:spPr>
          <a:xfrm>
            <a:off x="764131" y="3048000"/>
            <a:ext cx="161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background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4411D4-5FB4-46F0-9848-F981C21C2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515" y="1117371"/>
            <a:ext cx="2861085" cy="1828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3B691B-3BC5-48F6-A486-0DCDBC6DC138}"/>
              </a:ext>
            </a:extLst>
          </p:cNvPr>
          <p:cNvSpPr txBox="1"/>
          <p:nvPr/>
        </p:nvSpPr>
        <p:spPr>
          <a:xfrm>
            <a:off x="6990124" y="1219200"/>
            <a:ext cx="1630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US" altLang="zh-C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 energy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39FAD5-7DE9-43AA-9466-CA39E5B39092}"/>
              </a:ext>
            </a:extLst>
          </p:cNvPr>
          <p:cNvSpPr txBox="1"/>
          <p:nvPr/>
        </p:nvSpPr>
        <p:spPr>
          <a:xfrm>
            <a:off x="7086600" y="3048000"/>
            <a:ext cx="1665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altLang="zh-C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 energy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3E9910-5AC1-4094-AE46-BB9AB731F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4832" y="1117371"/>
            <a:ext cx="2861086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936BF7-AF77-4B7E-B59F-2D0F71360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458" y="2941861"/>
            <a:ext cx="2861086" cy="1828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D0355F-E6DD-4276-9A61-D32487E59AF5}"/>
              </a:ext>
            </a:extLst>
          </p:cNvPr>
          <p:cNvSpPr txBox="1"/>
          <p:nvPr/>
        </p:nvSpPr>
        <p:spPr>
          <a:xfrm>
            <a:off x="4002146" y="1219200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stopping power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FCAC2-19D4-46C1-A179-5F0EB38FA292}"/>
              </a:ext>
            </a:extLst>
          </p:cNvPr>
          <p:cNvSpPr txBox="1"/>
          <p:nvPr/>
        </p:nvSpPr>
        <p:spPr>
          <a:xfrm>
            <a:off x="3628211" y="3048000"/>
            <a:ext cx="1919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stopping power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E14944-7A7C-4569-B9A2-4C5AE07B6F71}"/>
              </a:ext>
            </a:extLst>
          </p:cNvPr>
          <p:cNvCxnSpPr>
            <a:cxnSpLocks/>
          </p:cNvCxnSpPr>
          <p:nvPr/>
        </p:nvCxnSpPr>
        <p:spPr>
          <a:xfrm>
            <a:off x="3975629" y="5663149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D63963B-0C30-480F-A0AB-F3C944BB173A}"/>
              </a:ext>
            </a:extLst>
          </p:cNvPr>
          <p:cNvCxnSpPr>
            <a:cxnSpLocks/>
          </p:cNvCxnSpPr>
          <p:nvPr/>
        </p:nvCxnSpPr>
        <p:spPr>
          <a:xfrm>
            <a:off x="3975629" y="5090137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CA722CD-207B-4B9E-8714-4F2E45E367A4}"/>
              </a:ext>
            </a:extLst>
          </p:cNvPr>
          <p:cNvCxnSpPr>
            <a:cxnSpLocks/>
          </p:cNvCxnSpPr>
          <p:nvPr/>
        </p:nvCxnSpPr>
        <p:spPr>
          <a:xfrm>
            <a:off x="4477279" y="5115537"/>
            <a:ext cx="0" cy="529264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D9F138A-981B-43FC-A4E7-98BA907E8D39}"/>
              </a:ext>
            </a:extLst>
          </p:cNvPr>
          <p:cNvSpPr txBox="1"/>
          <p:nvPr/>
        </p:nvSpPr>
        <p:spPr>
          <a:xfrm>
            <a:off x="4491943" y="5244691"/>
            <a:ext cx="31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solidFill>
                  <a:srgbClr val="0000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zh-CN" altLang="en-US" i="1" dirty="0">
              <a:solidFill>
                <a:srgbClr val="000099"/>
              </a:solidFill>
              <a:latin typeface="Cambria Math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463C78-B781-49BA-AB1A-6C8A02D43E46}"/>
              </a:ext>
            </a:extLst>
          </p:cNvPr>
          <p:cNvSpPr txBox="1"/>
          <p:nvPr/>
        </p:nvSpPr>
        <p:spPr>
          <a:xfrm>
            <a:off x="4211082" y="5695890"/>
            <a:ext cx="519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57A937-5B55-4FA6-A0BB-D1C35A3213FD}"/>
              </a:ext>
            </a:extLst>
          </p:cNvPr>
          <p:cNvSpPr txBox="1"/>
          <p:nvPr/>
        </p:nvSpPr>
        <p:spPr>
          <a:xfrm>
            <a:off x="4918724" y="4916766"/>
            <a:ext cx="63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2234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217CD8-0D3C-4205-8A03-F5263C860670}"/>
              </a:ext>
            </a:extLst>
          </p:cNvPr>
          <p:cNvSpPr txBox="1"/>
          <p:nvPr/>
        </p:nvSpPr>
        <p:spPr>
          <a:xfrm>
            <a:off x="4918724" y="5493872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253195-EC55-4AC7-8E17-C890BB43AC3C}"/>
              </a:ext>
            </a:extLst>
          </p:cNvPr>
          <p:cNvSpPr txBox="1"/>
          <p:nvPr/>
        </p:nvSpPr>
        <p:spPr>
          <a:xfrm>
            <a:off x="3782095" y="5334000"/>
            <a:ext cx="61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4941D8-D002-40D9-B169-998CF16F7BAF}"/>
              </a:ext>
            </a:extLst>
          </p:cNvPr>
          <p:cNvSpPr txBox="1"/>
          <p:nvPr/>
        </p:nvSpPr>
        <p:spPr>
          <a:xfrm>
            <a:off x="3782095" y="4776983"/>
            <a:ext cx="61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5/2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70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612F20-5605-4AE6-8618-0BA4F374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Systematic Uncertainties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CB1ECE-FE4E-4E38-85C0-D6EDD2932B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0A504-4977-4ECD-9F58-F108D3A9D3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r>
              <a:rPr lang="en-US" dirty="0"/>
              <a:t> / 77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23F3F9A9-3729-4DF6-B874-B3D764986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6813" y="1828800"/>
            <a:ext cx="4883384" cy="3248807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AC2820-3D39-421A-9BF1-DC2B2541DB95}"/>
              </a:ext>
            </a:extLst>
          </p:cNvPr>
          <p:cNvCxnSpPr>
            <a:cxnSpLocks/>
          </p:cNvCxnSpPr>
          <p:nvPr/>
        </p:nvCxnSpPr>
        <p:spPr>
          <a:xfrm>
            <a:off x="7356334" y="3775525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33B512-5392-4061-9A63-91DE229A05ED}"/>
              </a:ext>
            </a:extLst>
          </p:cNvPr>
          <p:cNvCxnSpPr>
            <a:cxnSpLocks/>
          </p:cNvCxnSpPr>
          <p:nvPr/>
        </p:nvCxnSpPr>
        <p:spPr>
          <a:xfrm>
            <a:off x="7356334" y="2980154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7D8755-C554-4A0B-8ECB-FBEE5D699E45}"/>
              </a:ext>
            </a:extLst>
          </p:cNvPr>
          <p:cNvCxnSpPr>
            <a:cxnSpLocks/>
          </p:cNvCxnSpPr>
          <p:nvPr/>
        </p:nvCxnSpPr>
        <p:spPr>
          <a:xfrm>
            <a:off x="7857984" y="3005554"/>
            <a:ext cx="0" cy="751547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073FDF-3802-408E-A32B-94A5C46CF028}"/>
              </a:ext>
            </a:extLst>
          </p:cNvPr>
          <p:cNvSpPr txBox="1"/>
          <p:nvPr/>
        </p:nvSpPr>
        <p:spPr>
          <a:xfrm>
            <a:off x="7872648" y="3134708"/>
            <a:ext cx="31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solidFill>
                  <a:srgbClr val="0000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zh-CN" altLang="en-US" i="1" dirty="0">
              <a:solidFill>
                <a:srgbClr val="000099"/>
              </a:solidFill>
              <a:latin typeface="Cambria Math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0E274-8879-41E6-9693-4E1E07A9D7AD}"/>
              </a:ext>
            </a:extLst>
          </p:cNvPr>
          <p:cNvSpPr txBox="1"/>
          <p:nvPr/>
        </p:nvSpPr>
        <p:spPr>
          <a:xfrm>
            <a:off x="7591787" y="3866235"/>
            <a:ext cx="519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179EDE-44DC-431D-BAE1-AEAF17891E60}"/>
              </a:ext>
            </a:extLst>
          </p:cNvPr>
          <p:cNvSpPr txBox="1"/>
          <p:nvPr/>
        </p:nvSpPr>
        <p:spPr>
          <a:xfrm>
            <a:off x="8299429" y="2806783"/>
            <a:ext cx="63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2234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ADEADC-88D0-4713-95ED-B90E73CEC112}"/>
              </a:ext>
            </a:extLst>
          </p:cNvPr>
          <p:cNvSpPr txBox="1"/>
          <p:nvPr/>
        </p:nvSpPr>
        <p:spPr>
          <a:xfrm>
            <a:off x="8299429" y="3606248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121394-CA90-47E2-B0C6-96019EE13E98}"/>
              </a:ext>
            </a:extLst>
          </p:cNvPr>
          <p:cNvSpPr txBox="1"/>
          <p:nvPr/>
        </p:nvSpPr>
        <p:spPr>
          <a:xfrm>
            <a:off x="7162800" y="3446376"/>
            <a:ext cx="61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CFDDF7-20C7-4C4A-8518-E98AE1FB6EB5}"/>
              </a:ext>
            </a:extLst>
          </p:cNvPr>
          <p:cNvSpPr txBox="1"/>
          <p:nvPr/>
        </p:nvSpPr>
        <p:spPr>
          <a:xfrm>
            <a:off x="7162800" y="2667000"/>
            <a:ext cx="61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5/2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60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96DF7D-0366-4542-9329-D06E5A5F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>
                <a:latin typeface="Arial" pitchFamily="34" charset="0"/>
                <a:ea typeface="ＭＳ Ｐゴシック"/>
              </a:rPr>
              <a:t>Known Lifetimes of </a:t>
            </a:r>
            <a:r>
              <a:rPr lang="en-US" altLang="zh-CN" baseline="30000" dirty="0">
                <a:latin typeface="Arial" pitchFamily="34" charset="0"/>
                <a:ea typeface="ＭＳ Ｐゴシック"/>
              </a:rPr>
              <a:t>31</a:t>
            </a:r>
            <a:r>
              <a:rPr lang="en-US" altLang="zh-CN" dirty="0">
                <a:latin typeface="Arial" pitchFamily="34" charset="0"/>
                <a:ea typeface="ＭＳ Ｐゴシック"/>
              </a:rPr>
              <a:t>S Excited States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8C5CA-828A-4BE7-8642-D428C47BCD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78FF20-D1F7-4C44-A052-569F1B4447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r>
              <a:rPr lang="en-US" dirty="0"/>
              <a:t> / 77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F5567C8-4529-4F40-AF0C-DA0F24F617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4691950"/>
              </p:ext>
            </p:extLst>
          </p:nvPr>
        </p:nvGraphicFramePr>
        <p:xfrm>
          <a:off x="304800" y="1070919"/>
          <a:ext cx="8610599" cy="4547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7247">
                  <a:extLst>
                    <a:ext uri="{9D8B030D-6E8A-4147-A177-3AD203B41FA5}">
                      <a16:colId xmlns:a16="http://schemas.microsoft.com/office/drawing/2014/main" val="290580839"/>
                    </a:ext>
                  </a:extLst>
                </a:gridCol>
                <a:gridCol w="698157">
                  <a:extLst>
                    <a:ext uri="{9D8B030D-6E8A-4147-A177-3AD203B41FA5}">
                      <a16:colId xmlns:a16="http://schemas.microsoft.com/office/drawing/2014/main" val="2567915445"/>
                    </a:ext>
                  </a:extLst>
                </a:gridCol>
                <a:gridCol w="2385368">
                  <a:extLst>
                    <a:ext uri="{9D8B030D-6E8A-4147-A177-3AD203B41FA5}">
                      <a16:colId xmlns:a16="http://schemas.microsoft.com/office/drawing/2014/main" val="3338739867"/>
                    </a:ext>
                  </a:extLst>
                </a:gridCol>
                <a:gridCol w="2385368">
                  <a:extLst>
                    <a:ext uri="{9D8B030D-6E8A-4147-A177-3AD203B41FA5}">
                      <a16:colId xmlns:a16="http://schemas.microsoft.com/office/drawing/2014/main" val="2499904838"/>
                    </a:ext>
                  </a:extLst>
                </a:gridCol>
                <a:gridCol w="2414459">
                  <a:extLst>
                    <a:ext uri="{9D8B030D-6E8A-4147-A177-3AD203B41FA5}">
                      <a16:colId xmlns:a16="http://schemas.microsoft.com/office/drawing/2014/main" val="3114897884"/>
                    </a:ext>
                  </a:extLst>
                </a:gridCol>
              </a:tblGrid>
              <a:tr h="309771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7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 state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altLang="zh-CN" sz="18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 state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τ</a:t>
                      </a:r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(fs) [ENSDF </a:t>
                      </a: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2022</a:t>
                      </a:r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]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D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τ</a:t>
                      </a:r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(fs) [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Updated</a:t>
                      </a:r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]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7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Literature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425525"/>
                  </a:ext>
                </a:extLst>
              </a:tr>
              <a:tr h="12390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3/2</a:t>
                      </a:r>
                      <a:r>
                        <a:rPr lang="en-US" altLang="zh-CN" sz="17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+</a:t>
                      </a:r>
                      <a:endParaRPr lang="zh-CN" altLang="en-US" sz="1700" b="0" baseline="30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1248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720(180)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D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720(90)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7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1700" kern="0" spc="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Engmann NPA 1971</a:t>
                      </a:r>
                    </a:p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Doornenbal</a:t>
                      </a:r>
                      <a:r>
                        <a:rPr kumimoji="0" lang="en-US" altLang="zh-CN" sz="1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NIMA 2010</a:t>
                      </a:r>
                    </a:p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zh-CN" sz="17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Tonev PLB 2021</a:t>
                      </a:r>
                    </a:p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CN" sz="1700" kern="0" spc="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Herlitzius Thesis 2013</a:t>
                      </a:r>
                      <a:endParaRPr lang="en-US" altLang="zh-CN" sz="1700" kern="0" spc="0" baseline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kern="0" spc="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Sun PLB 2023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1705104"/>
                  </a:ext>
                </a:extLst>
              </a:tr>
              <a:tr h="5420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5/2</a:t>
                      </a:r>
                      <a:r>
                        <a:rPr lang="en-US" altLang="zh-CN" sz="17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+</a:t>
                      </a:r>
                      <a:endParaRPr lang="zh-CN" altLang="en-US" sz="1700" b="0" baseline="30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2234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320(80)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D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290(80)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7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1700" kern="0" spc="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Engmann NPA 1971</a:t>
                      </a:r>
                    </a:p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kern="0" spc="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Sun PLB 2023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34191"/>
                  </a:ext>
                </a:extLst>
              </a:tr>
              <a:tr h="30977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1/2</a:t>
                      </a:r>
                      <a:r>
                        <a:rPr lang="en-US" altLang="zh-CN" sz="17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+</a:t>
                      </a:r>
                      <a:endParaRPr lang="zh-CN" altLang="en-US" sz="1700" b="0" baseline="30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3076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D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&lt;11</a:t>
                      </a:r>
                      <a:endParaRPr lang="zh-CN" alt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7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kern="0" spc="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Sun PLB 2023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36601"/>
                  </a:ext>
                </a:extLst>
              </a:tr>
              <a:tr h="30977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3/2</a:t>
                      </a:r>
                      <a:r>
                        <a:rPr lang="en-US" altLang="zh-CN" sz="17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3435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D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&lt;16</a:t>
                      </a:r>
                      <a:endParaRPr lang="zh-CN" alt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7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kern="0" spc="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Sun PLB 2023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458243"/>
                  </a:ext>
                </a:extLst>
              </a:tr>
              <a:tr h="5420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7/2</a:t>
                      </a:r>
                      <a:r>
                        <a:rPr lang="en-US" altLang="zh-CN" sz="17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–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4450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790(250)</a:t>
                      </a:r>
                      <a:endParaRPr lang="zh-CN" alt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D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790(250)</a:t>
                      </a:r>
                      <a:endParaRPr lang="zh-CN" alt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7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kern="0" spc="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Pattabiraman</a:t>
                      </a:r>
                      <a:r>
                        <a:rPr lang="en-US" altLang="zh-CN" sz="1700" kern="0" spc="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PRC 2008</a:t>
                      </a:r>
                    </a:p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kern="0" spc="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Tonev</a:t>
                      </a:r>
                      <a:r>
                        <a:rPr lang="en-US" altLang="zh-CN" sz="1700" kern="0" spc="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PLB 2021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635"/>
                  </a:ext>
                </a:extLst>
              </a:tr>
              <a:tr h="30977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(3/2)</a:t>
                      </a:r>
                      <a:r>
                        <a:rPr lang="en-US" altLang="zh-CN" sz="17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–</a:t>
                      </a:r>
                      <a:endParaRPr lang="zh-CN" altLang="en-US" sz="1700" b="0" baseline="30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4971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D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&lt;7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7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kern="0" spc="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Sun PLB 2023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768648"/>
                  </a:ext>
                </a:extLst>
              </a:tr>
              <a:tr h="309771">
                <a:tc>
                  <a:txBody>
                    <a:bodyPr/>
                    <a:lstStyle/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1/2</a:t>
                      </a:r>
                      <a:r>
                        <a:rPr lang="en-US" altLang="zh-CN" sz="17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+</a:t>
                      </a:r>
                      <a:endParaRPr lang="zh-CN" altLang="en-US" sz="1700" b="0" baseline="30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5156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D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&lt;15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7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kern="0" spc="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Sun PLB 2023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2772640"/>
                  </a:ext>
                </a:extLst>
              </a:tr>
              <a:tr h="30977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9/2</a:t>
                      </a:r>
                      <a:r>
                        <a:rPr lang="en-US" altLang="zh-CN" sz="17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–</a:t>
                      </a:r>
                      <a:endParaRPr lang="zh-CN" altLang="en-US" sz="1700" b="0" baseline="30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6376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宋体" panose="02010600030101010101" pitchFamily="2" charset="-122"/>
                          <a:cs typeface="+mn-cs"/>
                        </a:rPr>
                        <a:t>245(45)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D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宋体" panose="02010600030101010101" pitchFamily="2" charset="-122"/>
                          <a:cs typeface="+mn-cs"/>
                        </a:rPr>
                        <a:t>245(45)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7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Pattabiraman</a:t>
                      </a:r>
                      <a:r>
                        <a:rPr kumimoji="0" lang="en-US" altLang="zh-CN" sz="1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PRC 2008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5121055"/>
                  </a:ext>
                </a:extLst>
              </a:tr>
              <a:tr h="30977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11/2</a:t>
                      </a:r>
                      <a:r>
                        <a:rPr lang="en-US" altLang="zh-CN" sz="17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(–)</a:t>
                      </a:r>
                      <a:endParaRPr lang="zh-CN" altLang="en-US" sz="1700" b="0" baseline="30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6833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宋体" panose="02010600030101010101" pitchFamily="2" charset="-122"/>
                          <a:cs typeface="+mn-cs"/>
                        </a:rPr>
                        <a:t>180(35)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D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宋体" panose="02010600030101010101" pitchFamily="2" charset="-122"/>
                          <a:cs typeface="+mn-cs"/>
                        </a:rPr>
                        <a:t>180(35)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7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Pattabiraman</a:t>
                      </a:r>
                      <a:r>
                        <a:rPr kumimoji="0" lang="en-US" altLang="zh-CN" sz="1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PRC 2008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57771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A768DE-5978-468D-B876-7DE812C00E2D}"/>
              </a:ext>
            </a:extLst>
          </p:cNvPr>
          <p:cNvSpPr txBox="1"/>
          <p:nvPr/>
        </p:nvSpPr>
        <p:spPr>
          <a:xfrm>
            <a:off x="79664" y="5718522"/>
            <a:ext cx="336983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66"/>
                </a:solidFill>
                <a:latin typeface="Arial Narrow" panose="020B0606020202030204" pitchFamily="34" charset="0"/>
              </a:rPr>
              <a:t>J. Chen </a:t>
            </a:r>
            <a:r>
              <a:rPr lang="en-US" altLang="zh-CN" sz="14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sz="1400" dirty="0">
                <a:solidFill>
                  <a:srgbClr val="000066"/>
                </a:solidFill>
                <a:latin typeface="Arial Narrow" panose="020B0606020202030204" pitchFamily="34" charset="0"/>
              </a:rPr>
              <a:t>.</a:t>
            </a:r>
            <a:r>
              <a:rPr lang="en-US" sz="1400" dirty="0">
                <a:solidFill>
                  <a:srgbClr val="000066"/>
                </a:solidFill>
                <a:latin typeface="Arial Narrow" panose="020B0606020202030204" pitchFamily="34" charset="0"/>
              </a:rPr>
              <a:t>, Nucl. Data Sheets 184, 29 (2022).</a:t>
            </a:r>
          </a:p>
        </p:txBody>
      </p:sp>
    </p:spTree>
    <p:extLst>
      <p:ext uri="{BB962C8B-B14F-4D97-AF65-F5344CB8AC3E}">
        <p14:creationId xmlns:p14="http://schemas.microsoft.com/office/powerpoint/2010/main" val="423303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7BCC77-6B32-411E-8747-88F3013D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baseline="30000" dirty="0"/>
              <a:t>3</a:t>
            </a:r>
            <a:r>
              <a:rPr lang="en-US" altLang="zh-CN" dirty="0"/>
              <a:t>He(</a:t>
            </a:r>
            <a:r>
              <a:rPr lang="en-US" altLang="zh-CN" baseline="30000" dirty="0"/>
              <a:t>32</a:t>
            </a:r>
            <a:r>
              <a:rPr lang="en-US" altLang="zh-CN" dirty="0"/>
              <a:t>S,</a:t>
            </a:r>
            <a:r>
              <a:rPr lang="el-GR" altLang="zh-CN" i="1" dirty="0"/>
              <a:t>α</a:t>
            </a:r>
            <a:r>
              <a:rPr lang="en-US" altLang="zh-CN" i="1" dirty="0"/>
              <a:t>γ</a:t>
            </a:r>
            <a:r>
              <a:rPr lang="el-GR" altLang="zh-CN" dirty="0"/>
              <a:t>)</a:t>
            </a:r>
            <a:r>
              <a:rPr lang="el-GR" altLang="zh-CN" baseline="30000" dirty="0"/>
              <a:t>31</a:t>
            </a:r>
            <a:r>
              <a:rPr lang="en-US" altLang="zh-CN" dirty="0"/>
              <a:t>S Reaction with DSL1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73917-5146-4BA4-A9D5-0A792243ED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AF7A2-55D6-41E7-A3CD-0D7711CC3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r>
              <a:rPr lang="en-US" dirty="0"/>
              <a:t> / 77</a:t>
            </a:r>
          </a:p>
        </p:txBody>
      </p:sp>
      <p:pic>
        <p:nvPicPr>
          <p:cNvPr id="6" name="Content Placeholder 19">
            <a:extLst>
              <a:ext uri="{FF2B5EF4-FFF2-40B4-BE49-F238E27FC236}">
                <a16:creationId xmlns:a16="http://schemas.microsoft.com/office/drawing/2014/main" id="{CFDECA3F-567D-45E9-9A24-CC6D89593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1" y="1145365"/>
            <a:ext cx="4572000" cy="283217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922C38-31BE-4FEF-88F8-5D7F6BF83D06}"/>
              </a:ext>
            </a:extLst>
          </p:cNvPr>
          <p:cNvSpPr txBox="1"/>
          <p:nvPr/>
        </p:nvSpPr>
        <p:spPr>
          <a:xfrm>
            <a:off x="1070205" y="1307068"/>
            <a:ext cx="283603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Δ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particle identification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55DD9A-A021-47DE-99D8-AD5DB0A6D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191" y="1084828"/>
            <a:ext cx="4390609" cy="284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00A1AC-3197-438B-AFF2-11E10E8C663B}"/>
              </a:ext>
            </a:extLst>
          </p:cNvPr>
          <p:cNvSpPr txBox="1"/>
          <p:nvPr/>
        </p:nvSpPr>
        <p:spPr>
          <a:xfrm>
            <a:off x="8213672" y="21452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Raw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5222D-7BE8-43B3-90BB-1F4B9416BAFF}"/>
              </a:ext>
            </a:extLst>
          </p:cNvPr>
          <p:cNvSpPr txBox="1"/>
          <p:nvPr/>
        </p:nvSpPr>
        <p:spPr>
          <a:xfrm>
            <a:off x="5157801" y="3233702"/>
            <a:ext cx="157895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39-MeV </a:t>
            </a:r>
            <a:r>
              <a:rPr lang="en-US" altLang="zh-CN" sz="16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sz="1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-gated</a:t>
            </a:r>
            <a:endParaRPr lang="zh-CN" altLang="en-US" sz="1600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F6889-42FF-4532-A5D0-A47AE1F6751F}"/>
              </a:ext>
            </a:extLst>
          </p:cNvPr>
          <p:cNvSpPr txBox="1"/>
          <p:nvPr/>
        </p:nvSpPr>
        <p:spPr>
          <a:xfrm>
            <a:off x="7393360" y="2667000"/>
            <a:ext cx="9308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842C96-E05F-439A-97A8-61665525F3F9}"/>
              </a:ext>
            </a:extLst>
          </p:cNvPr>
          <p:cNvSpPr txBox="1"/>
          <p:nvPr/>
        </p:nvSpPr>
        <p:spPr>
          <a:xfrm>
            <a:off x="7393360" y="1204798"/>
            <a:ext cx="151836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l-GR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ray spectra</a:t>
            </a:r>
            <a:endParaRPr lang="zh-CN" altLang="en-US" sz="1200" dirty="0">
              <a:latin typeface="Cambria" panose="020405030504060302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1B4FC9D-A1D0-4864-A83B-09016667352C}"/>
              </a:ext>
            </a:extLst>
          </p:cNvPr>
          <p:cNvSpPr/>
          <p:nvPr/>
        </p:nvSpPr>
        <p:spPr>
          <a:xfrm rot="20746633">
            <a:off x="3112911" y="2868634"/>
            <a:ext cx="2007941" cy="22752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008AE6-F588-45A0-B32E-D00CB94C6C27}"/>
              </a:ext>
            </a:extLst>
          </p:cNvPr>
          <p:cNvSpPr txBox="1"/>
          <p:nvPr/>
        </p:nvSpPr>
        <p:spPr>
          <a:xfrm>
            <a:off x="106531" y="5645024"/>
            <a:ext cx="390042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66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sz="16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sz="1600" dirty="0">
                <a:solidFill>
                  <a:srgbClr val="000066"/>
                </a:solidFill>
                <a:latin typeface="Arial Narrow" panose="020B0606020202030204" pitchFamily="34" charset="0"/>
              </a:rPr>
              <a:t>., Phys. Lett. B 839, 137801 (2023).</a:t>
            </a:r>
            <a:endParaRPr lang="zh-CN" altLang="en-US" sz="1600" dirty="0">
              <a:solidFill>
                <a:srgbClr val="000066"/>
              </a:solidFill>
              <a:latin typeface="Arial Narrow" panose="020B0606020202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9B4648-2673-499D-A86B-4F7BEB422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4069080"/>
            <a:ext cx="4206240" cy="19024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E4A482-E637-44B2-8CF7-7C29DC8735B1}"/>
              </a:ext>
            </a:extLst>
          </p:cNvPr>
          <p:cNvSpPr txBox="1"/>
          <p:nvPr/>
        </p:nvSpPr>
        <p:spPr>
          <a:xfrm>
            <a:off x="5755597" y="4096836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6390</a:t>
            </a:r>
            <a:r>
              <a:rPr lang="zh-CN" altLang="en-US" sz="1600" dirty="0">
                <a:solidFill>
                  <a:srgbClr val="0000FF"/>
                </a:solidFill>
                <a:latin typeface="Cambria" panose="02040503050406030204" pitchFamily="18" charset="0"/>
              </a:rPr>
              <a:t>→</a:t>
            </a:r>
            <a:r>
              <a:rPr lang="en-US" altLang="zh-CN" sz="1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2234</a:t>
            </a:r>
            <a:endParaRPr lang="en-US" sz="16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19724F-0336-4E84-A273-6BE50AA181D1}"/>
              </a:ext>
            </a:extLst>
          </p:cNvPr>
          <p:cNvCxnSpPr>
            <a:cxnSpLocks/>
          </p:cNvCxnSpPr>
          <p:nvPr/>
        </p:nvCxnSpPr>
        <p:spPr>
          <a:xfrm>
            <a:off x="6996752" y="4276481"/>
            <a:ext cx="279515" cy="191164"/>
          </a:xfrm>
          <a:prstGeom prst="line">
            <a:avLst/>
          </a:prstGeom>
          <a:ln w="15875">
            <a:solidFill>
              <a:srgbClr val="0000FF"/>
            </a:solidFill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DC97DF9-E161-43E3-9C5C-1C768D55620C}"/>
              </a:ext>
            </a:extLst>
          </p:cNvPr>
          <p:cNvSpPr txBox="1"/>
          <p:nvPr/>
        </p:nvSpPr>
        <p:spPr>
          <a:xfrm>
            <a:off x="7725181" y="4129091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~50 counts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17E872-E97F-456C-B935-A4141BFCD4FD}"/>
              </a:ext>
            </a:extLst>
          </p:cNvPr>
          <p:cNvCxnSpPr>
            <a:cxnSpLocks/>
          </p:cNvCxnSpPr>
          <p:nvPr/>
        </p:nvCxnSpPr>
        <p:spPr>
          <a:xfrm>
            <a:off x="3268577" y="5142671"/>
            <a:ext cx="822960" cy="0"/>
          </a:xfrm>
          <a:prstGeom prst="line">
            <a:avLst/>
          </a:prstGeom>
          <a:ln w="1905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D211A0-6812-4C7E-9BD3-5E9659338C7A}"/>
              </a:ext>
            </a:extLst>
          </p:cNvPr>
          <p:cNvCxnSpPr>
            <a:cxnSpLocks/>
          </p:cNvCxnSpPr>
          <p:nvPr/>
        </p:nvCxnSpPr>
        <p:spPr>
          <a:xfrm>
            <a:off x="3268577" y="4361576"/>
            <a:ext cx="822960" cy="0"/>
          </a:xfrm>
          <a:prstGeom prst="line">
            <a:avLst/>
          </a:prstGeom>
          <a:ln w="1905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EC94527-56DE-4126-B866-4515FF102CFF}"/>
              </a:ext>
            </a:extLst>
          </p:cNvPr>
          <p:cNvSpPr txBox="1"/>
          <p:nvPr/>
        </p:nvSpPr>
        <p:spPr>
          <a:xfrm>
            <a:off x="3762207" y="4473114"/>
            <a:ext cx="12984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zh-CN" altLang="en-US" i="1" dirty="0">
              <a:latin typeface="Cambria Math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1DE851-0281-4346-A685-1F946A6F3BB1}"/>
              </a:ext>
            </a:extLst>
          </p:cNvPr>
          <p:cNvSpPr txBox="1"/>
          <p:nvPr/>
        </p:nvSpPr>
        <p:spPr>
          <a:xfrm>
            <a:off x="3485300" y="5153483"/>
            <a:ext cx="31579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EB2719-F0BE-41D1-B37B-17DFAB9CB652}"/>
              </a:ext>
            </a:extLst>
          </p:cNvPr>
          <p:cNvSpPr txBox="1"/>
          <p:nvPr/>
        </p:nvSpPr>
        <p:spPr>
          <a:xfrm>
            <a:off x="4122598" y="4238466"/>
            <a:ext cx="45525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6390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A69E57-1AA7-47AE-8F17-B12224F9FE65}"/>
              </a:ext>
            </a:extLst>
          </p:cNvPr>
          <p:cNvSpPr txBox="1"/>
          <p:nvPr/>
        </p:nvSpPr>
        <p:spPr>
          <a:xfrm>
            <a:off x="4122598" y="5020860"/>
            <a:ext cx="11381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4AB7C1-B5AD-43AD-B743-B2145D709C92}"/>
              </a:ext>
            </a:extLst>
          </p:cNvPr>
          <p:cNvSpPr txBox="1"/>
          <p:nvPr/>
        </p:nvSpPr>
        <p:spPr>
          <a:xfrm>
            <a:off x="2831719" y="5016590"/>
            <a:ext cx="4312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E55214-C2C6-46BB-BF2D-D88DB2760227}"/>
              </a:ext>
            </a:extLst>
          </p:cNvPr>
          <p:cNvSpPr txBox="1"/>
          <p:nvPr/>
        </p:nvSpPr>
        <p:spPr>
          <a:xfrm>
            <a:off x="2827198" y="4215290"/>
            <a:ext cx="4312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3/2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1CBAA6-9A32-4CEB-890D-16F3B0766938}"/>
              </a:ext>
            </a:extLst>
          </p:cNvPr>
          <p:cNvCxnSpPr>
            <a:cxnSpLocks/>
          </p:cNvCxnSpPr>
          <p:nvPr/>
        </p:nvCxnSpPr>
        <p:spPr>
          <a:xfrm>
            <a:off x="3268577" y="4904257"/>
            <a:ext cx="822960" cy="0"/>
          </a:xfrm>
          <a:prstGeom prst="line">
            <a:avLst/>
          </a:prstGeom>
          <a:ln w="1905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DBA459A-5304-4E72-8748-87E79A217491}"/>
              </a:ext>
            </a:extLst>
          </p:cNvPr>
          <p:cNvSpPr txBox="1"/>
          <p:nvPr/>
        </p:nvSpPr>
        <p:spPr>
          <a:xfrm>
            <a:off x="4122598" y="4781147"/>
            <a:ext cx="45525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2234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0A9C11-6A6B-4648-9D73-D2211B8D9232}"/>
              </a:ext>
            </a:extLst>
          </p:cNvPr>
          <p:cNvSpPr txBox="1"/>
          <p:nvPr/>
        </p:nvSpPr>
        <p:spPr>
          <a:xfrm>
            <a:off x="2831719" y="4777749"/>
            <a:ext cx="4312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5/2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32C1E70-46C9-4A44-B503-27D869B45C03}"/>
              </a:ext>
            </a:extLst>
          </p:cNvPr>
          <p:cNvCxnSpPr>
            <a:cxnSpLocks/>
          </p:cNvCxnSpPr>
          <p:nvPr/>
        </p:nvCxnSpPr>
        <p:spPr>
          <a:xfrm>
            <a:off x="3655831" y="4370832"/>
            <a:ext cx="0" cy="514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C2DF4D4-8D8A-4FB4-A350-91F7E98215FD}"/>
              </a:ext>
            </a:extLst>
          </p:cNvPr>
          <p:cNvCxnSpPr>
            <a:cxnSpLocks/>
          </p:cNvCxnSpPr>
          <p:nvPr/>
        </p:nvCxnSpPr>
        <p:spPr>
          <a:xfrm flipV="1">
            <a:off x="5181600" y="3562350"/>
            <a:ext cx="2015490" cy="567692"/>
          </a:xfrm>
          <a:prstGeom prst="line">
            <a:avLst/>
          </a:prstGeom>
          <a:ln w="12700">
            <a:solidFill>
              <a:srgbClr val="0000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5D9D9AC-4F3F-44FC-AD3D-23BB0030CAF9}"/>
              </a:ext>
            </a:extLst>
          </p:cNvPr>
          <p:cNvCxnSpPr>
            <a:cxnSpLocks/>
          </p:cNvCxnSpPr>
          <p:nvPr/>
        </p:nvCxnSpPr>
        <p:spPr>
          <a:xfrm flipH="1" flipV="1">
            <a:off x="7288530" y="3562350"/>
            <a:ext cx="1631950" cy="567692"/>
          </a:xfrm>
          <a:prstGeom prst="line">
            <a:avLst/>
          </a:prstGeom>
          <a:ln w="12700">
            <a:solidFill>
              <a:srgbClr val="0000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543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9D8974-83AB-4A2A-A378-EC5521A0B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Key </a:t>
            </a:r>
            <a:r>
              <a:rPr lang="en-US" altLang="zh-CN" baseline="30000" dirty="0"/>
              <a:t>30</a:t>
            </a:r>
            <a:r>
              <a:rPr lang="en-US" altLang="zh-CN" dirty="0"/>
              <a:t>P(</a:t>
            </a:r>
            <a:r>
              <a:rPr lang="en-US" altLang="zh-CN" i="1" dirty="0"/>
              <a:t>p</a:t>
            </a:r>
            <a:r>
              <a:rPr lang="en-US" altLang="zh-CN" dirty="0"/>
              <a:t>,</a:t>
            </a:r>
            <a:r>
              <a:rPr lang="en-US" altLang="zh-CN" i="1" dirty="0"/>
              <a:t>γ</a:t>
            </a:r>
            <a:r>
              <a:rPr lang="en-US" altLang="zh-CN" dirty="0"/>
              <a:t>)</a:t>
            </a:r>
            <a:r>
              <a:rPr lang="en-US" altLang="zh-CN" baseline="30000" dirty="0"/>
              <a:t>31</a:t>
            </a:r>
            <a:r>
              <a:rPr lang="en-US" altLang="zh-CN" dirty="0"/>
              <a:t>S Resonance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C3F31-254D-4FC3-AF3C-E0164FA88D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A9762-88F5-409A-A74B-EF8D5669FE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r>
              <a:rPr lang="en-US" dirty="0"/>
              <a:t> / 77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10195C-7684-485B-8825-80FF90FF11E1}"/>
              </a:ext>
            </a:extLst>
          </p:cNvPr>
          <p:cNvCxnSpPr/>
          <p:nvPr/>
        </p:nvCxnSpPr>
        <p:spPr>
          <a:xfrm>
            <a:off x="376549" y="2262800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A4900E-9E36-46C5-BD8A-60210439FF29}"/>
              </a:ext>
            </a:extLst>
          </p:cNvPr>
          <p:cNvCxnSpPr>
            <a:cxnSpLocks/>
          </p:cNvCxnSpPr>
          <p:nvPr/>
        </p:nvCxnSpPr>
        <p:spPr>
          <a:xfrm>
            <a:off x="1992822" y="4058620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92DF10-BB72-4274-AE2E-98814E182952}"/>
              </a:ext>
            </a:extLst>
          </p:cNvPr>
          <p:cNvCxnSpPr>
            <a:cxnSpLocks/>
          </p:cNvCxnSpPr>
          <p:nvPr/>
        </p:nvCxnSpPr>
        <p:spPr>
          <a:xfrm>
            <a:off x="1992822" y="1903553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EA0061-F142-43B7-9443-4E57F9004B11}"/>
              </a:ext>
            </a:extLst>
          </p:cNvPr>
          <p:cNvCxnSpPr>
            <a:cxnSpLocks/>
          </p:cNvCxnSpPr>
          <p:nvPr/>
        </p:nvCxnSpPr>
        <p:spPr>
          <a:xfrm flipH="1">
            <a:off x="1367150" y="1910495"/>
            <a:ext cx="618573" cy="352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C1B72C-DD5D-415B-949F-6B0056A98A1F}"/>
              </a:ext>
            </a:extLst>
          </p:cNvPr>
          <p:cNvCxnSpPr>
            <a:cxnSpLocks/>
          </p:cNvCxnSpPr>
          <p:nvPr/>
        </p:nvCxnSpPr>
        <p:spPr>
          <a:xfrm>
            <a:off x="2458054" y="1903553"/>
            <a:ext cx="0" cy="158997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5D5E41C-A116-4928-AC6C-9DF2CA146D22}"/>
              </a:ext>
            </a:extLst>
          </p:cNvPr>
          <p:cNvSpPr txBox="1"/>
          <p:nvPr/>
        </p:nvSpPr>
        <p:spPr>
          <a:xfrm>
            <a:off x="1395726" y="168622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endParaRPr lang="zh-CN" altLang="en-US" i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2D6D32-7301-4C98-A90E-6D2BA108FB98}"/>
              </a:ext>
            </a:extLst>
          </p:cNvPr>
          <p:cNvSpPr txBox="1"/>
          <p:nvPr/>
        </p:nvSpPr>
        <p:spPr>
          <a:xfrm>
            <a:off x="2420002" y="253382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zh-CN" altLang="en-US" i="1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BD51CB-15F7-48CE-AD87-13089F01C1EC}"/>
              </a:ext>
            </a:extLst>
          </p:cNvPr>
          <p:cNvCxnSpPr>
            <a:cxnSpLocks/>
          </p:cNvCxnSpPr>
          <p:nvPr/>
        </p:nvCxnSpPr>
        <p:spPr>
          <a:xfrm>
            <a:off x="1467454" y="2271066"/>
            <a:ext cx="1485900" cy="0"/>
          </a:xfrm>
          <a:prstGeom prst="line">
            <a:avLst/>
          </a:prstGeom>
          <a:ln>
            <a:solidFill>
              <a:srgbClr val="80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523BFC9-2089-4ABA-98D6-5CA714EE3F52}"/>
              </a:ext>
            </a:extLst>
          </p:cNvPr>
          <p:cNvSpPr txBox="1"/>
          <p:nvPr/>
        </p:nvSpPr>
        <p:spPr>
          <a:xfrm>
            <a:off x="612002" y="2326797"/>
            <a:ext cx="519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30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B6187C-A348-4744-B11D-8C0F5421D7E1}"/>
              </a:ext>
            </a:extLst>
          </p:cNvPr>
          <p:cNvSpPr txBox="1"/>
          <p:nvPr/>
        </p:nvSpPr>
        <p:spPr>
          <a:xfrm>
            <a:off x="2210404" y="4095690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9A875-306C-4E37-B611-C2B57B658CA7}"/>
              </a:ext>
            </a:extLst>
          </p:cNvPr>
          <p:cNvSpPr txBox="1"/>
          <p:nvPr/>
        </p:nvSpPr>
        <p:spPr>
          <a:xfrm>
            <a:off x="316422" y="1910495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zh-CN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baseline="30000" dirty="0">
              <a:latin typeface="Cambria Math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23C51D-29A0-43D0-BC3A-00A2D342B72A}"/>
              </a:ext>
            </a:extLst>
          </p:cNvPr>
          <p:cNvSpPr txBox="1"/>
          <p:nvPr/>
        </p:nvSpPr>
        <p:spPr>
          <a:xfrm>
            <a:off x="1779646" y="3688766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altLang="zh-CN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baseline="30000" dirty="0">
              <a:latin typeface="Cambria Math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8144D0-BC35-4AD0-8D4B-E3082BB0E215}"/>
              </a:ext>
            </a:extLst>
          </p:cNvPr>
          <p:cNvSpPr txBox="1"/>
          <p:nvPr/>
        </p:nvSpPr>
        <p:spPr>
          <a:xfrm>
            <a:off x="2964039" y="2086790"/>
            <a:ext cx="145103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800000"/>
                </a:solidFill>
                <a:latin typeface="Cambria Math" panose="02040503050406030204" pitchFamily="18" charset="0"/>
              </a:rPr>
              <a:t>6130.65(24)</a:t>
            </a:r>
            <a:endParaRPr lang="zh-CN" altLang="en-US" dirty="0">
              <a:solidFill>
                <a:srgbClr val="800000"/>
              </a:solidFill>
              <a:latin typeface="Cambria Math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BE746D-00B6-4320-9300-80A9CAAA88D6}"/>
              </a:ext>
            </a:extLst>
          </p:cNvPr>
          <p:cNvSpPr txBox="1"/>
          <p:nvPr/>
        </p:nvSpPr>
        <p:spPr>
          <a:xfrm>
            <a:off x="1875216" y="1533825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3/2</a:t>
            </a:r>
            <a:r>
              <a:rPr lang="en-US" altLang="zh-CN" baseline="30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baseline="30000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B232FB-B2A7-4386-AD2C-533103265ABD}"/>
              </a:ext>
            </a:extLst>
          </p:cNvPr>
          <p:cNvSpPr txBox="1"/>
          <p:nvPr/>
        </p:nvSpPr>
        <p:spPr>
          <a:xfrm>
            <a:off x="2971800" y="1734125"/>
            <a:ext cx="14510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mbria Math" panose="02040503050406030204" pitchFamily="18" charset="0"/>
              </a:rPr>
              <a:t>6390.46(16)</a:t>
            </a:r>
            <a:endParaRPr lang="zh-CN" altLang="en-US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748470-7EA3-4B00-B02A-17B7276082A8}"/>
              </a:ext>
            </a:extLst>
          </p:cNvPr>
          <p:cNvCxnSpPr>
            <a:cxnSpLocks/>
          </p:cNvCxnSpPr>
          <p:nvPr/>
        </p:nvCxnSpPr>
        <p:spPr>
          <a:xfrm>
            <a:off x="1992822" y="3505200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70EB436-D1BD-49D3-B77B-AAAFBB944FD2}"/>
              </a:ext>
            </a:extLst>
          </p:cNvPr>
          <p:cNvSpPr txBox="1"/>
          <p:nvPr/>
        </p:nvSpPr>
        <p:spPr>
          <a:xfrm>
            <a:off x="1779646" y="3124200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5/2</a:t>
            </a:r>
            <a:r>
              <a:rPr lang="en-US" altLang="zh-CN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baseline="30000" dirty="0">
              <a:latin typeface="Cambria Math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198454-8E27-4BDE-89E7-C48F41D2EE3F}"/>
              </a:ext>
            </a:extLst>
          </p:cNvPr>
          <p:cNvSpPr txBox="1"/>
          <p:nvPr/>
        </p:nvSpPr>
        <p:spPr>
          <a:xfrm>
            <a:off x="193904" y="2708446"/>
            <a:ext cx="150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2.498(4) min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30E5DE3-42AD-48E4-B487-28BAC11FA450}"/>
                  </a:ext>
                </a:extLst>
              </p:cNvPr>
              <p:cNvSpPr txBox="1"/>
              <p:nvPr/>
            </p:nvSpPr>
            <p:spPr>
              <a:xfrm>
                <a:off x="4687560" y="1945009"/>
                <a:ext cx="4390536" cy="681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−0.3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+0.4</m:t>
                          </m:r>
                        </m:sup>
                      </m:sSub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altLang="zh-CN" sz="1600" i="0" dirty="0">
                  <a:solidFill>
                    <a:srgbClr val="002060"/>
                  </a:solidFill>
                  <a:effectLst/>
                  <a:latin typeface="Arial Narrow" panose="020B0606020202030204" pitchFamily="34" charset="0"/>
                </a:endParaRPr>
              </a:p>
              <a:p>
                <a:r>
                  <a:rPr lang="nb-NO" altLang="zh-CN" sz="1600" i="0" dirty="0">
                    <a:solidFill>
                      <a:srgbClr val="000066"/>
                    </a:solidFill>
                    <a:effectLst/>
                    <a:latin typeface="Arial Narrow" panose="020B0606020202030204" pitchFamily="34" charset="0"/>
                  </a:rPr>
                  <a:t>T. Budner </a:t>
                </a:r>
                <a:r>
                  <a:rPr lang="nb-NO" altLang="zh-CN" sz="1600" i="1" dirty="0">
                    <a:solidFill>
                      <a:srgbClr val="000066"/>
                    </a:solidFill>
                    <a:effectLst/>
                    <a:latin typeface="Arial Narrow" panose="020B0606020202030204" pitchFamily="34" charset="0"/>
                  </a:rPr>
                  <a:t>et al</a:t>
                </a:r>
                <a:r>
                  <a:rPr lang="nb-NO" altLang="zh-CN" sz="1600" i="0" dirty="0">
                    <a:solidFill>
                      <a:srgbClr val="000066"/>
                    </a:solidFill>
                    <a:effectLst/>
                    <a:latin typeface="Arial Narrow" panose="020B0606020202030204" pitchFamily="34" charset="0"/>
                  </a:rPr>
                  <a:t>., Phys. Rev. Lett. 128, 182701 (2022).</a:t>
                </a:r>
                <a:endParaRPr lang="en-US" altLang="zh-CN" sz="1600" i="0" dirty="0">
                  <a:solidFill>
                    <a:srgbClr val="000066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30E5DE3-42AD-48E4-B487-28BAC11FA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560" y="1945009"/>
                <a:ext cx="4390536" cy="681982"/>
              </a:xfrm>
              <a:prstGeom prst="rect">
                <a:avLst/>
              </a:prstGeom>
              <a:blipFill>
                <a:blip r:embed="rId3"/>
                <a:stretch>
                  <a:fillRect l="-83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11B8A3C9-5BFE-47F9-B5B4-E942824024D2}"/>
              </a:ext>
            </a:extLst>
          </p:cNvPr>
          <p:cNvSpPr txBox="1"/>
          <p:nvPr/>
        </p:nvSpPr>
        <p:spPr>
          <a:xfrm>
            <a:off x="4687560" y="1106269"/>
            <a:ext cx="43905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r>
              <a:rPr lang="en-US" altLang="zh-CN" sz="2000" i="1" baseline="30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r>
              <a:rPr lang="en-US" altLang="zh-CN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3/2</a:t>
            </a:r>
            <a:r>
              <a:rPr lang="en-US" altLang="zh-CN" sz="2000" baseline="30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altLang="zh-CN" sz="2000" i="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 </a:t>
            </a:r>
            <a:r>
              <a:rPr lang="en-US" altLang="zh-CN" sz="2000" i="1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sz="2000" i="1" baseline="-25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6390.2(7) keV</a:t>
            </a:r>
            <a:endParaRPr lang="nb-NO" altLang="zh-CN" sz="2000" dirty="0">
              <a:solidFill>
                <a:srgbClr val="0000FF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b-NO" altLang="zh-CN" sz="1600" i="0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M. B. Bennett </a:t>
            </a:r>
            <a:r>
              <a:rPr lang="nb-NO" altLang="zh-CN" sz="1600" i="1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et al</a:t>
            </a:r>
            <a:r>
              <a:rPr lang="nb-NO" altLang="zh-CN" sz="1600" i="0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., Phys. Rev. Lett. 116, 102502 (2016).</a:t>
            </a:r>
            <a:endParaRPr lang="en-US" altLang="zh-CN" sz="1600" i="0" dirty="0">
              <a:solidFill>
                <a:srgbClr val="000066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36" name="Table 5">
            <a:extLst>
              <a:ext uri="{FF2B5EF4-FFF2-40B4-BE49-F238E27FC236}">
                <a16:creationId xmlns:a16="http://schemas.microsoft.com/office/drawing/2014/main" id="{F790F246-E194-4870-A5C1-782A2E1F4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400610"/>
              </p:ext>
            </p:extLst>
          </p:nvPr>
        </p:nvGraphicFramePr>
        <p:xfrm>
          <a:off x="4778375" y="2819400"/>
          <a:ext cx="4365625" cy="3230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443">
                  <a:extLst>
                    <a:ext uri="{9D8B030D-6E8A-4147-A177-3AD203B41FA5}">
                      <a16:colId xmlns:a16="http://schemas.microsoft.com/office/drawing/2014/main" val="1232857399"/>
                    </a:ext>
                  </a:extLst>
                </a:gridCol>
                <a:gridCol w="275525">
                  <a:extLst>
                    <a:ext uri="{9D8B030D-6E8A-4147-A177-3AD203B41FA5}">
                      <a16:colId xmlns:a16="http://schemas.microsoft.com/office/drawing/2014/main" val="2469044380"/>
                    </a:ext>
                  </a:extLst>
                </a:gridCol>
                <a:gridCol w="791999">
                  <a:extLst>
                    <a:ext uri="{9D8B030D-6E8A-4147-A177-3AD203B41FA5}">
                      <a16:colId xmlns:a16="http://schemas.microsoft.com/office/drawing/2014/main" val="1579303994"/>
                    </a:ext>
                  </a:extLst>
                </a:gridCol>
                <a:gridCol w="3123658">
                  <a:extLst>
                    <a:ext uri="{9D8B030D-6E8A-4147-A177-3AD203B41FA5}">
                      <a16:colId xmlns:a16="http://schemas.microsoft.com/office/drawing/2014/main" val="4274983672"/>
                    </a:ext>
                  </a:extLst>
                </a:gridCol>
              </a:tblGrid>
              <a:tr h="1339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i="1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τ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4.4 fs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(USDA)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0260886"/>
                  </a:ext>
                </a:extLst>
              </a:tr>
              <a:tr h="1339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i="1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τ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26 fs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(USDB)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5643807"/>
                  </a:ext>
                </a:extLst>
              </a:tr>
              <a:tr h="1339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i="1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τ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3.4 fs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(USDC), 1.3 fs (USDC-shifted)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9755886"/>
                  </a:ext>
                </a:extLst>
              </a:tr>
              <a:tr h="1339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i="1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τ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1.9 fs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(USDE)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3924978"/>
                  </a:ext>
                </a:extLst>
              </a:tr>
              <a:tr h="1339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i="1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τ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3.5 fs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(USDI)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2031213"/>
                  </a:ext>
                </a:extLst>
              </a:tr>
              <a:tr h="365760">
                <a:tc gridSpan="4"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B. A. Brown. Shell Model Calculations.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dirty="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929601"/>
                  </a:ext>
                </a:extLst>
              </a:tr>
              <a:tr h="225394">
                <a:tc>
                  <a:txBody>
                    <a:bodyPr/>
                    <a:lstStyle/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τ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&lt;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 fs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altLang="zh-CN" sz="1900" baseline="30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 3/2</a:t>
                      </a:r>
                      <a:r>
                        <a:rPr lang="en-US" altLang="zh-CN" sz="1900" baseline="30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</a:t>
                      </a: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6381 keV)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2905690"/>
                  </a:ext>
                </a:extLst>
              </a:tr>
              <a:tr h="365760">
                <a:tc gridSpan="4"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E.O. de Neijs </a:t>
                      </a:r>
                      <a:r>
                        <a:rPr lang="en-US" altLang="zh-CN" sz="1600" i="1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et al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., Nucl. Phys. A 254, 45 (1975).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dirty="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4919230"/>
                  </a:ext>
                </a:extLst>
              </a:tr>
              <a:tr h="133954">
                <a:tc>
                  <a:txBody>
                    <a:bodyPr/>
                    <a:lstStyle/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τ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&lt;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 fs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(TRIUMF S1582)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2698380"/>
                  </a:ext>
                </a:extLst>
              </a:tr>
              <a:tr h="365760">
                <a:tc gridSpan="4"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L. J. Sun </a:t>
                      </a:r>
                      <a:r>
                        <a:rPr lang="en-US" altLang="zh-CN" sz="1600" i="1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et al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., Phys. Lett. B 839, 137801 (2023).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dirty="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480391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718CF4F1-1559-4839-AC56-67C4BD58CCF8}"/>
              </a:ext>
            </a:extLst>
          </p:cNvPr>
          <p:cNvSpPr txBox="1"/>
          <p:nvPr/>
        </p:nvSpPr>
        <p:spPr>
          <a:xfrm>
            <a:off x="28575" y="5048196"/>
            <a:ext cx="457817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i-FI" sz="2000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</a:t>
            </a:r>
            <a:r>
              <a:rPr lang="fi-FI" sz="2000" i="1" baseline="-250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</a:t>
            </a:r>
            <a:r>
              <a:rPr lang="fi-FI" sz="20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r>
              <a:rPr lang="fi-FI" sz="15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A. Kankainen </a:t>
            </a:r>
            <a:r>
              <a:rPr lang="en-US" altLang="zh-CN" sz="1500" i="1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et al</a:t>
            </a:r>
            <a:r>
              <a:rPr lang="en-US" altLang="zh-CN" sz="15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., </a:t>
            </a:r>
            <a:r>
              <a:rPr lang="fi-FI" sz="15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Phys. Rev. C 82, 052501(R) (2010).</a:t>
            </a:r>
          </a:p>
          <a:p>
            <a:r>
              <a:rPr lang="fr-FR" sz="15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L. Canete </a:t>
            </a:r>
            <a:r>
              <a:rPr lang="fr-FR" sz="1500" i="1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et al</a:t>
            </a:r>
            <a:r>
              <a:rPr lang="fr-FR" sz="15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., </a:t>
            </a:r>
            <a:r>
              <a:rPr lang="fr-FR" sz="1500" dirty="0" err="1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Eur</a:t>
            </a:r>
            <a:r>
              <a:rPr lang="fr-FR" sz="15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. Phys. J. A 52, 124 (2016).</a:t>
            </a:r>
            <a:endParaRPr lang="en-US" sz="1500" dirty="0">
              <a:solidFill>
                <a:srgbClr val="000066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847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38748D81-F956-428E-854B-520EC14D9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9601" y="1473595"/>
            <a:ext cx="533044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13A4D2-7F8D-41C3-902E-25725280B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DSL2 Hardware Upgrade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7BF6C-3ACB-4E5A-A625-E685E672F0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B8336-0A1A-4A5E-A2F8-D0E8F51DEF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r>
              <a:rPr lang="en-US" dirty="0"/>
              <a:t> / 77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7BE79FC-6215-4FEA-9499-1AFCFDD70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953000"/>
            <a:ext cx="3429676" cy="985996"/>
          </a:xfrm>
        </p:spPr>
        <p:txBody>
          <a:bodyPr/>
          <a:lstStyle/>
          <a:p>
            <a:pPr marL="158797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detection efficiency ×11</a:t>
            </a:r>
          </a:p>
          <a:p>
            <a:pPr marL="158797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detection efficiency ×1.3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B15E11-A489-473D-B354-CC62200953F9}"/>
              </a:ext>
            </a:extLst>
          </p:cNvPr>
          <p:cNvSpPr txBox="1"/>
          <p:nvPr/>
        </p:nvSpPr>
        <p:spPr>
          <a:xfrm>
            <a:off x="71120" y="1051560"/>
            <a:ext cx="2552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DSL Phase II (2020– 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46120FF-1398-4F4A-96CE-C496D8FB5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73595"/>
            <a:ext cx="2401885" cy="3200400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EDA47E1-457C-438D-9792-C50FE7888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897162"/>
              </p:ext>
            </p:extLst>
          </p:nvPr>
        </p:nvGraphicFramePr>
        <p:xfrm>
          <a:off x="4573697" y="5035848"/>
          <a:ext cx="413702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8343">
                  <a:extLst>
                    <a:ext uri="{9D8B030D-6E8A-4147-A177-3AD203B41FA5}">
                      <a16:colId xmlns:a16="http://schemas.microsoft.com/office/drawing/2014/main" val="3727923553"/>
                    </a:ext>
                  </a:extLst>
                </a:gridCol>
                <a:gridCol w="582930">
                  <a:extLst>
                    <a:ext uri="{9D8B030D-6E8A-4147-A177-3AD203B41FA5}">
                      <a16:colId xmlns:a16="http://schemas.microsoft.com/office/drawing/2014/main" val="623299007"/>
                    </a:ext>
                  </a:extLst>
                </a:gridCol>
                <a:gridCol w="2845753">
                  <a:extLst>
                    <a:ext uri="{9D8B030D-6E8A-4147-A177-3AD203B41FA5}">
                      <a16:colId xmlns:a16="http://schemas.microsoft.com/office/drawing/2014/main" val="2926922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S2193</a:t>
                      </a:r>
                      <a:endParaRPr lang="en-US" sz="1600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300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23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Mg</a:t>
                      </a:r>
                      <a:endParaRPr lang="en-US" sz="1600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L.</a:t>
                      </a:r>
                      <a:r>
                        <a:rPr lang="zh-CN" altLang="en-US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E.</a:t>
                      </a:r>
                      <a:r>
                        <a:rPr lang="zh-CN" altLang="en-US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Weghorn,</a:t>
                      </a:r>
                      <a:r>
                        <a:rPr lang="zh-CN" altLang="en-US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PhD</a:t>
                      </a:r>
                      <a:r>
                        <a:rPr lang="zh-CN" altLang="en-US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Thesis</a:t>
                      </a:r>
                      <a:r>
                        <a:rPr lang="zh-CN" altLang="en-US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Project.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247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u="none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S2373</a:t>
                      </a:r>
                      <a:endParaRPr lang="en-US" sz="1600" u="none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u="none" baseline="300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31</a:t>
                      </a:r>
                      <a:r>
                        <a:rPr lang="en-US" altLang="zh-CN" sz="1600" u="none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S</a:t>
                      </a:r>
                      <a:endParaRPr lang="en-US" sz="1600" u="none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u="none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Approved by NP-EEC 202401</a:t>
                      </a:r>
                      <a:endParaRPr lang="en-US" sz="1600" u="none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098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685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183686-BA7F-4098-861C-3A2A5EB46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S2193 Run 1: Dec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D080C-DEE0-4AC4-AA1A-E84702B9E7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8174C7-BA7E-45E6-B5CE-C5E2D8DD7B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r>
              <a:rPr lang="en-US" dirty="0"/>
              <a:t> /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0500CC-1366-41DA-9391-95A0049EA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83" y="1066800"/>
            <a:ext cx="6582833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64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DF99CC-0B07-403B-83B0-C1951D76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baseline="30000" dirty="0"/>
              <a:t>22</a:t>
            </a:r>
            <a:r>
              <a:rPr lang="en-US" altLang="zh-CN" dirty="0"/>
              <a:t>Na(</a:t>
            </a:r>
            <a:r>
              <a:rPr lang="en-US" altLang="zh-CN" i="1" dirty="0"/>
              <a:t>p</a:t>
            </a:r>
            <a:r>
              <a:rPr lang="en-US" altLang="zh-CN" dirty="0"/>
              <a:t>,</a:t>
            </a:r>
            <a:r>
              <a:rPr lang="en-US" altLang="zh-CN" i="1" dirty="0"/>
              <a:t>γ</a:t>
            </a:r>
            <a:r>
              <a:rPr lang="en-US" altLang="zh-CN" dirty="0"/>
              <a:t>)</a:t>
            </a:r>
            <a:r>
              <a:rPr lang="en-US" altLang="zh-CN" baseline="30000" dirty="0"/>
              <a:t>23</a:t>
            </a:r>
            <a:r>
              <a:rPr lang="en-US" altLang="zh-CN" dirty="0"/>
              <a:t>Mg Reaction Rate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213E8-871F-465A-8F14-9871E676E0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83B27-F58F-4D2F-809A-9CAD3E8028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r>
              <a:rPr lang="en-US" dirty="0"/>
              <a:t> / 77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BC9D60F-475B-4C2C-B29D-3AED45289EE1}"/>
              </a:ext>
            </a:extLst>
          </p:cNvPr>
          <p:cNvSpPr txBox="1">
            <a:spLocks/>
          </p:cNvSpPr>
          <p:nvPr/>
        </p:nvSpPr>
        <p:spPr>
          <a:xfrm>
            <a:off x="8263157" y="6356450"/>
            <a:ext cx="880844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126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64308"/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 sz="1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4069CE-F79A-4DB2-8E69-5F7C67C98282}"/>
                  </a:ext>
                </a:extLst>
              </p:cNvPr>
              <p:cNvSpPr txBox="1"/>
              <p:nvPr/>
            </p:nvSpPr>
            <p:spPr>
              <a:xfrm>
                <a:off x="4724400" y="1574787"/>
                <a:ext cx="3206455" cy="71776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𝜔𝛾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𝛤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𝛤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𝛤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4069CE-F79A-4DB2-8E69-5F7C67C98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574787"/>
                <a:ext cx="3206455" cy="71776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06146C-ED7B-42E4-BEC1-BFD1797BD4AC}"/>
                  </a:ext>
                </a:extLst>
              </p:cNvPr>
              <p:cNvSpPr txBox="1"/>
              <p:nvPr/>
            </p:nvSpPr>
            <p:spPr>
              <a:xfrm>
                <a:off x="5071790" y="2369118"/>
                <a:ext cx="3638625" cy="7173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zh-CN" altLang="en-US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zh-CN" alt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06146C-ED7B-42E4-BEC1-BFD1797BD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790" y="2369118"/>
                <a:ext cx="3638625" cy="7173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33CE9A-B3C6-48EA-99A9-CB8213BA0EC5}"/>
                  </a:ext>
                </a:extLst>
              </p:cNvPr>
              <p:cNvSpPr txBox="1"/>
              <p:nvPr/>
            </p:nvSpPr>
            <p:spPr>
              <a:xfrm>
                <a:off x="0" y="1574869"/>
                <a:ext cx="4466736" cy="787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𝜎𝜈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res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𝜔𝛾</m:t>
                      </m:r>
                      <m:r>
                        <m:rPr>
                          <m:sty m:val="p"/>
                        </m:rPr>
                        <a:rPr lang="zh-CN" altLang="en-US" i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33CE9A-B3C6-48EA-99A9-CB8213BA0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74869"/>
                <a:ext cx="4466736" cy="787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6766972-7F3E-406D-AC00-AACC6CD56405}"/>
              </a:ext>
            </a:extLst>
          </p:cNvPr>
          <p:cNvSpPr txBox="1"/>
          <p:nvPr/>
        </p:nvSpPr>
        <p:spPr>
          <a:xfrm>
            <a:off x="0" y="1206125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Resonant </a:t>
            </a:r>
            <a:r>
              <a:rPr lang="en-US" altLang="zh-CN" dirty="0">
                <a:latin typeface="Arial" pitchFamily="34" charset="0"/>
                <a:ea typeface="ＭＳ Ｐゴシック"/>
                <a:cs typeface="ＭＳ Ｐゴシック"/>
              </a:rPr>
              <a:t>reaction rate</a:t>
            </a:r>
            <a:endParaRPr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2ADDA-0206-4518-94F6-37629044D627}"/>
              </a:ext>
            </a:extLst>
          </p:cNvPr>
          <p:cNvSpPr txBox="1"/>
          <p:nvPr/>
        </p:nvSpPr>
        <p:spPr>
          <a:xfrm>
            <a:off x="4730455" y="1092969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Resonance strength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86FD18-742F-418C-8DD9-49D0E370C51A}"/>
                  </a:ext>
                </a:extLst>
              </p:cNvPr>
              <p:cNvSpPr txBox="1"/>
              <p:nvPr/>
            </p:nvSpPr>
            <p:spPr>
              <a:xfrm>
                <a:off x="4572000" y="3810000"/>
                <a:ext cx="4495800" cy="1285545"/>
              </a:xfrm>
              <a:prstGeom prst="rect">
                <a:avLst/>
              </a:prstGeom>
              <a:solidFill>
                <a:srgbClr val="E6E6DC">
                  <a:alpha val="50196"/>
                </a:srgb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altLang="zh-CN" sz="1600" i="0" dirty="0">
                  <a:solidFill>
                    <a:srgbClr val="002060"/>
                  </a:solidFill>
                  <a:effectLst/>
                  <a:latin typeface="Arial Narrow" panose="020B0606020202030204" pitchFamily="34" charset="0"/>
                </a:endParaRPr>
              </a:p>
              <a:p>
                <a:r>
                  <a:rPr lang="nb-NO" altLang="zh-CN" sz="14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K. Peräjävi </a:t>
                </a:r>
                <a:r>
                  <a:rPr lang="nb-NO" altLang="zh-CN" sz="1400" i="1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et al</a:t>
                </a:r>
                <a:r>
                  <a:rPr lang="nb-NO" altLang="zh-CN" sz="14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., Phys. Lett. B 492, 1 (2000).</a:t>
                </a:r>
              </a:p>
              <a:p>
                <a:r>
                  <a:rPr lang="fi-FI" altLang="zh-CN" sz="14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A. Saastamoinen </a:t>
                </a:r>
                <a:r>
                  <a:rPr lang="fi-FI" altLang="zh-CN" sz="1400" i="1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et al</a:t>
                </a:r>
                <a:r>
                  <a:rPr lang="fi-FI" altLang="zh-CN" sz="14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., Phys. Rev. C 83, 045808 (2011).</a:t>
                </a:r>
                <a:endParaRPr lang="en-US" altLang="zh-CN" sz="1400" dirty="0">
                  <a:solidFill>
                    <a:srgbClr val="00206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14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L. J. Sun </a:t>
                </a:r>
                <a:r>
                  <a:rPr lang="en-US" altLang="zh-CN" sz="1400" i="1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et al</a:t>
                </a:r>
                <a:r>
                  <a:rPr lang="en-US" altLang="zh-CN" sz="14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., Nucl. </a:t>
                </a:r>
                <a:r>
                  <a:rPr lang="en-US" altLang="zh-CN" sz="1400" dirty="0" err="1">
                    <a:solidFill>
                      <a:srgbClr val="00206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Instrum</a:t>
                </a:r>
                <a:r>
                  <a:rPr lang="en-US" altLang="zh-CN" sz="14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. Methods Phys. Res. A </a:t>
                </a:r>
                <a:r>
                  <a:rPr lang="zh-CN" altLang="en-US" sz="14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804, 1 (2015)</a:t>
                </a:r>
                <a:r>
                  <a:rPr lang="en-US" altLang="zh-CN" sz="14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da-DK" altLang="zh-CN" sz="1400" i="0" dirty="0">
                    <a:solidFill>
                      <a:srgbClr val="002060"/>
                    </a:solidFill>
                    <a:effectLst/>
                    <a:latin typeface="Arial Narrow" panose="020B0606020202030204" pitchFamily="34" charset="0"/>
                  </a:rPr>
                  <a:t>M. Friedman et al., Phys. Rev. C 101, 052802(R) (2020).</a:t>
                </a:r>
                <a:endParaRPr lang="en-US" altLang="zh-CN" sz="1400" i="0" dirty="0">
                  <a:solidFill>
                    <a:srgbClr val="002060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86FD18-742F-418C-8DD9-49D0E370C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810000"/>
                <a:ext cx="4495800" cy="1285545"/>
              </a:xfrm>
              <a:prstGeom prst="rect">
                <a:avLst/>
              </a:prstGeom>
              <a:blipFill>
                <a:blip r:embed="rId5"/>
                <a:stretch>
                  <a:fillRect l="-407" r="-1084" b="-3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6B9308C-F420-4AD6-B769-D7C66724B52D}"/>
              </a:ext>
            </a:extLst>
          </p:cNvPr>
          <p:cNvSpPr txBox="1"/>
          <p:nvPr/>
        </p:nvSpPr>
        <p:spPr>
          <a:xfrm>
            <a:off x="4572000" y="5181600"/>
            <a:ext cx="4495800" cy="830997"/>
          </a:xfrm>
          <a:prstGeom prst="rect">
            <a:avLst/>
          </a:prstGeom>
          <a:solidFill>
            <a:srgbClr val="E6E6DC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2000" b="1" i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</a:p>
          <a:p>
            <a:r>
              <a:rPr lang="en-US" altLang="zh-CN" sz="140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D. G. Jenkins </a:t>
            </a:r>
            <a:r>
              <a:rPr lang="en-US" altLang="zh-CN" sz="1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et al</a:t>
            </a:r>
            <a:r>
              <a:rPr lang="en-US" altLang="zh-CN" sz="140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., Phys. Rev. Lett. 92, 031101 (2004).</a:t>
            </a:r>
          </a:p>
          <a:p>
            <a:r>
              <a:rPr lang="da-DK" altLang="zh-CN" sz="140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O. S. Kirsebom </a:t>
            </a:r>
            <a:r>
              <a:rPr lang="da-DK" altLang="zh-CN" sz="1400" i="1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et al</a:t>
            </a:r>
            <a:r>
              <a:rPr lang="da-DK" altLang="zh-CN" sz="140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., Phys. Rev. C 93, 025802 (2016)</a:t>
            </a:r>
            <a:r>
              <a:rPr lang="en-US" altLang="zh-CN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C145A4-656D-49E5-9944-756583B960D6}"/>
                  </a:ext>
                </a:extLst>
              </p:cNvPr>
              <p:cNvSpPr txBox="1"/>
              <p:nvPr/>
            </p:nvSpPr>
            <p:spPr>
              <a:xfrm>
                <a:off x="8083255" y="1591554"/>
                <a:ext cx="914399" cy="618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𝛤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zh-CN" alt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C145A4-656D-49E5-9944-756583B96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255" y="1591554"/>
                <a:ext cx="914399" cy="618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BCF6E8-9611-4C1D-A3F9-30242F399FB5}"/>
              </a:ext>
            </a:extLst>
          </p:cNvPr>
          <p:cNvCxnSpPr/>
          <p:nvPr/>
        </p:nvCxnSpPr>
        <p:spPr>
          <a:xfrm>
            <a:off x="212527" y="3627570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9BC8A9-65EF-41C7-BDAC-D914A8C24A4F}"/>
              </a:ext>
            </a:extLst>
          </p:cNvPr>
          <p:cNvCxnSpPr/>
          <p:nvPr/>
        </p:nvCxnSpPr>
        <p:spPr>
          <a:xfrm>
            <a:off x="1798732" y="4843180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F9F704-BC56-4C5D-B57D-7E3E0F8095A6}"/>
              </a:ext>
            </a:extLst>
          </p:cNvPr>
          <p:cNvCxnSpPr/>
          <p:nvPr/>
        </p:nvCxnSpPr>
        <p:spPr>
          <a:xfrm>
            <a:off x="1798732" y="3268323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D26CB7-CB51-41DD-B380-7CB04EEB6644}"/>
              </a:ext>
            </a:extLst>
          </p:cNvPr>
          <p:cNvCxnSpPr/>
          <p:nvPr/>
        </p:nvCxnSpPr>
        <p:spPr>
          <a:xfrm flipH="1">
            <a:off x="1203127" y="3268323"/>
            <a:ext cx="595605" cy="3592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E4D89C-BA84-4845-B102-324FA32804FF}"/>
              </a:ext>
            </a:extLst>
          </p:cNvPr>
          <p:cNvCxnSpPr>
            <a:cxnSpLocks/>
          </p:cNvCxnSpPr>
          <p:nvPr/>
        </p:nvCxnSpPr>
        <p:spPr>
          <a:xfrm>
            <a:off x="2294032" y="3268323"/>
            <a:ext cx="0" cy="156269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6ABCD70-A168-4453-BD5E-7E34AB1730AC}"/>
              </a:ext>
            </a:extLst>
          </p:cNvPr>
          <p:cNvSpPr txBox="1"/>
          <p:nvPr/>
        </p:nvSpPr>
        <p:spPr>
          <a:xfrm>
            <a:off x="1231704" y="305099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endParaRPr lang="zh-CN" altLang="en-US" i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E39CAA-6B1B-4980-8572-F5F1E4BD6B0B}"/>
              </a:ext>
            </a:extLst>
          </p:cNvPr>
          <p:cNvSpPr txBox="1"/>
          <p:nvPr/>
        </p:nvSpPr>
        <p:spPr>
          <a:xfrm>
            <a:off x="2246222" y="369854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zh-CN" altLang="en-US" i="1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713AED5-373F-4BB9-8685-651EF82C93B3}"/>
              </a:ext>
            </a:extLst>
          </p:cNvPr>
          <p:cNvCxnSpPr>
            <a:cxnSpLocks/>
          </p:cNvCxnSpPr>
          <p:nvPr/>
        </p:nvCxnSpPr>
        <p:spPr>
          <a:xfrm>
            <a:off x="1303432" y="3635836"/>
            <a:ext cx="148590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D08249E-1438-442C-B67F-F1CB314A77C5}"/>
              </a:ext>
            </a:extLst>
          </p:cNvPr>
          <p:cNvSpPr txBox="1"/>
          <p:nvPr/>
        </p:nvSpPr>
        <p:spPr>
          <a:xfrm>
            <a:off x="447980" y="3691567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22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Na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8EC6C1-E138-4133-9426-BFE748D03D9C}"/>
              </a:ext>
            </a:extLst>
          </p:cNvPr>
          <p:cNvSpPr txBox="1"/>
          <p:nvPr/>
        </p:nvSpPr>
        <p:spPr>
          <a:xfrm>
            <a:off x="1939608" y="4933890"/>
            <a:ext cx="70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23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Mg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2C2A3A-290A-4ACB-9379-6ABD159A8CEA}"/>
              </a:ext>
            </a:extLst>
          </p:cNvPr>
          <p:cNvSpPr txBox="1"/>
          <p:nvPr/>
        </p:nvSpPr>
        <p:spPr>
          <a:xfrm>
            <a:off x="152400" y="3275265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altLang="zh-CN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baseline="30000" dirty="0">
              <a:latin typeface="Cambria Math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5E039C-0D9F-452C-A499-D956C71DCEA7}"/>
              </a:ext>
            </a:extLst>
          </p:cNvPr>
          <p:cNvSpPr txBox="1"/>
          <p:nvPr/>
        </p:nvSpPr>
        <p:spPr>
          <a:xfrm>
            <a:off x="1463544" y="446168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altLang="zh-CN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baseline="300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2D8796-79CF-4656-9481-D05E7152386B}"/>
                  </a:ext>
                </a:extLst>
              </p:cNvPr>
              <p:cNvSpPr txBox="1"/>
              <p:nvPr/>
            </p:nvSpPr>
            <p:spPr>
              <a:xfrm>
                <a:off x="2739810" y="3451105"/>
                <a:ext cx="1622559" cy="323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5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7581.25(14) </m:t>
                      </m:r>
                      <m:r>
                        <m:rPr>
                          <m:sty m:val="p"/>
                        </m:rPr>
                        <a:rPr lang="en-US" altLang="zh-CN" sz="15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zh-CN" altLang="en-US" sz="15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2D8796-79CF-4656-9481-D05E71523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810" y="3451105"/>
                <a:ext cx="1622559" cy="323165"/>
              </a:xfrm>
              <a:prstGeom prst="rect">
                <a:avLst/>
              </a:prstGeom>
              <a:blipFill>
                <a:blip r:embed="rId7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7E30D89-D7FA-4958-9288-B6894A3389E2}"/>
                  </a:ext>
                </a:extLst>
              </p:cNvPr>
              <p:cNvSpPr txBox="1"/>
              <p:nvPr/>
            </p:nvSpPr>
            <p:spPr>
              <a:xfrm>
                <a:off x="2739810" y="3047313"/>
                <a:ext cx="998991" cy="323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5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7786 </m:t>
                      </m:r>
                      <m:r>
                        <m:rPr>
                          <m:sty m:val="p"/>
                        </m:rPr>
                        <a:rPr lang="en-US" altLang="zh-CN" sz="15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zh-CN" altLang="en-US" sz="15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7E30D89-D7FA-4958-9288-B6894A338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810" y="3047313"/>
                <a:ext cx="99899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1AE4371C-C6FA-4320-A09B-B4AD333A3ACF}"/>
              </a:ext>
            </a:extLst>
          </p:cNvPr>
          <p:cNvSpPr txBox="1"/>
          <p:nvPr/>
        </p:nvSpPr>
        <p:spPr>
          <a:xfrm>
            <a:off x="1447800" y="2899901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(5/2,7/2)</a:t>
            </a:r>
            <a:r>
              <a:rPr lang="en-US" altLang="zh-CN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baseline="30000" dirty="0">
              <a:latin typeface="Cambria Math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E9947C-6220-4AC8-A2FF-98C1F4CB0239}"/>
              </a:ext>
            </a:extLst>
          </p:cNvPr>
          <p:cNvSpPr txBox="1"/>
          <p:nvPr/>
        </p:nvSpPr>
        <p:spPr>
          <a:xfrm>
            <a:off x="457200" y="4091677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2.6 y</a:t>
            </a:r>
          </a:p>
        </p:txBody>
      </p:sp>
    </p:spTree>
    <p:extLst>
      <p:ext uri="{BB962C8B-B14F-4D97-AF65-F5344CB8AC3E}">
        <p14:creationId xmlns:p14="http://schemas.microsoft.com/office/powerpoint/2010/main" val="2943996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F292E2-6B7C-4494-A8F3-E2B96F3E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Discrepancies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7B542-3544-4926-AE99-D26E86AF98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EFB32-1EF0-4388-8BF1-EA2B7CBF0C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r>
              <a:rPr lang="en-US" dirty="0"/>
              <a:t> / 77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A2F9DE67-455C-4BD9-8B08-229C6FB9661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6200" y="1155398"/>
            <a:ext cx="89916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effectLst/>
                <a:latin typeface="+mj-lt"/>
                <a:ea typeface="Cambria" panose="02040503050406030204" pitchFamily="18" charset="0"/>
              </a:rPr>
              <a:t>The radionuclide </a:t>
            </a:r>
            <a:r>
              <a:rPr lang="en-US" altLang="zh-CN" sz="2000" baseline="30000" dirty="0">
                <a:effectLst/>
                <a:latin typeface="+mj-lt"/>
                <a:ea typeface="Cambria" panose="02040503050406030204" pitchFamily="18" charset="0"/>
              </a:rPr>
              <a:t>22</a:t>
            </a:r>
            <a:r>
              <a:rPr lang="en-US" altLang="zh-CN" sz="2000" dirty="0">
                <a:effectLst/>
                <a:latin typeface="+mj-lt"/>
                <a:ea typeface="Cambria" panose="02040503050406030204" pitchFamily="18" charset="0"/>
              </a:rPr>
              <a:t>Na is a target of </a:t>
            </a:r>
            <a:r>
              <a:rPr lang="en-US" altLang="zh-CN" sz="2000" i="1" dirty="0">
                <a:effectLst/>
                <a:latin typeface="+mj-lt"/>
                <a:ea typeface="Cambria" panose="02040503050406030204" pitchFamily="18" charset="0"/>
              </a:rPr>
              <a:t>γ</a:t>
            </a:r>
            <a:r>
              <a:rPr lang="en-US" altLang="zh-CN" sz="2000" dirty="0">
                <a:effectLst/>
                <a:latin typeface="+mj-lt"/>
                <a:ea typeface="Cambria" panose="02040503050406030204" pitchFamily="18" charset="0"/>
              </a:rPr>
              <a:t>-ray astronomy searches, predicted to be produced during thermonuclear runaways driving classical novae.</a:t>
            </a:r>
          </a:p>
          <a:p>
            <a:r>
              <a:rPr lang="en-US" altLang="zh-CN" sz="2000" dirty="0">
                <a:latin typeface="+mj-lt"/>
                <a:ea typeface="Cambria" panose="02040503050406030204" pitchFamily="18" charset="0"/>
              </a:rPr>
              <a:t>The variation in </a:t>
            </a:r>
            <a:r>
              <a:rPr lang="en-US" altLang="zh-CN" sz="2000" baseline="30000" dirty="0">
                <a:latin typeface="+mj-lt"/>
                <a:ea typeface="Cambria" panose="02040503050406030204" pitchFamily="18" charset="0"/>
              </a:rPr>
              <a:t>22</a:t>
            </a:r>
            <a:r>
              <a:rPr lang="en-US" altLang="zh-CN" sz="2000" dirty="0">
                <a:latin typeface="+mj-lt"/>
                <a:ea typeface="Cambria" panose="02040503050406030204" pitchFamily="18" charset="0"/>
              </a:rPr>
              <a:t>Na yield due to nuclear data inconsistencies was assessed using a series of hydrodynamic nova outburst simulations and was estimated to be a factor of 4.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1803B3-73F7-4FD3-B09A-2FEA7012E645}"/>
              </a:ext>
            </a:extLst>
          </p:cNvPr>
          <p:cNvSpPr txBox="1">
            <a:spLocks/>
          </p:cNvSpPr>
          <p:nvPr/>
        </p:nvSpPr>
        <p:spPr bwMode="auto">
          <a:xfrm>
            <a:off x="228600" y="2895600"/>
            <a:ext cx="5334000" cy="318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altLang="zh-CN" sz="2000" i="1" kern="0" dirty="0"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2000" kern="0" dirty="0">
                <a:latin typeface="Cambria" panose="02040503050406030204" pitchFamily="18" charset="0"/>
                <a:ea typeface="Cambria" panose="02040503050406030204" pitchFamily="18" charset="0"/>
              </a:rPr>
              <a:t> = 10(3) fs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CN" sz="1800" kern="0" dirty="0">
                <a:solidFill>
                  <a:srgbClr val="002060"/>
                </a:solidFill>
                <a:latin typeface="Arial Narrow" panose="020B0606020202030204" pitchFamily="34" charset="0"/>
              </a:rPr>
              <a:t>D. G. Jenkins </a:t>
            </a:r>
            <a:r>
              <a:rPr lang="en-US" altLang="zh-CN" sz="1800" i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sz="1800" kern="0" dirty="0">
                <a:solidFill>
                  <a:srgbClr val="002060"/>
                </a:solidFill>
                <a:latin typeface="Arial Narrow" panose="020B0606020202030204" pitchFamily="34" charset="0"/>
              </a:rPr>
              <a:t>., Phys. Rev. Lett. 92, 031101 (2004).</a:t>
            </a:r>
          </a:p>
          <a:p>
            <a:r>
              <a:rPr lang="en-US" altLang="zh-CN" sz="2000" i="1" kern="0" dirty="0"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2000" kern="0" dirty="0">
                <a:latin typeface="Cambria" panose="02040503050406030204" pitchFamily="18" charset="0"/>
                <a:ea typeface="Cambria" panose="02040503050406030204" pitchFamily="18" charset="0"/>
              </a:rPr>
              <a:t> &lt; 12 fs (95% CL)</a:t>
            </a:r>
            <a:r>
              <a:rPr lang="en-US" altLang="zh-CN" sz="2000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using DSL1</a:t>
            </a:r>
          </a:p>
          <a:p>
            <a:pPr marL="0" indent="0">
              <a:buFont typeface="Wingdings" pitchFamily="2" charset="2"/>
              <a:buNone/>
            </a:pPr>
            <a:r>
              <a:rPr lang="zh-CN" altLang="en-US" sz="1800" kern="0" dirty="0">
                <a:solidFill>
                  <a:srgbClr val="002060"/>
                </a:solidFill>
                <a:latin typeface="Arial Narrow" panose="020B0606020202030204" pitchFamily="34" charset="0"/>
              </a:rPr>
              <a:t>O. S. Kirsebom </a:t>
            </a:r>
            <a:r>
              <a:rPr lang="zh-CN" altLang="en-US" sz="1800" i="1" kern="0" dirty="0">
                <a:solidFill>
                  <a:srgbClr val="002060"/>
                </a:solidFill>
                <a:latin typeface="Arial Narrow" panose="020B0606020202030204" pitchFamily="34" charset="0"/>
              </a:rPr>
              <a:t>et al</a:t>
            </a:r>
            <a:r>
              <a:rPr lang="zh-CN" altLang="en-US" sz="1800" kern="0" dirty="0">
                <a:solidFill>
                  <a:srgbClr val="002060"/>
                </a:solidFill>
                <a:latin typeface="Arial Narrow" panose="020B0606020202030204" pitchFamily="34" charset="0"/>
              </a:rPr>
              <a:t>., Phys. Rev. C 93, 025802 (2016).</a:t>
            </a:r>
            <a:endParaRPr lang="en-US" altLang="zh-CN" sz="1800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en-US" altLang="zh-CN" sz="2000" i="1" kern="0" dirty="0"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2000" kern="0" dirty="0">
                <a:latin typeface="Cambria" panose="02040503050406030204" pitchFamily="18" charset="0"/>
                <a:ea typeface="Cambria" panose="02040503050406030204" pitchFamily="18" charset="0"/>
              </a:rPr>
              <a:t> = 0.6-1.7 fs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CN" sz="1800" kern="0" dirty="0">
                <a:solidFill>
                  <a:srgbClr val="002060"/>
                </a:solidFill>
                <a:latin typeface="Arial Narrow" panose="020B0606020202030204" pitchFamily="34" charset="0"/>
              </a:rPr>
              <a:t>Alex Brown, shell model calculation.</a:t>
            </a:r>
          </a:p>
          <a:p>
            <a:r>
              <a:rPr lang="en-US" altLang="zh-CN" sz="2000" i="1" kern="0" dirty="0"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2000" kern="0" dirty="0">
                <a:latin typeface="Cambria" panose="02040503050406030204" pitchFamily="18" charset="0"/>
                <a:ea typeface="Cambria" panose="02040503050406030204" pitchFamily="18" charset="0"/>
              </a:rPr>
              <a:t> using DSL2?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CN" sz="1800" kern="0" dirty="0">
                <a:solidFill>
                  <a:srgbClr val="002060"/>
                </a:solidFill>
                <a:latin typeface="Arial Narrow" panose="020B0606020202030204" pitchFamily="34" charset="0"/>
              </a:rPr>
              <a:t>10x more statistics than Kirsebom.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64DDD-B32B-4ECD-B29C-D05F17D64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945" y="2895600"/>
            <a:ext cx="3971940" cy="2576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572949-ED6D-4190-930B-999B5A1FEDC0}"/>
              </a:ext>
            </a:extLst>
          </p:cNvPr>
          <p:cNvSpPr txBox="1"/>
          <p:nvPr/>
        </p:nvSpPr>
        <p:spPr>
          <a:xfrm>
            <a:off x="5764129" y="5544949"/>
            <a:ext cx="3040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altLang="zh-CN" sz="1800" kern="0" dirty="0">
                <a:solidFill>
                  <a:srgbClr val="002060"/>
                </a:solidFill>
                <a:latin typeface="Arial Narrow" panose="020B0606020202030204" pitchFamily="34" charset="0"/>
              </a:rPr>
              <a:t>TRIUMF S2193 (Dec 2022)</a:t>
            </a:r>
          </a:p>
        </p:txBody>
      </p:sp>
    </p:spTree>
    <p:extLst>
      <p:ext uri="{BB962C8B-B14F-4D97-AF65-F5344CB8AC3E}">
        <p14:creationId xmlns:p14="http://schemas.microsoft.com/office/powerpoint/2010/main" val="167239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63FD7E-65AC-405F-B8A8-72CB53C5E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44" y="4191000"/>
            <a:ext cx="5048955" cy="1813559"/>
          </a:xfrm>
        </p:spPr>
        <p:txBody>
          <a:bodyPr/>
          <a:lstStyle/>
          <a:p>
            <a:pPr marL="158797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Presolar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grains of nova origin</a:t>
            </a:r>
          </a:p>
          <a:p>
            <a:pPr marL="15879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J. José </a:t>
            </a:r>
            <a:r>
              <a:rPr lang="en-US" altLang="zh-CN" sz="15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.</a:t>
            </a:r>
            <a:r>
              <a:rPr lang="fr-FR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, </a:t>
            </a:r>
            <a:r>
              <a:rPr lang="fr-FR" altLang="zh-CN" sz="15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Astrophys</a:t>
            </a:r>
            <a:r>
              <a:rPr lang="fr-FR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. J. 612, 414 (2004).</a:t>
            </a:r>
            <a:endParaRPr lang="en-US" sz="1500" dirty="0">
              <a:solidFill>
                <a:srgbClr val="000066"/>
              </a:solidFill>
            </a:endParaRPr>
          </a:p>
          <a:p>
            <a:pPr marL="158797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Nuclear thermometers for novae</a:t>
            </a:r>
          </a:p>
          <a:p>
            <a:pPr marL="15879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L. N. </a:t>
            </a:r>
            <a:r>
              <a:rPr lang="fr-FR" altLang="zh-CN" sz="15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Downen</a:t>
            </a:r>
            <a:r>
              <a:rPr lang="fr-FR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 </a:t>
            </a:r>
            <a:r>
              <a:rPr lang="fr-FR" altLang="zh-CN" sz="15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fr-FR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., </a:t>
            </a:r>
            <a:r>
              <a:rPr lang="fr-FR" altLang="zh-CN" sz="15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Astrophys</a:t>
            </a:r>
            <a:r>
              <a:rPr lang="fr-FR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. J. 762, 105 (2013).</a:t>
            </a:r>
            <a:endParaRPr lang="en-US" sz="1500" dirty="0">
              <a:solidFill>
                <a:srgbClr val="000066"/>
              </a:solidFill>
            </a:endParaRPr>
          </a:p>
          <a:p>
            <a:pPr marL="158797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Nuclear mixing meters for novae</a:t>
            </a:r>
          </a:p>
          <a:p>
            <a:pPr marL="15879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K. J. Kelly </a:t>
            </a:r>
            <a:r>
              <a:rPr lang="fr-FR" altLang="zh-CN" sz="15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fr-FR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., </a:t>
            </a:r>
            <a:r>
              <a:rPr lang="fr-FR" altLang="zh-CN" sz="15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Astrophys</a:t>
            </a:r>
            <a:r>
              <a:rPr lang="fr-FR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. J. 777, 130 (2013).</a:t>
            </a:r>
            <a:endParaRPr lang="en-US" sz="1500" dirty="0">
              <a:solidFill>
                <a:srgbClr val="000066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6D2969-E9FE-4C97-A0DA-4B92928D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Bottleneck for </a:t>
            </a:r>
            <a:r>
              <a:rPr lang="en-US" altLang="zh-CN" dirty="0"/>
              <a:t>N</a:t>
            </a:r>
            <a:r>
              <a:rPr lang="en-US" dirty="0"/>
              <a:t>ova Nucleosynthesis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4FE3B-2B23-4A59-89A0-587C594546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69FCC-0E38-4666-AAF8-C9AAE7277D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r>
              <a:rPr lang="en-US" dirty="0"/>
              <a:t> / 77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70475F-D702-4D48-AB50-8F3ACDAB78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065" y="4419600"/>
            <a:ext cx="1642469" cy="1030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0B513-5D74-4E7C-9F2A-8488AEAAE1A7}"/>
              </a:ext>
            </a:extLst>
          </p:cNvPr>
          <p:cNvSpPr txBox="1"/>
          <p:nvPr/>
        </p:nvSpPr>
        <p:spPr>
          <a:xfrm>
            <a:off x="5838092" y="5486400"/>
            <a:ext cx="3286797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J. José </a:t>
            </a:r>
            <a:r>
              <a:rPr lang="fr-FR" altLang="zh-CN" sz="15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fr-FR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., Nucl. Phys. A 777, 550 (2006).</a:t>
            </a:r>
          </a:p>
          <a:p>
            <a:r>
              <a:rPr lang="en-US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C. Wrede, AIP Advances 4, 041004 (2014).</a:t>
            </a:r>
          </a:p>
        </p:txBody>
      </p:sp>
      <p:pic>
        <p:nvPicPr>
          <p:cNvPr id="8" name="Content Placeholder 21">
            <a:extLst>
              <a:ext uri="{FF2B5EF4-FFF2-40B4-BE49-F238E27FC236}">
                <a16:creationId xmlns:a16="http://schemas.microsoft.com/office/drawing/2014/main" id="{B9A4DE80-04D7-4ED8-85DA-B38534D87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248400" y="1151423"/>
            <a:ext cx="2309262" cy="319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8E075D-CAE0-481D-A6F3-000E1AF98915}"/>
              </a:ext>
            </a:extLst>
          </p:cNvPr>
          <p:cNvSpPr/>
          <p:nvPr/>
        </p:nvSpPr>
        <p:spPr>
          <a:xfrm>
            <a:off x="7088011" y="1905000"/>
            <a:ext cx="640080" cy="1665080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XRB">
            <a:hlinkClick r:id="" action="ppaction://media"/>
            <a:extLst>
              <a:ext uri="{FF2B5EF4-FFF2-40B4-BE49-F238E27FC236}">
                <a16:creationId xmlns:a16="http://schemas.microsoft.com/office/drawing/2014/main" id="{95DBC443-59AA-4813-931F-70846A2286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 bwMode="auto">
          <a:xfrm>
            <a:off x="285045" y="1092793"/>
            <a:ext cx="5283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493186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006567-BF31-4FDB-A3A0-115604C5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5"/>
            <a:ext cx="8991600" cy="424506"/>
          </a:xfrm>
        </p:spPr>
        <p:txBody>
          <a:bodyPr/>
          <a:lstStyle/>
          <a:p>
            <a:r>
              <a:rPr lang="en-US" altLang="zh-CN" dirty="0"/>
              <a:t>DSL2 Software Upgrade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7CBA2-DEEC-4FFE-A6F0-31E5A58C5F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3E4E4-B8B7-434E-991A-45EFA0A6EA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r>
              <a:rPr lang="en-US" dirty="0"/>
              <a:t> / 77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926668CE-0464-4EAF-BE34-3D7C42C5BB3F}"/>
              </a:ext>
            </a:extLst>
          </p:cNvPr>
          <p:cNvSpPr/>
          <p:nvPr/>
        </p:nvSpPr>
        <p:spPr>
          <a:xfrm>
            <a:off x="1259203" y="1143001"/>
            <a:ext cx="268607" cy="2362199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B478F8-C5AF-4DDF-9245-2BA7D4E350BE}"/>
              </a:ext>
            </a:extLst>
          </p:cNvPr>
          <p:cNvSpPr txBox="1"/>
          <p:nvPr/>
        </p:nvSpPr>
        <p:spPr>
          <a:xfrm>
            <a:off x="534906" y="214526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Input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221ED049-3627-4B0D-AF1D-4EC7FDDEDA8A}"/>
              </a:ext>
            </a:extLst>
          </p:cNvPr>
          <p:cNvSpPr/>
          <p:nvPr/>
        </p:nvSpPr>
        <p:spPr>
          <a:xfrm>
            <a:off x="1259199" y="3541776"/>
            <a:ext cx="268607" cy="2362199"/>
          </a:xfrm>
          <a:prstGeom prst="leftBrac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B0CCE-122D-468A-BE7D-FFC5D60D8F49}"/>
              </a:ext>
            </a:extLst>
          </p:cNvPr>
          <p:cNvSpPr txBox="1"/>
          <p:nvPr/>
        </p:nvSpPr>
        <p:spPr>
          <a:xfrm>
            <a:off x="381018" y="454023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Output</a:t>
            </a:r>
            <a:endParaRPr lang="en-US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B82316F-8754-4D85-BBD4-ED3B159FC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0061" y="1066800"/>
            <a:ext cx="6063878" cy="4937125"/>
          </a:xfrm>
        </p:spPr>
      </p:pic>
    </p:spTree>
    <p:extLst>
      <p:ext uri="{BB962C8B-B14F-4D97-AF65-F5344CB8AC3E}">
        <p14:creationId xmlns:p14="http://schemas.microsoft.com/office/powerpoint/2010/main" val="120333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E367BA-2CC4-4E22-B63A-33B8DB179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2" y="1143000"/>
            <a:ext cx="8046720" cy="26822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458DCA-EF5A-4A6D-8516-F8A94A59F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Bayesian Model </a:t>
            </a:r>
            <a:r>
              <a:rPr lang="en-US" altLang="zh-CN" dirty="0"/>
              <a:t>Emulation &amp; </a:t>
            </a:r>
            <a:r>
              <a:rPr lang="en-US" dirty="0"/>
              <a:t>Model </a:t>
            </a:r>
            <a:r>
              <a:rPr lang="en-US" altLang="zh-CN" dirty="0"/>
              <a:t>Calibration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92D09C-4F2B-44BB-8CA9-73271BDE6D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2B769-08A0-420E-8209-DCD88159C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r>
              <a:rPr lang="en-US" dirty="0"/>
              <a:t> / 77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FF21FF-6AD6-4054-803F-42BBDAF39A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989232"/>
            <a:ext cx="4572000" cy="15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EEF090-A805-488E-A861-CF11C609B2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89232"/>
            <a:ext cx="4572000" cy="152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2F064-E548-4E08-BAED-711E84F3E15E}"/>
              </a:ext>
            </a:extLst>
          </p:cNvPr>
          <p:cNvSpPr txBox="1"/>
          <p:nvPr/>
        </p:nvSpPr>
        <p:spPr>
          <a:xfrm>
            <a:off x="3200400" y="1668656"/>
            <a:ext cx="5181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Dimensionality Reduction (114 histogram bins → 12 PCs)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351E66-3167-4A7E-8261-66E114CA5059}"/>
              </a:ext>
            </a:extLst>
          </p:cNvPr>
          <p:cNvSpPr txBox="1"/>
          <p:nvPr/>
        </p:nvSpPr>
        <p:spPr>
          <a:xfrm>
            <a:off x="1752600" y="5640600"/>
            <a:ext cx="5946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Training/Validating 12 Gaussian Process models, one for each PC.</a:t>
            </a:r>
          </a:p>
        </p:txBody>
      </p:sp>
    </p:spTree>
    <p:extLst>
      <p:ext uri="{BB962C8B-B14F-4D97-AF65-F5344CB8AC3E}">
        <p14:creationId xmlns:p14="http://schemas.microsoft.com/office/powerpoint/2010/main" val="524251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F6DB34-94C8-456C-AAC0-581F2D300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24" y="1066800"/>
            <a:ext cx="7315200" cy="24384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A86216C-88A6-4F07-98B1-81736388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Principal Component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4AB413-8BB6-474D-B4FF-40B1D38993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F000C-E55E-4579-B05E-BAA3FDC232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22</a:t>
            </a:fld>
            <a:r>
              <a:rPr lang="en-US" dirty="0"/>
              <a:t> / 77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B17790-1F56-44A0-A5AC-F9BB5BB7D4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24" y="3505200"/>
            <a:ext cx="7315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20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C0FC8F-A10E-4CE4-8FF4-A9BF9636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Diagnostics </a:t>
            </a:r>
            <a:r>
              <a:rPr lang="en-US" altLang="zh-CN" dirty="0"/>
              <a:t>for </a:t>
            </a:r>
            <a:r>
              <a:rPr lang="en-US" dirty="0"/>
              <a:t>Emulator and Calibrator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0F319-37DB-46FB-867D-3AEE036E7C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6BD3B-B388-4C65-9D2B-02228066F5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r>
              <a:rPr lang="en-US" dirty="0"/>
              <a:t> / 77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C8A1E6-E836-4F9E-811E-7821ECFF7E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13036"/>
            <a:ext cx="457200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6367CD-4B19-45BF-A904-321BD02B00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1066799"/>
            <a:ext cx="3108960" cy="187833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AAA27A-2B5D-4168-BF29-F1E1B1D91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52872"/>
            <a:ext cx="4572000" cy="1552421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4D0733-A922-4568-B765-FAD86D4AE95F}"/>
              </a:ext>
            </a:extLst>
          </p:cNvPr>
          <p:cNvSpPr txBox="1"/>
          <p:nvPr/>
        </p:nvSpPr>
        <p:spPr>
          <a:xfrm>
            <a:off x="1229592" y="1111247"/>
            <a:ext cx="1600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MSE =  207.86</a:t>
            </a:r>
          </a:p>
          <a:p>
            <a:r>
              <a:rPr lang="en-US" sz="1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0.973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D3569B-7FDB-496F-8C57-8CED4642C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3360" y="1072337"/>
            <a:ext cx="3108960" cy="18770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2FD9CDC-190B-468A-9117-596321CA99EE}"/>
              </a:ext>
            </a:extLst>
          </p:cNvPr>
          <p:cNvSpPr txBox="1"/>
          <p:nvPr/>
        </p:nvSpPr>
        <p:spPr>
          <a:xfrm>
            <a:off x="5768342" y="1111246"/>
            <a:ext cx="1600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MSE =  52.97</a:t>
            </a:r>
          </a:p>
          <a:p>
            <a:r>
              <a:rPr lang="en-US" sz="1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0.973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0A168D-FF0E-4BA0-B0FA-D5A72EDB9C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2" y="4513036"/>
            <a:ext cx="4572000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7A0B47-6E5E-4973-BC84-F1DBF52E12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2" y="2952872"/>
            <a:ext cx="4572000" cy="156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32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553A30-8337-4932-97F0-3832DC91F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143000"/>
            <a:ext cx="4572000" cy="3429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A72A91-74AE-4852-9273-9F74A7D22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Posterior </a:t>
            </a:r>
            <a:r>
              <a:rPr lang="en-US" altLang="zh-CN" dirty="0"/>
              <a:t>D</a:t>
            </a:r>
            <a:r>
              <a:rPr lang="en-US" dirty="0"/>
              <a:t>istributions of Model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ABE00-3635-4645-84FF-B10780CAF4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1249D-4364-4F0F-A090-34C21B7415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r>
              <a:rPr lang="en-US" dirty="0"/>
              <a:t> / 77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D8AF7E-8BBA-4061-A903-E6DB30E26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2" y="1143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65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8D8072-960D-481E-A5DE-F543C8D9C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122848"/>
            <a:ext cx="4572000" cy="1524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76DA21-B89C-4F72-8752-FD99AAF5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E</a:t>
            </a:r>
            <a:r>
              <a:rPr lang="en-US" dirty="0"/>
              <a:t>valuation Metrics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5A621-F65F-4A7B-9524-309275AC2B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15D8E3-4451-4DD4-89DD-98BA3C40A7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r>
              <a:rPr lang="en-US" dirty="0"/>
              <a:t> / 77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F9F7FF-C921-407C-85D7-CAAB63D5DA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646848"/>
            <a:ext cx="457200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474E91-93B9-4F23-BD48-50421DB592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2" y="2650312"/>
            <a:ext cx="45720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C4C49A-FABD-43AF-9775-4ADCD337EC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22848"/>
            <a:ext cx="457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59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84EB79-34D6-4ACE-9B75-11623E1B3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E</a:t>
            </a:r>
            <a:r>
              <a:rPr lang="en-US" dirty="0"/>
              <a:t>valuation Metrics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7C81B-BB3E-45BB-9088-6F62A4FBFC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D6E24-8B1F-411D-970C-65F9B308DE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26</a:t>
            </a:fld>
            <a:r>
              <a:rPr lang="en-US" dirty="0"/>
              <a:t> /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962216-4EB7-4695-8070-58ABA4580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12464"/>
            <a:ext cx="4572000" cy="15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FDD38A-4D80-455C-AACE-48EC9A4E8C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36464"/>
            <a:ext cx="4572000" cy="152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914770-1228-4502-A98D-4D0E815C5C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112464"/>
            <a:ext cx="4572000" cy="1524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64F1F00-C4FE-481B-AA84-966D32EF5285}"/>
              </a:ext>
            </a:extLst>
          </p:cNvPr>
          <p:cNvSpPr txBox="1"/>
          <p:nvPr/>
        </p:nvSpPr>
        <p:spPr>
          <a:xfrm>
            <a:off x="4876800" y="1295400"/>
            <a:ext cx="10400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MSE = 59.44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D1EF65-2052-4191-8426-B85F5140AA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9"/>
          <a:stretch/>
        </p:blipFill>
        <p:spPr>
          <a:xfrm>
            <a:off x="76200" y="4238147"/>
            <a:ext cx="5085206" cy="17449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C3BE07-6C10-49EF-B6B9-C75F9D004A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00012" y="4390312"/>
            <a:ext cx="1554480" cy="13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87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C3E1940-0C42-4BD7-9B51-067D905F2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782" y="3350924"/>
            <a:ext cx="3877818" cy="2286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CBE09D-1D62-49D1-A66B-E25D5F4EA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64924"/>
            <a:ext cx="3741170" cy="228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9CD071-B808-4065-8017-1271B90F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Bayesian Uncertainty Quantification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E38D7F-343E-4BA1-A6E3-862E9E5F7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FA16D-4503-4B09-885D-A854B7890C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27</a:t>
            </a:fld>
            <a:r>
              <a:rPr lang="en-US" dirty="0"/>
              <a:t> / 77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B8E1D-36DE-43AE-86B8-0FC920DCCA3A}"/>
              </a:ext>
            </a:extLst>
          </p:cNvPr>
          <p:cNvSpPr txBox="1"/>
          <p:nvPr/>
        </p:nvSpPr>
        <p:spPr>
          <a:xfrm>
            <a:off x="5049446" y="5788223"/>
            <a:ext cx="340875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da-DK" altLang="zh-CN" sz="1400" i="0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Ö. Sürer </a:t>
            </a:r>
            <a:r>
              <a:rPr lang="da-DK" altLang="zh-CN" sz="1400" i="1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et al</a:t>
            </a:r>
            <a:r>
              <a:rPr lang="da-DK" altLang="zh-CN" sz="1400" i="0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., Phys. Rev. C 106, 024607 (2022).</a:t>
            </a:r>
            <a:endParaRPr lang="zh-CN" altLang="en-US" sz="1400" dirty="0">
              <a:solidFill>
                <a:srgbClr val="000066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C73EC7-731C-40A0-BC54-099149DE8FC7}"/>
              </a:ext>
            </a:extLst>
          </p:cNvPr>
          <p:cNvSpPr txBox="1"/>
          <p:nvPr/>
        </p:nvSpPr>
        <p:spPr>
          <a:xfrm>
            <a:off x="934646" y="5788223"/>
            <a:ext cx="340875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0066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sz="14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sz="1400" dirty="0">
                <a:solidFill>
                  <a:srgbClr val="000066"/>
                </a:solidFill>
                <a:latin typeface="Arial Narrow" panose="020B0606020202030204" pitchFamily="34" charset="0"/>
              </a:rPr>
              <a:t>., Phys. Lett. B 839, 137801 (2023).</a:t>
            </a:r>
            <a:endParaRPr lang="zh-CN" altLang="en-US" sz="1400" dirty="0">
              <a:solidFill>
                <a:srgbClr val="000066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481B28-B20C-4B78-9F31-6A75FA6E0F3A}"/>
              </a:ext>
            </a:extLst>
          </p:cNvPr>
          <p:cNvSpPr txBox="1"/>
          <p:nvPr/>
        </p:nvSpPr>
        <p:spPr>
          <a:xfrm>
            <a:off x="76200" y="570324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S1582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684307E-A0C3-410E-A9F8-6A639DC3DED0}"/>
              </a:ext>
            </a:extLst>
          </p:cNvPr>
          <p:cNvCxnSpPr>
            <a:cxnSpLocks/>
          </p:cNvCxnSpPr>
          <p:nvPr/>
        </p:nvCxnSpPr>
        <p:spPr>
          <a:xfrm>
            <a:off x="653051" y="1946021"/>
            <a:ext cx="822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7C32496-7F4F-4D8B-8595-24C9DC2DA734}"/>
              </a:ext>
            </a:extLst>
          </p:cNvPr>
          <p:cNvCxnSpPr>
            <a:cxnSpLocks/>
          </p:cNvCxnSpPr>
          <p:nvPr/>
        </p:nvCxnSpPr>
        <p:spPr>
          <a:xfrm>
            <a:off x="653051" y="1448447"/>
            <a:ext cx="822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0F5812-41E9-4C56-88DE-F0679F20B677}"/>
              </a:ext>
            </a:extLst>
          </p:cNvPr>
          <p:cNvCxnSpPr>
            <a:cxnSpLocks/>
          </p:cNvCxnSpPr>
          <p:nvPr/>
        </p:nvCxnSpPr>
        <p:spPr>
          <a:xfrm>
            <a:off x="1069117" y="1473847"/>
            <a:ext cx="0" cy="4478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115D791-A7C1-45FC-9134-4C3301577D55}"/>
              </a:ext>
            </a:extLst>
          </p:cNvPr>
          <p:cNvSpPr txBox="1"/>
          <p:nvPr/>
        </p:nvSpPr>
        <p:spPr>
          <a:xfrm>
            <a:off x="918664" y="1994895"/>
            <a:ext cx="31579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3171D7-FE2C-43C6-915C-843DF8542DDA}"/>
              </a:ext>
            </a:extLst>
          </p:cNvPr>
          <p:cNvSpPr txBox="1"/>
          <p:nvPr/>
        </p:nvSpPr>
        <p:spPr>
          <a:xfrm>
            <a:off x="1528264" y="1304385"/>
            <a:ext cx="45525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3076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0D3A95-94E7-4AF1-B2E3-6AFA7FADA7D6}"/>
              </a:ext>
            </a:extLst>
          </p:cNvPr>
          <p:cNvSpPr txBox="1"/>
          <p:nvPr/>
        </p:nvSpPr>
        <p:spPr>
          <a:xfrm>
            <a:off x="1528264" y="1806053"/>
            <a:ext cx="11381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2920EB-3BD0-4D5D-ADE9-AFB7D946EC81}"/>
              </a:ext>
            </a:extLst>
          </p:cNvPr>
          <p:cNvSpPr txBox="1"/>
          <p:nvPr/>
        </p:nvSpPr>
        <p:spPr>
          <a:xfrm>
            <a:off x="537664" y="1646181"/>
            <a:ext cx="4312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D107B9-18EB-48BB-AF14-EBE7489D55B1}"/>
              </a:ext>
            </a:extLst>
          </p:cNvPr>
          <p:cNvSpPr txBox="1"/>
          <p:nvPr/>
        </p:nvSpPr>
        <p:spPr>
          <a:xfrm>
            <a:off x="537664" y="1164602"/>
            <a:ext cx="4312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D806B4-E162-45C3-A072-1C4BF9F55A40}"/>
              </a:ext>
            </a:extLst>
          </p:cNvPr>
          <p:cNvSpPr txBox="1"/>
          <p:nvPr/>
        </p:nvSpPr>
        <p:spPr>
          <a:xfrm>
            <a:off x="1168847" y="1488302"/>
            <a:ext cx="12984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zh-CN" altLang="en-US" i="1" dirty="0">
              <a:latin typeface="Cambria Math" panose="020405030504060302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7EDB06F-2F21-4C5F-B7A5-8C7BF01DF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12" y="3352983"/>
            <a:ext cx="3696929" cy="2286000"/>
          </a:xfrm>
          <a:prstGeom prst="rect">
            <a:avLst/>
          </a:prstGeom>
        </p:spPr>
      </p:pic>
      <p:pic>
        <p:nvPicPr>
          <p:cNvPr id="34" name="Content Placeholder 13">
            <a:extLst>
              <a:ext uri="{FF2B5EF4-FFF2-40B4-BE49-F238E27FC236}">
                <a16:creationId xmlns:a16="http://schemas.microsoft.com/office/drawing/2014/main" id="{BA5C63CD-7C19-4556-965F-C5624F081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169957" y="1064924"/>
            <a:ext cx="3765468" cy="2286000"/>
          </a:xfrm>
          <a:prstGeom prst="rect">
            <a:avLst/>
          </a:prstGeom>
        </p:spPr>
      </p:pic>
      <p:sp>
        <p:nvSpPr>
          <p:cNvPr id="36" name="Left Brace 35">
            <a:extLst>
              <a:ext uri="{FF2B5EF4-FFF2-40B4-BE49-F238E27FC236}">
                <a16:creationId xmlns:a16="http://schemas.microsoft.com/office/drawing/2014/main" id="{62DDC34D-D0D2-4801-9688-FF3052CFBCE2}"/>
              </a:ext>
            </a:extLst>
          </p:cNvPr>
          <p:cNvSpPr/>
          <p:nvPr/>
        </p:nvSpPr>
        <p:spPr>
          <a:xfrm>
            <a:off x="4828703" y="2207924"/>
            <a:ext cx="268607" cy="2362199"/>
          </a:xfrm>
          <a:prstGeom prst="leftBrace">
            <a:avLst/>
          </a:prstGeom>
          <a:ln>
            <a:solidFill>
              <a:srgbClr val="0000CC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71953E7F-7D52-4C5D-9BDC-B2A80A867F14}"/>
              </a:ext>
            </a:extLst>
          </p:cNvPr>
          <p:cNvSpPr/>
          <p:nvPr/>
        </p:nvSpPr>
        <p:spPr>
          <a:xfrm flipH="1">
            <a:off x="3778472" y="2207924"/>
            <a:ext cx="268607" cy="2362199"/>
          </a:xfrm>
          <a:prstGeom prst="leftBrace">
            <a:avLst/>
          </a:prstGeom>
          <a:ln>
            <a:solidFill>
              <a:srgbClr val="A5002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Content Placeholder 5">
            <a:extLst>
              <a:ext uri="{FF2B5EF4-FFF2-40B4-BE49-F238E27FC236}">
                <a16:creationId xmlns:a16="http://schemas.microsoft.com/office/drawing/2014/main" id="{5EBE5052-82CE-43F1-A8EB-2DDADF5537F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3551" y="3092894"/>
            <a:ext cx="748680" cy="56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2121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1E223C-02CE-4B65-BB29-533AB7DF6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Prior Lineshape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E96F8-F58D-488E-8E42-25F1FADB83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501B3-8995-437C-99FE-321CCDE37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28</a:t>
            </a:fld>
            <a:r>
              <a:rPr lang="en-US" dirty="0"/>
              <a:t> / 77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638A140-0EFD-4394-895C-9FE9A2AE4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" y="3519204"/>
            <a:ext cx="7406640" cy="246888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002967-AA93-4760-B106-9A83B6AA27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2" y="1050324"/>
            <a:ext cx="7406640" cy="24688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12D6C8-84CC-49A2-8301-389893D52AB2}"/>
              </a:ext>
            </a:extLst>
          </p:cNvPr>
          <p:cNvSpPr txBox="1"/>
          <p:nvPr/>
        </p:nvSpPr>
        <p:spPr>
          <a:xfrm>
            <a:off x="2514600" y="1143000"/>
            <a:ext cx="1584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i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baseline="-25000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prior</a:t>
            </a:r>
            <a:r>
              <a:rPr lang="en-US" altLang="zh-CN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0–30 fs</a:t>
            </a:r>
          </a:p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true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 = 3 fs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101732-839A-4FDF-B832-D49CFFDED605}"/>
              </a:ext>
            </a:extLst>
          </p:cNvPr>
          <p:cNvSpPr txBox="1"/>
          <p:nvPr/>
        </p:nvSpPr>
        <p:spPr>
          <a:xfrm>
            <a:off x="2514600" y="3620869"/>
            <a:ext cx="1584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prior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0–30 fs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true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 = 0 fs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45656D7-BEFB-45B6-B40B-22CBE8B2600C}"/>
              </a:ext>
            </a:extLst>
          </p:cNvPr>
          <p:cNvCxnSpPr>
            <a:cxnSpLocks/>
          </p:cNvCxnSpPr>
          <p:nvPr/>
        </p:nvCxnSpPr>
        <p:spPr>
          <a:xfrm>
            <a:off x="6765979" y="2070381"/>
            <a:ext cx="822960" cy="0"/>
          </a:xfrm>
          <a:prstGeom prst="line">
            <a:avLst/>
          </a:prstGeom>
          <a:ln w="1905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0AADBF5-AF0C-4321-B859-08C1696A87A1}"/>
              </a:ext>
            </a:extLst>
          </p:cNvPr>
          <p:cNvCxnSpPr>
            <a:cxnSpLocks/>
          </p:cNvCxnSpPr>
          <p:nvPr/>
        </p:nvCxnSpPr>
        <p:spPr>
          <a:xfrm>
            <a:off x="6765979" y="1289286"/>
            <a:ext cx="822960" cy="0"/>
          </a:xfrm>
          <a:prstGeom prst="line">
            <a:avLst/>
          </a:prstGeom>
          <a:ln w="1905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F25E6D1-9D36-4DA2-8F9A-E914405B6D9D}"/>
              </a:ext>
            </a:extLst>
          </p:cNvPr>
          <p:cNvSpPr txBox="1"/>
          <p:nvPr/>
        </p:nvSpPr>
        <p:spPr>
          <a:xfrm>
            <a:off x="7259609" y="1400824"/>
            <a:ext cx="12984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zh-CN" altLang="en-US" i="1" dirty="0">
              <a:latin typeface="Cambria Math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399EA9-232C-4DD6-9FA1-271234FACF24}"/>
              </a:ext>
            </a:extLst>
          </p:cNvPr>
          <p:cNvSpPr txBox="1"/>
          <p:nvPr/>
        </p:nvSpPr>
        <p:spPr>
          <a:xfrm>
            <a:off x="6982702" y="2081193"/>
            <a:ext cx="31579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FDD6F4-79AD-4E3B-97EE-DFE1854D37E6}"/>
              </a:ext>
            </a:extLst>
          </p:cNvPr>
          <p:cNvSpPr txBox="1"/>
          <p:nvPr/>
        </p:nvSpPr>
        <p:spPr>
          <a:xfrm>
            <a:off x="7620000" y="1166176"/>
            <a:ext cx="45525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6390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68D37E3-A700-4C17-8D0F-8DEC92204AC3}"/>
              </a:ext>
            </a:extLst>
          </p:cNvPr>
          <p:cNvSpPr txBox="1"/>
          <p:nvPr/>
        </p:nvSpPr>
        <p:spPr>
          <a:xfrm>
            <a:off x="7620000" y="1948570"/>
            <a:ext cx="11381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18BEB1-12DB-4869-8233-C837BA7D7662}"/>
              </a:ext>
            </a:extLst>
          </p:cNvPr>
          <p:cNvSpPr txBox="1"/>
          <p:nvPr/>
        </p:nvSpPr>
        <p:spPr>
          <a:xfrm>
            <a:off x="6329121" y="1944300"/>
            <a:ext cx="4312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CCEBF36-BBF5-43F5-B303-ED593EE974EE}"/>
              </a:ext>
            </a:extLst>
          </p:cNvPr>
          <p:cNvSpPr txBox="1"/>
          <p:nvPr/>
        </p:nvSpPr>
        <p:spPr>
          <a:xfrm>
            <a:off x="6324600" y="1143000"/>
            <a:ext cx="4312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3/2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BF14FE8-6B4D-4724-A559-BAAF9720344E}"/>
              </a:ext>
            </a:extLst>
          </p:cNvPr>
          <p:cNvCxnSpPr>
            <a:cxnSpLocks/>
          </p:cNvCxnSpPr>
          <p:nvPr/>
        </p:nvCxnSpPr>
        <p:spPr>
          <a:xfrm>
            <a:off x="6765979" y="1831967"/>
            <a:ext cx="822960" cy="0"/>
          </a:xfrm>
          <a:prstGeom prst="line">
            <a:avLst/>
          </a:prstGeom>
          <a:ln w="1905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9164D2E-A184-4C9E-8B2E-F6EA8DFB2BF8}"/>
              </a:ext>
            </a:extLst>
          </p:cNvPr>
          <p:cNvSpPr txBox="1"/>
          <p:nvPr/>
        </p:nvSpPr>
        <p:spPr>
          <a:xfrm>
            <a:off x="7620000" y="1708857"/>
            <a:ext cx="45525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2234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89B4A3-22CC-426E-BB93-2EE5503D9261}"/>
              </a:ext>
            </a:extLst>
          </p:cNvPr>
          <p:cNvSpPr txBox="1"/>
          <p:nvPr/>
        </p:nvSpPr>
        <p:spPr>
          <a:xfrm>
            <a:off x="6329121" y="1705459"/>
            <a:ext cx="4312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5/2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E986AE9-DE15-4A06-8016-7BA776387FC6}"/>
              </a:ext>
            </a:extLst>
          </p:cNvPr>
          <p:cNvCxnSpPr>
            <a:cxnSpLocks/>
          </p:cNvCxnSpPr>
          <p:nvPr/>
        </p:nvCxnSpPr>
        <p:spPr>
          <a:xfrm>
            <a:off x="7153233" y="1298542"/>
            <a:ext cx="0" cy="514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009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D17235-7754-43DE-9262-9ECE85FCB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2" y="3520440"/>
            <a:ext cx="7406640" cy="246888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132097-1882-42C7-8FC6-0679543F8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Posterior Predictive Lineshape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B472E-18B0-4820-AE62-978EDEDF51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34685-5463-46DC-996A-3283B0F4FB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29</a:t>
            </a:fld>
            <a:r>
              <a:rPr lang="en-US" dirty="0"/>
              <a:t> / 77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255010-16BE-48B3-990C-33FD961FEE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2" y="1051560"/>
            <a:ext cx="7406640" cy="2468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11620C-4C13-4AD1-B0AC-19379B17006E}"/>
                  </a:ext>
                </a:extLst>
              </p:cNvPr>
              <p:cNvSpPr txBox="1"/>
              <p:nvPr/>
            </p:nvSpPr>
            <p:spPr>
              <a:xfrm>
                <a:off x="6248400" y="1143000"/>
                <a:ext cx="2226187" cy="71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τ</a:t>
                </a:r>
                <a:r>
                  <a:rPr lang="en-US" altLang="zh-CN" sz="20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US" altLang="zh-CN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3 fs</a:t>
                </a:r>
              </a:p>
              <a:p>
                <a:r>
                  <a:rPr lang="el-GR" altLang="zh-CN" sz="2000" i="1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τ</a:t>
                </a:r>
                <a:r>
                  <a:rPr lang="en-US" altLang="zh-CN" sz="2000" baseline="-250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posterior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3.1</m:t>
                        </m:r>
                      </m:e>
                      <m:sub>
                        <m:r>
                          <a:rPr lang="en-US" altLang="zh-CN" sz="20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−1.3</m:t>
                        </m:r>
                      </m:sub>
                      <m:sup>
                        <m:r>
                          <a:rPr lang="en-US" altLang="zh-CN" sz="20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+1.6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fs</a:t>
                </a:r>
                <a:endParaRPr lang="en-US" sz="2000" dirty="0">
                  <a:solidFill>
                    <a:srgbClr val="0000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11620C-4C13-4AD1-B0AC-19379B170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143000"/>
                <a:ext cx="2226187" cy="715517"/>
              </a:xfrm>
              <a:prstGeom prst="rect">
                <a:avLst/>
              </a:prstGeom>
              <a:blipFill>
                <a:blip r:embed="rId5"/>
                <a:stretch>
                  <a:fillRect l="-2740" t="-5128" r="-1918"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8636A63-1ADF-4DA2-B234-6DC928A956F0}"/>
              </a:ext>
            </a:extLst>
          </p:cNvPr>
          <p:cNvSpPr txBox="1"/>
          <p:nvPr/>
        </p:nvSpPr>
        <p:spPr>
          <a:xfrm>
            <a:off x="6248400" y="3628061"/>
            <a:ext cx="289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2000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true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 = 0 fs</a:t>
            </a:r>
          </a:p>
          <a:p>
            <a:r>
              <a:rPr lang="el-GR" altLang="zh-CN" sz="2000" i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2000" baseline="-250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posterior</a:t>
            </a:r>
            <a:r>
              <a:rPr lang="en-US" altLang="zh-CN" sz="20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20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≤</a:t>
            </a:r>
            <a:r>
              <a:rPr lang="en-US" altLang="zh-CN" sz="20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2.5 fs </a:t>
            </a:r>
            <a:r>
              <a:rPr lang="en-US" altLang="zh-CN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(90% CI)</a:t>
            </a:r>
            <a:endParaRPr lang="en-US" sz="2000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99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822C71-F396-4729-B6E4-7EADC2A3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Thermonuclear </a:t>
            </a:r>
            <a:r>
              <a:rPr lang="en-US" altLang="zh-CN" baseline="30000" dirty="0"/>
              <a:t>30</a:t>
            </a:r>
            <a:r>
              <a:rPr lang="en-US" altLang="zh-CN" dirty="0"/>
              <a:t>P(</a:t>
            </a:r>
            <a:r>
              <a:rPr lang="en-US" altLang="zh-CN" i="1" dirty="0"/>
              <a:t>p</a:t>
            </a:r>
            <a:r>
              <a:rPr lang="en-US" altLang="zh-CN" dirty="0"/>
              <a:t>,</a:t>
            </a:r>
            <a:r>
              <a:rPr lang="en-US" altLang="zh-CN" i="1" dirty="0"/>
              <a:t>γ</a:t>
            </a:r>
            <a:r>
              <a:rPr lang="en-US" altLang="zh-CN" dirty="0"/>
              <a:t>)</a:t>
            </a:r>
            <a:r>
              <a:rPr lang="en-US" altLang="zh-CN" baseline="30000" dirty="0"/>
              <a:t>31</a:t>
            </a:r>
            <a:r>
              <a:rPr lang="en-US" altLang="zh-CN" dirty="0"/>
              <a:t>S Reaction Rate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3543BC-AA01-4097-AE33-F2945320AC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9556C-8EDB-48CC-92A6-88F85D038B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r>
              <a:rPr lang="en-US" dirty="0"/>
              <a:t> / 77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7691A9-4EBB-420D-928D-C79D5524E377}"/>
                  </a:ext>
                </a:extLst>
              </p:cNvPr>
              <p:cNvSpPr txBox="1"/>
              <p:nvPr/>
            </p:nvSpPr>
            <p:spPr>
              <a:xfrm>
                <a:off x="76883" y="3600428"/>
                <a:ext cx="3206455" cy="71776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𝝎𝜸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𝛤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𝛤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𝛤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7691A9-4EBB-420D-928D-C79D5524E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3" y="3600428"/>
                <a:ext cx="3206455" cy="7177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E4E7D9-16D9-46F0-B779-4F6C719A8463}"/>
                  </a:ext>
                </a:extLst>
              </p:cNvPr>
              <p:cNvSpPr txBox="1"/>
              <p:nvPr/>
            </p:nvSpPr>
            <p:spPr>
              <a:xfrm>
                <a:off x="424273" y="4394759"/>
                <a:ext cx="3638625" cy="7173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zh-CN" alt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zh-CN" alt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zh-CN" altLang="en-US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E4E7D9-16D9-46F0-B779-4F6C719A8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73" y="4394759"/>
                <a:ext cx="3638625" cy="7173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E33D0C-BDB5-46EE-A2B2-F60A58DCFE86}"/>
                  </a:ext>
                </a:extLst>
              </p:cNvPr>
              <p:cNvSpPr txBox="1"/>
              <p:nvPr/>
            </p:nvSpPr>
            <p:spPr>
              <a:xfrm>
                <a:off x="105266" y="1695510"/>
                <a:ext cx="4466736" cy="787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𝜎𝜈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res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zh-CN" altLang="en-US" b="1" i="1">
                          <a:latin typeface="Cambria Math" panose="02040503050406030204" pitchFamily="18" charset="0"/>
                        </a:rPr>
                        <m:t>𝝎𝜸</m:t>
                      </m:r>
                      <m:r>
                        <m:rPr>
                          <m:sty m:val="p"/>
                        </m:rPr>
                        <a:rPr lang="zh-CN" altLang="en-US" i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E33D0C-BDB5-46EE-A2B2-F60A58DCF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66" y="1695510"/>
                <a:ext cx="4466736" cy="787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D27A1AB-3B16-48CF-800D-7A041A8B6FF5}"/>
              </a:ext>
            </a:extLst>
          </p:cNvPr>
          <p:cNvSpPr txBox="1"/>
          <p:nvPr/>
        </p:nvSpPr>
        <p:spPr>
          <a:xfrm>
            <a:off x="105266" y="1187441"/>
            <a:ext cx="28899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Resonant 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  <a:cs typeface="ＭＳ Ｐゴシック"/>
              </a:rPr>
              <a:t>reaction rate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721AE3-29E7-4576-8171-AABEE088819B}"/>
              </a:ext>
            </a:extLst>
          </p:cNvPr>
          <p:cNvSpPr txBox="1"/>
          <p:nvPr/>
        </p:nvSpPr>
        <p:spPr>
          <a:xfrm>
            <a:off x="82938" y="3092441"/>
            <a:ext cx="28899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Resonance strength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4899AB-61C4-44BB-9F86-999BFC73766A}"/>
                  </a:ext>
                </a:extLst>
              </p:cNvPr>
              <p:cNvSpPr txBox="1"/>
              <p:nvPr/>
            </p:nvSpPr>
            <p:spPr>
              <a:xfrm>
                <a:off x="3435738" y="3617195"/>
                <a:ext cx="914399" cy="618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𝛤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zh-CN" alt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4899AB-61C4-44BB-9F86-999BFC737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738" y="3617195"/>
                <a:ext cx="914399" cy="618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95DEECB-7DA0-4839-8625-EEF8CE20FD9A}"/>
              </a:ext>
            </a:extLst>
          </p:cNvPr>
          <p:cNvSpPr txBox="1"/>
          <p:nvPr/>
        </p:nvSpPr>
        <p:spPr>
          <a:xfrm>
            <a:off x="326752" y="5580283"/>
            <a:ext cx="416973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 defTabSz="602528">
              <a:spcBef>
                <a:spcPts val="0"/>
              </a:spcBef>
              <a:buSzPct val="100000"/>
            </a:pPr>
            <a:r>
              <a:rPr lang="en-US" sz="1600" dirty="0">
                <a:solidFill>
                  <a:srgbClr val="000066"/>
                </a:solidFill>
                <a:latin typeface="Arial Narrow" panose="020B0606020202030204" pitchFamily="34" charset="0"/>
                <a:ea typeface="ＭＳ Ｐゴシック" charset="-128"/>
              </a:rPr>
              <a:t>C. </a:t>
            </a:r>
            <a:r>
              <a:rPr lang="en-US" sz="1600" dirty="0" err="1">
                <a:solidFill>
                  <a:srgbClr val="000066"/>
                </a:solidFill>
                <a:latin typeface="Arial Narrow" panose="020B0606020202030204" pitchFamily="34" charset="0"/>
                <a:ea typeface="ＭＳ Ｐゴシック" charset="-128"/>
              </a:rPr>
              <a:t>Iliadis</a:t>
            </a:r>
            <a:r>
              <a:rPr lang="en-US" sz="1600" dirty="0">
                <a:solidFill>
                  <a:srgbClr val="000066"/>
                </a:solidFill>
                <a:latin typeface="Arial Narrow" panose="020B0606020202030204" pitchFamily="34" charset="0"/>
                <a:ea typeface="ＭＳ Ｐゴシック" charset="-128"/>
              </a:rPr>
              <a:t>, </a:t>
            </a:r>
            <a:r>
              <a:rPr lang="en-US" sz="1600" i="1" dirty="0">
                <a:solidFill>
                  <a:srgbClr val="000066"/>
                </a:solidFill>
                <a:latin typeface="Arial Narrow" panose="020B0606020202030204" pitchFamily="34" charset="0"/>
                <a:ea typeface="ＭＳ Ｐゴシック" charset="-128"/>
              </a:rPr>
              <a:t>Nuclear Physics of Stars</a:t>
            </a:r>
            <a:r>
              <a:rPr lang="en-US" sz="1600" dirty="0">
                <a:solidFill>
                  <a:srgbClr val="000066"/>
                </a:solidFill>
                <a:latin typeface="Arial Narrow" panose="020B0606020202030204" pitchFamily="34" charset="0"/>
                <a:ea typeface="ＭＳ Ｐゴシック" charset="-128"/>
              </a:rPr>
              <a:t>, Wiley-VCH, 2015.</a:t>
            </a:r>
          </a:p>
        </p:txBody>
      </p: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9DDCC477-6B91-440A-8DE3-963AABB418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9229" y="1465846"/>
            <a:ext cx="4536512" cy="296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ontent Placeholder 6">
            <a:extLst>
              <a:ext uri="{FF2B5EF4-FFF2-40B4-BE49-F238E27FC236}">
                <a16:creationId xmlns:a16="http://schemas.microsoft.com/office/drawing/2014/main" id="{939663F9-F17D-4DBB-B258-FBCF3153A9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9229" y="4424622"/>
            <a:ext cx="4536512" cy="52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EE0AAF-D147-4E5F-BC87-F0A38C6A7D2D}"/>
              </a:ext>
            </a:extLst>
          </p:cNvPr>
          <p:cNvSpPr txBox="1"/>
          <p:nvPr/>
        </p:nvSpPr>
        <p:spPr>
          <a:xfrm>
            <a:off x="4927375" y="5307849"/>
            <a:ext cx="413074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b-NO" altLang="zh-CN" sz="1600" i="0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T. Budner </a:t>
            </a:r>
            <a:r>
              <a:rPr lang="nb-NO" altLang="zh-CN" sz="1600" i="1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et al</a:t>
            </a:r>
            <a:r>
              <a:rPr lang="nb-NO" altLang="zh-CN" sz="1600" i="0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., Phys. Rev. Lett. 128, 182701 (2022).</a:t>
            </a:r>
            <a:endParaRPr lang="en-US" altLang="zh-CN" sz="1600" i="0" dirty="0">
              <a:solidFill>
                <a:srgbClr val="000066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AAC499C-63A6-4FD7-AE3C-81873BD4D629}"/>
              </a:ext>
            </a:extLst>
          </p:cNvPr>
          <p:cNvSpPr/>
          <p:nvPr/>
        </p:nvSpPr>
        <p:spPr>
          <a:xfrm>
            <a:off x="4572000" y="4394759"/>
            <a:ext cx="76200" cy="10104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73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306AAD-33FD-467A-BC4D-9DD8F6CBC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0583" y="1066800"/>
            <a:ext cx="6582833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2FD15C-3C9E-45A4-93A1-FB27D0E56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Posterior </a:t>
            </a:r>
            <a:r>
              <a:rPr lang="en-US" altLang="zh-CN" dirty="0"/>
              <a:t>D</a:t>
            </a:r>
            <a:r>
              <a:rPr lang="en-US" dirty="0"/>
              <a:t>istribution of Model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C0E9E3-06E2-4D65-A35D-46DB4614F9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63FFE-6CEF-4D47-A89B-1B9559D49F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30</a:t>
            </a:fld>
            <a:r>
              <a:rPr lang="en-US" dirty="0"/>
              <a:t> / 77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BFEC49-EF57-432B-8532-B7149C4A25BE}"/>
              </a:ext>
            </a:extLst>
          </p:cNvPr>
          <p:cNvSpPr txBox="1"/>
          <p:nvPr/>
        </p:nvSpPr>
        <p:spPr>
          <a:xfrm>
            <a:off x="76200" y="108808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1000 counts</a:t>
            </a:r>
          </a:p>
        </p:txBody>
      </p:sp>
    </p:spTree>
    <p:extLst>
      <p:ext uri="{BB962C8B-B14F-4D97-AF65-F5344CB8AC3E}">
        <p14:creationId xmlns:p14="http://schemas.microsoft.com/office/powerpoint/2010/main" val="3459532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173017-59BC-4C44-9648-4B3F0EF25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583" y="1066800"/>
            <a:ext cx="6582833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B7A01F-2A74-4BE5-8623-309CB52E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Posterior </a:t>
            </a:r>
            <a:r>
              <a:rPr lang="en-US" altLang="zh-CN" dirty="0"/>
              <a:t>D</a:t>
            </a:r>
            <a:r>
              <a:rPr lang="en-US" dirty="0"/>
              <a:t>istribution of Model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D3E71-7BBD-4EEF-AD7F-39C1DBE215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AC62A-E74C-49E5-82F8-463393B4C9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31</a:t>
            </a:fld>
            <a:r>
              <a:rPr lang="en-US" dirty="0"/>
              <a:t> / 77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E1519F-6F18-4DA8-B704-BF3BCD3611A4}"/>
              </a:ext>
            </a:extLst>
          </p:cNvPr>
          <p:cNvSpPr txBox="1"/>
          <p:nvPr/>
        </p:nvSpPr>
        <p:spPr>
          <a:xfrm>
            <a:off x="76200" y="1088083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500 counts</a:t>
            </a:r>
          </a:p>
        </p:txBody>
      </p:sp>
    </p:spTree>
    <p:extLst>
      <p:ext uri="{BB962C8B-B14F-4D97-AF65-F5344CB8AC3E}">
        <p14:creationId xmlns:p14="http://schemas.microsoft.com/office/powerpoint/2010/main" val="2012125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0AEFBB1-388E-4DF1-A7DC-59F122887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0583" y="1066800"/>
            <a:ext cx="6582833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353A02-6C34-4AFD-93E0-4F81634CF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Posterior </a:t>
            </a:r>
            <a:r>
              <a:rPr lang="en-US" altLang="zh-CN" dirty="0"/>
              <a:t>D</a:t>
            </a:r>
            <a:r>
              <a:rPr lang="en-US" dirty="0"/>
              <a:t>istribution of Model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D88A3D-FC14-4CE0-8510-DED3286F89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F5022-C4FD-41E8-A56E-DBD579AD5C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32</a:t>
            </a:fld>
            <a:r>
              <a:rPr lang="en-US" dirty="0"/>
              <a:t> / 77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B8BFC-17A1-4FFF-9820-52D4351B7A7A}"/>
              </a:ext>
            </a:extLst>
          </p:cNvPr>
          <p:cNvSpPr txBox="1"/>
          <p:nvPr/>
        </p:nvSpPr>
        <p:spPr>
          <a:xfrm>
            <a:off x="76200" y="108808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1000 counts</a:t>
            </a:r>
          </a:p>
        </p:txBody>
      </p:sp>
    </p:spTree>
    <p:extLst>
      <p:ext uri="{BB962C8B-B14F-4D97-AF65-F5344CB8AC3E}">
        <p14:creationId xmlns:p14="http://schemas.microsoft.com/office/powerpoint/2010/main" val="1392071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D7C41C-BE33-4946-AE45-72EA4E69D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583" y="1066800"/>
            <a:ext cx="6582833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4B5968-37DA-4890-BA14-886B4E00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Posterior </a:t>
            </a:r>
            <a:r>
              <a:rPr lang="en-US" altLang="zh-CN" dirty="0"/>
              <a:t>D</a:t>
            </a:r>
            <a:r>
              <a:rPr lang="en-US" dirty="0"/>
              <a:t>istribution of Model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A1397-624D-4C14-9CB2-48F13E35F0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C5D25-455E-48FF-A972-E6833FD7BC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33</a:t>
            </a:fld>
            <a:r>
              <a:rPr lang="en-US" dirty="0"/>
              <a:t> / 77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0CD2B-5C57-452C-B991-AA9681C6BB58}"/>
              </a:ext>
            </a:extLst>
          </p:cNvPr>
          <p:cNvSpPr txBox="1"/>
          <p:nvPr/>
        </p:nvSpPr>
        <p:spPr>
          <a:xfrm>
            <a:off x="76200" y="1088083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500 counts</a:t>
            </a:r>
          </a:p>
        </p:txBody>
      </p:sp>
    </p:spTree>
    <p:extLst>
      <p:ext uri="{BB962C8B-B14F-4D97-AF65-F5344CB8AC3E}">
        <p14:creationId xmlns:p14="http://schemas.microsoft.com/office/powerpoint/2010/main" val="2452697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36CEF3-2786-46D5-9187-3D47D527A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583" y="1066800"/>
            <a:ext cx="6582833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194370-6989-4240-AF1E-E49EC6FF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Posterior </a:t>
            </a:r>
            <a:r>
              <a:rPr lang="en-US" altLang="zh-CN" dirty="0"/>
              <a:t>D</a:t>
            </a:r>
            <a:r>
              <a:rPr lang="en-US" dirty="0"/>
              <a:t>istribution of Model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3FFC55-D9D7-4945-869E-6B143C941A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AE3E2-DF81-4E51-B7AF-9103DB2E43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34</a:t>
            </a:fld>
            <a:r>
              <a:rPr lang="en-US" dirty="0"/>
              <a:t> / 77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CB5926-8E2C-4EF4-8CC8-B3EE35158F1B}"/>
              </a:ext>
            </a:extLst>
          </p:cNvPr>
          <p:cNvSpPr txBox="1"/>
          <p:nvPr/>
        </p:nvSpPr>
        <p:spPr>
          <a:xfrm>
            <a:off x="76200" y="1088083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25000 counts</a:t>
            </a:r>
          </a:p>
        </p:txBody>
      </p:sp>
    </p:spTree>
    <p:extLst>
      <p:ext uri="{BB962C8B-B14F-4D97-AF65-F5344CB8AC3E}">
        <p14:creationId xmlns:p14="http://schemas.microsoft.com/office/powerpoint/2010/main" val="3501384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5298AF2-490F-4F04-B262-F28C57DE6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643" y="1143000"/>
            <a:ext cx="4389120" cy="426347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995AF2-BB1F-4EB6-A0F9-8786ED29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Resonance Strength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16419-BFB4-45CA-8C1A-845798492C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D3D00-EFE5-4328-9099-9039960075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35</a:t>
            </a:fld>
            <a:r>
              <a:rPr lang="en-US" dirty="0"/>
              <a:t> / 77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DAE909-5BDE-4D64-A69F-D11D33D7E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238" y="1143000"/>
            <a:ext cx="4389120" cy="426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41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15F6D7-3D5A-41B8-B303-7EE92CE4A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052950"/>
            <a:ext cx="4389120" cy="421355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A5CB8F-2BED-4193-96BF-305C6EB9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baseline="30000" dirty="0"/>
              <a:t>30</a:t>
            </a:r>
            <a:r>
              <a:rPr lang="en-US" dirty="0"/>
              <a:t>P(</a:t>
            </a:r>
            <a:r>
              <a:rPr lang="en-US" i="1" dirty="0"/>
              <a:t>p</a:t>
            </a:r>
            <a:r>
              <a:rPr lang="en-US" dirty="0"/>
              <a:t>,</a:t>
            </a:r>
            <a:r>
              <a:rPr lang="en-US" altLang="zh-CN" i="1" dirty="0"/>
              <a:t>γ</a:t>
            </a:r>
            <a:r>
              <a:rPr lang="en-US" dirty="0"/>
              <a:t>)</a:t>
            </a:r>
            <a:r>
              <a:rPr lang="en-US" baseline="30000" dirty="0"/>
              <a:t>31</a:t>
            </a:r>
            <a:r>
              <a:rPr lang="en-US" dirty="0"/>
              <a:t>S </a:t>
            </a:r>
            <a:r>
              <a:rPr lang="en-US" altLang="zh-CN" dirty="0"/>
              <a:t>R</a:t>
            </a:r>
            <a:r>
              <a:rPr lang="en-US" dirty="0"/>
              <a:t>eaction Rate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19683-A8D1-4AF1-9C2F-03F44F6DC0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300F6-06BC-4810-9DDC-448095C02C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36</a:t>
            </a:fld>
            <a:r>
              <a:rPr lang="en-US" dirty="0"/>
              <a:t> / 77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A4370A-B27E-4FFC-B90F-EBD962DF1D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052954"/>
            <a:ext cx="4389120" cy="42135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CAA6B7-E92B-4D22-BEB0-365D2A7A3047}"/>
                  </a:ext>
                </a:extLst>
              </p:cNvPr>
              <p:cNvSpPr txBox="1"/>
              <p:nvPr/>
            </p:nvSpPr>
            <p:spPr>
              <a:xfrm>
                <a:off x="1066800" y="1268660"/>
                <a:ext cx="1546385" cy="407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altLang="zh-CN" sz="2000" i="1" dirty="0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τ</a:t>
                </a:r>
                <a:r>
                  <a:rPr lang="en-US" altLang="zh-CN" sz="2000" dirty="0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3.1</m:t>
                        </m:r>
                      </m:e>
                      <m:sub>
                        <m:r>
                          <a:rPr lang="en-US" altLang="zh-CN" sz="20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−1.3</m:t>
                        </m:r>
                      </m:sub>
                      <m:sup>
                        <m:r>
                          <a:rPr lang="en-US" altLang="zh-CN" sz="20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+1.6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fs</a:t>
                </a:r>
                <a:endParaRPr lang="en-US" sz="2000" dirty="0">
                  <a:solidFill>
                    <a:schemeClr val="accent3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CAA6B7-E92B-4D22-BEB0-365D2A7A3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268660"/>
                <a:ext cx="1546385" cy="407740"/>
              </a:xfrm>
              <a:prstGeom prst="rect">
                <a:avLst/>
              </a:prstGeom>
              <a:blipFill>
                <a:blip r:embed="rId5"/>
                <a:stretch>
                  <a:fillRect l="-3937" t="-5970" r="-3150" b="-2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D9D69D1-A4CD-4AF3-8E46-C96E03451C27}"/>
              </a:ext>
            </a:extLst>
          </p:cNvPr>
          <p:cNvSpPr txBox="1"/>
          <p:nvPr/>
        </p:nvSpPr>
        <p:spPr>
          <a:xfrm>
            <a:off x="5449824" y="1268660"/>
            <a:ext cx="2343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000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20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zh-CN" altLang="en-US" sz="20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≤</a:t>
            </a:r>
            <a:r>
              <a:rPr lang="en-US" altLang="zh-CN" sz="20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2.5 fs </a:t>
            </a:r>
            <a:r>
              <a:rPr lang="en-US" altLang="zh-CN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(90% CI) </a:t>
            </a:r>
            <a:endParaRPr lang="en-US" sz="2000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DA1BF60-747C-4EA7-8577-532F665CB059}"/>
              </a:ext>
            </a:extLst>
          </p:cNvPr>
          <p:cNvSpPr txBox="1">
            <a:spLocks/>
          </p:cNvSpPr>
          <p:nvPr/>
        </p:nvSpPr>
        <p:spPr bwMode="auto">
          <a:xfrm>
            <a:off x="362691" y="5309387"/>
            <a:ext cx="7638309" cy="63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35146" indent="-135146" algn="l" defTabSz="602528" rtl="0" eaLnBrk="1" fontAlgn="base" hangingPunct="1">
              <a:lnSpc>
                <a:spcPct val="90000"/>
              </a:lnSpc>
              <a:spcBef>
                <a:spcPts val="90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4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272546" indent="-113749" algn="l" defTabSz="602528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443731" indent="-120505" algn="l" defTabSz="602528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35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546218" indent="-100234" algn="l" defTabSz="602528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752315" indent="-135146" algn="l" defTabSz="602528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05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1667630" indent="-113080" algn="l" defTabSz="6058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010443" indent="-113080" algn="l" defTabSz="6058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2353254" indent="-113080" algn="l" defTabSz="6058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2696064" indent="-113080" algn="l" defTabSz="6058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kern="0" dirty="0">
                <a:latin typeface="Cambria" panose="02040503050406030204" pitchFamily="18" charset="0"/>
                <a:ea typeface="Cambria" panose="02040503050406030204" pitchFamily="18" charset="0"/>
              </a:rPr>
              <a:t>Monte Carlo reaction rate calculation </a:t>
            </a:r>
            <a:r>
              <a:rPr lang="en-US" altLang="zh-CN" sz="1800" kern="0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https://github.com/rlongland/RatesMC</a:t>
            </a:r>
            <a:endParaRPr lang="en-US" altLang="zh-CN" sz="18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kern="0" dirty="0">
                <a:latin typeface="Cambria" panose="02040503050406030204" pitchFamily="18" charset="0"/>
                <a:ea typeface="Cambria" panose="02040503050406030204" pitchFamily="18" charset="0"/>
              </a:rPr>
              <a:t>Nova nucleosynthesis model calculation by Jordi José.</a:t>
            </a:r>
          </a:p>
        </p:txBody>
      </p:sp>
    </p:spTree>
    <p:extLst>
      <p:ext uri="{BB962C8B-B14F-4D97-AF65-F5344CB8AC3E}">
        <p14:creationId xmlns:p14="http://schemas.microsoft.com/office/powerpoint/2010/main" val="406899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6DC390-43BC-447C-A5DE-D8BEF7A16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S1582 with DSL1: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1900" dirty="0"/>
              <a:t>Finite values on the lifetimes of the two lowest </a:t>
            </a:r>
            <a:r>
              <a:rPr lang="en-US" altLang="zh-CN" sz="1900" baseline="30000" dirty="0"/>
              <a:t>31</a:t>
            </a:r>
            <a:r>
              <a:rPr lang="en-US" altLang="zh-CN" sz="1900" dirty="0"/>
              <a:t>S excited states.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1900" dirty="0"/>
              <a:t>First constraints on the lifetimes of four high-lying </a:t>
            </a:r>
            <a:r>
              <a:rPr lang="en-US" altLang="zh-CN" sz="1900" baseline="30000" dirty="0"/>
              <a:t>31</a:t>
            </a:r>
            <a:r>
              <a:rPr lang="en-US" altLang="zh-CN" sz="1900" dirty="0"/>
              <a:t>S excited states.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1900" dirty="0"/>
              <a:t>Observation of Doppler-shifted </a:t>
            </a:r>
            <a:r>
              <a:rPr lang="en-US" altLang="zh-CN" sz="1900" i="1" dirty="0"/>
              <a:t>γ</a:t>
            </a:r>
            <a:r>
              <a:rPr lang="en-US" altLang="zh-CN" sz="1900" dirty="0"/>
              <a:t> rays originating from the </a:t>
            </a:r>
            <a:r>
              <a:rPr lang="en-US" sz="1900" dirty="0"/>
              <a:t>astrophysically important 3/2</a:t>
            </a:r>
            <a:r>
              <a:rPr lang="en-US" sz="1900" baseline="30000" dirty="0"/>
              <a:t>+</a:t>
            </a:r>
            <a:r>
              <a:rPr lang="en-US" sz="1900" dirty="0"/>
              <a:t>, 260-keV </a:t>
            </a:r>
            <a:r>
              <a:rPr lang="en-US" sz="1900" baseline="30000" dirty="0"/>
              <a:t>30</a:t>
            </a:r>
            <a:r>
              <a:rPr lang="en-US" sz="1900" dirty="0"/>
              <a:t>P(</a:t>
            </a:r>
            <a:r>
              <a:rPr lang="en-US" sz="1900" i="1" dirty="0"/>
              <a:t>p</a:t>
            </a:r>
            <a:r>
              <a:rPr lang="en-US" sz="1900" dirty="0"/>
              <a:t>,</a:t>
            </a:r>
            <a:r>
              <a:rPr lang="en-US" sz="1900" i="1" dirty="0"/>
              <a:t>γ</a:t>
            </a:r>
            <a:r>
              <a:rPr lang="en-US" sz="1900" dirty="0"/>
              <a:t>)</a:t>
            </a:r>
            <a:r>
              <a:rPr lang="en-US" sz="1900" baseline="30000" dirty="0"/>
              <a:t>31</a:t>
            </a:r>
            <a:r>
              <a:rPr lang="en-US" sz="1900" dirty="0"/>
              <a:t>S resonance.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n-US" sz="2000" dirty="0"/>
          </a:p>
          <a:p>
            <a:r>
              <a:rPr lang="en-US" dirty="0"/>
              <a:t>S2373 with DSL2:</a:t>
            </a:r>
          </a:p>
          <a:p>
            <a:pPr marL="274320" indent="-109728" algn="just">
              <a:lnSpc>
                <a:spcPct val="100000"/>
              </a:lnSpc>
              <a:spcBef>
                <a:spcPts val="600"/>
              </a:spcBef>
            </a:pPr>
            <a:r>
              <a:rPr lang="en-US" sz="1900" dirty="0">
                <a:solidFill>
                  <a:schemeClr val="tx1"/>
                </a:solidFill>
                <a:ea typeface="ＭＳ Ｐゴシック" charset="-128"/>
              </a:rPr>
              <a:t>Our simulation has demonstrated that with a one-week experiment, we can either obtain a finite value as low as 3 fs or set a strong upper limit of 2.5 fs on the lifetime of the astrophysically important resonance.</a:t>
            </a:r>
          </a:p>
          <a:p>
            <a:pPr marL="274320" indent="-109728" algn="just">
              <a:lnSpc>
                <a:spcPct val="100000"/>
              </a:lnSpc>
              <a:spcBef>
                <a:spcPts val="600"/>
              </a:spcBef>
            </a:pPr>
            <a:r>
              <a:rPr lang="en-US" sz="1900" dirty="0">
                <a:solidFill>
                  <a:schemeClr val="tx1"/>
                </a:solidFill>
              </a:rPr>
              <a:t>This level of precision will put the </a:t>
            </a:r>
            <a:r>
              <a:rPr lang="en-US" altLang="zh-CN" sz="1900" baseline="30000" dirty="0">
                <a:solidFill>
                  <a:schemeClr val="tx1"/>
                </a:solidFill>
              </a:rPr>
              <a:t>30</a:t>
            </a:r>
            <a:r>
              <a:rPr lang="en-US" altLang="zh-CN" sz="1900" dirty="0">
                <a:solidFill>
                  <a:schemeClr val="tx1"/>
                </a:solidFill>
              </a:rPr>
              <a:t>P(</a:t>
            </a:r>
            <a:r>
              <a:rPr lang="en-US" altLang="zh-CN" sz="1900" i="1" dirty="0">
                <a:solidFill>
                  <a:schemeClr val="tx1"/>
                </a:solidFill>
              </a:rPr>
              <a:t>p</a:t>
            </a:r>
            <a:r>
              <a:rPr lang="en-US" altLang="zh-CN" sz="1900" dirty="0">
                <a:solidFill>
                  <a:schemeClr val="tx1"/>
                </a:solidFill>
              </a:rPr>
              <a:t>,</a:t>
            </a:r>
            <a:r>
              <a:rPr lang="en-US" altLang="zh-CN" sz="1900" i="1" dirty="0">
                <a:solidFill>
                  <a:schemeClr val="tx1"/>
                </a:solidFill>
              </a:rPr>
              <a:t>γ</a:t>
            </a:r>
            <a:r>
              <a:rPr lang="en-US" altLang="zh-CN" sz="1900" dirty="0">
                <a:solidFill>
                  <a:schemeClr val="tx1"/>
                </a:solidFill>
              </a:rPr>
              <a:t>)</a:t>
            </a:r>
            <a:r>
              <a:rPr lang="en-US" altLang="zh-CN" sz="1900" baseline="30000" dirty="0">
                <a:solidFill>
                  <a:schemeClr val="tx1"/>
                </a:solidFill>
              </a:rPr>
              <a:t>31</a:t>
            </a:r>
            <a:r>
              <a:rPr lang="en-US" altLang="zh-CN" sz="1900" dirty="0">
                <a:solidFill>
                  <a:schemeClr val="tx1"/>
                </a:solidFill>
              </a:rPr>
              <a:t>S </a:t>
            </a:r>
            <a:r>
              <a:rPr lang="en-US" sz="1900" dirty="0">
                <a:solidFill>
                  <a:schemeClr val="tx1"/>
                </a:solidFill>
              </a:rPr>
              <a:t>reaction rate on a fully experimental footing for the first time, and will potentially eliminate the largest nuclear uncertainty associated with a series of isotopic and elemental abundance ratios in nova ejecta.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072E7E-F71B-455D-B8EF-6D11E959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Summary of DSL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13FD9-0557-4B44-95E0-F6109D368F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A4BA1-2321-4700-87CA-BD16789509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37</a:t>
            </a:fld>
            <a:r>
              <a:rPr lang="en-US" dirty="0"/>
              <a:t> / 77</a:t>
            </a:r>
          </a:p>
        </p:txBody>
      </p:sp>
    </p:spTree>
    <p:extLst>
      <p:ext uri="{BB962C8B-B14F-4D97-AF65-F5344CB8AC3E}">
        <p14:creationId xmlns:p14="http://schemas.microsoft.com/office/powerpoint/2010/main" val="1059314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8A8778-F0D5-4C8B-AF47-1875CAF687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709160" y="1079796"/>
            <a:ext cx="3291840" cy="464224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B8C747-E7C6-4142-AE03-C35C8F18E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0353" y="1079796"/>
            <a:ext cx="3313330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D95F95-513C-4088-822C-3AE84BE1E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DSL </a:t>
            </a:r>
            <a:r>
              <a:rPr lang="en-US" dirty="0"/>
              <a:t>Collaboration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E217B-649D-461E-AD4C-71193D08D0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9FBF8-47BD-42C5-8860-EBB95758F8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38</a:t>
            </a:fld>
            <a:r>
              <a:rPr lang="en-US" dirty="0"/>
              <a:t> / 77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EA99D4-F5C5-4C09-A291-26C09BC59FC7}"/>
              </a:ext>
            </a:extLst>
          </p:cNvPr>
          <p:cNvSpPr/>
          <p:nvPr/>
        </p:nvSpPr>
        <p:spPr>
          <a:xfrm>
            <a:off x="749915" y="1073617"/>
            <a:ext cx="1636930" cy="4937125"/>
          </a:xfrm>
          <a:prstGeom prst="rect">
            <a:avLst/>
          </a:prstGeom>
          <a:solidFill>
            <a:srgbClr val="E6E6DC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A554A-D8EB-4EE0-9A26-33702DCD14E1}"/>
              </a:ext>
            </a:extLst>
          </p:cNvPr>
          <p:cNvSpPr/>
          <p:nvPr/>
        </p:nvSpPr>
        <p:spPr>
          <a:xfrm>
            <a:off x="4506850" y="1073618"/>
            <a:ext cx="1636930" cy="4937125"/>
          </a:xfrm>
          <a:prstGeom prst="rect">
            <a:avLst/>
          </a:prstGeom>
          <a:solidFill>
            <a:srgbClr val="E6E6DC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91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F70A3C-8C80-491C-9EC8-2611B758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5"/>
            <a:ext cx="8991600" cy="424506"/>
          </a:xfrm>
        </p:spPr>
        <p:txBody>
          <a:bodyPr/>
          <a:lstStyle/>
          <a:p>
            <a:r>
              <a:rPr lang="en-US" i="1" dirty="0"/>
              <a:t>γ</a:t>
            </a:r>
            <a:r>
              <a:rPr lang="en-US" dirty="0"/>
              <a:t>-ray measurements of </a:t>
            </a:r>
            <a:r>
              <a:rPr lang="en-US" baseline="30000" dirty="0"/>
              <a:t>31</a:t>
            </a:r>
            <a:r>
              <a:rPr lang="en-US" dirty="0"/>
              <a:t>S states around 6.39 MeV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66EC3-667B-4B50-B02E-15C4EAB6A3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033BD-2D6C-4961-BA7E-E3C59B3E82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39</a:t>
            </a:fld>
            <a:r>
              <a:rPr lang="en-US" dirty="0"/>
              <a:t> / 77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6BF31E0-E378-4FFB-AC54-B63D881A0BC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3302" y="1066800"/>
          <a:ext cx="8798298" cy="4952994"/>
        </p:xfrm>
        <a:graphic>
          <a:graphicData uri="http://schemas.openxmlformats.org/drawingml/2006/table">
            <a:tbl>
              <a:tblPr firstRow="1" bandRow="1"/>
              <a:tblGrid>
                <a:gridCol w="1239257">
                  <a:extLst>
                    <a:ext uri="{9D8B030D-6E8A-4147-A177-3AD203B41FA5}">
                      <a16:colId xmlns:a16="http://schemas.microsoft.com/office/drawing/2014/main" val="3352261365"/>
                    </a:ext>
                  </a:extLst>
                </a:gridCol>
                <a:gridCol w="655320">
                  <a:extLst>
                    <a:ext uri="{9D8B030D-6E8A-4147-A177-3AD203B41FA5}">
                      <a16:colId xmlns:a16="http://schemas.microsoft.com/office/drawing/2014/main" val="270523148"/>
                    </a:ext>
                  </a:extLst>
                </a:gridCol>
                <a:gridCol w="1569720">
                  <a:extLst>
                    <a:ext uri="{9D8B030D-6E8A-4147-A177-3AD203B41FA5}">
                      <a16:colId xmlns:a16="http://schemas.microsoft.com/office/drawing/2014/main" val="721670299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35711438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37588879"/>
                    </a:ext>
                  </a:extLst>
                </a:gridCol>
                <a:gridCol w="1765982">
                  <a:extLst>
                    <a:ext uri="{9D8B030D-6E8A-4147-A177-3AD203B41FA5}">
                      <a16:colId xmlns:a16="http://schemas.microsoft.com/office/drawing/2014/main" val="1626934702"/>
                    </a:ext>
                  </a:extLst>
                </a:gridCol>
                <a:gridCol w="1312499">
                  <a:extLst>
                    <a:ext uri="{9D8B030D-6E8A-4147-A177-3AD203B41FA5}">
                      <a16:colId xmlns:a16="http://schemas.microsoft.com/office/drawing/2014/main" val="811837710"/>
                    </a:ext>
                  </a:extLst>
                </a:gridCol>
              </a:tblGrid>
              <a:tr h="345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i="1" baseline="-25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(keV)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sz="1600" i="1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US" sz="1600" i="1" baseline="-250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i="1" baseline="-250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(keV)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i="1" baseline="-250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(keV)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sz="1600" i="1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US" sz="1600" i="1" baseline="-25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Reaction / Decay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Reference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582581"/>
                  </a:ext>
                </a:extLst>
              </a:tr>
              <a:tr h="3263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6393.7(5)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1090.7(10)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5301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9/2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FF">
                        <a:alpha val="1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C(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Ne,</a:t>
                      </a:r>
                      <a:r>
                        <a:rPr lang="en-US" sz="1600" i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Jenkins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808806"/>
                  </a:ext>
                </a:extLst>
              </a:tr>
              <a:tr h="3263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3042.4(4)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3351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771919"/>
                  </a:ext>
                </a:extLst>
              </a:tr>
              <a:tr h="3263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6394.2(2)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1091.2(4)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5301.7(3)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9/2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Si(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He,</a:t>
                      </a:r>
                      <a:r>
                        <a:rPr lang="en-US" sz="1600" i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Doherty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682066"/>
                  </a:ext>
                </a:extLst>
              </a:tr>
              <a:tr h="3263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3042.9(1)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3351.3(2)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400238"/>
                  </a:ext>
                </a:extLst>
              </a:tr>
              <a:tr h="3263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6393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11/2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1090.5(7)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5301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9/2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Mg(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C,</a:t>
                      </a:r>
                      <a:r>
                        <a:rPr lang="en-US" sz="1600" i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αn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Testov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181995"/>
                  </a:ext>
                </a:extLst>
              </a:tr>
              <a:tr h="3263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3042.2(10)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3351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1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279539"/>
                  </a:ext>
                </a:extLst>
              </a:tr>
              <a:tr h="345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6392.5(2)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5143.1(2)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1248.5(1)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Si(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He,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Doherty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734051"/>
                  </a:ext>
                </a:extLst>
              </a:tr>
              <a:tr h="345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6392.5(2)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5/2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5145(3)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1248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H(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P,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Kankainen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453587"/>
                  </a:ext>
                </a:extLst>
              </a:tr>
              <a:tr h="326302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6390.2(7)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2182.52(25)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4207.7(31)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Cl(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sz="1600" i="1" baseline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Bennett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954419"/>
                  </a:ext>
                </a:extLst>
              </a:tr>
              <a:tr h="3263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3106.28(31)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3283.76(31)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071065"/>
                  </a:ext>
                </a:extLst>
              </a:tr>
              <a:tr h="3263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3313.56(33)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3076.40(31)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543316"/>
                  </a:ext>
                </a:extLst>
              </a:tr>
              <a:tr h="3263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4155.84(31)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2234.06(20)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565350"/>
                  </a:ext>
                </a:extLst>
              </a:tr>
              <a:tr h="3263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5141.3(6)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1248.43(20)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490000"/>
                  </a:ext>
                </a:extLst>
              </a:tr>
              <a:tr h="3263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6389.5(7)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1/2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76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01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9D8974-83AB-4A2A-A378-EC5521A0B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Key </a:t>
            </a:r>
            <a:r>
              <a:rPr lang="en-US" altLang="zh-CN" baseline="30000" dirty="0"/>
              <a:t>30</a:t>
            </a:r>
            <a:r>
              <a:rPr lang="en-US" altLang="zh-CN" dirty="0"/>
              <a:t>P(</a:t>
            </a:r>
            <a:r>
              <a:rPr lang="en-US" altLang="zh-CN" i="1" dirty="0"/>
              <a:t>p</a:t>
            </a:r>
            <a:r>
              <a:rPr lang="en-US" altLang="zh-CN" dirty="0"/>
              <a:t>,</a:t>
            </a:r>
            <a:r>
              <a:rPr lang="en-US" altLang="zh-CN" i="1" dirty="0"/>
              <a:t>γ</a:t>
            </a:r>
            <a:r>
              <a:rPr lang="en-US" altLang="zh-CN" dirty="0"/>
              <a:t>)</a:t>
            </a:r>
            <a:r>
              <a:rPr lang="en-US" altLang="zh-CN" baseline="30000" dirty="0"/>
              <a:t>31</a:t>
            </a:r>
            <a:r>
              <a:rPr lang="en-US" altLang="zh-CN" dirty="0"/>
              <a:t>S Resonance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C3F31-254D-4FC3-AF3C-E0164FA88D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A9762-88F5-409A-A74B-EF8D5669FE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r>
              <a:rPr lang="en-US" dirty="0"/>
              <a:t> / 77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10195C-7684-485B-8825-80FF90FF11E1}"/>
              </a:ext>
            </a:extLst>
          </p:cNvPr>
          <p:cNvCxnSpPr/>
          <p:nvPr/>
        </p:nvCxnSpPr>
        <p:spPr>
          <a:xfrm>
            <a:off x="376549" y="2262800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A4900E-9E36-46C5-BD8A-60210439FF29}"/>
              </a:ext>
            </a:extLst>
          </p:cNvPr>
          <p:cNvCxnSpPr>
            <a:cxnSpLocks/>
          </p:cNvCxnSpPr>
          <p:nvPr/>
        </p:nvCxnSpPr>
        <p:spPr>
          <a:xfrm>
            <a:off x="1992822" y="4058620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92DF10-BB72-4274-AE2E-98814E182952}"/>
              </a:ext>
            </a:extLst>
          </p:cNvPr>
          <p:cNvCxnSpPr>
            <a:cxnSpLocks/>
          </p:cNvCxnSpPr>
          <p:nvPr/>
        </p:nvCxnSpPr>
        <p:spPr>
          <a:xfrm>
            <a:off x="1992822" y="1903553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EA0061-F142-43B7-9443-4E57F9004B11}"/>
              </a:ext>
            </a:extLst>
          </p:cNvPr>
          <p:cNvCxnSpPr>
            <a:cxnSpLocks/>
          </p:cNvCxnSpPr>
          <p:nvPr/>
        </p:nvCxnSpPr>
        <p:spPr>
          <a:xfrm flipH="1">
            <a:off x="1367150" y="1910495"/>
            <a:ext cx="618573" cy="352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C1B72C-DD5D-415B-949F-6B0056A98A1F}"/>
              </a:ext>
            </a:extLst>
          </p:cNvPr>
          <p:cNvCxnSpPr>
            <a:cxnSpLocks/>
          </p:cNvCxnSpPr>
          <p:nvPr/>
        </p:nvCxnSpPr>
        <p:spPr>
          <a:xfrm>
            <a:off x="2458054" y="1903553"/>
            <a:ext cx="0" cy="158997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5D5E41C-A116-4928-AC6C-9DF2CA146D22}"/>
              </a:ext>
            </a:extLst>
          </p:cNvPr>
          <p:cNvSpPr txBox="1"/>
          <p:nvPr/>
        </p:nvSpPr>
        <p:spPr>
          <a:xfrm>
            <a:off x="1395726" y="168622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endParaRPr lang="zh-CN" altLang="en-US" i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2D6D32-7301-4C98-A90E-6D2BA108FB98}"/>
              </a:ext>
            </a:extLst>
          </p:cNvPr>
          <p:cNvSpPr txBox="1"/>
          <p:nvPr/>
        </p:nvSpPr>
        <p:spPr>
          <a:xfrm>
            <a:off x="2420002" y="253382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zh-CN" altLang="en-US" i="1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BD51CB-15F7-48CE-AD87-13089F01C1EC}"/>
              </a:ext>
            </a:extLst>
          </p:cNvPr>
          <p:cNvCxnSpPr>
            <a:cxnSpLocks/>
          </p:cNvCxnSpPr>
          <p:nvPr/>
        </p:nvCxnSpPr>
        <p:spPr>
          <a:xfrm>
            <a:off x="1467454" y="2271066"/>
            <a:ext cx="1485900" cy="0"/>
          </a:xfrm>
          <a:prstGeom prst="line">
            <a:avLst/>
          </a:prstGeom>
          <a:ln>
            <a:solidFill>
              <a:srgbClr val="80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523BFC9-2089-4ABA-98D6-5CA714EE3F52}"/>
              </a:ext>
            </a:extLst>
          </p:cNvPr>
          <p:cNvSpPr txBox="1"/>
          <p:nvPr/>
        </p:nvSpPr>
        <p:spPr>
          <a:xfrm>
            <a:off x="612002" y="2326797"/>
            <a:ext cx="519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30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B6187C-A348-4744-B11D-8C0F5421D7E1}"/>
              </a:ext>
            </a:extLst>
          </p:cNvPr>
          <p:cNvSpPr txBox="1"/>
          <p:nvPr/>
        </p:nvSpPr>
        <p:spPr>
          <a:xfrm>
            <a:off x="2210404" y="4095690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9A875-306C-4E37-B611-C2B57B658CA7}"/>
              </a:ext>
            </a:extLst>
          </p:cNvPr>
          <p:cNvSpPr txBox="1"/>
          <p:nvPr/>
        </p:nvSpPr>
        <p:spPr>
          <a:xfrm>
            <a:off x="316422" y="1910495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zh-CN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baseline="30000" dirty="0">
              <a:latin typeface="Cambria Math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23C51D-29A0-43D0-BC3A-00A2D342B72A}"/>
              </a:ext>
            </a:extLst>
          </p:cNvPr>
          <p:cNvSpPr txBox="1"/>
          <p:nvPr/>
        </p:nvSpPr>
        <p:spPr>
          <a:xfrm>
            <a:off x="1779646" y="3688766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altLang="zh-CN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baseline="30000" dirty="0">
              <a:latin typeface="Cambria Math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8144D0-BC35-4AD0-8D4B-E3082BB0E215}"/>
              </a:ext>
            </a:extLst>
          </p:cNvPr>
          <p:cNvSpPr txBox="1"/>
          <p:nvPr/>
        </p:nvSpPr>
        <p:spPr>
          <a:xfrm>
            <a:off x="2964039" y="2086790"/>
            <a:ext cx="145103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800000"/>
                </a:solidFill>
                <a:latin typeface="Cambria Math" panose="02040503050406030204" pitchFamily="18" charset="0"/>
              </a:rPr>
              <a:t>6130.65(24)</a:t>
            </a:r>
            <a:endParaRPr lang="zh-CN" altLang="en-US" dirty="0">
              <a:solidFill>
                <a:srgbClr val="800000"/>
              </a:solidFill>
              <a:latin typeface="Cambria Math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BE746D-00B6-4320-9300-80A9CAAA88D6}"/>
              </a:ext>
            </a:extLst>
          </p:cNvPr>
          <p:cNvSpPr txBox="1"/>
          <p:nvPr/>
        </p:nvSpPr>
        <p:spPr>
          <a:xfrm>
            <a:off x="1875216" y="1533825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3/2</a:t>
            </a:r>
            <a:r>
              <a:rPr lang="en-US" altLang="zh-CN" baseline="30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baseline="30000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B232FB-B2A7-4386-AD2C-533103265ABD}"/>
              </a:ext>
            </a:extLst>
          </p:cNvPr>
          <p:cNvSpPr txBox="1"/>
          <p:nvPr/>
        </p:nvSpPr>
        <p:spPr>
          <a:xfrm>
            <a:off x="2971800" y="1734125"/>
            <a:ext cx="14510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Cambria Math" panose="02040503050406030204" pitchFamily="18" charset="0"/>
              </a:rPr>
              <a:t>6390.46(16)</a:t>
            </a:r>
            <a:endParaRPr lang="zh-CN" altLang="en-US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748470-7EA3-4B00-B02A-17B7276082A8}"/>
              </a:ext>
            </a:extLst>
          </p:cNvPr>
          <p:cNvCxnSpPr>
            <a:cxnSpLocks/>
          </p:cNvCxnSpPr>
          <p:nvPr/>
        </p:nvCxnSpPr>
        <p:spPr>
          <a:xfrm>
            <a:off x="1992822" y="3505200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70EB436-D1BD-49D3-B77B-AAAFBB944FD2}"/>
              </a:ext>
            </a:extLst>
          </p:cNvPr>
          <p:cNvSpPr txBox="1"/>
          <p:nvPr/>
        </p:nvSpPr>
        <p:spPr>
          <a:xfrm>
            <a:off x="1779646" y="3124200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5/2</a:t>
            </a:r>
            <a:r>
              <a:rPr lang="en-US" altLang="zh-CN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baseline="30000" dirty="0">
              <a:latin typeface="Cambria Math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198454-8E27-4BDE-89E7-C48F41D2EE3F}"/>
              </a:ext>
            </a:extLst>
          </p:cNvPr>
          <p:cNvSpPr txBox="1"/>
          <p:nvPr/>
        </p:nvSpPr>
        <p:spPr>
          <a:xfrm>
            <a:off x="193904" y="2708446"/>
            <a:ext cx="150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2.498(4) min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30E5DE3-42AD-48E4-B487-28BAC11FA450}"/>
                  </a:ext>
                </a:extLst>
              </p:cNvPr>
              <p:cNvSpPr txBox="1"/>
              <p:nvPr/>
            </p:nvSpPr>
            <p:spPr>
              <a:xfrm>
                <a:off x="4687560" y="1945009"/>
                <a:ext cx="4390536" cy="681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−0.3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+0.4</m:t>
                          </m:r>
                        </m:sup>
                      </m:sSub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altLang="zh-CN" sz="1600" i="0" dirty="0">
                  <a:solidFill>
                    <a:srgbClr val="002060"/>
                  </a:solidFill>
                  <a:effectLst/>
                  <a:latin typeface="Arial Narrow" panose="020B0606020202030204" pitchFamily="34" charset="0"/>
                </a:endParaRPr>
              </a:p>
              <a:p>
                <a:r>
                  <a:rPr lang="nb-NO" altLang="zh-CN" sz="1600" i="0" dirty="0">
                    <a:solidFill>
                      <a:srgbClr val="000066"/>
                    </a:solidFill>
                    <a:effectLst/>
                    <a:latin typeface="Arial Narrow" panose="020B0606020202030204" pitchFamily="34" charset="0"/>
                  </a:rPr>
                  <a:t>T. Budner </a:t>
                </a:r>
                <a:r>
                  <a:rPr lang="nb-NO" altLang="zh-CN" sz="1600" i="1" dirty="0">
                    <a:solidFill>
                      <a:srgbClr val="000066"/>
                    </a:solidFill>
                    <a:effectLst/>
                    <a:latin typeface="Arial Narrow" panose="020B0606020202030204" pitchFamily="34" charset="0"/>
                  </a:rPr>
                  <a:t>et al</a:t>
                </a:r>
                <a:r>
                  <a:rPr lang="nb-NO" altLang="zh-CN" sz="1600" i="0" dirty="0">
                    <a:solidFill>
                      <a:srgbClr val="000066"/>
                    </a:solidFill>
                    <a:effectLst/>
                    <a:latin typeface="Arial Narrow" panose="020B0606020202030204" pitchFamily="34" charset="0"/>
                  </a:rPr>
                  <a:t>., Phys. Rev. Lett. 128, 182701 (2022).</a:t>
                </a:r>
                <a:endParaRPr lang="en-US" altLang="zh-CN" sz="1600" i="0" dirty="0">
                  <a:solidFill>
                    <a:srgbClr val="000066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30E5DE3-42AD-48E4-B487-28BAC11FA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560" y="1945009"/>
                <a:ext cx="4390536" cy="681982"/>
              </a:xfrm>
              <a:prstGeom prst="rect">
                <a:avLst/>
              </a:prstGeom>
              <a:blipFill>
                <a:blip r:embed="rId3"/>
                <a:stretch>
                  <a:fillRect l="-83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11B8A3C9-5BFE-47F9-B5B4-E942824024D2}"/>
              </a:ext>
            </a:extLst>
          </p:cNvPr>
          <p:cNvSpPr txBox="1"/>
          <p:nvPr/>
        </p:nvSpPr>
        <p:spPr>
          <a:xfrm>
            <a:off x="4687560" y="1106269"/>
            <a:ext cx="43905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r>
              <a:rPr lang="en-US" altLang="zh-CN" sz="2000" i="1" baseline="30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r>
              <a:rPr lang="en-US" altLang="zh-CN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3/2</a:t>
            </a:r>
            <a:r>
              <a:rPr lang="en-US" altLang="zh-CN" sz="2000" baseline="30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altLang="zh-CN" sz="2000" i="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 </a:t>
            </a:r>
            <a:r>
              <a:rPr lang="en-US" altLang="zh-CN" sz="2000" i="1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sz="2000" i="1" baseline="-25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6390.2(7) keV,</a:t>
            </a:r>
            <a:r>
              <a:rPr lang="zh-CN" altLang="en-US" sz="2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2000" i="1" dirty="0" err="1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zh-CN" sz="2000" i="1" baseline="-25000" dirty="0" err="1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endParaRPr lang="nb-NO" altLang="zh-CN" sz="2000" i="1" baseline="-25000" dirty="0">
              <a:solidFill>
                <a:srgbClr val="0000FF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b-NO" altLang="zh-CN" sz="1600" i="0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M. B. Bennett </a:t>
            </a:r>
            <a:r>
              <a:rPr lang="nb-NO" altLang="zh-CN" sz="1600" i="1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et al</a:t>
            </a:r>
            <a:r>
              <a:rPr lang="nb-NO" altLang="zh-CN" sz="1600" i="0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., Phys. Rev. Lett. 116, 102502 (2016).</a:t>
            </a:r>
            <a:endParaRPr lang="en-US" altLang="zh-CN" sz="1600" i="0" dirty="0">
              <a:solidFill>
                <a:srgbClr val="000066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36" name="Table 5">
            <a:extLst>
              <a:ext uri="{FF2B5EF4-FFF2-40B4-BE49-F238E27FC236}">
                <a16:creationId xmlns:a16="http://schemas.microsoft.com/office/drawing/2014/main" id="{F790F246-E194-4870-A5C1-782A2E1F4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097468"/>
              </p:ext>
            </p:extLst>
          </p:nvPr>
        </p:nvGraphicFramePr>
        <p:xfrm>
          <a:off x="4778375" y="2819400"/>
          <a:ext cx="4365625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443">
                  <a:extLst>
                    <a:ext uri="{9D8B030D-6E8A-4147-A177-3AD203B41FA5}">
                      <a16:colId xmlns:a16="http://schemas.microsoft.com/office/drawing/2014/main" val="1232857399"/>
                    </a:ext>
                  </a:extLst>
                </a:gridCol>
                <a:gridCol w="275525">
                  <a:extLst>
                    <a:ext uri="{9D8B030D-6E8A-4147-A177-3AD203B41FA5}">
                      <a16:colId xmlns:a16="http://schemas.microsoft.com/office/drawing/2014/main" val="2469044380"/>
                    </a:ext>
                  </a:extLst>
                </a:gridCol>
                <a:gridCol w="791999">
                  <a:extLst>
                    <a:ext uri="{9D8B030D-6E8A-4147-A177-3AD203B41FA5}">
                      <a16:colId xmlns:a16="http://schemas.microsoft.com/office/drawing/2014/main" val="1579303994"/>
                    </a:ext>
                  </a:extLst>
                </a:gridCol>
                <a:gridCol w="3123658">
                  <a:extLst>
                    <a:ext uri="{9D8B030D-6E8A-4147-A177-3AD203B41FA5}">
                      <a16:colId xmlns:a16="http://schemas.microsoft.com/office/drawing/2014/main" val="4274983672"/>
                    </a:ext>
                  </a:extLst>
                </a:gridCol>
              </a:tblGrid>
              <a:tr h="1339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i="1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τ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4.4 fs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(USDA)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0260886"/>
                  </a:ext>
                </a:extLst>
              </a:tr>
              <a:tr h="1339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i="1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τ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26 fs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(USDB)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5643807"/>
                  </a:ext>
                </a:extLst>
              </a:tr>
              <a:tr h="1339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i="1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τ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3.4 fs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(USDC), 1.3 fs (USDC-shifted)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9755886"/>
                  </a:ext>
                </a:extLst>
              </a:tr>
              <a:tr h="1339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i="1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τ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1.9 fs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(USDE)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3924978"/>
                  </a:ext>
                </a:extLst>
              </a:tr>
              <a:tr h="1339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i="1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τ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3.5 fs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(USDI)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2031213"/>
                  </a:ext>
                </a:extLst>
              </a:tr>
              <a:tr h="365760">
                <a:tc gridSpan="4"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B. A. Brown. Shell Model Calculations.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dirty="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929601"/>
                  </a:ext>
                </a:extLst>
              </a:tr>
              <a:tr h="225394">
                <a:tc>
                  <a:txBody>
                    <a:bodyPr/>
                    <a:lstStyle/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τ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&lt;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 fs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altLang="zh-CN" sz="1900" baseline="30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 3/2</a:t>
                      </a:r>
                      <a:r>
                        <a:rPr lang="en-US" altLang="zh-CN" sz="1900" baseline="300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</a:t>
                      </a:r>
                      <a:r>
                        <a:rPr lang="en-US" altLang="zh-CN" sz="1900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6381 keV)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2905690"/>
                  </a:ext>
                </a:extLst>
              </a:tr>
              <a:tr h="365760">
                <a:tc gridSpan="4"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E.O. de Neijs </a:t>
                      </a:r>
                      <a:r>
                        <a:rPr lang="en-US" altLang="zh-CN" sz="1600" i="1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et al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., Nucl. Phys. A 254, 45 (1975).</a:t>
                      </a:r>
                    </a:p>
                  </a:txBody>
                  <a:tcPr marL="0" marR="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dirty="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4919230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718CF4F1-1559-4839-AC56-67C4BD58CCF8}"/>
              </a:ext>
            </a:extLst>
          </p:cNvPr>
          <p:cNvSpPr txBox="1"/>
          <p:nvPr/>
        </p:nvSpPr>
        <p:spPr>
          <a:xfrm>
            <a:off x="28575" y="5048196"/>
            <a:ext cx="457817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i-FI" sz="2000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</a:t>
            </a:r>
            <a:r>
              <a:rPr lang="fi-FI" sz="2000" i="1" baseline="-250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</a:t>
            </a:r>
            <a:r>
              <a:rPr lang="fi-FI" sz="20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r>
              <a:rPr lang="fi-FI" sz="15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A. Kankainen </a:t>
            </a:r>
            <a:r>
              <a:rPr lang="en-US" altLang="zh-CN" sz="1500" i="1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et al</a:t>
            </a:r>
            <a:r>
              <a:rPr lang="en-US" altLang="zh-CN" sz="15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., </a:t>
            </a:r>
            <a:r>
              <a:rPr lang="fi-FI" sz="15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Phys. Rev. C 82, 052501(R) (2010).</a:t>
            </a:r>
          </a:p>
          <a:p>
            <a:r>
              <a:rPr lang="fr-FR" sz="15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L. Canete </a:t>
            </a:r>
            <a:r>
              <a:rPr lang="fr-FR" sz="1500" i="1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et al</a:t>
            </a:r>
            <a:r>
              <a:rPr lang="fr-FR" sz="15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., </a:t>
            </a:r>
            <a:r>
              <a:rPr lang="fr-FR" sz="1500" dirty="0" err="1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Eur</a:t>
            </a:r>
            <a:r>
              <a:rPr lang="fr-FR" sz="15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. Phys. J. A 52, 124 (2016).</a:t>
            </a:r>
            <a:endParaRPr lang="en-US" sz="1500" dirty="0">
              <a:solidFill>
                <a:srgbClr val="000066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127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AEDD8C-D648-48EB-8A41-14C415CB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baseline="30000" dirty="0"/>
              <a:t>3</a:t>
            </a:r>
            <a:r>
              <a:rPr lang="en-US" altLang="zh-CN" dirty="0"/>
              <a:t>He Implanted Target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9052C-17A0-4FE1-A226-DE2088FADB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6E1BA-1E2A-4D4C-B15F-78F02F887A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40</a:t>
            </a:fld>
            <a:r>
              <a:rPr lang="en-US" dirty="0"/>
              <a:t> /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474DF8-A322-4535-8850-0721108C6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221" y="1066800"/>
            <a:ext cx="4023779" cy="2700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1AB38C-051C-4458-8172-684B74976C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221" y="3831664"/>
            <a:ext cx="3261779" cy="2195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02C68F-8C64-480F-A0F6-C20D51BA9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542" y="3618216"/>
            <a:ext cx="4224437" cy="23941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C75994-F507-469A-A443-0523BF612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1120139"/>
            <a:ext cx="3947579" cy="24980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ADF866-D7AE-4809-A6DC-46D6C1816C3B}"/>
              </a:ext>
            </a:extLst>
          </p:cNvPr>
          <p:cNvSpPr txBox="1"/>
          <p:nvPr/>
        </p:nvSpPr>
        <p:spPr>
          <a:xfrm>
            <a:off x="5120538" y="5407223"/>
            <a:ext cx="182293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Courtesy of Chloe Ricker</a:t>
            </a:r>
          </a:p>
        </p:txBody>
      </p:sp>
    </p:spTree>
    <p:extLst>
      <p:ext uri="{BB962C8B-B14F-4D97-AF65-F5344CB8AC3E}">
        <p14:creationId xmlns:p14="http://schemas.microsoft.com/office/powerpoint/2010/main" val="33193728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932885-AD04-4199-B6D4-179B54087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Reaction Kinematics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51DDD-EB3F-414D-8A39-7192EE7DA8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069CE-62DA-4890-8924-AC3F830822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41</a:t>
            </a:fld>
            <a:r>
              <a:rPr lang="en-US" dirty="0"/>
              <a:t> / 77</a:t>
            </a:r>
          </a:p>
        </p:txBody>
      </p:sp>
      <p:pic>
        <p:nvPicPr>
          <p:cNvPr id="1030" name="Picture 6" descr="kinematics plot">
            <a:extLst>
              <a:ext uri="{FF2B5EF4-FFF2-40B4-BE49-F238E27FC236}">
                <a16:creationId xmlns:a16="http://schemas.microsoft.com/office/drawing/2014/main" id="{80AB537F-78AC-4253-A296-47692A1F2F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038746"/>
            <a:ext cx="3657600" cy="256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inematics plot">
            <a:extLst>
              <a:ext uri="{FF2B5EF4-FFF2-40B4-BE49-F238E27FC236}">
                <a16:creationId xmlns:a16="http://schemas.microsoft.com/office/drawing/2014/main" id="{67818930-BC89-4AE6-8075-9FF6C7919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6738" y="3474720"/>
            <a:ext cx="365760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inematics plot">
            <a:extLst>
              <a:ext uri="{FF2B5EF4-FFF2-40B4-BE49-F238E27FC236}">
                <a16:creationId xmlns:a16="http://schemas.microsoft.com/office/drawing/2014/main" id="{A4E0EC5E-10EE-457D-8C00-DAEBE723C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038747"/>
            <a:ext cx="365760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inematics plot">
            <a:extLst>
              <a:ext uri="{FF2B5EF4-FFF2-40B4-BE49-F238E27FC236}">
                <a16:creationId xmlns:a16="http://schemas.microsoft.com/office/drawing/2014/main" id="{31AC1FD7-4923-4ABF-BA48-5AF0FA12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474720"/>
            <a:ext cx="365760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442C6E-552C-46B0-9598-5B169AA17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2899961"/>
            <a:ext cx="1905000" cy="996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8B2B38-B7F3-4BC3-ADAB-5F29127A80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22" y="5785979"/>
            <a:ext cx="2895600" cy="25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51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1E537D-D389-4CDA-A8A0-008DC2AA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Geant4 Simulation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A9707-3EEC-404E-A701-5D9719EE82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8D076-7CAF-49A9-8150-02C60B5508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42</a:t>
            </a:fld>
            <a:r>
              <a:rPr lang="en-US" dirty="0"/>
              <a:t> / 77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C9261D-0E77-4862-A91D-903396886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787"/>
            <a:ext cx="9144000" cy="451609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106736-510F-4253-8EC2-6F9DF97FA908}"/>
              </a:ext>
            </a:extLst>
          </p:cNvPr>
          <p:cNvCxnSpPr>
            <a:cxnSpLocks/>
          </p:cNvCxnSpPr>
          <p:nvPr/>
        </p:nvCxnSpPr>
        <p:spPr>
          <a:xfrm>
            <a:off x="2351124" y="3816070"/>
            <a:ext cx="1061607" cy="275382"/>
          </a:xfrm>
          <a:prstGeom prst="straightConnector1">
            <a:avLst/>
          </a:prstGeom>
          <a:ln w="38100">
            <a:solidFill>
              <a:srgbClr val="00FF00"/>
            </a:solidFill>
            <a:headEnd w="lg" len="lg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081920-5430-4353-885D-866401D16586}"/>
              </a:ext>
            </a:extLst>
          </p:cNvPr>
          <p:cNvSpPr txBox="1"/>
          <p:nvPr/>
        </p:nvSpPr>
        <p:spPr>
          <a:xfrm>
            <a:off x="3412731" y="3931531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000" i="1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sz="2000" baseline="-25000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zh-CN" altLang="en-US" sz="2000" baseline="-25000" dirty="0">
              <a:solidFill>
                <a:srgbClr val="00FF00"/>
              </a:solidFill>
              <a:latin typeface="Cambria" panose="020405030504060302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99C611-0C83-4B2A-A265-2B1197632258}"/>
              </a:ext>
            </a:extLst>
          </p:cNvPr>
          <p:cNvCxnSpPr>
            <a:cxnSpLocks/>
          </p:cNvCxnSpPr>
          <p:nvPr/>
        </p:nvCxnSpPr>
        <p:spPr>
          <a:xfrm flipV="1">
            <a:off x="7681723" y="3338905"/>
            <a:ext cx="654886" cy="371856"/>
          </a:xfrm>
          <a:prstGeom prst="straightConnector1">
            <a:avLst/>
          </a:prstGeom>
          <a:ln w="38100">
            <a:solidFill>
              <a:srgbClr val="00FF00"/>
            </a:solidFill>
            <a:headEnd w="lg" len="lg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09C525-762F-4208-B672-F1257BAEC255}"/>
              </a:ext>
            </a:extLst>
          </p:cNvPr>
          <p:cNvSpPr txBox="1"/>
          <p:nvPr/>
        </p:nvSpPr>
        <p:spPr>
          <a:xfrm>
            <a:off x="8336609" y="2938795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000" i="1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sz="2000" baseline="-25000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zh-CN" altLang="en-US" sz="2000" baseline="-25000" dirty="0">
              <a:solidFill>
                <a:srgbClr val="00FF00"/>
              </a:solidFill>
              <a:latin typeface="Cambria" panose="020405030504060302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1AA7F6-0ABD-4FF7-BD9F-2E38F0E0C52D}"/>
              </a:ext>
            </a:extLst>
          </p:cNvPr>
          <p:cNvCxnSpPr>
            <a:cxnSpLocks/>
          </p:cNvCxnSpPr>
          <p:nvPr/>
        </p:nvCxnSpPr>
        <p:spPr>
          <a:xfrm flipV="1">
            <a:off x="1990255" y="2933701"/>
            <a:ext cx="891672" cy="90150"/>
          </a:xfrm>
          <a:prstGeom prst="straightConnector1">
            <a:avLst/>
          </a:prstGeom>
          <a:ln w="38100">
            <a:solidFill>
              <a:srgbClr val="0099FF"/>
            </a:solidFill>
            <a:headEnd w="lg" len="lg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77A1B3-1FE2-4744-9C31-ADA9C62F7EED}"/>
              </a:ext>
            </a:extLst>
          </p:cNvPr>
          <p:cNvSpPr txBox="1"/>
          <p:nvPr/>
        </p:nvSpPr>
        <p:spPr>
          <a:xfrm>
            <a:off x="2911000" y="2692498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endParaRPr lang="zh-CN" altLang="en-US" sz="2000" b="1" baseline="-25000" dirty="0">
              <a:solidFill>
                <a:srgbClr val="0099FF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B47BA4-65CA-468B-B37F-AF72D66B656E}"/>
              </a:ext>
            </a:extLst>
          </p:cNvPr>
          <p:cNvSpPr txBox="1"/>
          <p:nvPr/>
        </p:nvSpPr>
        <p:spPr>
          <a:xfrm>
            <a:off x="1178646" y="1341592"/>
            <a:ext cx="889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Target</a:t>
            </a:r>
            <a:endParaRPr lang="zh-CN" altLang="en-US" sz="2000" baseline="-25000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C3F5EE-1754-44C8-A529-5DE0AE086B88}"/>
              </a:ext>
            </a:extLst>
          </p:cNvPr>
          <p:cNvSpPr txBox="1"/>
          <p:nvPr/>
        </p:nvSpPr>
        <p:spPr>
          <a:xfrm>
            <a:off x="55536" y="1341592"/>
            <a:ext cx="972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Vacuum</a:t>
            </a:r>
            <a:endParaRPr lang="zh-CN" altLang="en-US" baseline="-25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E87EBF-024D-40F6-B173-751C478FCBA1}"/>
              </a:ext>
            </a:extLst>
          </p:cNvPr>
          <p:cNvSpPr txBox="1"/>
          <p:nvPr/>
        </p:nvSpPr>
        <p:spPr>
          <a:xfrm>
            <a:off x="5257043" y="3462932"/>
            <a:ext cx="78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Recoil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D538C3-C16E-42AD-8551-FB7E16A6896D}"/>
              </a:ext>
            </a:extLst>
          </p:cNvPr>
          <p:cNvCxnSpPr>
            <a:cxnSpLocks/>
          </p:cNvCxnSpPr>
          <p:nvPr/>
        </p:nvCxnSpPr>
        <p:spPr>
          <a:xfrm>
            <a:off x="3649223" y="3462932"/>
            <a:ext cx="1607820" cy="123801"/>
          </a:xfrm>
          <a:prstGeom prst="straightConnector1">
            <a:avLst/>
          </a:prstGeom>
          <a:ln w="38100">
            <a:solidFill>
              <a:srgbClr val="FFFF00"/>
            </a:solidFill>
            <a:headEnd w="lg" len="lg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0858D4A-D570-464A-B33B-239E23CCA53A}"/>
              </a:ext>
            </a:extLst>
          </p:cNvPr>
          <p:cNvSpPr txBox="1"/>
          <p:nvPr/>
        </p:nvSpPr>
        <p:spPr>
          <a:xfrm>
            <a:off x="454153" y="3846518"/>
            <a:ext cx="161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Reaction point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7CA646-659F-4F43-A296-61DB214D6A13}"/>
              </a:ext>
            </a:extLst>
          </p:cNvPr>
          <p:cNvCxnSpPr>
            <a:endCxn id="18" idx="0"/>
          </p:cNvCxnSpPr>
          <p:nvPr/>
        </p:nvCxnSpPr>
        <p:spPr>
          <a:xfrm>
            <a:off x="1178646" y="3392767"/>
            <a:ext cx="82299" cy="453751"/>
          </a:xfrm>
          <a:prstGeom prst="line">
            <a:avLst/>
          </a:prstGeom>
          <a:ln>
            <a:solidFill>
              <a:srgbClr val="FF999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217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8A487D-51F3-41AC-B747-9B1D525DC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Geant4 Simulation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B0468-20E9-4A0B-BACF-2BEB3251A3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4D80B-A5CC-4B7B-A7CE-F498FFE12C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43</a:t>
            </a:fld>
            <a:r>
              <a:rPr lang="en-US" dirty="0"/>
              <a:t> /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EC51FA-C8E6-41F6-A2B0-6F38E74C3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73" y="1066800"/>
            <a:ext cx="8594254" cy="4937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55DBC5-360D-462E-A5D4-36F4032C9CDC}"/>
              </a:ext>
            </a:extLst>
          </p:cNvPr>
          <p:cNvSpPr txBox="1"/>
          <p:nvPr/>
        </p:nvSpPr>
        <p:spPr>
          <a:xfrm>
            <a:off x="4419600" y="5562600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C99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7.5% of 4</a:t>
            </a:r>
            <a:r>
              <a:rPr lang="en-US" altLang="zh-CN" sz="2000" dirty="0">
                <a:solidFill>
                  <a:srgbClr val="CC99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endParaRPr lang="en-US" sz="2000" dirty="0">
              <a:solidFill>
                <a:srgbClr val="CC99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84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FFAFA1-9FA5-47EC-B5CE-D4DF05259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Solid Angle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E901C-C173-480D-AC36-19303434CD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AFF3F-5693-4EB2-910C-CF723163AD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44</a:t>
            </a:fld>
            <a:r>
              <a:rPr lang="en-US" dirty="0"/>
              <a:t> / 77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654AFF-8667-47B9-9220-279015097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967" y="991442"/>
            <a:ext cx="4043501" cy="5086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88F53C-97F6-4498-862D-204C146B33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32" y="991442"/>
            <a:ext cx="3914775" cy="50863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B33783-8644-4966-B8FA-CE3D7DED4B5D}"/>
              </a:ext>
            </a:extLst>
          </p:cNvPr>
          <p:cNvCxnSpPr/>
          <p:nvPr/>
        </p:nvCxnSpPr>
        <p:spPr>
          <a:xfrm>
            <a:off x="763292" y="3435186"/>
            <a:ext cx="788670" cy="0"/>
          </a:xfrm>
          <a:prstGeom prst="straightConnector1">
            <a:avLst/>
          </a:prstGeom>
          <a:ln w="31750">
            <a:solidFill>
              <a:schemeClr val="accent4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135829-FB78-43F4-B598-CABC9593D8C5}"/>
              </a:ext>
            </a:extLst>
          </p:cNvPr>
          <p:cNvCxnSpPr>
            <a:cxnSpLocks/>
          </p:cNvCxnSpPr>
          <p:nvPr/>
        </p:nvCxnSpPr>
        <p:spPr>
          <a:xfrm>
            <a:off x="5104108" y="3443177"/>
            <a:ext cx="647700" cy="0"/>
          </a:xfrm>
          <a:prstGeom prst="straightConnector1">
            <a:avLst/>
          </a:prstGeom>
          <a:ln w="31750">
            <a:solidFill>
              <a:schemeClr val="accent4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D19B7D-C3A0-40B3-B7FF-5606ACE6932D}"/>
              </a:ext>
            </a:extLst>
          </p:cNvPr>
          <p:cNvCxnSpPr>
            <a:cxnSpLocks/>
          </p:cNvCxnSpPr>
          <p:nvPr/>
        </p:nvCxnSpPr>
        <p:spPr>
          <a:xfrm>
            <a:off x="5104108" y="3742262"/>
            <a:ext cx="2926080" cy="0"/>
          </a:xfrm>
          <a:prstGeom prst="straightConnector1">
            <a:avLst/>
          </a:prstGeom>
          <a:ln w="31750">
            <a:solidFill>
              <a:schemeClr val="accent4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BEE387-AB66-4A8E-B596-DAC41CA88D09}"/>
              </a:ext>
            </a:extLst>
          </p:cNvPr>
          <p:cNvCxnSpPr>
            <a:cxnSpLocks/>
          </p:cNvCxnSpPr>
          <p:nvPr/>
        </p:nvCxnSpPr>
        <p:spPr>
          <a:xfrm>
            <a:off x="763292" y="3734271"/>
            <a:ext cx="2926080" cy="0"/>
          </a:xfrm>
          <a:prstGeom prst="straightConnector1">
            <a:avLst/>
          </a:prstGeom>
          <a:ln w="31750">
            <a:solidFill>
              <a:schemeClr val="accent4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57A067-4248-4772-B7DA-993625AE0284}"/>
              </a:ext>
            </a:extLst>
          </p:cNvPr>
          <p:cNvSpPr txBox="1"/>
          <p:nvPr/>
        </p:nvSpPr>
        <p:spPr>
          <a:xfrm>
            <a:off x="763292" y="3030731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22.6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689229-3820-4397-BFA8-879EF929AE03}"/>
              </a:ext>
            </a:extLst>
          </p:cNvPr>
          <p:cNvSpPr txBox="1"/>
          <p:nvPr/>
        </p:nvSpPr>
        <p:spPr>
          <a:xfrm>
            <a:off x="5104108" y="3038722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18.4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89067-E2F3-4C71-87A7-BC96C4C9CB89}"/>
              </a:ext>
            </a:extLst>
          </p:cNvPr>
          <p:cNvSpPr txBox="1"/>
          <p:nvPr/>
        </p:nvSpPr>
        <p:spPr>
          <a:xfrm>
            <a:off x="2317633" y="3364939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80.2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0C66BD-505A-4F55-9212-51C377ABB369}"/>
              </a:ext>
            </a:extLst>
          </p:cNvPr>
          <p:cNvSpPr txBox="1"/>
          <p:nvPr/>
        </p:nvSpPr>
        <p:spPr>
          <a:xfrm>
            <a:off x="6417777" y="3372930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80.2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73E47E-ED27-49B9-B07A-C41DD78DCA35}"/>
              </a:ext>
            </a:extLst>
          </p:cNvPr>
          <p:cNvSpPr txBox="1"/>
          <p:nvPr/>
        </p:nvSpPr>
        <p:spPr>
          <a:xfrm>
            <a:off x="509693" y="109965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DSL1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2F303-010F-44CF-8AD6-EEC5D41A48AF}"/>
              </a:ext>
            </a:extLst>
          </p:cNvPr>
          <p:cNvSpPr txBox="1"/>
          <p:nvPr/>
        </p:nvSpPr>
        <p:spPr>
          <a:xfrm>
            <a:off x="4782881" y="110764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DSL2</a:t>
            </a:r>
          </a:p>
        </p:txBody>
      </p:sp>
    </p:spTree>
    <p:extLst>
      <p:ext uri="{BB962C8B-B14F-4D97-AF65-F5344CB8AC3E}">
        <p14:creationId xmlns:p14="http://schemas.microsoft.com/office/powerpoint/2010/main" val="748236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E6A7CD-1CDE-4887-8A24-771ADF39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Geant4 Simulation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EC69B-920D-41AD-927E-D9A7F5DB64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2E547-19B0-4149-AD1B-92FEF25F94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45</a:t>
            </a:fld>
            <a:r>
              <a:rPr lang="en-US" dirty="0"/>
              <a:t> / 77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689A558-1202-4674-9D8C-4D9710307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98" y="1163496"/>
            <a:ext cx="2209800" cy="2197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55CCCD-53C2-4664-9506-65FD8C1C6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275" y="3581400"/>
            <a:ext cx="6277194" cy="23774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F78CD6-FD81-4D29-9B46-794760317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275" y="1138512"/>
            <a:ext cx="6277194" cy="23774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1091F9-B5AA-47F7-A9FF-B77B3C796176}"/>
              </a:ext>
            </a:extLst>
          </p:cNvPr>
          <p:cNvSpPr txBox="1"/>
          <p:nvPr/>
        </p:nvSpPr>
        <p:spPr>
          <a:xfrm>
            <a:off x="3456203" y="2570891"/>
            <a:ext cx="108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spectra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DA0EC-C663-4CF1-9A80-DD9D10E76D19}"/>
              </a:ext>
            </a:extLst>
          </p:cNvPr>
          <p:cNvSpPr txBox="1"/>
          <p:nvPr/>
        </p:nvSpPr>
        <p:spPr>
          <a:xfrm>
            <a:off x="3456203" y="4948331"/>
            <a:ext cx="226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-gated 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-ray spectra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ACC4B1-D456-4640-A3EB-3CF56B22ADE8}"/>
              </a:ext>
            </a:extLst>
          </p:cNvPr>
          <p:cNvSpPr txBox="1"/>
          <p:nvPr/>
        </p:nvSpPr>
        <p:spPr>
          <a:xfrm>
            <a:off x="76200" y="3415759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particle heatmap on DSSD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6A437F-D040-4827-A98F-026067361848}"/>
              </a:ext>
            </a:extLst>
          </p:cNvPr>
          <p:cNvSpPr txBox="1"/>
          <p:nvPr/>
        </p:nvSpPr>
        <p:spPr>
          <a:xfrm>
            <a:off x="401739" y="3799360"/>
            <a:ext cx="215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pixel: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0.21% of 4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E237BD-6E0E-4BE8-B77C-2FED13282AD4}"/>
              </a:ext>
            </a:extLst>
          </p:cNvPr>
          <p:cNvSpPr txBox="1"/>
          <p:nvPr/>
        </p:nvSpPr>
        <p:spPr>
          <a:xfrm>
            <a:off x="7872627" y="3657600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</a:t>
            </a:r>
            <a:r>
              <a:rPr lang="en-US" altLang="zh-CN" sz="1600" i="1" baseline="-250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sz="1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1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0.9%</a:t>
            </a:r>
          </a:p>
        </p:txBody>
      </p:sp>
    </p:spTree>
    <p:extLst>
      <p:ext uri="{BB962C8B-B14F-4D97-AF65-F5344CB8AC3E}">
        <p14:creationId xmlns:p14="http://schemas.microsoft.com/office/powerpoint/2010/main" val="545702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D6EA9A0-5DFF-45AF-BA91-AD9070C334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5998068"/>
              </p:ext>
            </p:extLst>
          </p:nvPr>
        </p:nvGraphicFramePr>
        <p:xfrm>
          <a:off x="76200" y="1066800"/>
          <a:ext cx="8991600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3E727F6-ADAA-4F99-83AD-BF55BD97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Bayesian-related talks at </a:t>
            </a:r>
            <a:r>
              <a:rPr lang="en-US" altLang="zh-CN" dirty="0"/>
              <a:t>each </a:t>
            </a:r>
            <a:r>
              <a:rPr lang="en-US" dirty="0"/>
              <a:t>APS DNP Meeting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CBAC82-4774-40D1-A483-08CE41B504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246B3-0265-4505-9458-812A372974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46</a:t>
            </a:fld>
            <a:r>
              <a:rPr lang="en-US" dirty="0"/>
              <a:t> / 77</a:t>
            </a:r>
          </a:p>
        </p:txBody>
      </p:sp>
    </p:spTree>
    <p:extLst>
      <p:ext uri="{BB962C8B-B14F-4D97-AF65-F5344CB8AC3E}">
        <p14:creationId xmlns:p14="http://schemas.microsoft.com/office/powerpoint/2010/main" val="38018559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ADCE92-C257-4DEC-AA13-DFF2C38C5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While DSAM can in principle be done in either normal or inverse kinematics, there are several advantages to inverse kinematics, where a heavy beam impinges on a light target, including:</a:t>
            </a:r>
          </a:p>
          <a:p>
            <a:pPr lvl="1" algn="just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Recoils tend to be in the </a:t>
            </a:r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electronic stopping power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regime. Electronic stopping powers are both more easily measured and have smaller angular scattering, leading to smaller uncertainties in the extracted lifetimes.</a:t>
            </a:r>
          </a:p>
          <a:p>
            <a:pPr lvl="1" algn="just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/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Velocity change can be larger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due to a maximum in stopping powers for typical systems around recoil energies of tens of MeV for nuclei with mass number 20 &lt; A &lt; 40. This is particularly helpful for extracting finite lifetimes for short-lived states.</a:t>
            </a:r>
          </a:p>
          <a:p>
            <a:pPr lvl="1" algn="just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Higher recoil velocities (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0.0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74)</a:t>
            </a:r>
            <a:r>
              <a:rPr lang="zh-CN" altLang="en-US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lead to </a:t>
            </a:r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larger Doppler shifts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making it easier to distinguish unshifted peaks from shifted peaks, particularly at low energies, where the absolute shift is small.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D01912-66C8-4759-A42B-17A78660B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Advantages of </a:t>
            </a:r>
            <a:r>
              <a:rPr lang="en-US" altLang="zh-CN" dirty="0"/>
              <a:t>I</a:t>
            </a:r>
            <a:r>
              <a:rPr lang="en-US" dirty="0"/>
              <a:t>nverse Kinematics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A4BC5-726E-40E5-B656-0B75209939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DBB13-7E5B-4698-B748-40EBECF615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47</a:t>
            </a:fld>
            <a:r>
              <a:rPr lang="en-US" dirty="0"/>
              <a:t> / 77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091AD-D39C-4DAC-BEF5-1CC05A993F50}"/>
              </a:ext>
            </a:extLst>
          </p:cNvPr>
          <p:cNvSpPr txBox="1"/>
          <p:nvPr/>
        </p:nvSpPr>
        <p:spPr>
          <a:xfrm>
            <a:off x="4914162" y="5712023"/>
            <a:ext cx="415363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C. Fry, Ph.D. Thesis, Michigan State University, USA, 2018.</a:t>
            </a:r>
          </a:p>
        </p:txBody>
      </p:sp>
    </p:spTree>
    <p:extLst>
      <p:ext uri="{BB962C8B-B14F-4D97-AF65-F5344CB8AC3E}">
        <p14:creationId xmlns:p14="http://schemas.microsoft.com/office/powerpoint/2010/main" val="3201629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D21DC6-6628-4E7C-901A-DF0E8991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Readiness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D8044-0C2E-432A-B438-0880C204AD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27616-797C-4BAB-A710-FE8D4DD45F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48</a:t>
            </a:fld>
            <a:r>
              <a:rPr lang="en-US" dirty="0"/>
              <a:t> / 77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EEF7958D-FA2C-4F72-BCF0-2E39264CE0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450" y="1258256"/>
            <a:ext cx="8229600" cy="343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F86427F-BC24-4610-877F-86CF07E4D3B6}"/>
              </a:ext>
            </a:extLst>
          </p:cNvPr>
          <p:cNvSpPr txBox="1">
            <a:spLocks/>
          </p:cNvSpPr>
          <p:nvPr/>
        </p:nvSpPr>
        <p:spPr bwMode="auto">
          <a:xfrm>
            <a:off x="227334" y="5037549"/>
            <a:ext cx="8761832" cy="32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35146" indent="-135146" algn="l" defTabSz="602528" rtl="0" eaLnBrk="1" fontAlgn="base" hangingPunct="1">
              <a:lnSpc>
                <a:spcPct val="90000"/>
              </a:lnSpc>
              <a:spcBef>
                <a:spcPts val="90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4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272546" indent="-113749" algn="l" defTabSz="602528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443731" indent="-120505" algn="l" defTabSz="602528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35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546218" indent="-100234" algn="l" defTabSz="602528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752315" indent="-135146" algn="l" defTabSz="602528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05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1667630" indent="-113080" algn="l" defTabSz="6058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010443" indent="-113080" algn="l" defTabSz="6058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2353254" indent="-113080" algn="l" defTabSz="6058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2696064" indent="-113080" algn="l" defTabSz="6058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kern="0" dirty="0">
                <a:latin typeface="Cambria" panose="02040503050406030204" pitchFamily="18" charset="0"/>
                <a:ea typeface="Cambria" panose="02040503050406030204" pitchFamily="18" charset="0"/>
              </a:rPr>
              <a:t>We possess all the equipment </a:t>
            </a:r>
            <a:r>
              <a:rPr lang="en-US" altLang="zh-CN" kern="0" dirty="0">
                <a:latin typeface="Cambria" panose="02040503050406030204" pitchFamily="18" charset="0"/>
                <a:ea typeface="Cambria" panose="02040503050406030204" pitchFamily="18" charset="0"/>
              </a:rPr>
              <a:t>and targets </a:t>
            </a:r>
            <a:r>
              <a:rPr lang="en-US" kern="0" dirty="0">
                <a:latin typeface="Cambria" panose="02040503050406030204" pitchFamily="18" charset="0"/>
                <a:ea typeface="Cambria" panose="02040503050406030204" pitchFamily="18" charset="0"/>
              </a:rPr>
              <a:t>needed for the experiment at TRIUMF.</a:t>
            </a:r>
          </a:p>
        </p:txBody>
      </p:sp>
    </p:spTree>
    <p:extLst>
      <p:ext uri="{BB962C8B-B14F-4D97-AF65-F5344CB8AC3E}">
        <p14:creationId xmlns:p14="http://schemas.microsoft.com/office/powerpoint/2010/main" val="1453291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D1DDF2-3BA2-42EC-B1DE-787F66932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44" y="1066800"/>
            <a:ext cx="8777111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D12489-9786-4FB5-B765-DF938DDA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Beam </a:t>
            </a:r>
            <a:r>
              <a:rPr lang="en-US" altLang="zh-CN" dirty="0"/>
              <a:t>Delivery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4B3423-CAF4-46B3-ADF1-AFA07F5846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074DF-8F9F-4612-9F5B-39B9DF5382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49</a:t>
            </a:fld>
            <a:r>
              <a:rPr lang="en-US" dirty="0"/>
              <a:t> / 77</a:t>
            </a:r>
          </a:p>
        </p:txBody>
      </p:sp>
    </p:spTree>
    <p:extLst>
      <p:ext uri="{BB962C8B-B14F-4D97-AF65-F5344CB8AC3E}">
        <p14:creationId xmlns:p14="http://schemas.microsoft.com/office/powerpoint/2010/main" val="691014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5891B3-ED31-4492-A445-B1803F24E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243" y="1066800"/>
            <a:ext cx="8239513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B7C440-1F93-4E44-8E02-5DF4106C4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Known Decay Scheme of the Key Resonance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9E9B9-E6A7-4D85-A3FA-3F87A1DBA1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3E772-0BA5-4FBD-8219-F362E992B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r>
              <a:rPr lang="en-US" dirty="0"/>
              <a:t> / 77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67B123-71F5-42D5-BC1C-74ED51EC9D41}"/>
              </a:ext>
            </a:extLst>
          </p:cNvPr>
          <p:cNvSpPr txBox="1"/>
          <p:nvPr/>
        </p:nvSpPr>
        <p:spPr>
          <a:xfrm>
            <a:off x="79664" y="5718522"/>
            <a:ext cx="336983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66"/>
                </a:solidFill>
                <a:latin typeface="Arial Narrow" panose="020B0606020202030204" pitchFamily="34" charset="0"/>
              </a:rPr>
              <a:t>J. Chen </a:t>
            </a:r>
            <a:r>
              <a:rPr lang="en-US" altLang="zh-CN" sz="14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sz="1400" dirty="0">
                <a:solidFill>
                  <a:srgbClr val="000066"/>
                </a:solidFill>
                <a:latin typeface="Arial Narrow" panose="020B0606020202030204" pitchFamily="34" charset="0"/>
              </a:rPr>
              <a:t>.</a:t>
            </a:r>
            <a:r>
              <a:rPr lang="en-US" sz="1400" dirty="0">
                <a:solidFill>
                  <a:srgbClr val="000066"/>
                </a:solidFill>
                <a:latin typeface="Arial Narrow" panose="020B0606020202030204" pitchFamily="34" charset="0"/>
              </a:rPr>
              <a:t>, Nucl. Data Sheets 184, 29 (2022).</a:t>
            </a:r>
          </a:p>
        </p:txBody>
      </p:sp>
    </p:spTree>
    <p:extLst>
      <p:ext uri="{BB962C8B-B14F-4D97-AF65-F5344CB8AC3E}">
        <p14:creationId xmlns:p14="http://schemas.microsoft.com/office/powerpoint/2010/main" val="16536034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044B7F-87B9-4522-A8F2-9F40E384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 err="1"/>
              <a:t>RatesMC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7CBD4-EB5B-4FA0-B123-AF9E79D418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6C6AF-9AF3-4EE5-B17A-4E286E2ED6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50</a:t>
            </a:fld>
            <a:r>
              <a:rPr lang="en-US" dirty="0"/>
              <a:t> / 77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6870F4-97DD-474A-A8BC-E472E507C676}"/>
                  </a:ext>
                </a:extLst>
              </p:cNvPr>
              <p:cNvSpPr txBox="1"/>
              <p:nvPr/>
            </p:nvSpPr>
            <p:spPr>
              <a:xfrm>
                <a:off x="509089" y="5626144"/>
                <a:ext cx="22680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260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=80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48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6870F4-97DD-474A-A8BC-E472E507C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89" y="5626144"/>
                <a:ext cx="2268057" cy="369332"/>
              </a:xfrm>
              <a:prstGeom prst="rect">
                <a:avLst/>
              </a:prstGeom>
              <a:blipFill>
                <a:blip r:embed="rId2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0EFD096-9C9F-4FAF-8A16-645828C7F9E5}"/>
              </a:ext>
            </a:extLst>
          </p:cNvPr>
          <p:cNvSpPr txBox="1"/>
          <p:nvPr/>
        </p:nvSpPr>
        <p:spPr>
          <a:xfrm>
            <a:off x="3260654" y="5641533"/>
            <a:ext cx="413074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b-NO" altLang="zh-CN" sz="1600" i="0" dirty="0">
                <a:solidFill>
                  <a:srgbClr val="0000CC"/>
                </a:solidFill>
                <a:effectLst/>
                <a:latin typeface="Arial Narrow" panose="020B0606020202030204" pitchFamily="34" charset="0"/>
              </a:rPr>
              <a:t>T. Budner </a:t>
            </a:r>
            <a:r>
              <a:rPr lang="nb-NO" altLang="zh-CN" sz="1600" i="1" dirty="0">
                <a:solidFill>
                  <a:srgbClr val="0000CC"/>
                </a:solidFill>
                <a:effectLst/>
                <a:latin typeface="Arial Narrow" panose="020B0606020202030204" pitchFamily="34" charset="0"/>
              </a:rPr>
              <a:t>et al</a:t>
            </a:r>
            <a:r>
              <a:rPr lang="nb-NO" altLang="zh-CN" sz="1600" i="0" dirty="0">
                <a:solidFill>
                  <a:srgbClr val="0000CC"/>
                </a:solidFill>
                <a:effectLst/>
                <a:latin typeface="Arial Narrow" panose="020B0606020202030204" pitchFamily="34" charset="0"/>
              </a:rPr>
              <a:t>., Phys. Rev. Lett. 128, 182701 (2022).</a:t>
            </a:r>
            <a:endParaRPr lang="en-US" altLang="zh-CN" sz="1600" i="0" dirty="0">
              <a:solidFill>
                <a:srgbClr val="0000CC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A0722B-CB4B-422F-B5B1-78102AF67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1280160"/>
            <a:ext cx="4828031" cy="4023360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7CAD82F-0916-4C16-B26B-A88E17B38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37760" y="1280160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72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DBED7F-F274-4210-996E-F5292D2FB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 err="1"/>
              <a:t>RatesMC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903F19-8D46-471D-A942-77F51785DA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FC5B4-63BC-42E3-91E8-64FE78E9A2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51</a:t>
            </a:fld>
            <a:r>
              <a:rPr lang="en-US" dirty="0"/>
              <a:t> / 77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36186D9-10B3-4EF5-9E65-47287148831E}"/>
                  </a:ext>
                </a:extLst>
              </p:cNvPr>
              <p:cNvSpPr txBox="1"/>
              <p:nvPr/>
            </p:nvSpPr>
            <p:spPr>
              <a:xfrm>
                <a:off x="509089" y="5626144"/>
                <a:ext cx="2352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260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=22−62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36186D9-10B3-4EF5-9E65-472871488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89" y="5626144"/>
                <a:ext cx="2352182" cy="369332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26DF988-6F3A-465A-BE6E-FEF80E667E7B}"/>
              </a:ext>
            </a:extLst>
          </p:cNvPr>
          <p:cNvSpPr txBox="1"/>
          <p:nvPr/>
        </p:nvSpPr>
        <p:spPr>
          <a:xfrm>
            <a:off x="3221596" y="5641533"/>
            <a:ext cx="175080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b-NO" altLang="zh-CN" sz="160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1000 counts  </a:t>
            </a:r>
            <a:r>
              <a:rPr lang="en-US" altLang="zh-CN" sz="16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160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 = 3 fs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26EBD9D-66D4-49EB-A975-D56EFECAD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37760" y="1280160"/>
            <a:ext cx="4023360" cy="402336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32CD7A-EC10-4737-BDF2-80D420AA4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1" y="1280160"/>
            <a:ext cx="4828031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977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D66D0E61-4B96-4E3A-B6F9-A286D3122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7760" y="1280160"/>
            <a:ext cx="4023360" cy="402336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5AD08-E135-4952-88C3-682075C977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E8FA40-73DD-4ED9-8D80-87C44325B1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52</a:t>
            </a:fld>
            <a:r>
              <a:rPr lang="en-US" dirty="0"/>
              <a:t> / 77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AB9C7B-394F-4CFA-AF4D-2C3B966378AC}"/>
                  </a:ext>
                </a:extLst>
              </p:cNvPr>
              <p:cNvSpPr txBox="1"/>
              <p:nvPr/>
            </p:nvSpPr>
            <p:spPr>
              <a:xfrm>
                <a:off x="509089" y="5626144"/>
                <a:ext cx="2352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260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=18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57 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AB9C7B-394F-4CFA-AF4D-2C3B96637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89" y="5626144"/>
                <a:ext cx="2352182" cy="369332"/>
              </a:xfrm>
              <a:prstGeom prst="rect">
                <a:avLst/>
              </a:prstGeom>
              <a:blipFill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BB96FC7-A717-4474-91A7-34173B270A9C}"/>
              </a:ext>
            </a:extLst>
          </p:cNvPr>
          <p:cNvSpPr txBox="1"/>
          <p:nvPr/>
        </p:nvSpPr>
        <p:spPr>
          <a:xfrm>
            <a:off x="3221596" y="5641533"/>
            <a:ext cx="165782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b-NO" altLang="zh-CN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5</a:t>
            </a:r>
            <a:r>
              <a:rPr lang="nb-NO" altLang="zh-CN" sz="160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00 counts  </a:t>
            </a:r>
            <a:r>
              <a:rPr lang="en-US" altLang="zh-CN" sz="16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160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 = 3 fs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D4E3B71-2342-4896-83E5-EA2FE7C1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 err="1"/>
              <a:t>RatesMC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627B10-43D2-4EA7-9484-7673FC6F2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" y="1280160"/>
            <a:ext cx="4828031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9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CB5588-5528-4F7E-9CB6-CCDD80762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225" y="1082675"/>
            <a:ext cx="7829550" cy="49053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899049-74F7-4A66-97E9-19BA80871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 err="1"/>
              <a:t>RatesMC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BEAC5-8DFC-4A6C-9F55-0F740FFAC5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37202-8977-458D-9FC6-076EFC3930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53</a:t>
            </a:fld>
            <a:r>
              <a:rPr lang="en-US" dirty="0"/>
              <a:t> / 77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8B3CB8-0C1B-497F-BE4A-670B4BE97330}"/>
                  </a:ext>
                </a:extLst>
              </p:cNvPr>
              <p:cNvSpPr txBox="1"/>
              <p:nvPr/>
            </p:nvSpPr>
            <p:spPr>
              <a:xfrm>
                <a:off x="4650333" y="3593068"/>
                <a:ext cx="19790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=80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48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8B3CB8-0C1B-497F-BE4A-670B4BE9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333" y="3593068"/>
                <a:ext cx="1979067" cy="369332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BC6041-ADE9-4155-80F7-5453993F0C6C}"/>
              </a:ext>
            </a:extLst>
          </p:cNvPr>
          <p:cNvSpPr/>
          <p:nvPr/>
        </p:nvSpPr>
        <p:spPr>
          <a:xfrm>
            <a:off x="1676400" y="3657600"/>
            <a:ext cx="990600" cy="2286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51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EB0307-DC31-4A4B-B645-C6E9CFBF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5"/>
            <a:ext cx="8991600" cy="424506"/>
          </a:xfrm>
        </p:spPr>
        <p:txBody>
          <a:bodyPr/>
          <a:lstStyle/>
          <a:p>
            <a:r>
              <a:rPr lang="en-US" dirty="0"/>
              <a:t>Type I X-ray bursts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57555-9265-4425-8868-7A1DCCB539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0961E-1CCC-40F6-ACD9-AE0EF6CF76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54</a:t>
            </a:fld>
            <a:r>
              <a:rPr lang="en-US" dirty="0"/>
              <a:t> / 77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117D36F-A868-48A5-8EA7-28E28B32C4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73" y="1066569"/>
            <a:ext cx="4469027" cy="289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2F5562-B32A-486F-91BE-37850A1271E1}"/>
              </a:ext>
            </a:extLst>
          </p:cNvPr>
          <p:cNvSpPr txBox="1"/>
          <p:nvPr/>
        </p:nvSpPr>
        <p:spPr>
          <a:xfrm>
            <a:off x="2360397" y="3711810"/>
            <a:ext cx="228780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(Illustration Credit: NASA/CXC/M. Weiss)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4D3545B5-F32B-4812-92E8-5D0878CA1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164691" y="1082675"/>
            <a:ext cx="390971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1FB2D5-DBA0-4E7A-BFF5-2BA087CBC11C}"/>
              </a:ext>
            </a:extLst>
          </p:cNvPr>
          <p:cNvSpPr txBox="1"/>
          <p:nvPr/>
        </p:nvSpPr>
        <p:spPr>
          <a:xfrm>
            <a:off x="4928659" y="1128724"/>
            <a:ext cx="154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rp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process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BC803-20FB-43B2-B11B-A254BCB6E8AB}"/>
              </a:ext>
            </a:extLst>
          </p:cNvPr>
          <p:cNvSpPr txBox="1"/>
          <p:nvPr/>
        </p:nvSpPr>
        <p:spPr>
          <a:xfrm>
            <a:off x="5295437" y="558622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B78F89-3A6C-4C5C-8D19-3CAFC30DFEDD}"/>
              </a:ext>
            </a:extLst>
          </p:cNvPr>
          <p:cNvSpPr txBox="1"/>
          <p:nvPr/>
        </p:nvSpPr>
        <p:spPr>
          <a:xfrm>
            <a:off x="5936123" y="558622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5D2E94-F813-4F96-8592-7D56BE4C2809}"/>
              </a:ext>
            </a:extLst>
          </p:cNvPr>
          <p:cNvSpPr txBox="1"/>
          <p:nvPr/>
        </p:nvSpPr>
        <p:spPr>
          <a:xfrm>
            <a:off x="6576809" y="5586226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5873E0-51B5-4C14-AFD8-7A2417ECEF58}"/>
              </a:ext>
            </a:extLst>
          </p:cNvPr>
          <p:cNvSpPr txBox="1"/>
          <p:nvPr/>
        </p:nvSpPr>
        <p:spPr>
          <a:xfrm>
            <a:off x="7217496" y="5586226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93FFBB-1185-4D35-A817-EFB0A5680244}"/>
              </a:ext>
            </a:extLst>
          </p:cNvPr>
          <p:cNvSpPr txBox="1"/>
          <p:nvPr/>
        </p:nvSpPr>
        <p:spPr>
          <a:xfrm>
            <a:off x="7858183" y="5586226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494916-481A-44B4-9508-623DBE8D0458}"/>
              </a:ext>
            </a:extLst>
          </p:cNvPr>
          <p:cNvSpPr txBox="1"/>
          <p:nvPr/>
        </p:nvSpPr>
        <p:spPr>
          <a:xfrm>
            <a:off x="8498870" y="5586226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1B34A8-18AA-4365-9953-86B75E4F5BE2}"/>
              </a:ext>
            </a:extLst>
          </p:cNvPr>
          <p:cNvSpPr txBox="1"/>
          <p:nvPr/>
        </p:nvSpPr>
        <p:spPr>
          <a:xfrm rot="16200000">
            <a:off x="4781835" y="514226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6CB97E-AED0-4D57-B6EB-520E3AB0C988}"/>
              </a:ext>
            </a:extLst>
          </p:cNvPr>
          <p:cNvSpPr txBox="1"/>
          <p:nvPr/>
        </p:nvSpPr>
        <p:spPr>
          <a:xfrm rot="16200000">
            <a:off x="4781835" y="449593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192D90-FF4E-4F49-BFC3-1A663381AB8A}"/>
              </a:ext>
            </a:extLst>
          </p:cNvPr>
          <p:cNvSpPr txBox="1"/>
          <p:nvPr/>
        </p:nvSpPr>
        <p:spPr>
          <a:xfrm rot="16200000">
            <a:off x="4781835" y="3849593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27019F-C322-4FB2-A7C5-F157F8672BB5}"/>
              </a:ext>
            </a:extLst>
          </p:cNvPr>
          <p:cNvSpPr txBox="1"/>
          <p:nvPr/>
        </p:nvSpPr>
        <p:spPr>
          <a:xfrm rot="16200000">
            <a:off x="4781835" y="3203254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0DB44B-D9AA-4674-9AB8-CDCF325F9540}"/>
              </a:ext>
            </a:extLst>
          </p:cNvPr>
          <p:cNvSpPr txBox="1"/>
          <p:nvPr/>
        </p:nvSpPr>
        <p:spPr>
          <a:xfrm rot="16200000">
            <a:off x="4781835" y="2556915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CEFB50-DC71-4FFB-975B-04E584DD29C4}"/>
              </a:ext>
            </a:extLst>
          </p:cNvPr>
          <p:cNvSpPr txBox="1"/>
          <p:nvPr/>
        </p:nvSpPr>
        <p:spPr>
          <a:xfrm rot="16200000">
            <a:off x="4781835" y="1910576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AB7056-E449-4AF3-85BA-EDEF2F614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863" y="4081047"/>
            <a:ext cx="3876337" cy="163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D7C2D4-1818-4B8A-BA2F-3F8D87BDA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891" y="4251325"/>
            <a:ext cx="211539" cy="102189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D8DFA75-7BAC-41ED-8A5A-3A6A5FF3F053}"/>
              </a:ext>
            </a:extLst>
          </p:cNvPr>
          <p:cNvSpPr txBox="1"/>
          <p:nvPr/>
        </p:nvSpPr>
        <p:spPr>
          <a:xfrm>
            <a:off x="76200" y="5708174"/>
            <a:ext cx="3968779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000066"/>
                </a:solidFill>
                <a:latin typeface="Arial Narrow" panose="020B0606020202030204" pitchFamily="34" charset="0"/>
              </a:rPr>
              <a:t>D. K. Galloway </a:t>
            </a:r>
            <a:r>
              <a:rPr lang="en-US" sz="13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en-US" sz="1300" dirty="0">
                <a:solidFill>
                  <a:srgbClr val="000066"/>
                </a:solidFill>
                <a:latin typeface="Arial Narrow" panose="020B0606020202030204" pitchFamily="34" charset="0"/>
              </a:rPr>
              <a:t>., Publ. Astron. Soc. Aust. 34, e019 (2017).</a:t>
            </a:r>
          </a:p>
        </p:txBody>
      </p:sp>
    </p:spTree>
    <p:extLst>
      <p:ext uri="{BB962C8B-B14F-4D97-AF65-F5344CB8AC3E}">
        <p14:creationId xmlns:p14="http://schemas.microsoft.com/office/powerpoint/2010/main" val="3649466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51F437-E041-4E70-B717-C4B6E7F57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32" y="1082675"/>
            <a:ext cx="3909716" cy="4572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6B8ECA-1ADF-47DA-B4C8-EF9099C56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 err="1"/>
              <a:t>NiCu</a:t>
            </a:r>
            <a:r>
              <a:rPr lang="en-US" dirty="0"/>
              <a:t> Cycle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A3A3E9-357A-4FCF-B17F-8116EA1468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AB8850-A4D2-46CA-A6C9-C91F49BA3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55</a:t>
            </a:fld>
            <a:r>
              <a:rPr lang="en-US" dirty="0"/>
              <a:t> / 77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682E8-4357-4371-94A7-1117EF5CD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084" y="1082040"/>
            <a:ext cx="3909716" cy="457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E26466-61C0-418A-8F37-7B71BC5C9906}"/>
              </a:ext>
            </a:extLst>
          </p:cNvPr>
          <p:cNvSpPr txBox="1"/>
          <p:nvPr/>
        </p:nvSpPr>
        <p:spPr>
          <a:xfrm>
            <a:off x="152400" y="1163782"/>
            <a:ext cx="154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rp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process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12FB82-C385-43C0-975D-F69804B74779}"/>
              </a:ext>
            </a:extLst>
          </p:cNvPr>
          <p:cNvSpPr txBox="1"/>
          <p:nvPr/>
        </p:nvSpPr>
        <p:spPr>
          <a:xfrm>
            <a:off x="5029200" y="1163782"/>
            <a:ext cx="157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ν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process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46862F-0600-4A05-B952-9BB86ABD86EC}"/>
              </a:ext>
            </a:extLst>
          </p:cNvPr>
          <p:cNvSpPr txBox="1"/>
          <p:nvPr/>
        </p:nvSpPr>
        <p:spPr>
          <a:xfrm>
            <a:off x="519178" y="558622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89A09-D1CC-43DC-9466-E842F42BED39}"/>
              </a:ext>
            </a:extLst>
          </p:cNvPr>
          <p:cNvSpPr txBox="1"/>
          <p:nvPr/>
        </p:nvSpPr>
        <p:spPr>
          <a:xfrm>
            <a:off x="1159864" y="558622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E7E943-F56B-46A6-AF04-8F6C6E40466E}"/>
              </a:ext>
            </a:extLst>
          </p:cNvPr>
          <p:cNvSpPr txBox="1"/>
          <p:nvPr/>
        </p:nvSpPr>
        <p:spPr>
          <a:xfrm>
            <a:off x="1800550" y="5586226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B9C34D-0861-4250-B1C9-B57D20F37CD7}"/>
              </a:ext>
            </a:extLst>
          </p:cNvPr>
          <p:cNvSpPr txBox="1"/>
          <p:nvPr/>
        </p:nvSpPr>
        <p:spPr>
          <a:xfrm>
            <a:off x="2441237" y="5586226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923D95-E59E-46AF-889C-EF4AE481B1EF}"/>
              </a:ext>
            </a:extLst>
          </p:cNvPr>
          <p:cNvSpPr txBox="1"/>
          <p:nvPr/>
        </p:nvSpPr>
        <p:spPr>
          <a:xfrm>
            <a:off x="3081924" y="5586226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2CF305-1A96-4232-8E1C-E7B062E084FA}"/>
              </a:ext>
            </a:extLst>
          </p:cNvPr>
          <p:cNvSpPr txBox="1"/>
          <p:nvPr/>
        </p:nvSpPr>
        <p:spPr>
          <a:xfrm>
            <a:off x="3722611" y="5586226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343C89-5961-44E3-A687-7E4565D06CEB}"/>
              </a:ext>
            </a:extLst>
          </p:cNvPr>
          <p:cNvSpPr txBox="1"/>
          <p:nvPr/>
        </p:nvSpPr>
        <p:spPr>
          <a:xfrm rot="16200000">
            <a:off x="5576" y="514226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707999-16D2-4C67-916D-626FECDA8559}"/>
              </a:ext>
            </a:extLst>
          </p:cNvPr>
          <p:cNvSpPr txBox="1"/>
          <p:nvPr/>
        </p:nvSpPr>
        <p:spPr>
          <a:xfrm rot="16200000">
            <a:off x="5576" y="449593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1B21D7-7969-44E5-9EDB-8184B2AAF462}"/>
              </a:ext>
            </a:extLst>
          </p:cNvPr>
          <p:cNvSpPr txBox="1"/>
          <p:nvPr/>
        </p:nvSpPr>
        <p:spPr>
          <a:xfrm rot="16200000">
            <a:off x="5576" y="3849593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CA2A08-EA3B-4E0E-8CFB-FE5672BC164E}"/>
              </a:ext>
            </a:extLst>
          </p:cNvPr>
          <p:cNvSpPr txBox="1"/>
          <p:nvPr/>
        </p:nvSpPr>
        <p:spPr>
          <a:xfrm rot="16200000">
            <a:off x="5576" y="3203254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F1048F-ACDB-44AE-B9EE-A28E550C95BE}"/>
              </a:ext>
            </a:extLst>
          </p:cNvPr>
          <p:cNvSpPr txBox="1"/>
          <p:nvPr/>
        </p:nvSpPr>
        <p:spPr>
          <a:xfrm rot="16200000">
            <a:off x="5576" y="2556915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94D97-144F-41EB-B599-9097F5D40E5A}"/>
              </a:ext>
            </a:extLst>
          </p:cNvPr>
          <p:cNvSpPr txBox="1"/>
          <p:nvPr/>
        </p:nvSpPr>
        <p:spPr>
          <a:xfrm rot="16200000">
            <a:off x="5576" y="1910576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D3C74F-4F7E-489C-A278-C52C7379048A}"/>
              </a:ext>
            </a:extLst>
          </p:cNvPr>
          <p:cNvSpPr txBox="1"/>
          <p:nvPr/>
        </p:nvSpPr>
        <p:spPr>
          <a:xfrm>
            <a:off x="5334000" y="558622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2BB007-996B-4E38-BF46-ACF729720433}"/>
              </a:ext>
            </a:extLst>
          </p:cNvPr>
          <p:cNvSpPr txBox="1"/>
          <p:nvPr/>
        </p:nvSpPr>
        <p:spPr>
          <a:xfrm>
            <a:off x="5974686" y="558622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6E4029-71BB-42D3-AA0C-FC2E736C32F9}"/>
              </a:ext>
            </a:extLst>
          </p:cNvPr>
          <p:cNvSpPr txBox="1"/>
          <p:nvPr/>
        </p:nvSpPr>
        <p:spPr>
          <a:xfrm>
            <a:off x="6615372" y="5586226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821CD0-8CFE-4458-994A-56D49AFE11C9}"/>
              </a:ext>
            </a:extLst>
          </p:cNvPr>
          <p:cNvSpPr txBox="1"/>
          <p:nvPr/>
        </p:nvSpPr>
        <p:spPr>
          <a:xfrm>
            <a:off x="7256059" y="5586226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DF12F6-EB18-46DF-8101-E8DEBB936DE7}"/>
              </a:ext>
            </a:extLst>
          </p:cNvPr>
          <p:cNvSpPr txBox="1"/>
          <p:nvPr/>
        </p:nvSpPr>
        <p:spPr>
          <a:xfrm>
            <a:off x="7896746" y="5586226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0DA3A5-CB1F-4785-9146-C89474047624}"/>
              </a:ext>
            </a:extLst>
          </p:cNvPr>
          <p:cNvSpPr txBox="1"/>
          <p:nvPr/>
        </p:nvSpPr>
        <p:spPr>
          <a:xfrm>
            <a:off x="8537433" y="5586226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844E6D-FE69-475F-8233-620F94D7EC77}"/>
              </a:ext>
            </a:extLst>
          </p:cNvPr>
          <p:cNvSpPr txBox="1"/>
          <p:nvPr/>
        </p:nvSpPr>
        <p:spPr>
          <a:xfrm rot="16200000">
            <a:off x="4806176" y="509736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ED6957-9467-4A48-9366-E4DE114B1B0C}"/>
              </a:ext>
            </a:extLst>
          </p:cNvPr>
          <p:cNvSpPr txBox="1"/>
          <p:nvPr/>
        </p:nvSpPr>
        <p:spPr>
          <a:xfrm rot="16200000">
            <a:off x="4806176" y="44510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7E7F3F-96D5-4751-B565-70D236157ADD}"/>
              </a:ext>
            </a:extLst>
          </p:cNvPr>
          <p:cNvSpPr txBox="1"/>
          <p:nvPr/>
        </p:nvSpPr>
        <p:spPr>
          <a:xfrm rot="16200000">
            <a:off x="4806176" y="3804687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F5D3D8-546B-4529-8490-004224AFBD4C}"/>
              </a:ext>
            </a:extLst>
          </p:cNvPr>
          <p:cNvSpPr txBox="1"/>
          <p:nvPr/>
        </p:nvSpPr>
        <p:spPr>
          <a:xfrm rot="16200000">
            <a:off x="4806176" y="3158348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0DCB15-A510-43AD-9E94-80B000763024}"/>
              </a:ext>
            </a:extLst>
          </p:cNvPr>
          <p:cNvSpPr txBox="1"/>
          <p:nvPr/>
        </p:nvSpPr>
        <p:spPr>
          <a:xfrm rot="16200000">
            <a:off x="4806176" y="2512009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A04743-01E0-4B0F-BBBB-7BCF883E1EDF}"/>
              </a:ext>
            </a:extLst>
          </p:cNvPr>
          <p:cNvSpPr txBox="1"/>
          <p:nvPr/>
        </p:nvSpPr>
        <p:spPr>
          <a:xfrm rot="16200000">
            <a:off x="4806176" y="1865670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809026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B17CE4-416C-4E98-9760-92E369F98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1250"/>
          <a:stretch/>
        </p:blipFill>
        <p:spPr>
          <a:xfrm>
            <a:off x="264887" y="1066800"/>
            <a:ext cx="3909716" cy="215097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2D4BE7-A3B9-4759-96C3-3F727F6B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baseline="30000" dirty="0"/>
              <a:t>59</a:t>
            </a:r>
            <a:r>
              <a:rPr lang="en-US" altLang="zh-CN" dirty="0"/>
              <a:t>Cu(</a:t>
            </a:r>
            <a:r>
              <a:rPr lang="en-US" altLang="zh-CN" i="1" dirty="0"/>
              <a:t>p</a:t>
            </a:r>
            <a:r>
              <a:rPr lang="en-US" altLang="zh-CN" dirty="0"/>
              <a:t>,</a:t>
            </a:r>
            <a:r>
              <a:rPr lang="el-GR" altLang="zh-CN" i="1" dirty="0"/>
              <a:t>γ</a:t>
            </a:r>
            <a:r>
              <a:rPr lang="el-GR" altLang="zh-CN" dirty="0"/>
              <a:t>)</a:t>
            </a:r>
            <a:r>
              <a:rPr lang="el-GR" altLang="zh-CN" baseline="30000" dirty="0"/>
              <a:t>60</a:t>
            </a:r>
            <a:r>
              <a:rPr lang="en-US" altLang="zh-CN" dirty="0"/>
              <a:t>Zn vs </a:t>
            </a:r>
            <a:r>
              <a:rPr lang="en-US" altLang="zh-CN" baseline="30000" dirty="0"/>
              <a:t>59</a:t>
            </a:r>
            <a:r>
              <a:rPr lang="en-US" altLang="zh-CN" dirty="0"/>
              <a:t>Cu(</a:t>
            </a:r>
            <a:r>
              <a:rPr lang="en-US" altLang="zh-CN" i="1" dirty="0"/>
              <a:t>p</a:t>
            </a:r>
            <a:r>
              <a:rPr lang="en-US" altLang="zh-CN" dirty="0"/>
              <a:t>,</a:t>
            </a:r>
            <a:r>
              <a:rPr lang="el-GR" altLang="zh-CN" i="1" dirty="0"/>
              <a:t>α</a:t>
            </a:r>
            <a:r>
              <a:rPr lang="el-GR" altLang="zh-CN" dirty="0"/>
              <a:t>)</a:t>
            </a:r>
            <a:r>
              <a:rPr lang="el-GR" altLang="zh-CN" baseline="30000" dirty="0"/>
              <a:t>56</a:t>
            </a:r>
            <a:r>
              <a:rPr lang="en-US" altLang="zh-CN" dirty="0"/>
              <a:t>Ni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BB8EB-82CE-44BF-8E84-B067F4895C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B4847-4004-44E6-B178-953C4A1762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56</a:t>
            </a:fld>
            <a:r>
              <a:rPr lang="en-US" dirty="0"/>
              <a:t> / 77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AF20D3-9E0F-4B99-8A3E-A7DC29BF0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46" y="3313467"/>
            <a:ext cx="3987974" cy="21470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F4DF2A-F067-4082-8516-6EE7DC29DF1B}"/>
              </a:ext>
            </a:extLst>
          </p:cNvPr>
          <p:cNvSpPr txBox="1"/>
          <p:nvPr/>
        </p:nvSpPr>
        <p:spPr>
          <a:xfrm>
            <a:off x="76200" y="5708174"/>
            <a:ext cx="353911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R. H. </a:t>
            </a:r>
            <a:r>
              <a:rPr lang="en-US" sz="15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Cyburt</a:t>
            </a:r>
            <a:r>
              <a:rPr lang="en-US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 </a:t>
            </a:r>
            <a:r>
              <a:rPr lang="en-US" sz="15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en-US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., </a:t>
            </a:r>
            <a:r>
              <a:rPr lang="en-US" sz="15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Astrophys</a:t>
            </a:r>
            <a:r>
              <a:rPr lang="en-US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. J. 830, 55 (2016).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8B06BA-0FD4-4274-95E2-677AA9DDE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1388115"/>
            <a:ext cx="4572000" cy="16960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7021E3-0155-4391-859A-82DCBA556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175634"/>
            <a:ext cx="4572000" cy="18108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E1A6B4-984E-410A-957C-5F84A2F3A19E}"/>
              </a:ext>
            </a:extLst>
          </p:cNvPr>
          <p:cNvSpPr txBox="1"/>
          <p:nvPr/>
        </p:nvSpPr>
        <p:spPr>
          <a:xfrm>
            <a:off x="4793617" y="5664068"/>
            <a:ext cx="427418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T. Rauscher </a:t>
            </a:r>
            <a:r>
              <a:rPr lang="en-US" sz="15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en-US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., At. Data Nucl. Data Tables 75, 1 (2000).</a:t>
            </a:r>
          </a:p>
        </p:txBody>
      </p:sp>
    </p:spTree>
    <p:extLst>
      <p:ext uri="{BB962C8B-B14F-4D97-AF65-F5344CB8AC3E}">
        <p14:creationId xmlns:p14="http://schemas.microsoft.com/office/powerpoint/2010/main" val="26846008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05FDEF7-2EE1-46D0-974A-DE24C5F70A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7985552"/>
              </p:ext>
            </p:extLst>
          </p:nvPr>
        </p:nvGraphicFramePr>
        <p:xfrm>
          <a:off x="29817" y="1066800"/>
          <a:ext cx="9087422" cy="381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0383">
                  <a:extLst>
                    <a:ext uri="{9D8B030D-6E8A-4147-A177-3AD203B41FA5}">
                      <a16:colId xmlns:a16="http://schemas.microsoft.com/office/drawing/2014/main" val="2340066400"/>
                    </a:ext>
                  </a:extLst>
                </a:gridCol>
                <a:gridCol w="2026257">
                  <a:extLst>
                    <a:ext uri="{9D8B030D-6E8A-4147-A177-3AD203B41FA5}">
                      <a16:colId xmlns:a16="http://schemas.microsoft.com/office/drawing/2014/main" val="994890581"/>
                    </a:ext>
                  </a:extLst>
                </a:gridCol>
                <a:gridCol w="1707543">
                  <a:extLst>
                    <a:ext uri="{9D8B030D-6E8A-4147-A177-3AD203B41FA5}">
                      <a16:colId xmlns:a16="http://schemas.microsoft.com/office/drawing/2014/main" val="2995980938"/>
                    </a:ext>
                  </a:extLst>
                </a:gridCol>
                <a:gridCol w="3783239">
                  <a:extLst>
                    <a:ext uri="{9D8B030D-6E8A-4147-A177-3AD203B41FA5}">
                      <a16:colId xmlns:a16="http://schemas.microsoft.com/office/drawing/2014/main" val="4091183385"/>
                    </a:ext>
                  </a:extLst>
                </a:gridCol>
              </a:tblGrid>
              <a:tr h="15151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Reaction/Decay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Facility</a:t>
                      </a:r>
                      <a:endParaRPr lang="en-US" sz="1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Status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4981798"/>
                  </a:ext>
                </a:extLst>
              </a:tr>
              <a:tr h="211700">
                <a:tc>
                  <a:txBody>
                    <a:bodyPr/>
                    <a:lstStyle/>
                    <a:p>
                      <a:pPr algn="l"/>
                      <a:r>
                        <a:rPr lang="it-IT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59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Cu(</a:t>
                      </a:r>
                      <a:r>
                        <a:rPr lang="it-IT" sz="160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l-GR" sz="160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α</a:t>
                      </a:r>
                      <a:r>
                        <a:rPr lang="el-GR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r>
                        <a:rPr lang="el-GR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TRIUMF S1766</a:t>
                      </a:r>
                    </a:p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IRIS @ ISAC-II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8.5 MeV/u </a:t>
                      </a:r>
                      <a:r>
                        <a:rPr lang="it-IT" sz="14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59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</a:t>
                      </a:r>
                    </a:p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3600 pps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J. S. Randhawa </a:t>
                      </a:r>
                      <a:r>
                        <a:rPr lang="en-US" sz="1300" i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et al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., Phys. Rev. C 104, L042801 (2021).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441017"/>
                  </a:ext>
                </a:extLst>
              </a:tr>
              <a:tr h="151511">
                <a:tc>
                  <a:txBody>
                    <a:bodyPr/>
                    <a:lstStyle/>
                    <a:p>
                      <a:pPr algn="l"/>
                      <a:r>
                        <a:rPr lang="it-IT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58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Ni(</a:t>
                      </a:r>
                      <a:r>
                        <a:rPr lang="it-IT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He,</a:t>
                      </a:r>
                      <a:r>
                        <a:rPr lang="it-IT" sz="160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r>
                        <a:rPr lang="it-IT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Zn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Ohio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Pelletron</a:t>
                      </a:r>
                      <a:endParaRPr lang="en-US" sz="1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 MeV 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D. </a:t>
                      </a:r>
                      <a:r>
                        <a:rPr lang="fr-FR" sz="13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Soltesz</a:t>
                      </a:r>
                      <a:r>
                        <a:rPr lang="fr-FR" sz="13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fr-FR" sz="1300" i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et al</a:t>
                      </a:r>
                      <a:r>
                        <a:rPr lang="fr-FR" sz="13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., Phys. </a:t>
                      </a:r>
                      <a:r>
                        <a:rPr lang="fr-FR" sz="13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Rev</a:t>
                      </a:r>
                      <a:r>
                        <a:rPr lang="fr-FR" sz="13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. C 103, 015802 (2021).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920101"/>
                  </a:ext>
                </a:extLst>
              </a:tr>
              <a:tr h="298870">
                <a:tc>
                  <a:txBody>
                    <a:bodyPr/>
                    <a:lstStyle/>
                    <a:p>
                      <a:pPr algn="l"/>
                      <a:r>
                        <a:rPr lang="it-IT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Ni(</a:t>
                      </a:r>
                      <a:r>
                        <a:rPr lang="el-GR" sz="160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α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</a:t>
                      </a:r>
                      <a:r>
                        <a:rPr lang="el-GR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59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NSCL E18039 </a:t>
                      </a:r>
                    </a:p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SECAR &amp; JENSA @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ReA3</a:t>
                      </a:r>
                      <a:endParaRPr lang="en-US" sz="1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2.25, 2.40, 2.65 MeV/u </a:t>
                      </a:r>
                      <a:r>
                        <a:rPr lang="it-IT" sz="14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</a:t>
                      </a:r>
                    </a:p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3000 pps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Dec 2018</a:t>
                      </a:r>
                      <a:endParaRPr lang="en-US" sz="1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519038"/>
                  </a:ext>
                </a:extLst>
              </a:tr>
              <a:tr h="211700">
                <a:tc>
                  <a:txBody>
                    <a:bodyPr/>
                    <a:lstStyle/>
                    <a:p>
                      <a:pPr algn="l"/>
                      <a:r>
                        <a:rPr lang="it-IT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Ga(</a:t>
                      </a:r>
                      <a:r>
                        <a:rPr lang="en-US" altLang="zh-CN" sz="160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β</a:t>
                      </a:r>
                      <a:r>
                        <a:rPr lang="en-US" altLang="zh-CN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r>
                        <a:rPr lang="en-US" altLang="zh-CN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Zn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NSCL E17009 </a:t>
                      </a:r>
                    </a:p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SuN @ S2</a:t>
                      </a:r>
                      <a:endParaRPr lang="en-US" sz="1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78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Kr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36+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+Be;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Apr 2019</a:t>
                      </a:r>
                      <a:endParaRPr lang="en-US" sz="1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379639"/>
                  </a:ext>
                </a:extLst>
              </a:tr>
              <a:tr h="211700">
                <a:tc>
                  <a:txBody>
                    <a:bodyPr/>
                    <a:lstStyle/>
                    <a:p>
                      <a:pPr algn="l"/>
                      <a:r>
                        <a:rPr lang="it-IT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59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Cu(</a:t>
                      </a:r>
                      <a:r>
                        <a:rPr lang="en-US" altLang="zh-CN" sz="160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it-IT" sz="160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r>
                        <a:rPr lang="it-IT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Zn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FRIB E21014</a:t>
                      </a:r>
                    </a:p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GRETINA @ S3</a:t>
                      </a:r>
                      <a:endParaRPr lang="en-US" sz="1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59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Jun 2023</a:t>
                      </a:r>
                      <a:endParaRPr lang="en-US" sz="1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229521"/>
                  </a:ext>
                </a:extLst>
              </a:tr>
              <a:tr h="151511">
                <a:tc>
                  <a:txBody>
                    <a:bodyPr/>
                    <a:lstStyle/>
                    <a:p>
                      <a:pPr algn="l"/>
                      <a:r>
                        <a:rPr lang="it-IT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59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Cu(</a:t>
                      </a:r>
                      <a:r>
                        <a:rPr lang="it-IT" sz="160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l-GR" sz="160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α</a:t>
                      </a:r>
                      <a:r>
                        <a:rPr lang="el-GR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r>
                        <a:rPr lang="el-GR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FRIB E21026 @ ReA6</a:t>
                      </a:r>
                      <a:endParaRPr lang="en-US" sz="1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8.4 MeV/u 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59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841060"/>
                  </a:ext>
                </a:extLst>
              </a:tr>
              <a:tr h="211700">
                <a:tc>
                  <a:txBody>
                    <a:bodyPr/>
                    <a:lstStyle/>
                    <a:p>
                      <a:pPr algn="l"/>
                      <a:r>
                        <a:rPr lang="it-IT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Ga(</a:t>
                      </a:r>
                      <a:r>
                        <a:rPr lang="en-US" altLang="zh-CN" sz="160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β</a:t>
                      </a:r>
                      <a:r>
                        <a:rPr lang="en-US" altLang="zh-CN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r>
                        <a:rPr lang="en-US" altLang="zh-CN" sz="16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Zn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FRIB E23035</a:t>
                      </a:r>
                    </a:p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GADGET II @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S1</a:t>
                      </a:r>
                      <a:endParaRPr lang="en-US" sz="1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Ge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+C;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Ga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4000 pps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61803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EF9F5A5-ED75-4952-916C-C6C565D09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Previous and Upcoming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DB078-5D7A-4A09-8EB2-81F36CCB63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D0CF2-78F4-42A6-BDB9-C59D891A88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57</a:t>
            </a:fld>
            <a:r>
              <a:rPr lang="en-US" dirty="0"/>
              <a:t> / 77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F3E3C-92FC-4B38-ABA0-43F939A19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361586"/>
            <a:ext cx="2057400" cy="358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541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DC39C6-6F8F-4F95-8186-032FFD0D3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69311" y="1066800"/>
            <a:ext cx="6098489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D75C66-C9D4-4A0D-89D9-F95B90F9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baseline="30000" dirty="0"/>
              <a:t>60</a:t>
            </a:r>
            <a:r>
              <a:rPr lang="en-US" dirty="0"/>
              <a:t>Ga Decay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8FF3D-37DD-4210-B069-A55C8844C3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315E4-F6AE-4D3E-B38C-62BEDB18E4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58</a:t>
            </a:fld>
            <a:r>
              <a:rPr lang="en-US" dirty="0"/>
              <a:t> / 77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0E6880-BB48-4B60-A057-34986323E473}"/>
              </a:ext>
            </a:extLst>
          </p:cNvPr>
          <p:cNvSpPr txBox="1"/>
          <p:nvPr/>
        </p:nvSpPr>
        <p:spPr>
          <a:xfrm>
            <a:off x="78259" y="1064509"/>
            <a:ext cx="45781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aseline="30000" dirty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Ga 1.8 pps @ GSI</a:t>
            </a:r>
          </a:p>
          <a:p>
            <a:r>
              <a:rPr lang="it-IT" sz="1600" dirty="0">
                <a:solidFill>
                  <a:srgbClr val="000066"/>
                </a:solidFill>
                <a:latin typeface="Arial Narrow" panose="020B0606020202030204" pitchFamily="34" charset="0"/>
              </a:rPr>
              <a:t>C. Mazzocchi </a:t>
            </a:r>
            <a:r>
              <a:rPr lang="it-IT" sz="16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it-IT" sz="1600" dirty="0">
                <a:solidFill>
                  <a:srgbClr val="000066"/>
                </a:solidFill>
                <a:latin typeface="Arial Narrow" panose="020B0606020202030204" pitchFamily="34" charset="0"/>
              </a:rPr>
              <a:t>., Eur. Phys. J. A 12, 269 (2001).</a:t>
            </a:r>
          </a:p>
          <a:p>
            <a:endParaRPr lang="it-IT" sz="1600" dirty="0">
              <a:solidFill>
                <a:srgbClr val="000066"/>
              </a:solidFill>
              <a:latin typeface="Arial Narrow" panose="020B0606020202030204" pitchFamily="34" charset="0"/>
            </a:endParaRPr>
          </a:p>
          <a:p>
            <a:r>
              <a:rPr lang="it-IT" baseline="30000" dirty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Ga 1.3 pps @ RIKEN</a:t>
            </a:r>
          </a:p>
          <a:p>
            <a:r>
              <a:rPr lang="en-US" sz="1600" dirty="0">
                <a:solidFill>
                  <a:srgbClr val="000066"/>
                </a:solidFill>
                <a:latin typeface="Arial Narrow" panose="020B0606020202030204" pitchFamily="34" charset="0"/>
              </a:rPr>
              <a:t>S. E. A. </a:t>
            </a:r>
            <a:r>
              <a:rPr lang="en-US" sz="16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Orrigo</a:t>
            </a:r>
            <a:r>
              <a:rPr lang="en-US" sz="1600" dirty="0">
                <a:solidFill>
                  <a:srgbClr val="000066"/>
                </a:solidFill>
                <a:latin typeface="Arial Narrow" panose="020B0606020202030204" pitchFamily="34" charset="0"/>
              </a:rPr>
              <a:t> </a:t>
            </a:r>
            <a:r>
              <a:rPr lang="en-US" sz="16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en-US" sz="1600" dirty="0">
                <a:solidFill>
                  <a:srgbClr val="000066"/>
                </a:solidFill>
                <a:latin typeface="Arial Narrow" panose="020B0606020202030204" pitchFamily="34" charset="0"/>
              </a:rPr>
              <a:t>., Phys. Rev. C 103, 014324 (2021).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14FF66-A3F1-4151-AA74-E3A14FFF2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7" y="3657600"/>
            <a:ext cx="2913714" cy="20600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F5489E-CC8B-4B4B-B6EE-A50341DBC0AB}"/>
              </a:ext>
            </a:extLst>
          </p:cNvPr>
          <p:cNvSpPr txBox="1"/>
          <p:nvPr/>
        </p:nvSpPr>
        <p:spPr>
          <a:xfrm>
            <a:off x="76200" y="5745268"/>
            <a:ext cx="41723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66"/>
                </a:solidFill>
                <a:latin typeface="Arial Narrow" panose="020B0606020202030204" pitchFamily="34" charset="0"/>
              </a:rPr>
              <a:t>Thomas </a:t>
            </a:r>
            <a:r>
              <a:rPr lang="fr-FR" sz="12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Goigoux</a:t>
            </a:r>
            <a:r>
              <a:rPr lang="fr-FR" sz="1200" dirty="0">
                <a:solidFill>
                  <a:srgbClr val="000066"/>
                </a:solidFill>
                <a:latin typeface="Arial Narrow" panose="020B0606020202030204" pitchFamily="34" charset="0"/>
              </a:rPr>
              <a:t>, </a:t>
            </a:r>
            <a:r>
              <a:rPr lang="fr-FR" sz="12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Ph.D</a:t>
            </a:r>
            <a:r>
              <a:rPr lang="fr-FR" sz="1200" dirty="0">
                <a:solidFill>
                  <a:srgbClr val="000066"/>
                </a:solidFill>
                <a:latin typeface="Arial Narrow" panose="020B0606020202030204" pitchFamily="34" charset="0"/>
              </a:rPr>
              <a:t>. </a:t>
            </a:r>
            <a:r>
              <a:rPr lang="fr-FR" sz="12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Thesis</a:t>
            </a:r>
            <a:r>
              <a:rPr lang="fr-FR" sz="1200" dirty="0">
                <a:solidFill>
                  <a:srgbClr val="000066"/>
                </a:solidFill>
                <a:latin typeface="Arial Narrow" panose="020B0606020202030204" pitchFamily="34" charset="0"/>
              </a:rPr>
              <a:t>, </a:t>
            </a:r>
            <a:r>
              <a:rPr lang="fr-FR" sz="1200" dirty="0" err="1">
                <a:solidFill>
                  <a:srgbClr val="000066"/>
                </a:solidFill>
                <a:latin typeface="Arial Narrow" panose="020B0606020202030204" pitchFamily="34" charset="0"/>
              </a:rPr>
              <a:t>Universite</a:t>
            </a:r>
            <a:r>
              <a:rPr lang="fr-FR" sz="1200" dirty="0">
                <a:solidFill>
                  <a:srgbClr val="000066"/>
                </a:solidFill>
                <a:latin typeface="Arial Narrow" panose="020B0606020202030204" pitchFamily="34" charset="0"/>
              </a:rPr>
              <a:t> de Bordeaux, France, 2017.</a:t>
            </a:r>
            <a:endParaRPr lang="en-US" sz="1200" dirty="0">
              <a:solidFill>
                <a:srgbClr val="00006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495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895007-F911-4516-8108-31872195F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A26E4-D9C7-4360-8DBD-BA7153CD88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6ABDB-10A3-441E-9CC1-ECDBC4C13E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59</a:t>
            </a:fld>
            <a:r>
              <a:rPr lang="en-US" dirty="0"/>
              <a:t> /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165D01-ABEC-44A8-99B4-189A23F09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4444"/>
          <a:stretch/>
        </p:blipFill>
        <p:spPr>
          <a:xfrm>
            <a:off x="91440" y="1066800"/>
            <a:ext cx="3670150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97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9C5118-2662-4751-A74E-1EFDF687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Doppler Shift Attenuation Method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6DC08-20E4-4DD0-8ED8-2695D8D7E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061FC-AB1B-429A-8B5F-A30ABBAA9C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r>
              <a:rPr lang="en-US" dirty="0"/>
              <a:t> / 77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72D08F7B-935C-4B4D-AF30-1C0514E5D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60" y="1145478"/>
            <a:ext cx="4462851" cy="271846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0CEE6D-C32F-4584-AFBB-D20285BBF81C}"/>
              </a:ext>
            </a:extLst>
          </p:cNvPr>
          <p:cNvSpPr txBox="1"/>
          <p:nvPr/>
        </p:nvSpPr>
        <p:spPr>
          <a:xfrm>
            <a:off x="2470662" y="5257800"/>
            <a:ext cx="459851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0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D. Branford </a:t>
            </a:r>
            <a:r>
              <a:rPr lang="en-US" altLang="zh-CN" sz="1500" i="1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et al</a:t>
            </a:r>
            <a:r>
              <a:rPr lang="en-US" altLang="zh-CN" sz="1500" i="0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., Nucl. Instrum. Methods 106, 437 (1973).</a:t>
            </a:r>
            <a:br>
              <a:rPr lang="en-US" altLang="zh-CN" sz="1500" i="0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</a:br>
            <a:r>
              <a:rPr lang="en-US" altLang="zh-CN" sz="1500" i="0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T. K. Alexander </a:t>
            </a:r>
            <a:r>
              <a:rPr lang="en-US" altLang="zh-CN" sz="1500" i="1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et al</a:t>
            </a:r>
            <a:r>
              <a:rPr lang="en-US" altLang="zh-CN" sz="1500" i="0" dirty="0">
                <a:solidFill>
                  <a:srgbClr val="000066"/>
                </a:solidFill>
                <a:effectLst/>
                <a:latin typeface="Arial Narrow" panose="020B0606020202030204" pitchFamily="34" charset="0"/>
              </a:rPr>
              <a:t>., Adv. Nucl. Phys. 10, 197 (1978).</a:t>
            </a:r>
          </a:p>
          <a:p>
            <a:r>
              <a:rPr lang="en-US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P. J. Nolan </a:t>
            </a:r>
            <a:r>
              <a:rPr lang="en-US" altLang="zh-CN" sz="15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., Rep. Prog. Phys. 42, 1 (1979).</a:t>
            </a:r>
            <a:endParaRPr lang="zh-CN" altLang="en-US" sz="1500" dirty="0">
              <a:solidFill>
                <a:srgbClr val="000066"/>
              </a:solidFill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55B7F8-1F86-413A-987D-F92277EB8B65}"/>
                  </a:ext>
                </a:extLst>
              </p:cNvPr>
              <p:cNvSpPr txBox="1"/>
              <p:nvPr/>
            </p:nvSpPr>
            <p:spPr>
              <a:xfrm>
                <a:off x="2743200" y="4267200"/>
                <a:ext cx="3621248" cy="8127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zh-CN" alt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zh-CN" alt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zh-CN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func>
                            <m:funcPr>
                              <m:ctrlP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lang="en-US" altLang="zh-CN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zh-CN" alt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zh-CN" altLang="en-US" sz="2000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55B7F8-1F86-413A-987D-F92277EB8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267200"/>
                <a:ext cx="3621248" cy="8127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4A9CD61-E120-4783-9DE0-718FFB76A8ED}"/>
              </a:ext>
            </a:extLst>
          </p:cNvPr>
          <p:cNvGrpSpPr/>
          <p:nvPr/>
        </p:nvGrpSpPr>
        <p:grpSpPr>
          <a:xfrm>
            <a:off x="4724400" y="1295400"/>
            <a:ext cx="4282279" cy="2817463"/>
            <a:chOff x="5494504" y="1402228"/>
            <a:chExt cx="3590322" cy="23622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15E925-767D-41D4-BD7C-797A53159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4504" y="1402228"/>
              <a:ext cx="3590322" cy="23622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49B454-5688-437D-ABF4-CB65B53CD231}"/>
                </a:ext>
              </a:extLst>
            </p:cNvPr>
            <p:cNvSpPr txBox="1"/>
            <p:nvPr/>
          </p:nvSpPr>
          <p:spPr>
            <a:xfrm>
              <a:off x="5624542" y="2274731"/>
              <a:ext cx="22602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altLang="zh-CN" sz="1600" b="1" baseline="30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32</a:t>
              </a:r>
              <a:r>
                <a:rPr lang="en-US" altLang="zh-CN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</a:t>
              </a:r>
              <a:endParaRPr lang="zh-CN" altLang="en-US" sz="16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CEF8F8-8F61-48B4-96BA-646191316EA7}"/>
                </a:ext>
              </a:extLst>
            </p:cNvPr>
            <p:cNvSpPr txBox="1"/>
            <p:nvPr/>
          </p:nvSpPr>
          <p:spPr>
            <a:xfrm>
              <a:off x="6659479" y="2274731"/>
              <a:ext cx="29174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altLang="zh-CN" sz="1600" b="1" baseline="30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  <a:r>
                <a:rPr lang="en-US" altLang="zh-CN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He</a:t>
              </a:r>
              <a:endParaRPr lang="zh-CN" altLang="en-US" sz="16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607DD8-17F9-4D26-9543-FC6BB5849845}"/>
                </a:ext>
              </a:extLst>
            </p:cNvPr>
            <p:cNvSpPr txBox="1"/>
            <p:nvPr/>
          </p:nvSpPr>
          <p:spPr>
            <a:xfrm>
              <a:off x="7470338" y="3240090"/>
              <a:ext cx="29174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altLang="zh-CN" sz="1600" b="1" baseline="30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4</a:t>
              </a:r>
              <a:r>
                <a:rPr lang="en-US" altLang="zh-CN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He</a:t>
              </a:r>
              <a:endParaRPr lang="zh-CN" altLang="en-US" sz="16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C51305-1535-449D-939C-E78F2DD74127}"/>
                </a:ext>
              </a:extLst>
            </p:cNvPr>
            <p:cNvSpPr txBox="1"/>
            <p:nvPr/>
          </p:nvSpPr>
          <p:spPr>
            <a:xfrm>
              <a:off x="7865626" y="1682752"/>
              <a:ext cx="22602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altLang="zh-CN" sz="1600" b="1" baseline="30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31</a:t>
              </a:r>
              <a:r>
                <a:rPr lang="en-US" altLang="zh-CN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</a:t>
              </a:r>
              <a:endParaRPr lang="zh-CN" altLang="en-US" sz="16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992F570-FB1E-467A-BCD1-AF6129736095}"/>
              </a:ext>
            </a:extLst>
          </p:cNvPr>
          <p:cNvSpPr/>
          <p:nvPr/>
        </p:nvSpPr>
        <p:spPr>
          <a:xfrm>
            <a:off x="5943600" y="1447800"/>
            <a:ext cx="2319557" cy="1922730"/>
          </a:xfrm>
          <a:prstGeom prst="rect">
            <a:avLst/>
          </a:prstGeom>
          <a:solidFill>
            <a:srgbClr val="00FF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3D6083-D4EB-40EA-883B-7F03B67933FB}"/>
              </a:ext>
            </a:extLst>
          </p:cNvPr>
          <p:cNvSpPr txBox="1"/>
          <p:nvPr/>
        </p:nvSpPr>
        <p:spPr>
          <a:xfrm>
            <a:off x="7097394" y="3093899"/>
            <a:ext cx="119994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accent4">
                    <a:lumMod val="50000"/>
                  </a:schemeClr>
                </a:solidFill>
              </a:rPr>
              <a:t>Target material</a:t>
            </a:r>
            <a:endParaRPr lang="zh-CN" altLang="en-US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0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E3CDE4-5479-472B-997D-0CF00576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CC75D-A090-4130-8BBB-32B826440B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1F7BC-C933-448F-8B7C-459A79D8B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60</a:t>
            </a:fld>
            <a:r>
              <a:rPr lang="en-US" dirty="0"/>
              <a:t> /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229708-E906-4AA8-976B-6D5202C46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4444"/>
          <a:stretch/>
        </p:blipFill>
        <p:spPr>
          <a:xfrm>
            <a:off x="91440" y="1066800"/>
            <a:ext cx="3670150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950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FCB4BA-4F40-4D80-BE7C-8DAD31A77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7C9689-0811-4567-A93C-7162FE2C94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10677-7903-4197-BB3C-8681FC47EE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61</a:t>
            </a:fld>
            <a:r>
              <a:rPr lang="en-US" dirty="0"/>
              <a:t> /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29796F-B744-4224-829C-10D7631B3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4444"/>
          <a:stretch/>
        </p:blipFill>
        <p:spPr>
          <a:xfrm>
            <a:off x="91440" y="1066800"/>
            <a:ext cx="3670150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552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9C95A7-C6E6-4BE8-B8D8-C165FB27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C05EA-D8AB-43F7-8412-B443178CC4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E1C7F3-DB0C-49E3-A700-FE8235A881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62</a:t>
            </a:fld>
            <a:r>
              <a:rPr lang="en-US" dirty="0"/>
              <a:t> /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C8FA62-E4AC-453C-98B8-36AFC9250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4444"/>
          <a:stretch/>
        </p:blipFill>
        <p:spPr>
          <a:xfrm>
            <a:off x="91440" y="1066800"/>
            <a:ext cx="3670150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256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B02CF3-FC5C-4513-9755-152BD5539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FE206D-CC36-404A-9192-669567AF8A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7B78D-04E2-4C24-AF56-61F4481711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63</a:t>
            </a:fld>
            <a:r>
              <a:rPr lang="en-US" dirty="0"/>
              <a:t> /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5428DC-2545-4352-A3B1-C91088E84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4444"/>
          <a:stretch/>
        </p:blipFill>
        <p:spPr>
          <a:xfrm>
            <a:off x="91440" y="1066800"/>
            <a:ext cx="3670150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08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356B37-F01A-4C5C-99D7-60378AE74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10635-3EAC-4D11-8A0C-23C85C5860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B8543-A020-4E45-9F27-22F1965C7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64</a:t>
            </a:fld>
            <a:r>
              <a:rPr lang="en-US" dirty="0"/>
              <a:t> / 77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4CE6EDD-0398-4FC5-B84C-A99571CC7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4445"/>
          <a:stretch/>
        </p:blipFill>
        <p:spPr>
          <a:xfrm>
            <a:off x="91440" y="1066800"/>
            <a:ext cx="3670198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26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356B37-F01A-4C5C-99D7-60378AE74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10635-3EAC-4D11-8A0C-23C85C5860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B8543-A020-4E45-9F27-22F1965C7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65</a:t>
            </a:fld>
            <a:r>
              <a:rPr lang="en-US" dirty="0"/>
              <a:t> / 77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4CE6EDD-0398-4FC5-B84C-A99571CC7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4445"/>
          <a:stretch/>
        </p:blipFill>
        <p:spPr>
          <a:xfrm>
            <a:off x="91440" y="1066800"/>
            <a:ext cx="3670198" cy="4937125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5E535ADF-902E-4ED2-AD6E-C59AB1C8A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313697"/>
            <a:ext cx="3566160" cy="19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AB405-8989-409E-8FCC-BA66AB01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958" y="3477274"/>
            <a:ext cx="3337778" cy="63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195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356B37-F01A-4C5C-99D7-60378AE74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10635-3EAC-4D11-8A0C-23C85C5860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B8543-A020-4E45-9F27-22F1965C7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66</a:t>
            </a:fld>
            <a:r>
              <a:rPr lang="en-US" dirty="0"/>
              <a:t> / 77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4CE6EDD-0398-4FC5-B84C-A99571CC7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4445"/>
          <a:stretch/>
        </p:blipFill>
        <p:spPr>
          <a:xfrm>
            <a:off x="91440" y="1066800"/>
            <a:ext cx="3670198" cy="4937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91681B-CDEF-4543-B534-C20732A8D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124830"/>
            <a:ext cx="2796230" cy="354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5F8AA5-5E1E-4D66-AFA5-1542D06F6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291" y="1676400"/>
            <a:ext cx="2547709" cy="2424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8B0ED9-9E82-46CE-9C01-A9A3F6FC9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455" y="4760721"/>
            <a:ext cx="5303520" cy="10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267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538479-7F72-4EE7-97F0-A7254B2AC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PXCT Detection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9DD89-3B01-4ECB-B3CE-52D893F863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4B277-D82C-44BC-B77C-CAF855E290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67</a:t>
            </a:fld>
            <a:r>
              <a:rPr lang="en-US" dirty="0"/>
              <a:t> / 77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1253663-E727-42AF-9549-E14B26597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657" y="1066800"/>
            <a:ext cx="7874686" cy="4937125"/>
          </a:xfrm>
        </p:spPr>
      </p:pic>
    </p:spTree>
    <p:extLst>
      <p:ext uri="{BB962C8B-B14F-4D97-AF65-F5344CB8AC3E}">
        <p14:creationId xmlns:p14="http://schemas.microsoft.com/office/powerpoint/2010/main" val="24966832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85AEFB-BE48-4489-BFA9-5B6226438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69" y="1066800"/>
            <a:ext cx="7875262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8479-7F72-4EE7-97F0-A7254B2AC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PXCT Detection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9DD89-3B01-4ECB-B3CE-52D893F863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4B277-D82C-44BC-B77C-CAF855E290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68</a:t>
            </a:fld>
            <a:r>
              <a:rPr lang="en-US" dirty="0"/>
              <a:t> / 77</a:t>
            </a:r>
          </a:p>
        </p:txBody>
      </p:sp>
    </p:spTree>
    <p:extLst>
      <p:ext uri="{BB962C8B-B14F-4D97-AF65-F5344CB8AC3E}">
        <p14:creationId xmlns:p14="http://schemas.microsoft.com/office/powerpoint/2010/main" val="35088602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6EDF42-8B1C-4B47-96B2-6FB3E6A1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i="1" dirty="0"/>
              <a:t>γ</a:t>
            </a:r>
            <a:r>
              <a:rPr lang="en-US" altLang="zh-CN" dirty="0"/>
              <a:t>-ray Detection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2A4258-2C18-4270-9962-40C1DE82E3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8AA09-FF0A-472E-B844-F212AB7DC6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69</a:t>
            </a:fld>
            <a:r>
              <a:rPr lang="en-US" dirty="0"/>
              <a:t> /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E83532-2713-427A-9EBF-673855A42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2" y="1088245"/>
            <a:ext cx="4822258" cy="27432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07B50E-C78F-496C-A8DE-A6BA843EE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876801" y="1078307"/>
            <a:ext cx="424593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4503D-AFCB-4A91-B4D4-84A6E8057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1" y="3944917"/>
            <a:ext cx="3737114" cy="2102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66060E-A88D-4F78-B70E-4BE2534487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74" y="3944917"/>
            <a:ext cx="3737113" cy="210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27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A0951647-913C-48E3-886A-3A33208AD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1096926"/>
            <a:ext cx="6400800" cy="28654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141D6A-C19F-4186-8EDD-39F8E87BE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Doppler Shift Lifetimes (DSL) @ ISAC-II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B9D80E-43D2-477A-B825-CC13CA0B24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E06C1-E346-4172-BF99-1161B7EAC7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r>
              <a:rPr lang="en-US" dirty="0"/>
              <a:t> / 77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2A95B-9FE4-4127-812A-2764044296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031262" y="3514330"/>
            <a:ext cx="2987206" cy="1972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77D060-21FC-4200-AAA2-718E6F437012}"/>
              </a:ext>
            </a:extLst>
          </p:cNvPr>
          <p:cNvSpPr txBox="1"/>
          <p:nvPr/>
        </p:nvSpPr>
        <p:spPr>
          <a:xfrm>
            <a:off x="125532" y="3424350"/>
            <a:ext cx="3438762" cy="3325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500" dirty="0">
                <a:solidFill>
                  <a:srgbClr val="000066"/>
                </a:solidFill>
                <a:latin typeface="Arial Narrow" panose="020B0606020202030204" pitchFamily="34" charset="0"/>
              </a:rPr>
              <a:t>B. Davids, Hyperfine Interact. 225, 215 (2014).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C98E05C4-3F90-4296-892F-4DC227792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91882"/>
              </p:ext>
            </p:extLst>
          </p:nvPr>
        </p:nvGraphicFramePr>
        <p:xfrm>
          <a:off x="125532" y="4126125"/>
          <a:ext cx="5681536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9780">
                  <a:extLst>
                    <a:ext uri="{9D8B030D-6E8A-4147-A177-3AD203B41FA5}">
                      <a16:colId xmlns:a16="http://schemas.microsoft.com/office/drawing/2014/main" val="1232857399"/>
                    </a:ext>
                  </a:extLst>
                </a:gridCol>
                <a:gridCol w="641668">
                  <a:extLst>
                    <a:ext uri="{9D8B030D-6E8A-4147-A177-3AD203B41FA5}">
                      <a16:colId xmlns:a16="http://schemas.microsoft.com/office/drawing/2014/main" val="2469044380"/>
                    </a:ext>
                  </a:extLst>
                </a:gridCol>
                <a:gridCol w="4260088">
                  <a:extLst>
                    <a:ext uri="{9D8B030D-6E8A-4147-A177-3AD203B41FA5}">
                      <a16:colId xmlns:a16="http://schemas.microsoft.com/office/drawing/2014/main" val="1579303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S992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300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19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Ne</a:t>
                      </a:r>
                      <a:endParaRPr lang="en-US" sz="1600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R. Kanungo </a:t>
                      </a:r>
                      <a:r>
                        <a:rPr lang="en-US" altLang="zh-CN" sz="1600" i="1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et al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., Phys. Rev. C 74, 045803 (2006).</a:t>
                      </a:r>
                      <a:endParaRPr lang="en-US" sz="1600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0260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S992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altLang="zh-CN" sz="1600" baseline="300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19</a:t>
                      </a:r>
                      <a:r>
                        <a:rPr lang="fr-FR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Ne</a:t>
                      </a:r>
                      <a:endParaRPr lang="en-US" sz="1600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S. Mythili </a:t>
                      </a:r>
                      <a:r>
                        <a:rPr lang="fr-FR" altLang="zh-CN" sz="1600" i="1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et al</a:t>
                      </a:r>
                      <a:r>
                        <a:rPr lang="fr-FR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., Phys. 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Rev</a:t>
                      </a:r>
                      <a:r>
                        <a:rPr lang="fr-FR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. C 77, 035803 (2008).</a:t>
                      </a:r>
                      <a:endParaRPr lang="en-US" sz="1600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643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S1151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300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15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O</a:t>
                      </a:r>
                      <a:endParaRPr lang="en-US" sz="1600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N. Galinski </a:t>
                      </a:r>
                      <a:r>
                        <a:rPr lang="en-US" altLang="zh-CN" sz="1600" i="1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et al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., Phys. Rev. C 90, 035803 (2014).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755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S1378</a:t>
                      </a:r>
                      <a:endParaRPr lang="en-US" sz="1600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300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23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Mg</a:t>
                      </a:r>
                      <a:endParaRPr lang="en-US" sz="1600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O. S. Kirsebom </a:t>
                      </a:r>
                      <a:r>
                        <a:rPr lang="zh-CN" altLang="en-US" sz="1600" i="1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et al</a:t>
                      </a:r>
                      <a:r>
                        <a:rPr lang="zh-CN" altLang="en-US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., Phys. Rev. C 93, 025802 (2016).</a:t>
                      </a:r>
                      <a:endParaRPr lang="en-US" altLang="zh-CN" sz="1600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92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S1582</a:t>
                      </a:r>
                      <a:endParaRPr lang="en-US" sz="1600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300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31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Cambria" panose="02040503050406030204" pitchFamily="18" charset="0"/>
                        </a:rPr>
                        <a:t>S</a:t>
                      </a:r>
                      <a:endParaRPr lang="en-US" sz="1600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L. J. Sun </a:t>
                      </a:r>
                      <a:r>
                        <a:rPr lang="en-US" altLang="zh-CN" sz="1600" i="1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et al</a:t>
                      </a:r>
                      <a:r>
                        <a:rPr lang="en-US" altLang="zh-CN" sz="16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., Phys. Lett. B 839, 137801 (2023).</a:t>
                      </a:r>
                      <a:endParaRPr lang="en-US" sz="1600" dirty="0">
                        <a:solidFill>
                          <a:srgbClr val="0000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0312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A0B7567-2E38-4CA0-A090-FB3D3F98612E}"/>
              </a:ext>
            </a:extLst>
          </p:cNvPr>
          <p:cNvSpPr txBox="1"/>
          <p:nvPr/>
        </p:nvSpPr>
        <p:spPr>
          <a:xfrm>
            <a:off x="76200" y="1054035"/>
            <a:ext cx="2940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DSL Phase I (2004-2018)</a:t>
            </a:r>
          </a:p>
        </p:txBody>
      </p:sp>
    </p:spTree>
    <p:extLst>
      <p:ext uri="{BB962C8B-B14F-4D97-AF65-F5344CB8AC3E}">
        <p14:creationId xmlns:p14="http://schemas.microsoft.com/office/powerpoint/2010/main" val="13777742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AAEA56-2597-4291-8D19-3459969D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X-ray Detection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14863B-1045-4287-B72A-339B9B6018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D1731-5933-4F99-AF31-31255EBFFB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70</a:t>
            </a:fld>
            <a:r>
              <a:rPr lang="en-US" dirty="0"/>
              <a:t> /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C5C8AF-C503-4E67-84DD-4FE91B3CF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49276"/>
            <a:ext cx="7315200" cy="2485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41A717-7DEA-4675-AD65-18F7F98956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45" y="3535130"/>
            <a:ext cx="4123455" cy="24858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C8830F-F41C-4519-90FA-CD03665F87AA}"/>
              </a:ext>
            </a:extLst>
          </p:cNvPr>
          <p:cNvSpPr txBox="1"/>
          <p:nvPr/>
        </p:nvSpPr>
        <p:spPr>
          <a:xfrm>
            <a:off x="914400" y="1143000"/>
            <a:ext cx="215533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</a:t>
            </a:r>
            <a:r>
              <a:rPr lang="en-US" sz="1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Fe(EC)</a:t>
            </a:r>
            <a:r>
              <a:rPr lang="en-US" altLang="zh-CN" sz="1800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</a:t>
            </a:r>
            <a:r>
              <a:rPr lang="en-US" altLang="zh-CN" sz="1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 </a:t>
            </a:r>
            <a:r>
              <a:rPr lang="en-US" altLang="zh-CN" sz="1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altLang="zh-CN" sz="1800" i="1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sz="1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altLang="zh-CN" sz="1800" i="1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r>
              <a:rPr lang="en-US" altLang="zh-CN" sz="1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CFDC0-1440-4BA3-8AD0-E669181DA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36"/>
          <a:stretch/>
        </p:blipFill>
        <p:spPr>
          <a:xfrm>
            <a:off x="4800600" y="3545069"/>
            <a:ext cx="4123455" cy="21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470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6AAEC2-BD53-42A3-803C-EDD62019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Charged-particle Detection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F1E129-199D-4D85-BC44-7AE92F7633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D32E74-6E8D-45F2-9480-12FEBDD28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71</a:t>
            </a:fld>
            <a:r>
              <a:rPr lang="en-US" dirty="0"/>
              <a:t> /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0F7577-1089-4E9E-BCC8-E9AD22B3F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" y="1066800"/>
            <a:ext cx="4480560" cy="26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C680C4-7D33-4978-86ED-AD5AF395FF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240" y="1066799"/>
            <a:ext cx="4480560" cy="26762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9A55D8-DFC0-4C63-81C0-004ADC0F8521}"/>
              </a:ext>
            </a:extLst>
          </p:cNvPr>
          <p:cNvCxnSpPr>
            <a:cxnSpLocks/>
          </p:cNvCxnSpPr>
          <p:nvPr/>
        </p:nvCxnSpPr>
        <p:spPr>
          <a:xfrm>
            <a:off x="602415" y="5753650"/>
            <a:ext cx="990600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305A9F-BE5C-446B-99CA-5A00DCB021D7}"/>
              </a:ext>
            </a:extLst>
          </p:cNvPr>
          <p:cNvCxnSpPr>
            <a:cxnSpLocks/>
          </p:cNvCxnSpPr>
          <p:nvPr/>
        </p:nvCxnSpPr>
        <p:spPr>
          <a:xfrm>
            <a:off x="602415" y="5333612"/>
            <a:ext cx="990600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35F9A4-9F5B-4181-BD14-3B7EA558FB0C}"/>
              </a:ext>
            </a:extLst>
          </p:cNvPr>
          <p:cNvCxnSpPr>
            <a:cxnSpLocks/>
          </p:cNvCxnSpPr>
          <p:nvPr/>
        </p:nvCxnSpPr>
        <p:spPr>
          <a:xfrm>
            <a:off x="1069663" y="5059292"/>
            <a:ext cx="0" cy="663927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270C586-CEAF-4DD6-AC63-35B55111013B}"/>
              </a:ext>
            </a:extLst>
          </p:cNvPr>
          <p:cNvSpPr txBox="1"/>
          <p:nvPr/>
        </p:nvSpPr>
        <p:spPr>
          <a:xfrm>
            <a:off x="860471" y="5804356"/>
            <a:ext cx="47929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237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Np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BDDEA5-14E9-43C7-BB30-95F870ED0F3A}"/>
              </a:ext>
            </a:extLst>
          </p:cNvPr>
          <p:cNvSpPr txBox="1"/>
          <p:nvPr/>
        </p:nvSpPr>
        <p:spPr>
          <a:xfrm>
            <a:off x="1477628" y="5549056"/>
            <a:ext cx="9938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7377BC-14A6-4010-8344-8A56ACE89BA1}"/>
              </a:ext>
            </a:extLst>
          </p:cNvPr>
          <p:cNvSpPr txBox="1"/>
          <p:nvPr/>
        </p:nvSpPr>
        <p:spPr>
          <a:xfrm>
            <a:off x="2286612" y="3867912"/>
            <a:ext cx="34624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5/2</a:t>
            </a:r>
            <a:r>
              <a:rPr lang="en-US" altLang="zh-CN" sz="14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–</a:t>
            </a:r>
            <a:endParaRPr lang="zh-CN" altLang="en-US" sz="1400" baseline="30000" dirty="0">
              <a:latin typeface="Cambria Math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7D166D-F08B-4CAD-A76A-D5C0A0623E70}"/>
              </a:ext>
            </a:extLst>
          </p:cNvPr>
          <p:cNvSpPr txBox="1"/>
          <p:nvPr/>
        </p:nvSpPr>
        <p:spPr>
          <a:xfrm>
            <a:off x="563502" y="4418519"/>
            <a:ext cx="34624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9/2</a:t>
            </a:r>
            <a:r>
              <a:rPr lang="en-US" altLang="zh-CN" sz="14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–</a:t>
            </a:r>
            <a:endParaRPr lang="zh-CN" altLang="en-US" sz="1400" baseline="30000" dirty="0">
              <a:latin typeface="Cambria Math" panose="020405030504060302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496273-E645-427C-B0CB-D4296CC39143}"/>
              </a:ext>
            </a:extLst>
          </p:cNvPr>
          <p:cNvCxnSpPr>
            <a:cxnSpLocks/>
          </p:cNvCxnSpPr>
          <p:nvPr/>
        </p:nvCxnSpPr>
        <p:spPr>
          <a:xfrm>
            <a:off x="2286000" y="4106416"/>
            <a:ext cx="990600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F668AFA-C1EF-4179-860C-D3D40668861D}"/>
              </a:ext>
            </a:extLst>
          </p:cNvPr>
          <p:cNvCxnSpPr>
            <a:cxnSpLocks/>
          </p:cNvCxnSpPr>
          <p:nvPr/>
        </p:nvCxnSpPr>
        <p:spPr>
          <a:xfrm flipH="1">
            <a:off x="1605390" y="4106416"/>
            <a:ext cx="657424" cy="5460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1F6821E-1C2F-4727-AF20-E7CA5BB20C74}"/>
              </a:ext>
            </a:extLst>
          </p:cNvPr>
          <p:cNvSpPr txBox="1"/>
          <p:nvPr/>
        </p:nvSpPr>
        <p:spPr>
          <a:xfrm>
            <a:off x="2480897" y="4149552"/>
            <a:ext cx="52578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241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Am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6CC3411-80BB-4EE7-AFFB-06A88AF854AA}"/>
              </a:ext>
            </a:extLst>
          </p:cNvPr>
          <p:cNvCxnSpPr>
            <a:cxnSpLocks/>
          </p:cNvCxnSpPr>
          <p:nvPr/>
        </p:nvCxnSpPr>
        <p:spPr>
          <a:xfrm>
            <a:off x="602415" y="5024093"/>
            <a:ext cx="990600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AB0F79-6240-428F-916F-D7A01A1AA164}"/>
              </a:ext>
            </a:extLst>
          </p:cNvPr>
          <p:cNvCxnSpPr>
            <a:cxnSpLocks/>
          </p:cNvCxnSpPr>
          <p:nvPr/>
        </p:nvCxnSpPr>
        <p:spPr>
          <a:xfrm>
            <a:off x="602415" y="4659315"/>
            <a:ext cx="990600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F8D4B9-8C3F-4CC0-AAFD-2DEF4514B755}"/>
              </a:ext>
            </a:extLst>
          </p:cNvPr>
          <p:cNvCxnSpPr>
            <a:cxnSpLocks/>
          </p:cNvCxnSpPr>
          <p:nvPr/>
        </p:nvCxnSpPr>
        <p:spPr>
          <a:xfrm flipH="1">
            <a:off x="1605390" y="4120011"/>
            <a:ext cx="657424" cy="9040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F73574-ECC6-489F-89FE-9596F64BEDAD}"/>
              </a:ext>
            </a:extLst>
          </p:cNvPr>
          <p:cNvCxnSpPr>
            <a:cxnSpLocks/>
          </p:cNvCxnSpPr>
          <p:nvPr/>
        </p:nvCxnSpPr>
        <p:spPr>
          <a:xfrm flipH="1">
            <a:off x="1605390" y="4120011"/>
            <a:ext cx="657424" cy="12136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FA8E22-E847-46C1-8C13-6C6F129F31AB}"/>
              </a:ext>
            </a:extLst>
          </p:cNvPr>
          <p:cNvCxnSpPr>
            <a:cxnSpLocks/>
          </p:cNvCxnSpPr>
          <p:nvPr/>
        </p:nvCxnSpPr>
        <p:spPr>
          <a:xfrm flipH="1">
            <a:off x="1593015" y="4120011"/>
            <a:ext cx="669799" cy="16122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C7D6808-BA5A-4920-8ACE-41EFF33A38B6}"/>
              </a:ext>
            </a:extLst>
          </p:cNvPr>
          <p:cNvSpPr txBox="1"/>
          <p:nvPr/>
        </p:nvSpPr>
        <p:spPr>
          <a:xfrm>
            <a:off x="1378242" y="5118168"/>
            <a:ext cx="1987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60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4341B7-7505-448D-922A-E4C821090D35}"/>
              </a:ext>
            </a:extLst>
          </p:cNvPr>
          <p:cNvSpPr txBox="1"/>
          <p:nvPr/>
        </p:nvSpPr>
        <p:spPr>
          <a:xfrm>
            <a:off x="1278855" y="4800212"/>
            <a:ext cx="29815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103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DB397-DB94-4F5A-839C-88B104C27587}"/>
              </a:ext>
            </a:extLst>
          </p:cNvPr>
          <p:cNvSpPr txBox="1"/>
          <p:nvPr/>
        </p:nvSpPr>
        <p:spPr>
          <a:xfrm>
            <a:off x="1278855" y="4432368"/>
            <a:ext cx="2981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158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039922-E44B-4764-9850-C76F8D9CB1C7}"/>
              </a:ext>
            </a:extLst>
          </p:cNvPr>
          <p:cNvSpPr txBox="1"/>
          <p:nvPr/>
        </p:nvSpPr>
        <p:spPr>
          <a:xfrm>
            <a:off x="563502" y="5100569"/>
            <a:ext cx="34624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5/2</a:t>
            </a:r>
            <a:r>
              <a:rPr lang="en-US" altLang="zh-CN" sz="14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–</a:t>
            </a:r>
            <a:endParaRPr lang="zh-CN" altLang="en-US" sz="1400" baseline="30000" dirty="0">
              <a:latin typeface="Cambria Math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7FEF78-F479-450E-B164-C964851F6AC9}"/>
              </a:ext>
            </a:extLst>
          </p:cNvPr>
          <p:cNvSpPr txBox="1"/>
          <p:nvPr/>
        </p:nvSpPr>
        <p:spPr>
          <a:xfrm>
            <a:off x="563502" y="5513832"/>
            <a:ext cx="37670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5/2</a:t>
            </a:r>
            <a:r>
              <a:rPr lang="en-US" altLang="zh-CN" sz="14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400" baseline="30000" dirty="0">
              <a:latin typeface="Cambria Math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282955-7EF4-4F88-9EB7-16F19103C1B3}"/>
              </a:ext>
            </a:extLst>
          </p:cNvPr>
          <p:cNvSpPr txBox="1"/>
          <p:nvPr/>
        </p:nvSpPr>
        <p:spPr>
          <a:xfrm>
            <a:off x="563502" y="4785749"/>
            <a:ext cx="34624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7/2</a:t>
            </a:r>
            <a:r>
              <a:rPr lang="en-US" altLang="zh-CN" sz="14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–</a:t>
            </a:r>
            <a:endParaRPr lang="zh-CN" altLang="en-US" sz="1400" baseline="30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881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F4C7FF-220F-4103-9393-C0BBCFC41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483262"/>
            <a:ext cx="8991600" cy="4104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D96816-36F9-4197-8AE3-F07F8A77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i="1" dirty="0"/>
              <a:t>β</a:t>
            </a:r>
            <a:r>
              <a:rPr lang="en-US" altLang="zh-CN" dirty="0"/>
              <a:t>-</a:t>
            </a:r>
            <a:r>
              <a:rPr lang="en-US" altLang="zh-CN" i="1" dirty="0"/>
              <a:t>γ</a:t>
            </a:r>
            <a:r>
              <a:rPr lang="en-US" altLang="zh-CN" dirty="0"/>
              <a:t> (X-</a:t>
            </a:r>
            <a:r>
              <a:rPr lang="en-US" altLang="zh-CN" i="1" dirty="0"/>
              <a:t>γ</a:t>
            </a:r>
            <a:r>
              <a:rPr lang="en-US" altLang="zh-CN" dirty="0"/>
              <a:t>) Coincidence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3DFE5-86FD-4CF2-95BA-A028340AD8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BA6DE-4380-4A87-8A2C-A7D0457D5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72</a:t>
            </a:fld>
            <a:r>
              <a:rPr lang="en-US" dirty="0"/>
              <a:t> / 77</a:t>
            </a:r>
          </a:p>
        </p:txBody>
      </p:sp>
    </p:spTree>
    <p:extLst>
      <p:ext uri="{BB962C8B-B14F-4D97-AF65-F5344CB8AC3E}">
        <p14:creationId xmlns:p14="http://schemas.microsoft.com/office/powerpoint/2010/main" val="31207733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436FCF-AA7E-43C4-AA5E-CFCFE40A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i="1" dirty="0"/>
              <a:t>α</a:t>
            </a:r>
            <a:r>
              <a:rPr lang="en-US" altLang="zh-CN" dirty="0"/>
              <a:t>-</a:t>
            </a:r>
            <a:r>
              <a:rPr lang="en-US" altLang="zh-CN" i="1" dirty="0"/>
              <a:t>γ</a:t>
            </a:r>
            <a:r>
              <a:rPr lang="en-US" altLang="zh-CN" dirty="0"/>
              <a:t> (</a:t>
            </a:r>
            <a:r>
              <a:rPr lang="en-US" altLang="zh-CN" i="1" dirty="0"/>
              <a:t>p</a:t>
            </a:r>
            <a:r>
              <a:rPr lang="en-US" altLang="zh-CN" dirty="0"/>
              <a:t>-X) Coincidence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2C8841-31D7-4BFE-83D5-99AD7D7A9B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9DA76A-E5F3-47FC-B141-58455C0D81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73</a:t>
            </a:fld>
            <a:r>
              <a:rPr lang="en-US" dirty="0"/>
              <a:t> /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103F63-FDF0-4CAA-B075-092B879C7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066800"/>
            <a:ext cx="4038600" cy="3542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086684-486E-47C2-834D-C6D578AE9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670" y="1034077"/>
            <a:ext cx="4572000" cy="4791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A1FDE-5B88-4749-BEAA-3D0F2992F2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36"/>
          <a:stretch/>
        </p:blipFill>
        <p:spPr>
          <a:xfrm>
            <a:off x="876300" y="4557496"/>
            <a:ext cx="2743200" cy="143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907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B61A1C-0016-4970-A851-57402A0B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i="1" dirty="0"/>
              <a:t>α</a:t>
            </a:r>
            <a:r>
              <a:rPr lang="en-US" altLang="zh-CN" dirty="0"/>
              <a:t>-X (</a:t>
            </a:r>
            <a:r>
              <a:rPr lang="en-US" altLang="zh-CN" i="1" dirty="0"/>
              <a:t>p</a:t>
            </a:r>
            <a:r>
              <a:rPr lang="en-US" altLang="zh-CN" dirty="0"/>
              <a:t>-X) Coincidence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1484C8-577F-4B45-B82D-5D824C649C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14302-9793-49EC-98B9-A6299DDCA8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74</a:t>
            </a:fld>
            <a:r>
              <a:rPr lang="en-US" dirty="0"/>
              <a:t> /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D6AF55-C825-4CEE-8041-C3E9E6FAA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83" y="1066800"/>
            <a:ext cx="3891517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CD34C2-1E59-4C9B-9B1A-AC4FDEEB0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6" y="3811789"/>
            <a:ext cx="6400800" cy="2170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989C34-ED8F-49C8-94DC-D45F5A4506FD}"/>
              </a:ext>
            </a:extLst>
          </p:cNvPr>
          <p:cNvSpPr txBox="1"/>
          <p:nvPr/>
        </p:nvSpPr>
        <p:spPr>
          <a:xfrm>
            <a:off x="762000" y="4002452"/>
            <a:ext cx="234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All proton-gated X ray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63182D1-29D8-41D6-8662-69352F544C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2900" y="1066800"/>
            <a:ext cx="388781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9A4FF00-8531-4E89-BE7F-222848DF7ADA}"/>
              </a:ext>
            </a:extLst>
          </p:cNvPr>
          <p:cNvSpPr/>
          <p:nvPr/>
        </p:nvSpPr>
        <p:spPr>
          <a:xfrm rot="20782657">
            <a:off x="3980546" y="2947898"/>
            <a:ext cx="853817" cy="22988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32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B2AADA-89E3-418C-9DA4-A8184BDBE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baseline="30000" dirty="0"/>
              <a:t>60</a:t>
            </a:r>
            <a:r>
              <a:rPr lang="en-US" altLang="zh-CN" dirty="0"/>
              <a:t>Zn Resonance Lifetime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3051C-B250-4250-B5EA-9193CE52C0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EBEA95-DBAF-4479-BE60-FD9E09C556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75</a:t>
            </a:fld>
            <a:r>
              <a:rPr lang="en-US" dirty="0"/>
              <a:t> / 77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E2A6B-9DE2-4E3E-A15F-7AF7BB508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51560"/>
            <a:ext cx="7315200" cy="2480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F2A1CB-FEB5-4859-A120-4C89BE30D174}"/>
              </a:ext>
            </a:extLst>
          </p:cNvPr>
          <p:cNvSpPr txBox="1"/>
          <p:nvPr/>
        </p:nvSpPr>
        <p:spPr>
          <a:xfrm>
            <a:off x="1584960" y="1219200"/>
            <a:ext cx="1404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1600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&lt; 2000 keV</a:t>
            </a:r>
          </a:p>
          <a:p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= 2.5(13)</a:t>
            </a:r>
          </a:p>
          <a:p>
            <a:r>
              <a:rPr lang="en-US" altLang="zh-CN" sz="1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1.1(6) fs</a:t>
            </a:r>
            <a:endParaRPr lang="en-US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78A51-0044-4C3A-87EF-8B3E24619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3" y="3538728"/>
            <a:ext cx="7315200" cy="24802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E12A20-B1B2-449B-BF79-6EFAC81A5AA4}"/>
              </a:ext>
            </a:extLst>
          </p:cNvPr>
          <p:cNvSpPr txBox="1"/>
          <p:nvPr/>
        </p:nvSpPr>
        <p:spPr>
          <a:xfrm>
            <a:off x="1584960" y="3688450"/>
            <a:ext cx="2063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2000 &lt;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1600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&lt; 3000 keV</a:t>
            </a:r>
          </a:p>
          <a:p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= 0.51(22)</a:t>
            </a:r>
          </a:p>
          <a:p>
            <a:r>
              <a:rPr lang="en-US" altLang="zh-CN" sz="1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0.22(10) fs</a:t>
            </a:r>
            <a:endParaRPr lang="en-US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2968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92BCB2-C2C8-47F5-B2B4-EC518D066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baseline="30000" dirty="0"/>
              <a:t>60</a:t>
            </a:r>
            <a:r>
              <a:rPr lang="en-US" altLang="zh-CN" dirty="0"/>
              <a:t>Zn Resonance Lifetime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C6575-B4DF-45E2-8DE1-C20833B724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F942F-E6E3-409B-B19F-6D696A04E7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76</a:t>
            </a:fld>
            <a:r>
              <a:rPr lang="en-US" dirty="0"/>
              <a:t> / 77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62EB98-19A0-4051-AA6E-33B5DFF1D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54869"/>
            <a:ext cx="7315200" cy="2480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C3BE8D-3751-4F9E-AB8A-8B24F65FED5E}"/>
              </a:ext>
            </a:extLst>
          </p:cNvPr>
          <p:cNvSpPr txBox="1"/>
          <p:nvPr/>
        </p:nvSpPr>
        <p:spPr>
          <a:xfrm>
            <a:off x="1564688" y="1219200"/>
            <a:ext cx="2063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3000 &lt;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1600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&lt; 4000 keV</a:t>
            </a:r>
          </a:p>
          <a:p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= 0.16(10)</a:t>
            </a:r>
          </a:p>
          <a:p>
            <a:r>
              <a:rPr lang="en-US" altLang="zh-CN" sz="1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0.07(4) fs</a:t>
            </a:r>
            <a:endParaRPr lang="en-US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32F2B-BC2D-4AA5-B1B6-0B07B1852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35130"/>
            <a:ext cx="7315200" cy="24802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80EA80-BE27-4610-B4B4-06484F77F89D}"/>
              </a:ext>
            </a:extLst>
          </p:cNvPr>
          <p:cNvSpPr txBox="1"/>
          <p:nvPr/>
        </p:nvSpPr>
        <p:spPr>
          <a:xfrm>
            <a:off x="1564688" y="3741003"/>
            <a:ext cx="2063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4000 &lt;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1600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&lt; 5000 keV</a:t>
            </a:r>
          </a:p>
          <a:p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≤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0.05 (90% CI)</a:t>
            </a:r>
          </a:p>
          <a:p>
            <a:r>
              <a:rPr lang="en-US" altLang="zh-CN" sz="1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≤ 0.02 fs (90% CI)</a:t>
            </a:r>
            <a:endParaRPr lang="en-US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7452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E2B899-55B6-4D5A-8FD1-9459F1FD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Summary &amp; Outlook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26214-3C3E-4F36-9820-BA496A5AE6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4F51A-FF4D-4E5D-B318-3650DF4CD6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77</a:t>
            </a:fld>
            <a:r>
              <a:rPr lang="en-US" dirty="0"/>
              <a:t> / 77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8DC77-6299-4A4E-8CB4-9E2C1974C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19200"/>
            <a:ext cx="8990922" cy="4785360"/>
          </a:xfrm>
        </p:spPr>
        <p:txBody>
          <a:bodyPr/>
          <a:lstStyle/>
          <a:p>
            <a:r>
              <a:rPr lang="en-US" altLang="zh-CN" sz="2000" dirty="0"/>
              <a:t>Check out our technical paper draft </a:t>
            </a:r>
            <a:r>
              <a:rPr lang="en-US" altLang="zh-CN" sz="2000" dirty="0">
                <a:hlinkClick r:id="rId3"/>
              </a:rPr>
              <a:t>https://wikihost.nscl.msu.edu/pxct/</a:t>
            </a:r>
            <a:endParaRPr lang="en-US" altLang="zh-CN" sz="2000" dirty="0"/>
          </a:p>
          <a:p>
            <a:r>
              <a:rPr lang="en-US" altLang="zh-CN" sz="2000" dirty="0"/>
              <a:t>We are open to new ideas and collaborations!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3E63E-6ED9-4CDF-B029-51D662F60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1" y="2345552"/>
            <a:ext cx="8412480" cy="2455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1632C1-CF35-4C63-B6B3-1F43D8BE6541}"/>
              </a:ext>
            </a:extLst>
          </p:cNvPr>
          <p:cNvSpPr txBox="1"/>
          <p:nvPr/>
        </p:nvSpPr>
        <p:spPr>
          <a:xfrm>
            <a:off x="3011318" y="555762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05372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7BCC77-6B32-411E-8747-88F3013D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baseline="30000" dirty="0"/>
              <a:t>3</a:t>
            </a:r>
            <a:r>
              <a:rPr lang="en-US" altLang="zh-CN" dirty="0"/>
              <a:t>He(</a:t>
            </a:r>
            <a:r>
              <a:rPr lang="en-US" altLang="zh-CN" baseline="30000" dirty="0"/>
              <a:t>32</a:t>
            </a:r>
            <a:r>
              <a:rPr lang="en-US" altLang="zh-CN" dirty="0"/>
              <a:t>S,</a:t>
            </a:r>
            <a:r>
              <a:rPr lang="el-GR" altLang="zh-CN" i="1" dirty="0"/>
              <a:t>α</a:t>
            </a:r>
            <a:r>
              <a:rPr lang="en-US" altLang="zh-CN" i="1" dirty="0"/>
              <a:t>γ</a:t>
            </a:r>
            <a:r>
              <a:rPr lang="el-GR" altLang="zh-CN" dirty="0"/>
              <a:t>)</a:t>
            </a:r>
            <a:r>
              <a:rPr lang="el-GR" altLang="zh-CN" baseline="30000" dirty="0"/>
              <a:t>31</a:t>
            </a:r>
            <a:r>
              <a:rPr lang="en-US" altLang="zh-CN" dirty="0"/>
              <a:t>S Reaction with DSL1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73917-5146-4BA4-A9D5-0A792243ED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AF7A2-55D6-41E7-A3CD-0D7711CC3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r>
              <a:rPr lang="en-US" dirty="0"/>
              <a:t> / 77</a:t>
            </a:r>
          </a:p>
        </p:txBody>
      </p:sp>
      <p:pic>
        <p:nvPicPr>
          <p:cNvPr id="6" name="Content Placeholder 19">
            <a:extLst>
              <a:ext uri="{FF2B5EF4-FFF2-40B4-BE49-F238E27FC236}">
                <a16:creationId xmlns:a16="http://schemas.microsoft.com/office/drawing/2014/main" id="{CFDECA3F-567D-45E9-9A24-CC6D89593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1" y="1511227"/>
            <a:ext cx="4572000" cy="283217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922C38-31BE-4FEF-88F8-5D7F6BF83D06}"/>
              </a:ext>
            </a:extLst>
          </p:cNvPr>
          <p:cNvSpPr txBox="1"/>
          <p:nvPr/>
        </p:nvSpPr>
        <p:spPr>
          <a:xfrm>
            <a:off x="1070205" y="1672930"/>
            <a:ext cx="283603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Δ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particle identification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55DD9A-A021-47DE-99D8-AD5DB0A6D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191" y="1450690"/>
            <a:ext cx="4390609" cy="284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00A1AC-3197-438B-AFF2-11E10E8C663B}"/>
              </a:ext>
            </a:extLst>
          </p:cNvPr>
          <p:cNvSpPr txBox="1"/>
          <p:nvPr/>
        </p:nvSpPr>
        <p:spPr>
          <a:xfrm>
            <a:off x="8213672" y="251113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Raw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5222D-7BE8-43B3-90BB-1F4B9416BAFF}"/>
              </a:ext>
            </a:extLst>
          </p:cNvPr>
          <p:cNvSpPr txBox="1"/>
          <p:nvPr/>
        </p:nvSpPr>
        <p:spPr>
          <a:xfrm>
            <a:off x="5157801" y="3599564"/>
            <a:ext cx="157895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39-MeV </a:t>
            </a:r>
            <a:r>
              <a:rPr lang="en-US" altLang="zh-CN" sz="16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sz="1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-gated</a:t>
            </a:r>
            <a:endParaRPr lang="zh-CN" altLang="en-US" sz="1600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F6889-42FF-4532-A5D0-A47AE1F6751F}"/>
              </a:ext>
            </a:extLst>
          </p:cNvPr>
          <p:cNvSpPr txBox="1"/>
          <p:nvPr/>
        </p:nvSpPr>
        <p:spPr>
          <a:xfrm>
            <a:off x="7393360" y="3032862"/>
            <a:ext cx="9308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842C96-E05F-439A-97A8-61665525F3F9}"/>
              </a:ext>
            </a:extLst>
          </p:cNvPr>
          <p:cNvSpPr txBox="1"/>
          <p:nvPr/>
        </p:nvSpPr>
        <p:spPr>
          <a:xfrm>
            <a:off x="7393360" y="1570660"/>
            <a:ext cx="151836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l-GR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ray spectra</a:t>
            </a:r>
            <a:endParaRPr lang="zh-CN" altLang="en-US" sz="1200" dirty="0">
              <a:latin typeface="Cambria" panose="020405030504060302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1B4FC9D-A1D0-4864-A83B-09016667352C}"/>
              </a:ext>
            </a:extLst>
          </p:cNvPr>
          <p:cNvSpPr/>
          <p:nvPr/>
        </p:nvSpPr>
        <p:spPr>
          <a:xfrm rot="20746633">
            <a:off x="3112911" y="3234496"/>
            <a:ext cx="2007941" cy="22752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008AE6-F588-45A0-B32E-D00CB94C6C27}"/>
              </a:ext>
            </a:extLst>
          </p:cNvPr>
          <p:cNvSpPr txBox="1"/>
          <p:nvPr/>
        </p:nvSpPr>
        <p:spPr>
          <a:xfrm>
            <a:off x="106531" y="5645024"/>
            <a:ext cx="390042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66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sz="16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sz="1600" dirty="0">
                <a:solidFill>
                  <a:srgbClr val="000066"/>
                </a:solidFill>
                <a:latin typeface="Arial Narrow" panose="020B0606020202030204" pitchFamily="34" charset="0"/>
              </a:rPr>
              <a:t>., Phys. Lett. B 839, 137801 (2023).</a:t>
            </a:r>
            <a:endParaRPr lang="zh-CN" altLang="en-US" sz="1600" dirty="0">
              <a:solidFill>
                <a:srgbClr val="00006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0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BD4232-A8D5-48D7-9604-D8429E87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Bayesian-MCMC-DSAM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2F2DA-DAD5-44AD-A3E0-1CD1255B67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NS2024 @ ANL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6E0B4-5AC8-4037-8794-C13EF027F3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r>
              <a:rPr lang="en-US" dirty="0"/>
              <a:t> / 77</a:t>
            </a:r>
          </a:p>
        </p:txBody>
      </p:sp>
      <p:pic>
        <p:nvPicPr>
          <p:cNvPr id="6" name="Content Placeholder 16">
            <a:extLst>
              <a:ext uri="{FF2B5EF4-FFF2-40B4-BE49-F238E27FC236}">
                <a16:creationId xmlns:a16="http://schemas.microsoft.com/office/drawing/2014/main" id="{B2B64B95-727A-472B-B38A-3C5C89C18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66800"/>
            <a:ext cx="4330239" cy="2940233"/>
          </a:xfrm>
          <a:prstGeom prst="rect">
            <a:avLst/>
          </a:prstGeom>
        </p:spPr>
      </p:pic>
      <p:pic>
        <p:nvPicPr>
          <p:cNvPr id="7" name="Content Placeholder 24">
            <a:extLst>
              <a:ext uri="{FF2B5EF4-FFF2-40B4-BE49-F238E27FC236}">
                <a16:creationId xmlns:a16="http://schemas.microsoft.com/office/drawing/2014/main" id="{F82CD471-8CE7-4895-9ACF-F2A65705F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501803" y="1033130"/>
            <a:ext cx="4565997" cy="452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0A9C22-EB8C-4E0D-9335-0035A291DC4D}"/>
              </a:ext>
            </a:extLst>
          </p:cNvPr>
          <p:cNvCxnSpPr>
            <a:cxnSpLocks/>
          </p:cNvCxnSpPr>
          <p:nvPr/>
        </p:nvCxnSpPr>
        <p:spPr>
          <a:xfrm>
            <a:off x="410093" y="5147980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A3066E-7198-4474-9715-F24EE90B5997}"/>
              </a:ext>
            </a:extLst>
          </p:cNvPr>
          <p:cNvCxnSpPr>
            <a:cxnSpLocks/>
          </p:cNvCxnSpPr>
          <p:nvPr/>
        </p:nvCxnSpPr>
        <p:spPr>
          <a:xfrm>
            <a:off x="410093" y="4352609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37BB27-73AE-478E-8936-6D9CEE89C01C}"/>
              </a:ext>
            </a:extLst>
          </p:cNvPr>
          <p:cNvCxnSpPr>
            <a:cxnSpLocks/>
          </p:cNvCxnSpPr>
          <p:nvPr/>
        </p:nvCxnSpPr>
        <p:spPr>
          <a:xfrm>
            <a:off x="911743" y="4378009"/>
            <a:ext cx="0" cy="751547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2B956C2-5B5C-48D0-9533-21D076B25677}"/>
              </a:ext>
            </a:extLst>
          </p:cNvPr>
          <p:cNvSpPr txBox="1"/>
          <p:nvPr/>
        </p:nvSpPr>
        <p:spPr>
          <a:xfrm>
            <a:off x="1013156" y="4507163"/>
            <a:ext cx="12984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2000" i="1" dirty="0">
                <a:solidFill>
                  <a:srgbClr val="0000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zh-CN" altLang="en-US" i="1" dirty="0">
              <a:solidFill>
                <a:srgbClr val="000099"/>
              </a:solidFill>
              <a:latin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22FC9-61F3-4BC8-9485-1C433D243897}"/>
              </a:ext>
            </a:extLst>
          </p:cNvPr>
          <p:cNvSpPr txBox="1"/>
          <p:nvPr/>
        </p:nvSpPr>
        <p:spPr>
          <a:xfrm>
            <a:off x="751008" y="5238690"/>
            <a:ext cx="31579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4E1C5-585C-4DC8-A7CA-C2CD6AC16FBE}"/>
              </a:ext>
            </a:extLst>
          </p:cNvPr>
          <p:cNvSpPr txBox="1"/>
          <p:nvPr/>
        </p:nvSpPr>
        <p:spPr>
          <a:xfrm>
            <a:off x="1449747" y="4212114"/>
            <a:ext cx="45525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1248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11FA72-D425-48E1-B2DC-38FC99FF14B5}"/>
              </a:ext>
            </a:extLst>
          </p:cNvPr>
          <p:cNvSpPr txBox="1"/>
          <p:nvPr/>
        </p:nvSpPr>
        <p:spPr>
          <a:xfrm>
            <a:off x="1449747" y="5011579"/>
            <a:ext cx="11381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AF4DBC-3C52-42D3-868F-28C894259117}"/>
              </a:ext>
            </a:extLst>
          </p:cNvPr>
          <p:cNvSpPr txBox="1"/>
          <p:nvPr/>
        </p:nvSpPr>
        <p:spPr>
          <a:xfrm>
            <a:off x="236918" y="4859179"/>
            <a:ext cx="4312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17996A-8BC3-4F01-BB2E-068C2D36B90D}"/>
              </a:ext>
            </a:extLst>
          </p:cNvPr>
          <p:cNvSpPr txBox="1"/>
          <p:nvPr/>
        </p:nvSpPr>
        <p:spPr>
          <a:xfrm>
            <a:off x="236918" y="4079803"/>
            <a:ext cx="4312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3/2</a:t>
            </a:r>
            <a:r>
              <a:rPr lang="en-US" altLang="zh-CN" sz="16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lang="zh-CN" altLang="en-US" sz="1600" baseline="30000" dirty="0">
              <a:latin typeface="Cambria Math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FBF0EE-1F73-457E-BEF5-582ECA03FE51}"/>
              </a:ext>
            </a:extLst>
          </p:cNvPr>
          <p:cNvSpPr txBox="1"/>
          <p:nvPr/>
        </p:nvSpPr>
        <p:spPr>
          <a:xfrm>
            <a:off x="5181600" y="5685551"/>
            <a:ext cx="390042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66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sz="1600" i="1" dirty="0">
                <a:solidFill>
                  <a:srgbClr val="000066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sz="1600" dirty="0">
                <a:solidFill>
                  <a:srgbClr val="000066"/>
                </a:solidFill>
                <a:latin typeface="Arial Narrow" panose="020B0606020202030204" pitchFamily="34" charset="0"/>
              </a:rPr>
              <a:t>., Phys. Lett. B 839, 137801 (2023).</a:t>
            </a:r>
            <a:endParaRPr lang="zh-CN" altLang="en-US" sz="1600" dirty="0">
              <a:solidFill>
                <a:srgbClr val="000066"/>
              </a:solidFill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D47529-018C-473D-9757-56D4157B2211}"/>
                  </a:ext>
                </a:extLst>
              </p:cNvPr>
              <p:cNvSpPr txBox="1"/>
              <p:nvPr/>
            </p:nvSpPr>
            <p:spPr>
              <a:xfrm>
                <a:off x="236918" y="5599773"/>
                <a:ext cx="1870566" cy="37478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</a:rPr>
                        <m:t>𝜏</m:t>
                      </m:r>
                      <m:r>
                        <a:rPr lang="en-US" altLang="zh-CN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</a:rPr>
                        <m:t>=</m:t>
                      </m:r>
                      <m:sSubSup>
                        <m:sSubSupPr>
                          <m:ctrlPr>
                            <a:rPr lang="en-US" altLang="zh-CN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</a:rPr>
                            <m:t>1</m:t>
                          </m:r>
                          <m:r>
                            <a:rPr lang="en-US" altLang="zh-CN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</a:rPr>
                            <m:t>116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</a:rPr>
                            <m:t>−1</m:t>
                          </m:r>
                          <m:r>
                            <a:rPr lang="en-US" altLang="zh-CN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</a:rPr>
                            <m:t>77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</a:rPr>
                            <m:t>+1</m:t>
                          </m:r>
                          <m:r>
                            <a:rPr lang="en-US" altLang="zh-CN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</a:rPr>
                            <m:t>83</m:t>
                          </m:r>
                        </m:sup>
                      </m:sSubSup>
                      <m:r>
                        <a:rPr lang="en-US" altLang="zh-CN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u="none" strike="noStrike" smtClean="0">
                          <a:solidFill>
                            <a:srgbClr val="0000CC"/>
                          </a:solidFill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</a:rPr>
                        <m:t>fs</m:t>
                      </m:r>
                    </m:oMath>
                  </m:oMathPara>
                </a14:m>
                <a:endParaRPr lang="zh-CN" alt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D47529-018C-473D-9757-56D4157B2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18" y="5599773"/>
                <a:ext cx="1870566" cy="374783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AD759D85-6FE9-4B01-82C9-8261C4ACA66A}"/>
              </a:ext>
            </a:extLst>
          </p:cNvPr>
          <p:cNvGrpSpPr/>
          <p:nvPr/>
        </p:nvGrpSpPr>
        <p:grpSpPr>
          <a:xfrm>
            <a:off x="1994936" y="4095212"/>
            <a:ext cx="2500864" cy="1695988"/>
            <a:chOff x="6600536" y="1047213"/>
            <a:chExt cx="2500864" cy="169598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5444009-0A7A-42F5-868E-ACB24342B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0536" y="1047213"/>
              <a:ext cx="2500864" cy="1695988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751FA49-C78F-445C-8099-A8F5EFAC8DE3}"/>
                </a:ext>
              </a:extLst>
            </p:cNvPr>
            <p:cNvCxnSpPr>
              <a:cxnSpLocks/>
            </p:cNvCxnSpPr>
            <p:nvPr/>
          </p:nvCxnSpPr>
          <p:spPr>
            <a:xfrm>
              <a:off x="8010610" y="1221899"/>
              <a:ext cx="0" cy="1259598"/>
            </a:xfrm>
            <a:prstGeom prst="line">
              <a:avLst/>
            </a:prstGeom>
            <a:ln w="12700">
              <a:solidFill>
                <a:srgbClr val="00B0F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11F2A0-4D22-40EA-9228-79012215A426}"/>
                </a:ext>
              </a:extLst>
            </p:cNvPr>
            <p:cNvSpPr/>
            <p:nvPr/>
          </p:nvSpPr>
          <p:spPr>
            <a:xfrm>
              <a:off x="7745500" y="1197864"/>
              <a:ext cx="530221" cy="1283633"/>
            </a:xfrm>
            <a:custGeom>
              <a:avLst/>
              <a:gdLst>
                <a:gd name="connsiteX0" fmla="*/ 9525 w 835025"/>
                <a:gd name="connsiteY0" fmla="*/ 2051050 h 2051050"/>
                <a:gd name="connsiteX1" fmla="*/ 835025 w 835025"/>
                <a:gd name="connsiteY1" fmla="*/ 2051050 h 2051050"/>
                <a:gd name="connsiteX2" fmla="*/ 835025 w 835025"/>
                <a:gd name="connsiteY2" fmla="*/ 866775 h 2051050"/>
                <a:gd name="connsiteX3" fmla="*/ 777875 w 835025"/>
                <a:gd name="connsiteY3" fmla="*/ 695325 h 2051050"/>
                <a:gd name="connsiteX4" fmla="*/ 730250 w 835025"/>
                <a:gd name="connsiteY4" fmla="*/ 530225 h 2051050"/>
                <a:gd name="connsiteX5" fmla="*/ 676275 w 835025"/>
                <a:gd name="connsiteY5" fmla="*/ 393700 h 2051050"/>
                <a:gd name="connsiteX6" fmla="*/ 622300 w 835025"/>
                <a:gd name="connsiteY6" fmla="*/ 238125 h 2051050"/>
                <a:gd name="connsiteX7" fmla="*/ 574675 w 835025"/>
                <a:gd name="connsiteY7" fmla="*/ 130175 h 2051050"/>
                <a:gd name="connsiteX8" fmla="*/ 517525 w 835025"/>
                <a:gd name="connsiteY8" fmla="*/ 92075 h 2051050"/>
                <a:gd name="connsiteX9" fmla="*/ 479425 w 835025"/>
                <a:gd name="connsiteY9" fmla="*/ 41275 h 2051050"/>
                <a:gd name="connsiteX10" fmla="*/ 431800 w 835025"/>
                <a:gd name="connsiteY10" fmla="*/ 3175 h 2051050"/>
                <a:gd name="connsiteX11" fmla="*/ 381000 w 835025"/>
                <a:gd name="connsiteY11" fmla="*/ 0 h 2051050"/>
                <a:gd name="connsiteX12" fmla="*/ 314325 w 835025"/>
                <a:gd name="connsiteY12" fmla="*/ 41275 h 2051050"/>
                <a:gd name="connsiteX13" fmla="*/ 269875 w 835025"/>
                <a:gd name="connsiteY13" fmla="*/ 98425 h 2051050"/>
                <a:gd name="connsiteX14" fmla="*/ 225425 w 835025"/>
                <a:gd name="connsiteY14" fmla="*/ 180975 h 2051050"/>
                <a:gd name="connsiteX15" fmla="*/ 203200 w 835025"/>
                <a:gd name="connsiteY15" fmla="*/ 254000 h 2051050"/>
                <a:gd name="connsiteX16" fmla="*/ 165100 w 835025"/>
                <a:gd name="connsiteY16" fmla="*/ 339725 h 2051050"/>
                <a:gd name="connsiteX17" fmla="*/ 133350 w 835025"/>
                <a:gd name="connsiteY17" fmla="*/ 412750 h 2051050"/>
                <a:gd name="connsiteX18" fmla="*/ 95250 w 835025"/>
                <a:gd name="connsiteY18" fmla="*/ 514350 h 2051050"/>
                <a:gd name="connsiteX19" fmla="*/ 57150 w 835025"/>
                <a:gd name="connsiteY19" fmla="*/ 606425 h 2051050"/>
                <a:gd name="connsiteX20" fmla="*/ 38100 w 835025"/>
                <a:gd name="connsiteY20" fmla="*/ 660400 h 2051050"/>
                <a:gd name="connsiteX21" fmla="*/ 0 w 835025"/>
                <a:gd name="connsiteY21" fmla="*/ 768350 h 2051050"/>
                <a:gd name="connsiteX22" fmla="*/ 9525 w 835025"/>
                <a:gd name="connsiteY22" fmla="*/ 2051050 h 205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5025" h="2051050">
                  <a:moveTo>
                    <a:pt x="9525" y="2051050"/>
                  </a:moveTo>
                  <a:lnTo>
                    <a:pt x="835025" y="2051050"/>
                  </a:lnTo>
                  <a:lnTo>
                    <a:pt x="835025" y="866775"/>
                  </a:lnTo>
                  <a:lnTo>
                    <a:pt x="777875" y="695325"/>
                  </a:lnTo>
                  <a:lnTo>
                    <a:pt x="730250" y="530225"/>
                  </a:lnTo>
                  <a:lnTo>
                    <a:pt x="676275" y="393700"/>
                  </a:lnTo>
                  <a:lnTo>
                    <a:pt x="622300" y="238125"/>
                  </a:lnTo>
                  <a:lnTo>
                    <a:pt x="574675" y="130175"/>
                  </a:lnTo>
                  <a:lnTo>
                    <a:pt x="517525" y="92075"/>
                  </a:lnTo>
                  <a:lnTo>
                    <a:pt x="479425" y="41275"/>
                  </a:lnTo>
                  <a:lnTo>
                    <a:pt x="431800" y="3175"/>
                  </a:lnTo>
                  <a:lnTo>
                    <a:pt x="381000" y="0"/>
                  </a:lnTo>
                  <a:lnTo>
                    <a:pt x="314325" y="41275"/>
                  </a:lnTo>
                  <a:lnTo>
                    <a:pt x="269875" y="98425"/>
                  </a:lnTo>
                  <a:lnTo>
                    <a:pt x="225425" y="180975"/>
                  </a:lnTo>
                  <a:lnTo>
                    <a:pt x="203200" y="254000"/>
                  </a:lnTo>
                  <a:lnTo>
                    <a:pt x="165100" y="339725"/>
                  </a:lnTo>
                  <a:lnTo>
                    <a:pt x="133350" y="412750"/>
                  </a:lnTo>
                  <a:lnTo>
                    <a:pt x="95250" y="514350"/>
                  </a:lnTo>
                  <a:lnTo>
                    <a:pt x="57150" y="606425"/>
                  </a:lnTo>
                  <a:lnTo>
                    <a:pt x="38100" y="660400"/>
                  </a:lnTo>
                  <a:lnTo>
                    <a:pt x="0" y="768350"/>
                  </a:lnTo>
                  <a:lnTo>
                    <a:pt x="9525" y="2051050"/>
                  </a:lnTo>
                  <a:close/>
                </a:path>
              </a:pathLst>
            </a:custGeom>
            <a:solidFill>
              <a:srgbClr val="00CCFF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3399995"/>
      </p:ext>
    </p:extLst>
  </p:cSld>
  <p:clrMapOvr>
    <a:masterClrMapping/>
  </p:clrMapOvr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p:Policy xmlns:p="office.server.policy" id="" local="true">
  <p:Name>Controlled Document</p:Name>
  <p:Description/>
  <p:Statement/>
  <p:PolicyItems>
    <p:PolicyItem featureId="Microsoft.Office.RecordsManagement.PolicyFeatures.PolicyAudit" staticId="0x0101005B1FD2F7289FF44494593DF6B04CC580|8138272" UniqueId="d2e935fd-7aec-4982-a92c-0eafd6a3e49f">
      <p:Name>Auditing</p:Name>
      <p:Description>Audits user actions on documents and list items to the Audit Log.</p:Description>
      <p:CustomData>
        <Audit>
          <Update/>
          <View/>
          <CheckInOut/>
          <MoveCopy/>
          <DeleteRestore/>
        </Audit>
      </p:CustomData>
    </p:PolicyItem>
  </p:PolicyItems>
</p:Policy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ntrolled Document" ma:contentTypeID="0x010100A77CE2F963BD5C4AB895E5E1F954079C" ma:contentTypeVersion="16" ma:contentTypeDescription="Create a new document." ma:contentTypeScope="" ma:versionID="afdac9f8058ac176136f3d7adb595399">
  <xsd:schema xmlns:xsd="http://www.w3.org/2001/XMLSchema" xmlns:xs="http://www.w3.org/2001/XMLSchema" xmlns:p="http://schemas.microsoft.com/office/2006/metadata/properties" xmlns:ns1="http://schemas.microsoft.com/sharepoint/v3" xmlns:ns3="6819902c-d263-4340-a3b4-c7375668d2ad" xmlns:ns4="51b9806a-5185-426e-8026-9f8401f8c974" xmlns:ns5="27e6a43e-a4c4-4f52-b0e1-49827a209077" targetNamespace="http://schemas.microsoft.com/office/2006/metadata/properties" ma:root="true" ma:fieldsID="c30e777042fe99c0ff3ef036ff66f7c5" ns1:_="" ns3:_="" ns4:_="" ns5:_="">
    <xsd:import namespace="http://schemas.microsoft.com/sharepoint/v3"/>
    <xsd:import namespace="6819902c-d263-4340-a3b4-c7375668d2ad"/>
    <xsd:import namespace="51b9806a-5185-426e-8026-9f8401f8c974"/>
    <xsd:import namespace="27e6a43e-a4c4-4f52-b0e1-49827a209077"/>
    <xsd:element name="properties">
      <xsd:complexType>
        <xsd:sequence>
          <xsd:element name="documentManagement">
            <xsd:complexType>
              <xsd:all>
                <xsd:element ref="ns3:Filtered_x0020_Document_x0020_Number0" minOccurs="0"/>
                <xsd:element ref="ns4:WBS_x0020_Abbreviation" minOccurs="0"/>
                <xsd:element ref="ns4:Identifier" minOccurs="0"/>
                <xsd:element ref="ns4:Formatted_x0020_Sequence_x0020_Number" minOccurs="0"/>
                <xsd:element ref="ns4:Formatted_x0020_Revision" minOccurs="0"/>
                <xsd:element ref="ns4:InternalSigners" minOccurs="0"/>
                <xsd:element ref="ns4:ExternalSigners" minOccurs="0"/>
                <xsd:element ref="ns4:AuthorizingDoc" minOccurs="0"/>
                <xsd:element ref="ns4:AuthorizedDocs" minOccurs="0"/>
                <xsd:element ref="ns4:AuthorizingComm_x0026_Boards" minOccurs="0"/>
                <xsd:element ref="ns4:Author1" minOccurs="0"/>
                <xsd:element ref="ns4:Revision_x0020_History" minOccurs="0"/>
                <xsd:element ref="ns5:Document_x0020_Number" minOccurs="0"/>
                <xsd:element ref="ns3:k249c3db22e246c8be4b953e603e4d6b" minOccurs="0"/>
                <xsd:element ref="ns3:e9dd64bcc98445289e39b91f109bdcd5" minOccurs="0"/>
                <xsd:element ref="ns3:af7f2bdd3e3f4144927c8f46bf137639" minOccurs="0"/>
                <xsd:element ref="ns3:i71e836a5a224468bea9b04c4fae55f7" minOccurs="0"/>
                <xsd:element ref="ns5:TaxCatchAll" minOccurs="0"/>
                <xsd:element ref="ns1:_dlc_Exempt" minOccurs="0"/>
                <xsd:element ref="ns3:adda98769e204859847d571c1cc4aba8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31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9902c-d263-4340-a3b4-c7375668d2ad" elementFormDefault="qualified">
    <xsd:import namespace="http://schemas.microsoft.com/office/2006/documentManagement/types"/>
    <xsd:import namespace="http://schemas.microsoft.com/office/infopath/2007/PartnerControls"/>
    <xsd:element name="Filtered_x0020_Document_x0020_Number0" ma:index="3" nillable="true" ma:displayName="Filtered Document Number" ma:list="9fecad60-3c5f-4b1e-97fe-bd29726213cb" ma:internalName="Filtered_x0020_Document_x0020_Number0" ma:showField="03f48824-29a8-4910-b16b-2538dd33bf46" ma:web="27e6a43e-a4c4-4f52-b0e1-49827a209077">
      <xsd:simpleType>
        <xsd:restriction base="dms:Unknown"/>
      </xsd:simpleType>
    </xsd:element>
    <xsd:element name="k249c3db22e246c8be4b953e603e4d6b" ma:index="24" nillable="true" ma:taxonomy="true" ma:internalName="k249c3db22e246c8be4b953e603e4d6b" ma:taxonomyFieldName="Author_" ma:displayName="Author_" ma:indexed="true" ma:default="" ma:fieldId="{4249c3db-22e2-46c8-be4b-953e603e4d6b}" ma:sspId="e79ac590-b2ba-4d84-8233-e7113f930f2a" ma:termSetId="9a961305-3498-445e-9205-fc8019e3f96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9dd64bcc98445289e39b91f109bdcd5" ma:index="26" nillable="true" ma:taxonomy="true" ma:internalName="e9dd64bcc98445289e39b91f109bdcd5" ma:taxonomyFieldName="Subcategory_" ma:displayName="Subcategory_" ma:indexed="true" ma:default="" ma:fieldId="{e9dd64bc-c984-4528-9e39-b91f109bdcd5}" ma:sspId="e79ac590-b2ba-4d84-8233-e7113f930f2a" ma:termSetId="df4988c2-6ea7-4775-a660-7ca64affa0f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f7f2bdd3e3f4144927c8f46bf137639" ma:index="27" nillable="true" ma:taxonomy="true" ma:internalName="af7f2bdd3e3f4144927c8f46bf137639" ma:taxonomyFieldName="_x0057_BS0" ma:displayName="WBS" ma:indexed="true" ma:default="" ma:fieldId="{af7f2bdd-3e3f-4144-927c-8f46bf137639}" ma:sspId="e79ac590-b2ba-4d84-8233-e7113f930f2a" ma:termSetId="5af71c37-dbbc-4bcd-b94e-7a1ec876d16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71e836a5a224468bea9b04c4fae55f7" ma:index="28" nillable="true" ma:taxonomy="true" ma:internalName="i71e836a5a224468bea9b04c4fae55f7" ma:taxonomyFieldName="Tags10" ma:displayName="Tags" ma:default="" ma:fieldId="{271e836a-5a22-4468-bea9-b04c4fae55f7}" ma:taxonomyMulti="true" ma:sspId="e79ac590-b2ba-4d84-8233-e7113f930f2a" ma:termSetId="15758f5a-2859-4efe-a184-c420225ff4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da98769e204859847d571c1cc4aba8" ma:index="32" nillable="true" ma:displayName="EC Keywords_0" ma:hidden="true" ma:internalName="adda98769e204859847d571c1cc4aba8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9806a-5185-426e-8026-9f8401f8c974" elementFormDefault="qualified">
    <xsd:import namespace="http://schemas.microsoft.com/office/2006/documentManagement/types"/>
    <xsd:import namespace="http://schemas.microsoft.com/office/infopath/2007/PartnerControls"/>
    <xsd:element name="WBS_x0020_Abbreviation" ma:index="4" nillable="true" ma:displayName="WBS Abbreviation" ma:indexed="true" ma:internalName="WBS_x0020_Abbreviation">
      <xsd:simpleType>
        <xsd:restriction base="dms:Text">
          <xsd:maxLength value="255"/>
        </xsd:restriction>
      </xsd:simpleType>
    </xsd:element>
    <xsd:element name="Identifier" ma:index="5" nillable="true" ma:displayName="Identifier" ma:internalName="Identifier">
      <xsd:simpleType>
        <xsd:restriction base="dms:Text">
          <xsd:maxLength value="255"/>
        </xsd:restriction>
      </xsd:simpleType>
    </xsd:element>
    <xsd:element name="Formatted_x0020_Sequence_x0020_Number" ma:index="6" nillable="true" ma:displayName="Formatted Sequence Number" ma:indexed="true" ma:internalName="Formatted_x0020_Sequence_x0020_Number">
      <xsd:simpleType>
        <xsd:restriction base="dms:Text">
          <xsd:maxLength value="255"/>
        </xsd:restriction>
      </xsd:simpleType>
    </xsd:element>
    <xsd:element name="Formatted_x0020_Revision" ma:index="7" nillable="true" ma:displayName="Formatted Revision" ma:internalName="Formatted_x0020_Revision">
      <xsd:simpleType>
        <xsd:restriction base="dms:Text">
          <xsd:maxLength value="255"/>
        </xsd:restriction>
      </xsd:simpleType>
    </xsd:element>
    <xsd:element name="InternalSigners" ma:index="8" nillable="true" ma:displayName="Internal Signers" ma:list="UserInfo" ma:SharePointGroup="0" ma:internalName="InternalSigners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Signers" ma:index="9" nillable="true" ma:displayName="External Signers" ma:internalName="ExternalSigners">
      <xsd:simpleType>
        <xsd:restriction base="dms:Note">
          <xsd:maxLength value="255"/>
        </xsd:restriction>
      </xsd:simpleType>
    </xsd:element>
    <xsd:element name="AuthorizingDoc" ma:index="10" nillable="true" ma:displayName="Authorizing Doc" ma:internalName="AuthorizingDoc">
      <xsd:simpleType>
        <xsd:restriction base="dms:Note">
          <xsd:maxLength value="255"/>
        </xsd:restriction>
      </xsd:simpleType>
    </xsd:element>
    <xsd:element name="AuthorizedDocs" ma:index="11" nillable="true" ma:displayName="Authorized Docs" ma:internalName="AuthorizedDocs">
      <xsd:simpleType>
        <xsd:restriction base="dms:Note">
          <xsd:maxLength value="255"/>
        </xsd:restriction>
      </xsd:simpleType>
    </xsd:element>
    <xsd:element name="AuthorizingComm_x0026_Boards" ma:index="12" nillable="true" ma:displayName="Authorizing Comm &amp; Board" ma:internalName="AuthorizingComm_x0026_Boards">
      <xsd:simpleType>
        <xsd:restriction base="dms:Note">
          <xsd:maxLength value="255"/>
        </xsd:restriction>
      </xsd:simpleType>
    </xsd:element>
    <xsd:element name="Author1" ma:index="16" nillable="true" ma:displayName="Author1" ma:internalName="Author1">
      <xsd:simpleType>
        <xsd:restriction base="dms:Text">
          <xsd:maxLength value="255"/>
        </xsd:restriction>
      </xsd:simpleType>
    </xsd:element>
    <xsd:element name="Revision_x0020_History" ma:index="18" nillable="true" ma:displayName="Revision History" ma:internalName="Revision_x0020_History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6a43e-a4c4-4f52-b0e1-49827a209077" elementFormDefault="qualified">
    <xsd:import namespace="http://schemas.microsoft.com/office/2006/documentManagement/types"/>
    <xsd:import namespace="http://schemas.microsoft.com/office/infopath/2007/PartnerControls"/>
    <xsd:element name="Document_x0020_Number" ma:index="19" nillable="true" ma:displayName="Document Number" ma:hidden="true" ma:list="{9fecad60-3c5f-4b1e-97fe-bd29726213cb}" ma:internalName="Document_x0020_Number" ma:readOnly="false" ma:showField="Document_x0020_Number" ma:web="27e6a43e-a4c4-4f52-b0e1-49827a209077">
      <xsd:simpleType>
        <xsd:restriction base="dms:Lookup"/>
      </xsd:simpleType>
    </xsd:element>
    <xsd:element name="TaxCatchAll" ma:index="29" nillable="true" ma:displayName="Taxonomy Catch All Column" ma:hidden="true" ma:list="{aa28423a-96a4-4fb2-8cce-b1b4f3e5b10f}" ma:internalName="TaxCatchAll" ma:showField="CatchAllData" ma:web="27e6a43e-a4c4-4f52-b0e1-49827a2090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TaxCatchAll xmlns="27e6a43e-a4c4-4f52-b0e1-49827a209077">
      <Value>447</Value>
      <Value>283</Value>
      <Value>471</Value>
    </TaxCatchAll>
    <Document_x0020_Number xmlns="27e6a43e-a4c4-4f52-b0e1-49827a209077">45183</Document_x0020_Number>
    <AuthorizedDocs xmlns="51b9806a-5185-426e-8026-9f8401f8c974" xsi:nil="true"/>
    <Formatted_x0020_Sequence_x0020_Number xmlns="51b9806a-5185-426e-8026-9f8401f8c974">000454</Formatted_x0020_Sequence_x0020_Number>
    <Author1 xmlns="51b9806a-5185-426e-8026-9f8401f8c974">Parsons, Alex|61354939-8ef1-40bf-a344-a283b52ba8e0</Author1>
    <af7f2bdd3e3f4144927c8f46bf137639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S10000 Management and Administration</TermName>
          <TermId xmlns="http://schemas.microsoft.com/office/infopath/2007/PartnerControls">26ad7ea8-87d4-42ac-9781-b7fff1d89416</TermId>
        </TermInfo>
      </Terms>
    </af7f2bdd3e3f4144927c8f46bf137639>
    <WBS_x0020_Abbreviation xmlns="51b9806a-5185-426e-8026-9f8401f8c974">S10000</WBS_x0020_Abbreviation>
    <InternalSigners xmlns="51b9806a-5185-426e-8026-9f8401f8c974">
      <UserInfo>
        <DisplayName>King, Karen</DisplayName>
        <AccountId>18</AccountId>
        <AccountType/>
      </UserInfo>
    </InternalSigners>
    <k249c3db22e246c8be4b953e603e4d6b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Parsons, Alex</TermName>
          <TermId xmlns="http://schemas.microsoft.com/office/infopath/2007/PartnerControls">61354939-8ef1-40bf-a344-a283b52ba8e0</TermId>
        </TermInfo>
      </Terms>
    </k249c3db22e246c8be4b953e603e4d6b>
    <ExternalSigners xmlns="51b9806a-5185-426e-8026-9f8401f8c974" xsi:nil="true"/>
    <AuthorizingDoc xmlns="51b9806a-5185-426e-8026-9f8401f8c974" xsi:nil="true"/>
    <i71e836a5a224468bea9b04c4fae55f7 xmlns="6819902c-d263-4340-a3b4-c7375668d2ad">
      <Terms xmlns="http://schemas.microsoft.com/office/infopath/2007/PartnerControls"/>
    </i71e836a5a224468bea9b04c4fae55f7>
    <e9dd64bcc98445289e39b91f109bdcd5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FM</TermName>
          <TermId xmlns="http://schemas.microsoft.com/office/infopath/2007/PartnerControls">6b363047-e12c-44ec-9837-aeed4884c22d</TermId>
        </TermInfo>
      </Terms>
    </e9dd64bcc98445289e39b91f109bdcd5>
    <Filtered_x0020_Document_x0020_Number0 xmlns="6819902c-d263-4340-a3b4-c7375668d2ad">45183</Filtered_x0020_Document_x0020_Number0>
    <Identifier xmlns="51b9806a-5185-426e-8026-9f8401f8c974">FM</Identifier>
    <Formatted_x0020_Revision xmlns="51b9806a-5185-426e-8026-9f8401f8c974">003</Formatted_x0020_Revision>
    <Revision_x0020_History xmlns="51b9806a-5185-426e-8026-9f8401f8c974">Updated CA instructions on slide 3, Revised notes on text color on slide 9
</Revision_x0020_History>
    <adda98769e204859847d571c1cc4aba8 xmlns="6819902c-d263-4340-a3b4-c7375668d2ad" xsi:nil="true"/>
    <AuthorizingComm_x0026_Boards xmlns="51b9806a-5185-426e-8026-9f8401f8c974" xsi:nil="true"/>
  </documentManagement>
</p:properties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27942A-61A9-4118-A144-DE7F84F21C4A}">
  <ds:schemaRefs>
    <ds:schemaRef ds:uri="office.server.policy"/>
  </ds:schemaRefs>
</ds:datastoreItem>
</file>

<file path=customXml/itemProps3.xml><?xml version="1.0" encoding="utf-8"?>
<ds:datastoreItem xmlns:ds="http://schemas.openxmlformats.org/officeDocument/2006/customXml" ds:itemID="{087279E9-029E-40B5-9EA9-88D004C7ED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819902c-d263-4340-a3b4-c7375668d2ad"/>
    <ds:schemaRef ds:uri="51b9806a-5185-426e-8026-9f8401f8c974"/>
    <ds:schemaRef ds:uri="27e6a43e-a4c4-4f52-b0e1-49827a2090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4BA702D-F6E6-4314-8945-369A109C75F9}">
  <ds:schemaRefs>
    <ds:schemaRef ds:uri="27e6a43e-a4c4-4f52-b0e1-49827a209077"/>
    <ds:schemaRef ds:uri="http://purl.org/dc/dcmitype/"/>
    <ds:schemaRef ds:uri="6819902c-d263-4340-a3b4-c7375668d2ad"/>
    <ds:schemaRef ds:uri="http://purl.org/dc/terms/"/>
    <ds:schemaRef ds:uri="51b9806a-5185-426e-8026-9f8401f8c974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16074</TotalTime>
  <Words>3926</Words>
  <Application>Microsoft Office PowerPoint</Application>
  <PresentationFormat>On-screen Show (4:3)</PresentationFormat>
  <Paragraphs>800</Paragraphs>
  <Slides>77</Slides>
  <Notes>45</Notes>
  <HiddenSlides>34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8" baseType="lpstr">
      <vt:lpstr>Lucida Grande</vt:lpstr>
      <vt:lpstr>Arial</vt:lpstr>
      <vt:lpstr>Arial Narrow</vt:lpstr>
      <vt:lpstr>Calibri</vt:lpstr>
      <vt:lpstr>Calibri Light</vt:lpstr>
      <vt:lpstr>Cambria</vt:lpstr>
      <vt:lpstr>Cambria Math</vt:lpstr>
      <vt:lpstr>Helvetica</vt:lpstr>
      <vt:lpstr>Times New Roman</vt:lpstr>
      <vt:lpstr>Wingdings</vt:lpstr>
      <vt:lpstr>1_FRIB3</vt:lpstr>
      <vt:lpstr>Probing lifetimes of short-lived nuclear resonances of astrophysical interest</vt:lpstr>
      <vt:lpstr>Bottleneck for Nova Nucleosynthesis</vt:lpstr>
      <vt:lpstr>Thermonuclear 30P(p,γ)31S Reaction Rate</vt:lpstr>
      <vt:lpstr>Key 30P(p,γ)31S Resonance</vt:lpstr>
      <vt:lpstr>Known Decay Scheme of the Key Resonance</vt:lpstr>
      <vt:lpstr>Doppler Shift Attenuation Method</vt:lpstr>
      <vt:lpstr>Doppler Shift Lifetimes (DSL) @ ISAC-II</vt:lpstr>
      <vt:lpstr>3He(32S,αγ)31S Reaction with DSL1</vt:lpstr>
      <vt:lpstr>Bayesian-MCMC-DSAM Analysis</vt:lpstr>
      <vt:lpstr>Frequentist Approach</vt:lpstr>
      <vt:lpstr>Systematic Uncertainties</vt:lpstr>
      <vt:lpstr>Systematic Uncertainties</vt:lpstr>
      <vt:lpstr>Known Lifetimes of 31S Excited States</vt:lpstr>
      <vt:lpstr>3He(32S,αγ)31S Reaction with DSL1</vt:lpstr>
      <vt:lpstr>Key 30P(p,γ)31S Resonance</vt:lpstr>
      <vt:lpstr>DSL2 Hardware Upgrade</vt:lpstr>
      <vt:lpstr>S2193 Run 1: Dec 2022</vt:lpstr>
      <vt:lpstr>22Na(p,γ)23Mg Reaction Rate</vt:lpstr>
      <vt:lpstr>Discrepancies</vt:lpstr>
      <vt:lpstr>DSL2 Software Upgrade</vt:lpstr>
      <vt:lpstr>Bayesian Model Emulation &amp; Model Calibration</vt:lpstr>
      <vt:lpstr>Principal Component Analysis</vt:lpstr>
      <vt:lpstr>Diagnostics for Emulator and Calibrator</vt:lpstr>
      <vt:lpstr>Posterior Distributions of Model Parameters</vt:lpstr>
      <vt:lpstr>Evaluation Metrics</vt:lpstr>
      <vt:lpstr>Evaluation Metrics</vt:lpstr>
      <vt:lpstr>Bayesian Uncertainty Quantification</vt:lpstr>
      <vt:lpstr>Prior Lineshape</vt:lpstr>
      <vt:lpstr>Posterior Predictive Lineshape</vt:lpstr>
      <vt:lpstr>Posterior Distribution of Model Parameters</vt:lpstr>
      <vt:lpstr>Posterior Distribution of Model Parameters</vt:lpstr>
      <vt:lpstr>Posterior Distribution of Model Parameters</vt:lpstr>
      <vt:lpstr>Posterior Distribution of Model Parameters</vt:lpstr>
      <vt:lpstr>Posterior Distribution of Model Parameters</vt:lpstr>
      <vt:lpstr>Resonance Strength</vt:lpstr>
      <vt:lpstr>30P(p,γ)31S Reaction Rate</vt:lpstr>
      <vt:lpstr>Summary of DSL</vt:lpstr>
      <vt:lpstr>DSL Collaboration</vt:lpstr>
      <vt:lpstr>γ-ray measurements of 31S states around 6.39 MeV</vt:lpstr>
      <vt:lpstr>3He Implanted Target</vt:lpstr>
      <vt:lpstr>Reaction Kinematics</vt:lpstr>
      <vt:lpstr>Geant4 Simulation</vt:lpstr>
      <vt:lpstr>Geant4 Simulation</vt:lpstr>
      <vt:lpstr>Solid Angle</vt:lpstr>
      <vt:lpstr>Geant4 Simulation</vt:lpstr>
      <vt:lpstr>Bayesian-related talks at each APS DNP Meeting</vt:lpstr>
      <vt:lpstr>Advantages of Inverse Kinematics</vt:lpstr>
      <vt:lpstr>Readiness</vt:lpstr>
      <vt:lpstr>Beam Delivery</vt:lpstr>
      <vt:lpstr>RatesMC</vt:lpstr>
      <vt:lpstr>RatesMC</vt:lpstr>
      <vt:lpstr>RatesMC</vt:lpstr>
      <vt:lpstr>RatesMC</vt:lpstr>
      <vt:lpstr>Type I X-ray bursts</vt:lpstr>
      <vt:lpstr>NiCu Cycle</vt:lpstr>
      <vt:lpstr>59Cu(p,γ)60Zn vs 59Cu(p,α)56Ni</vt:lpstr>
      <vt:lpstr>Previous and Upcoming Experiments</vt:lpstr>
      <vt:lpstr>60Ga Decay</vt:lpstr>
      <vt:lpstr>Particle X-ray Coincidence Technique (PXCT)</vt:lpstr>
      <vt:lpstr>Particle X-ray Coincidence Technique (PXCT)</vt:lpstr>
      <vt:lpstr>Particle X-ray Coincidence Technique (PXCT)</vt:lpstr>
      <vt:lpstr>Particle X-ray Coincidence Technique (PXCT)</vt:lpstr>
      <vt:lpstr>Particle X-ray Coincidence Technique (PXCT)</vt:lpstr>
      <vt:lpstr>Particle X-ray Coincidence Technique (PXCT)</vt:lpstr>
      <vt:lpstr>Particle X-ray Coincidence Technique (PXCT)</vt:lpstr>
      <vt:lpstr>Particle X-ray Coincidence Technique (PXCT)</vt:lpstr>
      <vt:lpstr>PXCT Detection System</vt:lpstr>
      <vt:lpstr>PXCT Detection System</vt:lpstr>
      <vt:lpstr>γ-ray Detection</vt:lpstr>
      <vt:lpstr>X-ray Detection</vt:lpstr>
      <vt:lpstr>Charged-particle Detection</vt:lpstr>
      <vt:lpstr>β-γ (X-γ) Coincidence</vt:lpstr>
      <vt:lpstr>α-γ (p-X) Coincidence</vt:lpstr>
      <vt:lpstr>α-X (p-X) Coincidence</vt:lpstr>
      <vt:lpstr>60Zn Resonance Lifetime</vt:lpstr>
      <vt:lpstr>60Zn Resonance Lifetime</vt:lpstr>
      <vt:lpstr>Summary &amp; Outlook</vt:lpstr>
    </vt:vector>
  </TitlesOfParts>
  <Company>MSU NSCL/FRIB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PowerPoint Template</dc:title>
  <dc:subject>S10000-FM-000454-R003</dc:subject>
  <dc:creator>Parsons, Alex</dc:creator>
  <cp:lastModifiedBy>lijie sun</cp:lastModifiedBy>
  <cp:revision>386</cp:revision>
  <cp:lastPrinted>2023-04-27T17:51:02Z</cp:lastPrinted>
  <dcterms:created xsi:type="dcterms:W3CDTF">2023-05-16T14:40:51Z</dcterms:created>
  <dcterms:modified xsi:type="dcterms:W3CDTF">2024-07-22T03:39:50Z</dcterms:modified>
  <cp:category>31 October 2023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0x010100A77CE2F963BD5C4AB895E5E1F954079C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5600</vt:r8>
  </property>
  <property fmtid="{D5CDD505-2E9C-101B-9397-08002B2CF9AE}" pid="7" name="Author_">
    <vt:lpwstr>447;#Parsons, Alex|61354939-8ef1-40bf-a344-a283b52ba8e0</vt:lpwstr>
  </property>
  <property fmtid="{D5CDD505-2E9C-101B-9397-08002B2CF9AE}" pid="8" name="Subcategory_">
    <vt:lpwstr>283;#FM|6b363047-e12c-44ec-9837-aeed4884c22d</vt:lpwstr>
  </property>
  <property fmtid="{D5CDD505-2E9C-101B-9397-08002B2CF9AE}" pid="9" name="ECKeywords">
    <vt:lpwstr/>
  </property>
  <property fmtid="{D5CDD505-2E9C-101B-9397-08002B2CF9AE}" pid="10" name="WBS0">
    <vt:lpwstr>471;#S10000 Management and Administration|26ad7ea8-87d4-42ac-9781-b7fff1d89416</vt:lpwstr>
  </property>
  <property fmtid="{D5CDD505-2E9C-101B-9397-08002B2CF9AE}" pid="11" name="Tags10">
    <vt:lpwstr/>
  </property>
  <property fmtid="{D5CDD505-2E9C-101B-9397-08002B2CF9AE}" pid="12" name="WorkflowChangePath">
    <vt:lpwstr>141c4800-5459-4a0f-8f70-37b212b6aaa7,4;141c4800-5459-4a0f-8f70-37b212b6aaa7,4;141c4800-5459-4a0f-8f70-37b212b6aaa7,4;141c4800-5459-4a0f-8f70-37b212b6aaa7,6;141c4800-5459-4a0f-8f70-37b212b6aaa7,6;141c4800-5459-4a0f-8f70-37b212b6aaa7,6;141c4800-5459-4a0f-8f141c4800-5459-4a0f-8f70-37b212b6aaa7,4;141c4800-5459-4a0f-8f70-37b212b6aaa7,4;141c4800-5459-4a0f-8f70-37b212b6aaa7,4;141c4800-5459-4a0f-8f70-37b212b6aaa7,5;141c4800-5459-4a0f-8f70-37b212b6aaa7,5;141c4800-5459-4a0f-8f70-37b212b6aaa7,5;141c4800-5459-4a0f-8f70-37b212b6aaa7,5;141c4800-5459-4a0f-8f70-37b212b6aaa7,5;</vt:lpwstr>
  </property>
  <property fmtid="{D5CDD505-2E9C-101B-9397-08002B2CF9AE}" pid="13" name="DNS">
    <vt:lpwstr>44668;#S10000-FM-000454-R002</vt:lpwstr>
  </property>
  <property fmtid="{D5CDD505-2E9C-101B-9397-08002B2CF9AE}" pid="14" name="Archive Document Workflow">
    <vt:lpwstr>, </vt:lpwstr>
  </property>
  <property fmtid="{D5CDD505-2E9C-101B-9397-08002B2CF9AE}" pid="15" name="Submission Date">
    <vt:filetime>2023-08-09T16:57:02Z</vt:filetime>
  </property>
  <property fmtid="{D5CDD505-2E9C-101B-9397-08002B2CF9AE}" pid="16" name="Subcategory">
    <vt:lpwstr>20</vt:lpwstr>
  </property>
</Properties>
</file>