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133" r:id="rId3"/>
    <p:sldId id="2134" r:id="rId4"/>
    <p:sldId id="2135" r:id="rId5"/>
    <p:sldId id="2136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60" d="100"/>
          <a:sy n="60" d="100"/>
        </p:scale>
        <p:origin x="53" y="6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D9F38D-24EE-491F-87CA-9A527A3CAEEB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7D2D2B-CE40-4647-B157-783F9853D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369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GRIFFIN_0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y=p1*x+p0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p1=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0.000233728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+/-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2.03E-05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p0=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1.0978361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+/-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0.027623125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Chi2=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70.807157</a:t>
            </a:r>
            <a:r>
              <a:rPr lang="en-US" sz="2800" dirty="0"/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ndf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=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p-value=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3.39E-12</a:t>
            </a:r>
            <a:r>
              <a:rPr lang="en-US" sz="2800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EFB970-9EE5-4ACE-8E66-2E1E038C78DF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9574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GRIFFIN_0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y=p1*x+p0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p1=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0.000993541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+/-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6.57E-05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p0=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0.2405206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+/-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0.084883542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Chi2=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14.503433</a:t>
            </a:r>
            <a:r>
              <a:rPr lang="en-US" sz="2800" dirty="0"/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ndf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=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8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p-value=</a:t>
            </a:r>
            <a:r>
              <a:rPr lang="en-US" sz="2800" dirty="0"/>
              <a:t>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0.069551145</a:t>
            </a:r>
            <a:r>
              <a:rPr lang="en-US" sz="2800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EFB970-9EE5-4ACE-8E66-2E1E038C78DF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1370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EFB970-9EE5-4ACE-8E66-2E1E038C78DF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87068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TFile</a:t>
            </a:r>
            <a:r>
              <a:rPr lang="en-US" dirty="0"/>
              <a:t> *_file0 = </a:t>
            </a:r>
            <a:r>
              <a:rPr lang="en-US" dirty="0" err="1"/>
              <a:t>TFile</a:t>
            </a:r>
            <a:r>
              <a:rPr lang="en-US" dirty="0"/>
              <a:t>::Open("Test/Mg23_Gamma7787_Eg7787.00_Tau1.0_SP1.00_AD0.0_EMGTauM.root");</a:t>
            </a:r>
          </a:p>
          <a:p>
            <a:endParaRPr lang="en-US" dirty="0"/>
          </a:p>
          <a:p>
            <a:r>
              <a:rPr lang="en-US" dirty="0" err="1"/>
              <a:t>TCanvas</a:t>
            </a:r>
            <a:r>
              <a:rPr lang="en-US" dirty="0"/>
              <a:t>* </a:t>
            </a:r>
            <a:r>
              <a:rPr lang="en-US" dirty="0" err="1"/>
              <a:t>canvaspeak</a:t>
            </a:r>
            <a:r>
              <a:rPr lang="en-US" dirty="0"/>
              <a:t> = new </a:t>
            </a:r>
            <a:r>
              <a:rPr lang="en-US" dirty="0" err="1"/>
              <a:t>TCanvas</a:t>
            </a:r>
            <a:r>
              <a:rPr lang="en-US" dirty="0"/>
              <a:t>("</a:t>
            </a:r>
            <a:r>
              <a:rPr lang="en-US" dirty="0" err="1"/>
              <a:t>canvaspeak</a:t>
            </a:r>
            <a:r>
              <a:rPr lang="en-US" dirty="0"/>
              <a:t>", "</a:t>
            </a:r>
            <a:r>
              <a:rPr lang="en-US" dirty="0" err="1"/>
              <a:t>canvaspeak</a:t>
            </a:r>
            <a:r>
              <a:rPr lang="en-US" dirty="0"/>
              <a:t>", 1300, 700);</a:t>
            </a:r>
          </a:p>
          <a:p>
            <a:r>
              <a:rPr lang="en-US" dirty="0" err="1"/>
              <a:t>canvaspeak</a:t>
            </a:r>
            <a:r>
              <a:rPr lang="en-US" dirty="0"/>
              <a:t>-&gt;cd();//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SetTopMargin</a:t>
            </a:r>
            <a:r>
              <a:rPr lang="en-US" dirty="0"/>
              <a:t>(0.038);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SetRightMargin</a:t>
            </a:r>
            <a:r>
              <a:rPr lang="en-US" dirty="0"/>
              <a:t>(0.025);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SetLeftMargin</a:t>
            </a:r>
            <a:r>
              <a:rPr lang="en-US" dirty="0"/>
              <a:t>(0.11);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SetBottomMargin</a:t>
            </a:r>
            <a:r>
              <a:rPr lang="en-US" dirty="0"/>
              <a:t>(0.17);</a:t>
            </a:r>
          </a:p>
          <a:p>
            <a:r>
              <a:rPr lang="en-US" dirty="0" err="1"/>
              <a:t>gStyle</a:t>
            </a:r>
            <a:r>
              <a:rPr lang="en-US" dirty="0"/>
              <a:t>-&gt;</a:t>
            </a:r>
            <a:r>
              <a:rPr lang="en-US" dirty="0" err="1"/>
              <a:t>SetFrameLineWidth</a:t>
            </a:r>
            <a:r>
              <a:rPr lang="en-US" dirty="0"/>
              <a:t>(2);</a:t>
            </a:r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SetFrameLineWidth</a:t>
            </a:r>
            <a:r>
              <a:rPr lang="en-US" dirty="0"/>
              <a:t>(3);</a:t>
            </a:r>
          </a:p>
          <a:p>
            <a:endParaRPr lang="en-US" dirty="0"/>
          </a:p>
          <a:p>
            <a:r>
              <a:rPr lang="en-US" dirty="0"/>
              <a:t>//</a:t>
            </a:r>
            <a:r>
              <a:rPr lang="en-US" dirty="0" err="1"/>
              <a:t>gPad</a:t>
            </a:r>
            <a:r>
              <a:rPr lang="en-US" dirty="0"/>
              <a:t>-&gt;</a:t>
            </a:r>
            <a:r>
              <a:rPr lang="en-US" dirty="0" err="1"/>
              <a:t>SetLogy</a:t>
            </a:r>
            <a:r>
              <a:rPr lang="en-US" dirty="0"/>
              <a:t>();</a:t>
            </a:r>
          </a:p>
          <a:p>
            <a:r>
              <a:rPr lang="en-US" dirty="0"/>
              <a:t>TH1F* </a:t>
            </a:r>
            <a:r>
              <a:rPr lang="en-US" dirty="0" err="1"/>
              <a:t>Eg</a:t>
            </a:r>
            <a:r>
              <a:rPr lang="en-US" dirty="0"/>
              <a:t> = new TH1F("</a:t>
            </a:r>
            <a:r>
              <a:rPr lang="en-US" dirty="0" err="1"/>
              <a:t>Eg</a:t>
            </a:r>
            <a:r>
              <a:rPr lang="en-US" dirty="0"/>
              <a:t>", "</a:t>
            </a:r>
            <a:r>
              <a:rPr lang="en-US" dirty="0" err="1"/>
              <a:t>Eg</a:t>
            </a:r>
            <a:r>
              <a:rPr lang="en-US" dirty="0"/>
              <a:t>", 9000, 0, 9000);</a:t>
            </a:r>
          </a:p>
          <a:p>
            <a:r>
              <a:rPr lang="en-US" dirty="0" err="1"/>
              <a:t>Eg</a:t>
            </a:r>
            <a:r>
              <a:rPr lang="en-US" dirty="0"/>
              <a:t>-&gt;Sumw2(</a:t>
            </a:r>
            <a:r>
              <a:rPr lang="en-US" dirty="0" err="1"/>
              <a:t>kFALSE</a:t>
            </a:r>
            <a:r>
              <a:rPr lang="en-US" dirty="0"/>
              <a:t>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SetBinErrorOption</a:t>
            </a:r>
            <a:r>
              <a:rPr lang="en-US" dirty="0"/>
              <a:t>(TH1::</a:t>
            </a:r>
            <a:r>
              <a:rPr lang="en-US" dirty="0" err="1"/>
              <a:t>kPoisson</a:t>
            </a:r>
            <a:r>
              <a:rPr lang="en-US" dirty="0"/>
              <a:t>);//TH1::</a:t>
            </a:r>
            <a:r>
              <a:rPr lang="en-US" dirty="0" err="1"/>
              <a:t>kNormal</a:t>
            </a:r>
            <a:r>
              <a:rPr lang="en-US" dirty="0"/>
              <a:t> or TH1::</a:t>
            </a:r>
            <a:r>
              <a:rPr lang="en-US" dirty="0" err="1"/>
              <a:t>kPoisson</a:t>
            </a:r>
            <a:endParaRPr lang="en-US" dirty="0"/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SetLineWidth</a:t>
            </a:r>
            <a:r>
              <a:rPr lang="en-US" dirty="0"/>
              <a:t>(2);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Rebin</a:t>
            </a:r>
            <a:r>
              <a:rPr lang="en-US" dirty="0"/>
              <a:t>(1);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SetLineColor</a:t>
            </a:r>
            <a:r>
              <a:rPr lang="en-US" dirty="0"/>
              <a:t>(</a:t>
            </a:r>
            <a:r>
              <a:rPr lang="en-US" dirty="0" err="1"/>
              <a:t>kAzure</a:t>
            </a:r>
            <a:r>
              <a:rPr lang="en-US" dirty="0"/>
              <a:t>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SetStats</a:t>
            </a:r>
            <a:r>
              <a:rPr lang="en-US" dirty="0"/>
              <a:t>(0);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SetTitle</a:t>
            </a:r>
            <a:r>
              <a:rPr lang="en-US" dirty="0"/>
              <a:t>("");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</a:t>
            </a:r>
            <a:r>
              <a:rPr lang="en-US" dirty="0"/>
              <a:t>("Energy (keV)");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</a:t>
            </a:r>
            <a:r>
              <a:rPr lang="en-US" dirty="0"/>
              <a:t>("Counts per 1 keV");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CenterTitle</a:t>
            </a:r>
            <a:r>
              <a:rPr lang="en-US" dirty="0"/>
              <a:t>();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CenterTitle</a:t>
            </a:r>
            <a:r>
              <a:rPr lang="en-US" dirty="0"/>
              <a:t>();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SetLabelFont</a:t>
            </a:r>
            <a:r>
              <a:rPr lang="en-US" dirty="0"/>
              <a:t>(132);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SetLabelFont</a:t>
            </a:r>
            <a:r>
              <a:rPr lang="en-US" dirty="0"/>
              <a:t>(132);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SetLabelSize</a:t>
            </a:r>
            <a:r>
              <a:rPr lang="en-US" dirty="0"/>
              <a:t>(0.07);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SetLabelSize</a:t>
            </a:r>
            <a:r>
              <a:rPr lang="en-US" dirty="0"/>
              <a:t>(0.07);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SetTitleFont</a:t>
            </a:r>
            <a:r>
              <a:rPr lang="en-US" dirty="0"/>
              <a:t>(132);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SetTitleFont</a:t>
            </a:r>
            <a:r>
              <a:rPr lang="en-US" dirty="0"/>
              <a:t>(132);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SetTitleOffset</a:t>
            </a:r>
            <a:r>
              <a:rPr lang="en-US" dirty="0"/>
              <a:t>(1.0);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SetTitleOffset</a:t>
            </a:r>
            <a:r>
              <a:rPr lang="en-US" dirty="0"/>
              <a:t>(0.7);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SetTitleSize</a:t>
            </a:r>
            <a:r>
              <a:rPr lang="en-US" dirty="0"/>
              <a:t>(0.08);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SetTitleSize</a:t>
            </a:r>
            <a:r>
              <a:rPr lang="en-US" dirty="0"/>
              <a:t>(0.08);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SetTickLength</a:t>
            </a:r>
            <a:r>
              <a:rPr lang="en-US" dirty="0"/>
              <a:t>(0.015);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SetRangeUser</a:t>
            </a:r>
            <a:r>
              <a:rPr lang="en-US" dirty="0"/>
              <a:t>(7660, 7890);</a:t>
            </a:r>
          </a:p>
          <a:p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GetXaxis</a:t>
            </a:r>
            <a:r>
              <a:rPr lang="en-US" dirty="0"/>
              <a:t>()-&gt;</a:t>
            </a:r>
            <a:r>
              <a:rPr lang="en-US" dirty="0" err="1"/>
              <a:t>SetNdivisions</a:t>
            </a:r>
            <a:r>
              <a:rPr lang="en-US" dirty="0"/>
              <a:t>(105);</a:t>
            </a:r>
          </a:p>
          <a:p>
            <a:r>
              <a:rPr lang="en-US" dirty="0" err="1"/>
              <a:t>Eg</a:t>
            </a:r>
            <a:r>
              <a:rPr lang="en-US" dirty="0"/>
              <a:t>-&gt;Scale(0.2);</a:t>
            </a:r>
          </a:p>
          <a:p>
            <a:r>
              <a:rPr lang="en-US" dirty="0"/>
              <a:t>//</a:t>
            </a:r>
            <a:r>
              <a:rPr lang="en-US" dirty="0" err="1"/>
              <a:t>Eg</a:t>
            </a:r>
            <a:r>
              <a:rPr lang="en-US" dirty="0"/>
              <a:t>-&gt;</a:t>
            </a:r>
            <a:r>
              <a:rPr lang="en-US" dirty="0" err="1"/>
              <a:t>GetYaxis</a:t>
            </a:r>
            <a:r>
              <a:rPr lang="en-US" dirty="0"/>
              <a:t>()-&gt;</a:t>
            </a:r>
            <a:r>
              <a:rPr lang="en-US" dirty="0" err="1"/>
              <a:t>SetRangeUser</a:t>
            </a:r>
            <a:r>
              <a:rPr lang="en-US" dirty="0"/>
              <a:t>(1, 4e5);</a:t>
            </a:r>
          </a:p>
          <a:p>
            <a:endParaRPr lang="en-US" dirty="0"/>
          </a:p>
          <a:p>
            <a:r>
              <a:rPr lang="en-US" dirty="0"/>
              <a:t>tree-&gt;Draw("</a:t>
            </a:r>
            <a:r>
              <a:rPr lang="en-US" dirty="0" err="1"/>
              <a:t>Clovere</a:t>
            </a:r>
            <a:r>
              <a:rPr lang="en-US" dirty="0"/>
              <a:t>&gt;&gt;</a:t>
            </a:r>
            <a:r>
              <a:rPr lang="en-US" dirty="0" err="1"/>
              <a:t>Eg</a:t>
            </a:r>
            <a:r>
              <a:rPr lang="en-US" dirty="0"/>
              <a:t>", Form("</a:t>
            </a:r>
            <a:r>
              <a:rPr lang="en-US" dirty="0" err="1"/>
              <a:t>Clovere</a:t>
            </a:r>
            <a:r>
              <a:rPr lang="en-US" dirty="0"/>
              <a:t>&gt;0&amp;&amp;</a:t>
            </a:r>
            <a:r>
              <a:rPr lang="en-US" dirty="0" err="1"/>
              <a:t>Clovere</a:t>
            </a:r>
            <a:r>
              <a:rPr lang="en-US" dirty="0"/>
              <a:t>&lt;9000&amp;&amp;DSSD1e+DSSD2e&gt;100&amp;&amp;DSSD1e&gt;100&amp;&amp;DSSD2e&gt;100"),"e");</a:t>
            </a:r>
          </a:p>
          <a:p>
            <a:endParaRPr lang="en-US" dirty="0"/>
          </a:p>
          <a:p>
            <a:r>
              <a:rPr lang="en-US" dirty="0" err="1"/>
              <a:t>TFile</a:t>
            </a:r>
            <a:r>
              <a:rPr lang="en-US" dirty="0"/>
              <a:t> *_file1 = </a:t>
            </a:r>
            <a:r>
              <a:rPr lang="en-US" dirty="0" err="1"/>
              <a:t>TFile</a:t>
            </a:r>
            <a:r>
              <a:rPr lang="en-US" dirty="0"/>
              <a:t>::Open("Test/Mg23_Gamma7787_Eg7787.00_Tau1.0_SP1.00_AD0.0_EMGTauL.root");</a:t>
            </a:r>
          </a:p>
          <a:p>
            <a:endParaRPr lang="en-US" dirty="0"/>
          </a:p>
          <a:p>
            <a:r>
              <a:rPr lang="en-US" dirty="0"/>
              <a:t>tree-&gt;</a:t>
            </a:r>
            <a:r>
              <a:rPr lang="en-US" dirty="0" err="1"/>
              <a:t>SetLineColor</a:t>
            </a:r>
            <a:r>
              <a:rPr lang="en-US" dirty="0"/>
              <a:t>(kGreen+1);</a:t>
            </a:r>
          </a:p>
          <a:p>
            <a:r>
              <a:rPr lang="en-US" dirty="0"/>
              <a:t>tree-&gt;</a:t>
            </a:r>
            <a:r>
              <a:rPr lang="en-US" dirty="0" err="1"/>
              <a:t>SetLineWidth</a:t>
            </a:r>
            <a:r>
              <a:rPr lang="en-US" dirty="0"/>
              <a:t>(2);</a:t>
            </a:r>
          </a:p>
          <a:p>
            <a:r>
              <a:rPr lang="en-US" dirty="0"/>
              <a:t>tree-&gt;Draw("</a:t>
            </a:r>
            <a:r>
              <a:rPr lang="en-US" dirty="0" err="1"/>
              <a:t>Clovere</a:t>
            </a:r>
            <a:r>
              <a:rPr lang="en-US" dirty="0"/>
              <a:t>", Form("</a:t>
            </a:r>
            <a:r>
              <a:rPr lang="en-US" dirty="0" err="1"/>
              <a:t>Clovere</a:t>
            </a:r>
            <a:r>
              <a:rPr lang="en-US" dirty="0"/>
              <a:t>&gt;0&amp;&amp;</a:t>
            </a:r>
            <a:r>
              <a:rPr lang="en-US" dirty="0" err="1"/>
              <a:t>Clovere</a:t>
            </a:r>
            <a:r>
              <a:rPr lang="en-US" dirty="0"/>
              <a:t>&lt;9000&amp;&amp;DSSD1e+DSSD2e&gt;100&amp;&amp;DSSD1e&gt;100&amp;&amp;DSSD2e&gt;100"),"</a:t>
            </a:r>
            <a:r>
              <a:rPr lang="en-US" dirty="0" err="1"/>
              <a:t>esame</a:t>
            </a:r>
            <a:r>
              <a:rPr lang="en-US" dirty="0"/>
              <a:t>");</a:t>
            </a:r>
          </a:p>
          <a:p>
            <a:endParaRPr lang="en-US" dirty="0"/>
          </a:p>
          <a:p>
            <a:r>
              <a:rPr lang="en-US" dirty="0" err="1"/>
              <a:t>TFile</a:t>
            </a:r>
            <a:r>
              <a:rPr lang="en-US" dirty="0"/>
              <a:t> *_file2 = </a:t>
            </a:r>
            <a:r>
              <a:rPr lang="en-US" dirty="0" err="1"/>
              <a:t>TFile</a:t>
            </a:r>
            <a:r>
              <a:rPr lang="en-US" dirty="0"/>
              <a:t>::Open("Test/Mg23_Gamma7787_Eg7787.00_Tau1.0_SP1.00_AD0.0_EMGTauH.root");</a:t>
            </a:r>
          </a:p>
          <a:p>
            <a:endParaRPr lang="en-US" dirty="0"/>
          </a:p>
          <a:p>
            <a:r>
              <a:rPr lang="en-US" dirty="0"/>
              <a:t>tree-&gt;</a:t>
            </a:r>
            <a:r>
              <a:rPr lang="en-US" dirty="0" err="1"/>
              <a:t>SetLineColor</a:t>
            </a:r>
            <a:r>
              <a:rPr lang="en-US" dirty="0"/>
              <a:t>(</a:t>
            </a:r>
            <a:r>
              <a:rPr lang="en-US" dirty="0" err="1"/>
              <a:t>kRed</a:t>
            </a:r>
            <a:r>
              <a:rPr lang="en-US" dirty="0"/>
              <a:t>);</a:t>
            </a:r>
          </a:p>
          <a:p>
            <a:r>
              <a:rPr lang="en-US" dirty="0"/>
              <a:t>tree-&gt;</a:t>
            </a:r>
            <a:r>
              <a:rPr lang="en-US" dirty="0" err="1"/>
              <a:t>SetLineWidth</a:t>
            </a:r>
            <a:r>
              <a:rPr lang="en-US" dirty="0"/>
              <a:t>(2);</a:t>
            </a:r>
          </a:p>
          <a:p>
            <a:r>
              <a:rPr lang="en-US" dirty="0"/>
              <a:t>tree-&gt;Draw("</a:t>
            </a:r>
            <a:r>
              <a:rPr lang="en-US" dirty="0" err="1"/>
              <a:t>Clovere</a:t>
            </a:r>
            <a:r>
              <a:rPr lang="en-US" dirty="0"/>
              <a:t>", Form("</a:t>
            </a:r>
            <a:r>
              <a:rPr lang="en-US" dirty="0" err="1"/>
              <a:t>Clovere</a:t>
            </a:r>
            <a:r>
              <a:rPr lang="en-US" dirty="0"/>
              <a:t>&gt;0&amp;&amp;</a:t>
            </a:r>
            <a:r>
              <a:rPr lang="en-US" dirty="0" err="1"/>
              <a:t>Clovere</a:t>
            </a:r>
            <a:r>
              <a:rPr lang="en-US" dirty="0"/>
              <a:t>&lt;9000&amp;&amp;DSSD1e+DSSD2e&gt;100&amp;&amp;DSSD1e&gt;100&amp;&amp;DSSD2e&gt;100"),"</a:t>
            </a:r>
            <a:r>
              <a:rPr lang="en-US" dirty="0" err="1"/>
              <a:t>esame</a:t>
            </a:r>
            <a:r>
              <a:rPr lang="en-US" dirty="0"/>
              <a:t>");</a:t>
            </a:r>
          </a:p>
          <a:p>
            <a:endParaRPr lang="en-US" dirty="0"/>
          </a:p>
          <a:p>
            <a:r>
              <a:rPr lang="en-US" dirty="0" err="1"/>
              <a:t>canvaspeak</a:t>
            </a:r>
            <a:r>
              <a:rPr lang="en-US" dirty="0"/>
              <a:t>-&gt;</a:t>
            </a:r>
            <a:r>
              <a:rPr lang="en-US" dirty="0" err="1"/>
              <a:t>SaveAs</a:t>
            </a:r>
            <a:r>
              <a:rPr lang="en-US" dirty="0"/>
              <a:t>("EMGTau2.png");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EFB970-9EE5-4ACE-8E66-2E1E038C78DF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077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07361-7E48-4090-AD75-69C947B0107C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B942-731B-4A1D-BB8D-4CE3B02BA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135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07361-7E48-4090-AD75-69C947B0107C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B942-731B-4A1D-BB8D-4CE3B02BA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65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07361-7E48-4090-AD75-69C947B0107C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B942-731B-4A1D-BB8D-4CE3B02BA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146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07361-7E48-4090-AD75-69C947B0107C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B942-731B-4A1D-BB8D-4CE3B02BA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799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07361-7E48-4090-AD75-69C947B0107C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B942-731B-4A1D-BB8D-4CE3B02BA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506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07361-7E48-4090-AD75-69C947B0107C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B942-731B-4A1D-BB8D-4CE3B02BA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536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07361-7E48-4090-AD75-69C947B0107C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B942-731B-4A1D-BB8D-4CE3B02BA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65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07361-7E48-4090-AD75-69C947B0107C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B942-731B-4A1D-BB8D-4CE3B02BA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18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07361-7E48-4090-AD75-69C947B0107C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B942-731B-4A1D-BB8D-4CE3B02BA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11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07361-7E48-4090-AD75-69C947B0107C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B942-731B-4A1D-BB8D-4CE3B02BA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716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07361-7E48-4090-AD75-69C947B0107C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5B942-731B-4A1D-BB8D-4CE3B02BA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373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07361-7E48-4090-AD75-69C947B0107C}" type="datetimeFigureOut">
              <a:rPr lang="en-US" smtClean="0"/>
              <a:t>12/8/2024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5B942-731B-4A1D-BB8D-4CE3B02BA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759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73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6748A-0868-47DC-9436-92A37F6F3C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Response Function </a:t>
            </a:r>
            <a:r>
              <a:rPr lang="en-US" altLang="zh-CN" sz="3600" dirty="0"/>
              <a:t>Characterization</a:t>
            </a: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36EFF0-67BF-4772-B8D3-BF1D5482B9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S2193</a:t>
            </a:r>
          </a:p>
        </p:txBody>
      </p:sp>
    </p:spTree>
    <p:extLst>
      <p:ext uri="{BB962C8B-B14F-4D97-AF65-F5344CB8AC3E}">
        <p14:creationId xmlns:p14="http://schemas.microsoft.com/office/powerpoint/2010/main" val="3757881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D98F2CE-2DA6-4E40-953B-19D71D3EBD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78" y="5053357"/>
            <a:ext cx="1914525" cy="17145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AB6A511-489E-4096-9416-74DD4D722A28}"/>
              </a:ext>
            </a:extLst>
          </p:cNvPr>
          <p:cNvSpPr txBox="1"/>
          <p:nvPr/>
        </p:nvSpPr>
        <p:spPr>
          <a:xfrm>
            <a:off x="78378" y="5053357"/>
            <a:ext cx="962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Zoom-in</a:t>
            </a:r>
            <a:endParaRPr lang="en-US" dirty="0"/>
          </a:p>
        </p:txBody>
      </p:sp>
      <p:pic>
        <p:nvPicPr>
          <p:cNvPr id="6" name="图片 1">
            <a:extLst>
              <a:ext uri="{FF2B5EF4-FFF2-40B4-BE49-F238E27FC236}">
                <a16:creationId xmlns:a16="http://schemas.microsoft.com/office/drawing/2014/main" id="{116F050C-616B-41C7-940F-D8F5280291AD}"/>
              </a:ext>
            </a:extLst>
          </p:cNvPr>
          <p:cNvPicPr/>
          <p:nvPr/>
        </p:nvPicPr>
        <p:blipFill rotWithShape="1">
          <a:blip r:embed="rId4"/>
          <a:srcRect l="20916" t="27565" r="13903" b="54044"/>
          <a:stretch/>
        </p:blipFill>
        <p:spPr>
          <a:xfrm>
            <a:off x="2181498" y="5854754"/>
            <a:ext cx="5368833" cy="91310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D34810E-8FD9-49E9-8541-822A6C1C9AC2}"/>
              </a:ext>
            </a:extLst>
          </p:cNvPr>
          <p:cNvSpPr txBox="1"/>
          <p:nvPr/>
        </p:nvSpPr>
        <p:spPr>
          <a:xfrm>
            <a:off x="2312126" y="5037103"/>
            <a:ext cx="68318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dirty="0"/>
              <a:t>Unshifted peaks </a:t>
            </a:r>
            <a:r>
              <a:rPr lang="en-US" altLang="zh-CN" dirty="0"/>
              <a:t>at</a:t>
            </a:r>
            <a:r>
              <a:rPr lang="fi-FI" dirty="0"/>
              <a:t> 279, 1015, 1267, 1369, 2936, 3164, 4497, 4678, 5099, 6877 keV.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F9F90A-6BFE-4695-BF1D-661FF858A3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474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695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C988730-6A5A-4BE8-BEFC-D13E518A36E2}"/>
                  </a:ext>
                </a:extLst>
              </p:cNvPr>
              <p:cNvSpPr txBox="1"/>
              <p:nvPr/>
            </p:nvSpPr>
            <p:spPr>
              <a:xfrm>
                <a:off x="0" y="5579765"/>
                <a:ext cx="9238555" cy="11794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2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At 7.5 MeV, the uncertainty for </a:t>
                </a:r>
                <a:r>
                  <a:rPr lang="en-US" altLang="zh-CN" sz="2200" i="1" dirty="0">
                    <a:latin typeface="Cambria" panose="02040503050406030204" pitchFamily="18" charset="0"/>
                    <a:ea typeface="Cambria" panose="02040503050406030204" pitchFamily="18" charset="0"/>
                  </a:rPr>
                  <a:t>σ</a:t>
                </a:r>
                <a:r>
                  <a:rPr lang="en-US" altLang="zh-CN" sz="22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 is ~15%, and the uncertainty for </a:t>
                </a:r>
                <a:r>
                  <a:rPr lang="en-US" altLang="zh-CN" sz="2200" i="1" dirty="0">
                    <a:latin typeface="Cambria" panose="02040503050406030204" pitchFamily="18" charset="0"/>
                    <a:ea typeface="Cambria" panose="02040503050406030204" pitchFamily="18" charset="0"/>
                  </a:rPr>
                  <a:t>τ</a:t>
                </a:r>
                <a:r>
                  <a:rPr lang="en-US" altLang="zh-CN" sz="22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 is ~8%.</a:t>
                </a:r>
              </a:p>
              <a:p>
                <a:r>
                  <a:rPr lang="en-US" sz="22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At </a:t>
                </a:r>
                <a:r>
                  <a:rPr lang="en-US" sz="2200" i="1" dirty="0" err="1">
                    <a:latin typeface="Cambria" panose="02040503050406030204" pitchFamily="18" charset="0"/>
                    <a:ea typeface="Cambria" panose="02040503050406030204" pitchFamily="18" charset="0"/>
                  </a:rPr>
                  <a:t>E</a:t>
                </a:r>
                <a:r>
                  <a:rPr lang="en-US" altLang="zh-CN" sz="2200" i="1" baseline="-25000" dirty="0" err="1">
                    <a:latin typeface="Cambria" panose="02040503050406030204" pitchFamily="18" charset="0"/>
                    <a:ea typeface="Cambria" panose="02040503050406030204" pitchFamily="18" charset="0"/>
                  </a:rPr>
                  <a:t>γ</a:t>
                </a:r>
                <a:r>
                  <a:rPr lang="en-US" altLang="zh-CN" sz="22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 = 7500 keV,</a:t>
                </a:r>
                <a:r>
                  <a:rPr lang="zh-CN" altLang="en-US" sz="2200" dirty="0">
                    <a:latin typeface="Cambria" panose="02040503050406030204" pitchFamily="18" charset="0"/>
                  </a:rPr>
                  <a:t> </a:t>
                </a:r>
                <a:r>
                  <a:rPr lang="en-US" altLang="zh-CN" sz="2200" i="1" dirty="0">
                    <a:latin typeface="Cambria" panose="02040503050406030204" pitchFamily="18" charset="0"/>
                    <a:ea typeface="Cambria" panose="02040503050406030204" pitchFamily="18" charset="0"/>
                  </a:rPr>
                  <a:t>τ</a:t>
                </a:r>
                <a:r>
                  <a:rPr lang="en-US" altLang="zh-CN" sz="22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 = 7.7±0.6</a:t>
                </a:r>
              </a:p>
              <a:p>
                <a:r>
                  <a:rPr lang="en-US" altLang="zh-CN" sz="22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Error </a:t>
                </a:r>
                <a:r>
                  <a:rPr lang="en-US" sz="22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inflated by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zh-CN" sz="2200" i="1" dirty="0" smtClean="0"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</m:ctrlPr>
                      </m:radPr>
                      <m:deg/>
                      <m:e>
                        <m:sSubSup>
                          <m:sSubSupPr>
                            <m:ctrlPr>
                              <a:rPr lang="en-US" altLang="zh-CN" sz="2200" i="1" dirty="0" smtClean="0">
                                <a:latin typeface="Cambria Math" panose="02040503050406030204" pitchFamily="18" charset="0"/>
                                <a:ea typeface="Cambria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zh-CN" altLang="en-US" sz="2200" i="1" dirty="0" smtClean="0">
                                <a:latin typeface="Cambria Math" panose="02040503050406030204" pitchFamily="18" charset="0"/>
                                <a:ea typeface="Cambria" panose="02040503050406030204" pitchFamily="18" charset="0"/>
                              </a:rPr>
                              <m:t>𝜒</m:t>
                            </m:r>
                          </m:e>
                          <m:sub>
                            <m:r>
                              <a:rPr lang="zh-CN" altLang="en-US" sz="2200" i="1" dirty="0" smtClean="0">
                                <a:latin typeface="Cambria Math" panose="02040503050406030204" pitchFamily="18" charset="0"/>
                                <a:ea typeface="Cambria" panose="02040503050406030204" pitchFamily="18" charset="0"/>
                              </a:rPr>
                              <m:t>𝜈</m:t>
                            </m:r>
                          </m:sub>
                          <m:sup>
                            <m:r>
                              <a:rPr lang="en-US" altLang="zh-CN" sz="2200" b="0" i="1" dirty="0" smtClean="0">
                                <a:latin typeface="Cambria Math" panose="02040503050406030204" pitchFamily="18" charset="0"/>
                                <a:ea typeface="Cambria" panose="02040503050406030204" pitchFamily="18" charset="0"/>
                              </a:rPr>
                              <m:t>2</m:t>
                            </m:r>
                          </m:sup>
                        </m:sSubSup>
                      </m:e>
                    </m:rad>
                  </m:oMath>
                </a14:m>
                <a:r>
                  <a:rPr lang="en-US" altLang="zh-CN" sz="22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.</a:t>
                </a:r>
                <a:endParaRPr lang="en-US" sz="2200" dirty="0"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C988730-6A5A-4BE8-BEFC-D13E518A36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579765"/>
                <a:ext cx="9238555" cy="1179425"/>
              </a:xfrm>
              <a:prstGeom prst="rect">
                <a:avLst/>
              </a:prstGeom>
              <a:blipFill>
                <a:blip r:embed="rId4"/>
                <a:stretch>
                  <a:fillRect l="-858" t="-3093" b="-87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D55144A6-5272-46B4-8806-F56100B5DE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4740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144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B263A81-C459-4303-B5A3-038488EB49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76220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581BDD2-06E2-4F36-8F14-3D918D30DC39}"/>
              </a:ext>
            </a:extLst>
          </p:cNvPr>
          <p:cNvSpPr txBox="1"/>
          <p:nvPr/>
        </p:nvSpPr>
        <p:spPr>
          <a:xfrm>
            <a:off x="1267097" y="548640"/>
            <a:ext cx="95571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i="1" dirty="0">
                <a:solidFill>
                  <a:srgbClr val="00AC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τ</a:t>
            </a:r>
            <a:r>
              <a:rPr lang="en-US" altLang="zh-CN" sz="2400" dirty="0">
                <a:solidFill>
                  <a:srgbClr val="00AC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– </a:t>
            </a:r>
            <a:r>
              <a:rPr lang="en-US" altLang="zh-CN" sz="2400" dirty="0" err="1">
                <a:solidFill>
                  <a:srgbClr val="00AC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r>
              <a:rPr lang="en-US" altLang="zh-CN" sz="2400" i="1" dirty="0" err="1">
                <a:solidFill>
                  <a:srgbClr val="00AC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τ</a:t>
            </a:r>
            <a:endParaRPr lang="en-US" altLang="zh-CN" sz="2400" i="1" dirty="0">
              <a:solidFill>
                <a:srgbClr val="00AC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altLang="zh-CN" sz="2400" i="1" dirty="0">
                <a:solidFill>
                  <a:srgbClr val="0033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τ</a:t>
            </a:r>
          </a:p>
          <a:p>
            <a:r>
              <a:rPr lang="en-US" altLang="zh-CN" sz="2400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τ</a:t>
            </a:r>
            <a:r>
              <a:rPr lang="en-US" altLang="zh-CN" sz="2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+ </a:t>
            </a:r>
            <a:r>
              <a:rPr lang="en-US" altLang="zh-CN" sz="2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r>
              <a:rPr lang="en-US" altLang="zh-CN" sz="2400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τ</a:t>
            </a:r>
            <a:endParaRPr lang="en-US" altLang="zh-CN" sz="2400" i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C53DCD-3E09-4F67-8D8A-EEB084F4CA0E}"/>
              </a:ext>
            </a:extLst>
          </p:cNvPr>
          <p:cNvSpPr txBox="1"/>
          <p:nvPr/>
        </p:nvSpPr>
        <p:spPr>
          <a:xfrm>
            <a:off x="7458891" y="2926079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7335+451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D4219F-7CF1-4E82-BAE2-57A2E9769C0B}"/>
              </a:ext>
            </a:extLst>
          </p:cNvPr>
          <p:cNvSpPr txBox="1"/>
          <p:nvPr/>
        </p:nvSpPr>
        <p:spPr>
          <a:xfrm>
            <a:off x="6339674" y="36397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7335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597E69-77E8-44EB-A29C-D66B2159041C}"/>
              </a:ext>
            </a:extLst>
          </p:cNvPr>
          <p:cNvSpPr txBox="1"/>
          <p:nvPr/>
        </p:nvSpPr>
        <p:spPr>
          <a:xfrm>
            <a:off x="1744952" y="2381103"/>
            <a:ext cx="833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escape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840C8D-20F5-42D8-BEE6-C2D4A9E513D3}"/>
              </a:ext>
            </a:extLst>
          </p:cNvPr>
          <p:cNvSpPr txBox="1"/>
          <p:nvPr/>
        </p:nvSpPr>
        <p:spPr>
          <a:xfrm>
            <a:off x="3738438" y="799770"/>
            <a:ext cx="833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escape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570727-3823-4C3B-9A71-16759F40BBFA}"/>
              </a:ext>
            </a:extLst>
          </p:cNvPr>
          <p:cNvSpPr txBox="1"/>
          <p:nvPr/>
        </p:nvSpPr>
        <p:spPr>
          <a:xfrm>
            <a:off x="182881" y="5551715"/>
            <a:ext cx="87651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Varying </a:t>
            </a:r>
            <a:r>
              <a:rPr lang="en-US" altLang="zh-CN" sz="2400" i="1" dirty="0">
                <a:latin typeface="Cambria" panose="02040503050406030204" pitchFamily="18" charset="0"/>
                <a:ea typeface="Cambria" panose="02040503050406030204" pitchFamily="18" charset="0"/>
              </a:rPr>
              <a:t>τ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up and down by one sigma up or down in the simulation has little effect on the resulting </a:t>
            </a:r>
            <a:r>
              <a:rPr lang="en-US" altLang="zh-CN" sz="2400" i="1" dirty="0">
                <a:latin typeface="Cambria" panose="02040503050406030204" pitchFamily="18" charset="0"/>
                <a:ea typeface="Cambria" panose="02040503050406030204" pitchFamily="18" charset="0"/>
              </a:rPr>
              <a:t>γ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-ray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lineshape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483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8EF4CE8-5ABC-41C2-8824-14BCD6CAF9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76220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5AFA8F7-F7C1-43CF-AA04-361DCF586772}"/>
              </a:ext>
            </a:extLst>
          </p:cNvPr>
          <p:cNvSpPr txBox="1"/>
          <p:nvPr/>
        </p:nvSpPr>
        <p:spPr>
          <a:xfrm>
            <a:off x="1267097" y="548640"/>
            <a:ext cx="95571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i="1" dirty="0">
                <a:solidFill>
                  <a:srgbClr val="00AC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τ</a:t>
            </a:r>
            <a:r>
              <a:rPr lang="en-US" altLang="zh-CN" sz="2400" dirty="0">
                <a:solidFill>
                  <a:srgbClr val="00AC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– </a:t>
            </a:r>
            <a:r>
              <a:rPr lang="en-US" altLang="zh-CN" sz="2400" dirty="0" err="1">
                <a:solidFill>
                  <a:srgbClr val="00AC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r>
              <a:rPr lang="en-US" altLang="zh-CN" sz="2400" i="1" dirty="0" err="1">
                <a:solidFill>
                  <a:srgbClr val="00AC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τ</a:t>
            </a:r>
            <a:endParaRPr lang="en-US" altLang="zh-CN" sz="2400" i="1" dirty="0">
              <a:solidFill>
                <a:srgbClr val="00AC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altLang="zh-CN" sz="2400" i="1" dirty="0">
                <a:solidFill>
                  <a:srgbClr val="0033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τ</a:t>
            </a:r>
          </a:p>
          <a:p>
            <a:r>
              <a:rPr lang="en-US" altLang="zh-CN" sz="2400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τ</a:t>
            </a:r>
            <a:r>
              <a:rPr lang="en-US" altLang="zh-CN" sz="24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+ </a:t>
            </a:r>
            <a:r>
              <a:rPr lang="en-US" altLang="zh-CN" sz="2400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</a:t>
            </a:r>
            <a:r>
              <a:rPr lang="en-US" altLang="zh-CN" sz="2400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τ</a:t>
            </a:r>
            <a:endParaRPr lang="en-US" altLang="zh-CN" sz="2400" i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987FDF-F58F-488B-B657-F376CE73C87A}"/>
              </a:ext>
            </a:extLst>
          </p:cNvPr>
          <p:cNvSpPr txBox="1"/>
          <p:nvPr/>
        </p:nvSpPr>
        <p:spPr>
          <a:xfrm>
            <a:off x="182881" y="5551715"/>
            <a:ext cx="87651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Varying </a:t>
            </a:r>
            <a:r>
              <a:rPr lang="en-US" altLang="zh-CN" sz="2400" i="1" dirty="0">
                <a:latin typeface="Cambria" panose="02040503050406030204" pitchFamily="18" charset="0"/>
                <a:ea typeface="Cambria" panose="02040503050406030204" pitchFamily="18" charset="0"/>
              </a:rPr>
              <a:t>τ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up and down by one sigma up or down in the simulation has little effect on the resulting </a:t>
            </a:r>
            <a:r>
              <a:rPr lang="en-US" altLang="zh-CN" sz="2400" i="1" dirty="0">
                <a:latin typeface="Cambria" panose="02040503050406030204" pitchFamily="18" charset="0"/>
                <a:ea typeface="Cambria" panose="02040503050406030204" pitchFamily="18" charset="0"/>
              </a:rPr>
              <a:t>γ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-ray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lineshape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054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684</Words>
  <Application>Microsoft Office PowerPoint</Application>
  <PresentationFormat>On-screen Show (4:3)</PresentationFormat>
  <Paragraphs>80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</vt:lpstr>
      <vt:lpstr>Cambria Math</vt:lpstr>
      <vt:lpstr>Office Theme</vt:lpstr>
      <vt:lpstr>Response Function Characterization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Response Function Characterization</dc:title>
  <dc:creator>lijie sun</dc:creator>
  <cp:lastModifiedBy>lijie sun</cp:lastModifiedBy>
  <cp:revision>3</cp:revision>
  <dcterms:created xsi:type="dcterms:W3CDTF">2024-12-06T00:12:55Z</dcterms:created>
  <dcterms:modified xsi:type="dcterms:W3CDTF">2024-12-09T03:46:35Z</dcterms:modified>
</cp:coreProperties>
</file>