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403" r:id="rId3"/>
    <p:sldId id="412" r:id="rId4"/>
    <p:sldId id="413" r:id="rId5"/>
    <p:sldId id="410" r:id="rId6"/>
    <p:sldId id="411" r:id="rId7"/>
    <p:sldId id="414" r:id="rId8"/>
  </p:sldIdLst>
  <p:sldSz cx="9144000" cy="6858000" type="screen4x3"/>
  <p:notesSz cx="7010400" cy="92964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n, Lijie" initials="SL" lastIdx="1" clrIdx="0">
    <p:extLst>
      <p:ext uri="{19B8F6BF-5375-455C-9EA6-DF929625EA0E}">
        <p15:presenceInfo xmlns:p15="http://schemas.microsoft.com/office/powerpoint/2012/main" userId="S::sunlijie@msu.edu::22d82f22-f6ca-4fe1-a619-126b374cc99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0000FF"/>
    <a:srgbClr val="008000"/>
    <a:srgbClr val="CC00CC"/>
    <a:srgbClr val="FF3399"/>
    <a:srgbClr val="FFCCFF"/>
    <a:srgbClr val="CCECFF"/>
    <a:srgbClr val="FFCCCC"/>
    <a:srgbClr val="BDD7EE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81" autoAdjust="0"/>
    <p:restoredTop sz="85979" autoAdjust="0"/>
  </p:normalViewPr>
  <p:slideViewPr>
    <p:cSldViewPr snapToGrid="0">
      <p:cViewPr varScale="1">
        <p:scale>
          <a:sx n="81" d="100"/>
          <a:sy n="81" d="100"/>
        </p:scale>
        <p:origin x="102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74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165FA8D-EA04-42F5-ADB2-E06CCCB2CD2C}" type="datetimeFigureOut">
              <a:rPr lang="zh-CN" altLang="en-US" smtClean="0"/>
              <a:t>2021/5/26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1EFB970-9EE5-4ACE-8E66-2E1E038C7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31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tree-&gt;Draw("DSSD1n","DSSD1e&gt;0")</a:t>
            </a:r>
            <a:endParaRPr lang="zh-CN" altLang="en-US" dirty="0"/>
          </a:p>
          <a:p>
            <a:r>
              <a:rPr lang="en-US" altLang="zh-CN" dirty="0"/>
              <a:t>tree-&gt;Draw("DSSD2n","DSSD2e&gt;0")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4640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tree-&gt;Draw("DSSD1z","DSSD1e&gt;0")</a:t>
            </a:r>
            <a:endParaRPr lang="zh-CN" altLang="en-US" dirty="0"/>
          </a:p>
          <a:p>
            <a:r>
              <a:rPr lang="en-US" altLang="zh-CN" dirty="0"/>
              <a:t>tree-&gt;Draw("DSSD2z","DSSD2e&gt;0")</a:t>
            </a:r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09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tree-&gt;Draw("DSSD1x:DSSD1y","DSSD1e&gt;0","surf2")</a:t>
            </a:r>
          </a:p>
          <a:p>
            <a:r>
              <a:rPr lang="en-US" altLang="zh-CN" dirty="0"/>
              <a:t>tree-&gt;Draw("DSSD2x:DSSD2y","DSSD2e&gt;0","surf2")</a:t>
            </a:r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4146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tree-&gt;Draw("DSSD1e","DSSD1e&gt;0")</a:t>
            </a:r>
          </a:p>
          <a:p>
            <a:r>
              <a:rPr lang="en-US" altLang="zh-CN" dirty="0"/>
              <a:t>tree-&gt;Draw("DSSD2e","DSSD2e&gt;0")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8933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tree-&gt;Draw("DSSD1t","DSSD1e&gt;0")</a:t>
            </a:r>
            <a:endParaRPr lang="zh-CN" altLang="en-US" dirty="0"/>
          </a:p>
          <a:p>
            <a:r>
              <a:rPr lang="en-US" altLang="zh-CN" dirty="0"/>
              <a:t>tree-&gt;Draw("DSSD2t","DSSD2e&gt;0")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220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D35EC-FC99-488A-BB11-783C16BF6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AEE713-2EF4-4ADF-81FF-D413DECBE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D69D2-5DB0-4579-B18B-A07CA56ED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8959-F720-4966-B596-463ECC815040}" type="datetimeFigureOut">
              <a:rPr lang="zh-CN" altLang="en-US" smtClean="0"/>
              <a:t>2021/5/26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49B98B-B009-451B-9154-F93867747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D8FAE-AA5A-4E93-961D-C21A74B8F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BF845-F599-48C2-A039-77A54BD9F4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238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7B9A-6466-4766-90E2-482FDB3B5808}" type="datetimeFigureOut">
              <a:rPr lang="zh-CN" altLang="en-US" smtClean="0"/>
              <a:t>2021/5/24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76D4-2203-47A0-B961-ABA6709543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553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88959-F720-4966-B596-463ECC815040}" type="datetimeFigureOut">
              <a:rPr lang="zh-CN" altLang="en-US" smtClean="0"/>
              <a:t>2021/5/26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BF845-F599-48C2-A039-77A54BD9F4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021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6D021-DBC6-49A7-ACCC-4708B13AB4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PXCT Simulation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793B96-48AA-4C3C-8383-004ACE737B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20210526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348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D83855-D2B9-40BE-B13F-D4A049A4ADD1}"/>
              </a:ext>
            </a:extLst>
          </p:cNvPr>
          <p:cNvSpPr txBox="1"/>
          <p:nvPr/>
        </p:nvSpPr>
        <p:spPr>
          <a:xfrm>
            <a:off x="0" y="22994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PXCT simulation</a:t>
            </a:r>
          </a:p>
          <a:p>
            <a:r>
              <a:rPr lang="en-US" altLang="zh-CN" kern="50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Location</a:t>
            </a:r>
            <a:r>
              <a:rPr lang="zh-CN" altLang="en-US" kern="50" dirty="0">
                <a:solidFill>
                  <a:srgbClr val="000000"/>
                </a:solidFill>
                <a:latin typeface="+mj-lt"/>
                <a:ea typeface="宋体" panose="02010600030101010101" pitchFamily="2" charset="-122"/>
                <a:cs typeface="Tahoma" panose="020B0604030504040204" pitchFamily="34" charset="0"/>
              </a:rPr>
              <a:t> </a:t>
            </a:r>
            <a:r>
              <a:rPr lang="en-US" altLang="zh-CN" kern="50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on</a:t>
            </a:r>
            <a:r>
              <a:rPr lang="zh-CN" altLang="en-US" kern="50" dirty="0">
                <a:solidFill>
                  <a:srgbClr val="000000"/>
                </a:solidFill>
                <a:latin typeface="+mj-lt"/>
                <a:ea typeface="宋体" panose="02010600030101010101" pitchFamily="2" charset="-122"/>
                <a:cs typeface="Tahoma" panose="020B0604030504040204" pitchFamily="34" charset="0"/>
              </a:rPr>
              <a:t> </a:t>
            </a:r>
            <a:r>
              <a:rPr lang="en-US" altLang="zh-CN" kern="50" dirty="0" err="1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fishtank</a:t>
            </a:r>
            <a:r>
              <a:rPr lang="en-US" altLang="zh-CN" kern="50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altLang="zh-CN" kern="50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/</a:t>
            </a:r>
            <a:r>
              <a:rPr lang="en-US" altLang="zh-CN" kern="50" dirty="0" err="1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mnt</a:t>
            </a:r>
            <a:r>
              <a:rPr lang="en-US" altLang="zh-CN" kern="50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/simulations/</a:t>
            </a:r>
            <a:r>
              <a:rPr lang="en-US" altLang="zh-CN" kern="50" dirty="0" err="1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pxct</a:t>
            </a:r>
            <a:r>
              <a:rPr lang="en-US" altLang="zh-CN" kern="50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altLang="zh-CN" kern="50" dirty="0" err="1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lijie</a:t>
            </a:r>
            <a:r>
              <a:rPr lang="en-US" altLang="zh-CN" kern="50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altLang="zh-CN" kern="50" dirty="0" err="1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PXCT_Sim</a:t>
            </a:r>
            <a:r>
              <a:rPr lang="en-US" altLang="zh-CN" kern="50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/build</a:t>
            </a:r>
            <a:endParaRPr lang="zh-CN" altLang="zh-CN" kern="50" dirty="0">
              <a:effectLst/>
              <a:latin typeface="+mj-lt"/>
              <a:ea typeface="宋体" panose="02010600030101010101" pitchFamily="2" charset="-122"/>
              <a:cs typeface="Tahoma" panose="020B0604030504040204" pitchFamily="34" charset="0"/>
            </a:endParaRPr>
          </a:p>
          <a:p>
            <a:endParaRPr lang="en-US" altLang="zh-CN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arenR"/>
            </a:pPr>
            <a:r>
              <a:rPr lang="en-US" altLang="zh-CN" kern="50" dirty="0" err="1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cmake</a:t>
            </a:r>
            <a:r>
              <a:rPr lang="en-US" altLang="zh-CN" kern="50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-DGeant4_DIR=/</a:t>
            </a:r>
            <a:r>
              <a:rPr lang="en-US" altLang="zh-CN" kern="50" dirty="0" err="1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mnt</a:t>
            </a:r>
            <a:r>
              <a:rPr lang="en-US" altLang="zh-CN" kern="50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/simulations/</a:t>
            </a:r>
            <a:r>
              <a:rPr lang="en-US" altLang="zh-CN" kern="50" dirty="0" err="1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proton_detector</a:t>
            </a:r>
            <a:r>
              <a:rPr lang="en-US" altLang="zh-CN" kern="50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/Geant4/geant4.10.2-install/lib/Geant4-10.2.2 /</a:t>
            </a:r>
            <a:r>
              <a:rPr lang="en-US" altLang="zh-CN" kern="50" dirty="0" err="1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mnt</a:t>
            </a:r>
            <a:r>
              <a:rPr lang="en-US" altLang="zh-CN" kern="50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/simulations/</a:t>
            </a:r>
            <a:r>
              <a:rPr lang="en-US" altLang="zh-CN" kern="50" dirty="0" err="1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pxct</a:t>
            </a:r>
            <a:r>
              <a:rPr lang="en-US" altLang="zh-CN" kern="50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altLang="zh-CN" kern="50" dirty="0" err="1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lijie</a:t>
            </a:r>
            <a:r>
              <a:rPr lang="en-US" altLang="zh-CN" kern="50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altLang="zh-CN" kern="50" dirty="0" err="1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PXCT_Sim</a:t>
            </a:r>
            <a:endParaRPr lang="en-US" altLang="zh-CN" kern="50" dirty="0">
              <a:solidFill>
                <a:srgbClr val="000000"/>
              </a:solidFill>
              <a:effectLst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arenR"/>
            </a:pPr>
            <a:r>
              <a:rPr lang="en-US" altLang="zh-CN" kern="50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make</a:t>
            </a:r>
          </a:p>
          <a:p>
            <a:pPr marL="342900" indent="-342900">
              <a:buAutoNum type="arabicParenR"/>
            </a:pPr>
            <a:r>
              <a:rPr lang="en-US" altLang="zh-CN" kern="50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./tele vis</a:t>
            </a:r>
            <a:endParaRPr lang="zh-CN" altLang="en-US" dirty="0">
              <a:latin typeface="+mj-lt"/>
              <a:cs typeface="Tahom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96B367-D75D-4A5D-B36B-CDA4FDFF1D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59" y="2123740"/>
            <a:ext cx="7463480" cy="44994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2F27E2-7E25-489A-B021-CA9510DA7A5F}"/>
              </a:ext>
            </a:extLst>
          </p:cNvPr>
          <p:cNvSpPr txBox="1"/>
          <p:nvPr/>
        </p:nvSpPr>
        <p:spPr>
          <a:xfrm>
            <a:off x="1977081" y="4917987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accent4"/>
                </a:solidFill>
              </a:rPr>
              <a:t>Ge(X)</a:t>
            </a:r>
            <a:endParaRPr lang="zh-CN" altLang="en-US" dirty="0">
              <a:solidFill>
                <a:schemeClr val="accent4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2ED56B-5DFF-4AAB-89AF-C4AEEB02FB6C}"/>
              </a:ext>
            </a:extLst>
          </p:cNvPr>
          <p:cNvSpPr txBox="1"/>
          <p:nvPr/>
        </p:nvSpPr>
        <p:spPr>
          <a:xfrm>
            <a:off x="3000089" y="5102653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accent4"/>
                </a:solidFill>
              </a:rPr>
              <a:t>Si Δ</a:t>
            </a:r>
            <a:r>
              <a:rPr lang="en-US" altLang="zh-CN" i="1" dirty="0">
                <a:solidFill>
                  <a:schemeClr val="accent4"/>
                </a:solidFill>
              </a:rPr>
              <a:t>E</a:t>
            </a:r>
            <a:r>
              <a:rPr lang="en-US" altLang="zh-CN" dirty="0">
                <a:solidFill>
                  <a:schemeClr val="accent4"/>
                </a:solidFill>
              </a:rPr>
              <a:t>-</a:t>
            </a:r>
            <a:r>
              <a:rPr lang="en-US" altLang="zh-CN" i="1" dirty="0">
                <a:solidFill>
                  <a:schemeClr val="accent4"/>
                </a:solidFill>
              </a:rPr>
              <a:t>E</a:t>
            </a:r>
            <a:endParaRPr lang="zh-CN" altLang="en-US" i="1" dirty="0">
              <a:solidFill>
                <a:schemeClr val="accent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E3E150-A848-4087-A0B6-7410D801A50F}"/>
              </a:ext>
            </a:extLst>
          </p:cNvPr>
          <p:cNvSpPr txBox="1"/>
          <p:nvPr/>
        </p:nvSpPr>
        <p:spPr>
          <a:xfrm>
            <a:off x="5792715" y="5633993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accent4"/>
                </a:solidFill>
              </a:rPr>
              <a:t>Ge(γ)</a:t>
            </a:r>
            <a:endParaRPr lang="zh-CN" altLang="en-US" i="1" dirty="0">
              <a:solidFill>
                <a:schemeClr val="accent4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C32A48-8B93-4B9F-8CA6-E9CE6FDA2134}"/>
              </a:ext>
            </a:extLst>
          </p:cNvPr>
          <p:cNvSpPr txBox="1"/>
          <p:nvPr/>
        </p:nvSpPr>
        <p:spPr>
          <a:xfrm>
            <a:off x="2605857" y="3439519"/>
            <a:ext cx="654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accent4"/>
                </a:solidFill>
              </a:rPr>
              <a:t>C foil</a:t>
            </a:r>
            <a:endParaRPr lang="zh-CN" altLang="en-US" i="1" dirty="0">
              <a:solidFill>
                <a:schemeClr val="accent4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FBD6F8-F247-4197-A79F-2AF2F6B525E6}"/>
              </a:ext>
            </a:extLst>
          </p:cNvPr>
          <p:cNvSpPr txBox="1"/>
          <p:nvPr/>
        </p:nvSpPr>
        <p:spPr>
          <a:xfrm>
            <a:off x="3050787" y="62852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FF00"/>
                </a:solidFill>
              </a:rPr>
              <a:t>1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27334C-CACC-4C79-8547-A15F92C1ED93}"/>
              </a:ext>
            </a:extLst>
          </p:cNvPr>
          <p:cNvSpPr txBox="1"/>
          <p:nvPr/>
        </p:nvSpPr>
        <p:spPr>
          <a:xfrm>
            <a:off x="3402444" y="62852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FF00"/>
                </a:solidFill>
              </a:rPr>
              <a:t>2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002D0B-B414-41A0-9096-C20B42F38C96}"/>
              </a:ext>
            </a:extLst>
          </p:cNvPr>
          <p:cNvSpPr txBox="1"/>
          <p:nvPr/>
        </p:nvSpPr>
        <p:spPr>
          <a:xfrm>
            <a:off x="2723646" y="62852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FF00"/>
                </a:solidFill>
              </a:rPr>
              <a:t>0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5842C1-B5E2-4EF3-BB83-C22B5AB12288}"/>
              </a:ext>
            </a:extLst>
          </p:cNvPr>
          <p:cNvSpPr txBox="1"/>
          <p:nvPr/>
        </p:nvSpPr>
        <p:spPr>
          <a:xfrm>
            <a:off x="2081745" y="6285202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FF00"/>
                </a:solidFill>
              </a:rPr>
              <a:t>-2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F658DE-61F3-4E51-9E82-33F5BE440DA2}"/>
              </a:ext>
            </a:extLst>
          </p:cNvPr>
          <p:cNvSpPr txBox="1"/>
          <p:nvPr/>
        </p:nvSpPr>
        <p:spPr>
          <a:xfrm>
            <a:off x="5853091" y="62852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FF00"/>
                </a:solidFill>
              </a:rPr>
              <a:t>10</a:t>
            </a:r>
            <a:endParaRPr lang="zh-CN" altLang="en-US" dirty="0">
              <a:solidFill>
                <a:srgbClr val="FFFF00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60555A8-FAA2-4E86-916C-7C6DEC090B42}"/>
              </a:ext>
            </a:extLst>
          </p:cNvPr>
          <p:cNvCxnSpPr/>
          <p:nvPr/>
        </p:nvCxnSpPr>
        <p:spPr>
          <a:xfrm>
            <a:off x="1878227" y="6709716"/>
            <a:ext cx="451021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7A63235-80FD-457C-8C9D-A70423CCC27F}"/>
              </a:ext>
            </a:extLst>
          </p:cNvPr>
          <p:cNvSpPr txBox="1"/>
          <p:nvPr/>
        </p:nvSpPr>
        <p:spPr>
          <a:xfrm>
            <a:off x="6382088" y="6512693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z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063C108-729B-4887-ADD5-038CE23B5D04}"/>
              </a:ext>
            </a:extLst>
          </p:cNvPr>
          <p:cNvSpPr txBox="1"/>
          <p:nvPr/>
        </p:nvSpPr>
        <p:spPr>
          <a:xfrm>
            <a:off x="981764" y="2638177"/>
            <a:ext cx="109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00B0F0"/>
                </a:solidFill>
              </a:rPr>
              <a:t>30 MeV α</a:t>
            </a:r>
            <a:endParaRPr lang="zh-CN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061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71CFDB1-E62D-465F-B789-9B8BBC6CCE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4572000" cy="27736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6B7761-E302-4008-96F7-A7659E25B9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9" y="1"/>
            <a:ext cx="4572000" cy="27736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66CE4D-0DCA-4B50-B626-B56EF0732B1E}"/>
              </a:ext>
            </a:extLst>
          </p:cNvPr>
          <p:cNvSpPr txBox="1"/>
          <p:nvPr/>
        </p:nvSpPr>
        <p:spPr>
          <a:xfrm>
            <a:off x="0" y="2829698"/>
            <a:ext cx="41889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Number of steps in Silicon ΔE Detector</a:t>
            </a:r>
          </a:p>
          <a:p>
            <a:pPr algn="just"/>
            <a:r>
              <a:rPr lang="en-US" altLang="zh-CN" dirty="0"/>
              <a:t>It's thin. Most particles pass through ΔE only interact with silicon once/twice/three times.</a:t>
            </a:r>
            <a:endParaRPr lang="zh-CN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5D8B35-3997-4184-BEA8-6ECE45D1D123}"/>
              </a:ext>
            </a:extLst>
          </p:cNvPr>
          <p:cNvSpPr txBox="1"/>
          <p:nvPr/>
        </p:nvSpPr>
        <p:spPr>
          <a:xfrm>
            <a:off x="4856205" y="2829698"/>
            <a:ext cx="42877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Number of steps in Silicon E Detector</a:t>
            </a:r>
          </a:p>
          <a:p>
            <a:r>
              <a:rPr lang="en-US" altLang="zh-CN" dirty="0"/>
              <a:t>It's thick. Most particles deposit all the residual energy in E and interact with silicon 60 times.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3654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975056-62E6-4804-869F-ABD5CEB9DB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27736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CB0A67-6714-4DB1-9147-5B3B0304CC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2773680"/>
            <a:ext cx="4572000" cy="27736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706920-FE53-45D7-9C75-EB0A69BC3D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773680"/>
            <a:ext cx="4572000" cy="27736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2575CD-7A86-443C-9459-C89BDF5A6F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999" y="0"/>
            <a:ext cx="4572000" cy="277368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E8229E7-AB94-4F6A-867D-9C7981679F8E}"/>
              </a:ext>
            </a:extLst>
          </p:cNvPr>
          <p:cNvSpPr txBox="1"/>
          <p:nvPr/>
        </p:nvSpPr>
        <p:spPr>
          <a:xfrm>
            <a:off x="0" y="5547360"/>
            <a:ext cx="41889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dirty="0"/>
              <a:t>Z position of the last step in Silicon ΔE Detector.</a:t>
            </a:r>
            <a:r>
              <a:rPr lang="zh-CN" altLang="en-US" dirty="0"/>
              <a:t> </a:t>
            </a:r>
            <a:r>
              <a:rPr lang="en-US" altLang="zh-CN" dirty="0"/>
              <a:t>ΔE is placed at z = 10 mm. The 10 μm thickness ranges from 9.995 to 10.005 mm.</a:t>
            </a:r>
            <a:endParaRPr lang="zh-CN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522CE0-C43A-4CF1-8E76-B01EF0DF3358}"/>
              </a:ext>
            </a:extLst>
          </p:cNvPr>
          <p:cNvSpPr txBox="1"/>
          <p:nvPr/>
        </p:nvSpPr>
        <p:spPr>
          <a:xfrm>
            <a:off x="4667764" y="5547359"/>
            <a:ext cx="43804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dirty="0"/>
              <a:t>Z position of the last step in Silicon E Detector.</a:t>
            </a:r>
            <a:r>
              <a:rPr lang="zh-CN" altLang="en-US" dirty="0"/>
              <a:t> </a:t>
            </a:r>
            <a:r>
              <a:rPr lang="en-US" altLang="zh-CN" dirty="0"/>
              <a:t>E is placed at z = 20 mm. The 1 mm thickness ranges from z = 19.5 to 20.5 mm. All particles are stopped within 0.44 mm.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59946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68B7663-88BD-4276-B858-02D354E24B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27736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DEA442F-F929-401C-89A8-E587D3E7A3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27736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BEE4AFF-B3C2-4CAA-AAC8-6E38CD1701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773680"/>
            <a:ext cx="4572000" cy="277368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6C5439C-F1F5-4D0C-AB15-A7F6BEB12925}"/>
              </a:ext>
            </a:extLst>
          </p:cNvPr>
          <p:cNvSpPr txBox="1"/>
          <p:nvPr/>
        </p:nvSpPr>
        <p:spPr>
          <a:xfrm>
            <a:off x="0" y="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276k</a:t>
            </a:r>
            <a:endParaRPr lang="zh-CN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B0E121-5DE2-426D-B7F3-E606E910D451}"/>
              </a:ext>
            </a:extLst>
          </p:cNvPr>
          <p:cNvSpPr txBox="1"/>
          <p:nvPr/>
        </p:nvSpPr>
        <p:spPr>
          <a:xfrm>
            <a:off x="-1" y="277368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227k</a:t>
            </a:r>
            <a:endParaRPr lang="zh-CN" alt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7BF20F9-C43A-4BFC-915F-635F063946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0" y="2773680"/>
            <a:ext cx="4572000" cy="277368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E7E9BC6-BECB-4B04-8A71-A29243471765}"/>
              </a:ext>
            </a:extLst>
          </p:cNvPr>
          <p:cNvSpPr txBox="1"/>
          <p:nvPr/>
        </p:nvSpPr>
        <p:spPr>
          <a:xfrm>
            <a:off x="0" y="5547360"/>
            <a:ext cx="538445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X-Y position of the last step in Silicon ΔE Detector.</a:t>
            </a:r>
            <a:r>
              <a:rPr lang="zh-CN" altLang="en-US" dirty="0"/>
              <a:t> </a:t>
            </a:r>
            <a:endParaRPr lang="en-US" altLang="zh-CN" dirty="0"/>
          </a:p>
          <a:p>
            <a:r>
              <a:rPr lang="en-US" altLang="zh-CN" dirty="0"/>
              <a:t>Detection efficiency  can be obtained from the number of counts. In this case, ε(ΔE) = 27.6%, ε(ΔE) = 22.7%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1690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BA5831-5C9C-491E-B3E5-707C73F068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73680"/>
            <a:ext cx="4572000" cy="27736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430A217-824D-43C3-83D8-24E609440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27736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CA801AF-D7BA-4876-9D39-BAD3D9D6E1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98" y="2773680"/>
            <a:ext cx="4572000" cy="27736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A7BEA3B-3D39-441B-B753-56C0476DB7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999" y="0"/>
            <a:ext cx="4572001" cy="277368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DB17630-7795-454C-9ED2-8D62D599BFCC}"/>
              </a:ext>
            </a:extLst>
          </p:cNvPr>
          <p:cNvSpPr txBox="1"/>
          <p:nvPr/>
        </p:nvSpPr>
        <p:spPr>
          <a:xfrm>
            <a:off x="2514600" y="5707174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α Particles with 30 MeV</a:t>
            </a:r>
          </a:p>
          <a:p>
            <a:pPr algn="just"/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Deposit 300-1100 keV in ΔE</a:t>
            </a:r>
          </a:p>
          <a:p>
            <a:pPr algn="just"/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Deposit all the remainder (~29 MeV) in E</a:t>
            </a:r>
          </a:p>
        </p:txBody>
      </p:sp>
    </p:spTree>
    <p:extLst>
      <p:ext uri="{BB962C8B-B14F-4D97-AF65-F5344CB8AC3E}">
        <p14:creationId xmlns:p14="http://schemas.microsoft.com/office/powerpoint/2010/main" val="1748361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5B9EC45-E9CA-4FFD-8E0E-712CE4A16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27736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CB93D5-A2AC-4C6F-9252-29B0BD0FBB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27736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45690E-C08F-4432-B463-A6E18A0D02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773680"/>
            <a:ext cx="4572000" cy="27736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E73C42C-F0AD-4CFF-8EB1-016B616A13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0" y="2773681"/>
            <a:ext cx="4572000" cy="277368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69C12FE-E471-4A12-A2E0-A994B073720B}"/>
              </a:ext>
            </a:extLst>
          </p:cNvPr>
          <p:cNvSpPr txBox="1"/>
          <p:nvPr/>
        </p:nvSpPr>
        <p:spPr>
          <a:xfrm>
            <a:off x="2477529" y="5583606"/>
            <a:ext cx="41889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Particles emit at t = 0</a:t>
            </a:r>
          </a:p>
          <a:p>
            <a:pPr algn="just"/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Particles escape from the target ~0.2 ns</a:t>
            </a:r>
          </a:p>
          <a:p>
            <a:pPr algn="just"/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Then they interact with ΔE 0.2-0.6 ns</a:t>
            </a:r>
          </a:p>
          <a:p>
            <a:pPr algn="just"/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Then they interact with E 0.5-1.0 ns</a:t>
            </a:r>
            <a:endParaRPr lang="zh-CN" alt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985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152047</TotalTime>
  <Words>409</Words>
  <Application>Microsoft Office PowerPoint</Application>
  <PresentationFormat>On-screen Show (4:3)</PresentationFormat>
  <Paragraphs>51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Office 主题</vt:lpstr>
      <vt:lpstr>PXCT Simulation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sun lijie</dc:creator>
  <cp:lastModifiedBy>Sun, Lijie</cp:lastModifiedBy>
  <cp:revision>1779</cp:revision>
  <cp:lastPrinted>2019-11-12T04:37:16Z</cp:lastPrinted>
  <dcterms:created xsi:type="dcterms:W3CDTF">2019-01-03T21:41:56Z</dcterms:created>
  <dcterms:modified xsi:type="dcterms:W3CDTF">2021-05-26T05:14:00Z</dcterms:modified>
</cp:coreProperties>
</file>