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  <a:srgbClr val="70AD4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9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853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2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36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12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65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39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5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02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600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3B68-C538-4486-88A6-85FF1A1C88D8}" type="datetimeFigureOut">
              <a:rPr lang="en-US" smtClean="0"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09CCA1-CCF7-4E88-BC6D-00CABE93A8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7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NSCL Proton Detector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David Perez Loureiro</a:t>
            </a:r>
          </a:p>
          <a:p>
            <a:r>
              <a:rPr lang="en-US" sz="1800" dirty="0" smtClean="0"/>
              <a:t>September 14</a:t>
            </a:r>
            <a:r>
              <a:rPr lang="en-US" sz="1800" baseline="30000" dirty="0" smtClean="0"/>
              <a:t>th </a:t>
            </a:r>
            <a:r>
              <a:rPr lang="en-US" sz="1800" dirty="0" smtClean="0"/>
              <a:t>2015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74171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Design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86" y="1287625"/>
            <a:ext cx="10313814" cy="54677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2211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MicroMEGAS</a:t>
            </a:r>
            <a:r>
              <a:rPr lang="en-US" dirty="0" smtClean="0"/>
              <a:t> Detectors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4294967295"/>
          </p:nvPr>
        </p:nvSpPr>
        <p:spPr>
          <a:xfrm>
            <a:off x="647298" y="1356160"/>
            <a:ext cx="5181600" cy="4351337"/>
          </a:xfrm>
        </p:spPr>
        <p:txBody>
          <a:bodyPr/>
          <a:lstStyle/>
          <a:p>
            <a:r>
              <a:rPr lang="en-US" sz="2000" dirty="0"/>
              <a:t>Drift Region</a:t>
            </a:r>
          </a:p>
          <a:p>
            <a:pPr lvl="1"/>
            <a:r>
              <a:rPr lang="en-US" sz="2000" dirty="0"/>
              <a:t>Particles ionize the gas along their trajectories</a:t>
            </a:r>
          </a:p>
          <a:p>
            <a:pPr lvl="1"/>
            <a:r>
              <a:rPr lang="en-US" sz="2000" dirty="0"/>
              <a:t>Electrons drift to </a:t>
            </a:r>
            <a:r>
              <a:rPr lang="en-US" sz="2000" dirty="0" smtClean="0"/>
              <a:t>anode pads </a:t>
            </a:r>
            <a:r>
              <a:rPr lang="en-US" sz="2000" dirty="0"/>
              <a:t>under an applied </a:t>
            </a:r>
            <a:r>
              <a:rPr lang="en-US" sz="2000" dirty="0" smtClean="0"/>
              <a:t>field (~100 V/cm)</a:t>
            </a:r>
            <a:endParaRPr lang="en-US" sz="2000" dirty="0"/>
          </a:p>
          <a:p>
            <a:pPr lvl="1"/>
            <a:endParaRPr lang="en-US" sz="2000" dirty="0"/>
          </a:p>
          <a:p>
            <a:r>
              <a:rPr lang="en-US" sz="2000" dirty="0"/>
              <a:t>Amplification Region</a:t>
            </a:r>
          </a:p>
          <a:p>
            <a:pPr lvl="1"/>
            <a:r>
              <a:rPr lang="en-US" sz="2000" dirty="0" smtClean="0"/>
              <a:t>Avalanche multiplication</a:t>
            </a:r>
          </a:p>
          <a:p>
            <a:pPr lvl="1"/>
            <a:r>
              <a:rPr lang="en-US" sz="2000" dirty="0" smtClean="0"/>
              <a:t>Signal induced in readout pads</a:t>
            </a:r>
            <a:endParaRPr lang="en-US" sz="2000" dirty="0"/>
          </a:p>
          <a:p>
            <a:pPr lvl="1"/>
            <a:r>
              <a:rPr lang="en-US" sz="2000" dirty="0"/>
              <a:t>Fast timing, robust, cost </a:t>
            </a:r>
            <a:r>
              <a:rPr lang="en-US" sz="2000" dirty="0" smtClean="0"/>
              <a:t>effective, good energy resolution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743200" cy="365125"/>
          </a:xfrm>
        </p:spPr>
        <p:txBody>
          <a:bodyPr/>
          <a:lstStyle/>
          <a:p>
            <a:r>
              <a:rPr lang="en-US" dirty="0" smtClean="0"/>
              <a:t>04/25/2014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144323" y="5174166"/>
            <a:ext cx="5129561" cy="156119"/>
          </a:xfrm>
          <a:prstGeom prst="rect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400801" y="5029200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22640" y="5025484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237035" y="5025486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58874" y="5032921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103011" y="5029204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144323" y="4025587"/>
            <a:ext cx="5129561" cy="22303"/>
          </a:xfrm>
          <a:prstGeom prst="line">
            <a:avLst/>
          </a:prstGeom>
          <a:ln w="222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140607" y="1758175"/>
            <a:ext cx="5129561" cy="22303"/>
          </a:xfrm>
          <a:prstGeom prst="line">
            <a:avLst/>
          </a:prstGeom>
          <a:ln w="222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270168" y="1552984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HV</a:t>
            </a:r>
            <a:r>
              <a:rPr lang="en-US" baseline="-25000" dirty="0" smtClean="0">
                <a:solidFill>
                  <a:schemeClr val="bg1"/>
                </a:solidFill>
              </a:rPr>
              <a:t>1</a:t>
            </a:r>
            <a:endParaRPr lang="en-US" baseline="-25000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311055" y="3835267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HV</a:t>
            </a:r>
            <a:r>
              <a:rPr lang="en-US" baseline="-25000" dirty="0"/>
              <a:t>2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6140607" y="1758175"/>
            <a:ext cx="0" cy="226175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138747" y="4019933"/>
            <a:ext cx="0" cy="1150517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11173524" y="4204599"/>
            <a:ext cx="0" cy="897088"/>
          </a:xfrm>
          <a:prstGeom prst="straightConnector1">
            <a:avLst/>
          </a:prstGeom>
          <a:ln w="5080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11180961" y="2617465"/>
            <a:ext cx="11158" cy="780586"/>
          </a:xfrm>
          <a:prstGeom prst="straightConnector1">
            <a:avLst/>
          </a:prstGeom>
          <a:ln w="508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11139407" y="2822287"/>
            <a:ext cx="11287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</a:t>
            </a:r>
            <a:r>
              <a:rPr lang="en-US" baseline="-25000" dirty="0" smtClean="0"/>
              <a:t>1</a:t>
            </a:r>
            <a:endParaRPr lang="en-US" dirty="0"/>
          </a:p>
          <a:p>
            <a:pPr algn="ctr"/>
            <a:r>
              <a:rPr lang="en-US" dirty="0" smtClean="0"/>
              <a:t> 200 V/cm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11119801" y="4491253"/>
            <a:ext cx="11159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E</a:t>
            </a:r>
            <a:r>
              <a:rPr lang="en-US" baseline="-25000" dirty="0"/>
              <a:t>2</a:t>
            </a:r>
            <a:endParaRPr lang="en-US" dirty="0"/>
          </a:p>
          <a:p>
            <a:pPr algn="ctr"/>
            <a:r>
              <a:rPr lang="en-US" dirty="0" smtClean="0"/>
              <a:t> 50 kV/cm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152691" y="2597048"/>
            <a:ext cx="6254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30 cm</a:t>
            </a:r>
            <a:endParaRPr lang="en-US" sz="1400" baseline="-25000" dirty="0"/>
          </a:p>
        </p:txBody>
      </p:sp>
      <p:sp>
        <p:nvSpPr>
          <p:cNvPr id="34" name="TextBox 33"/>
          <p:cNvSpPr txBox="1"/>
          <p:nvPr/>
        </p:nvSpPr>
        <p:spPr>
          <a:xfrm>
            <a:off x="6133172" y="4476467"/>
            <a:ext cx="7457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100 </a:t>
            </a:r>
            <a:r>
              <a:rPr lang="en-US" sz="1400" dirty="0" smtClean="0">
                <a:latin typeface="Symbol" panose="05050102010706020507" pitchFamily="18" charset="2"/>
              </a:rPr>
              <a:t>m</a:t>
            </a:r>
            <a:r>
              <a:rPr lang="en-US" sz="1400" dirty="0" smtClean="0"/>
              <a:t>m</a:t>
            </a:r>
            <a:endParaRPr lang="en-US" sz="1400" baseline="-25000" dirty="0"/>
          </a:p>
        </p:txBody>
      </p:sp>
      <p:sp>
        <p:nvSpPr>
          <p:cNvPr id="35" name="TextBox 34"/>
          <p:cNvSpPr txBox="1"/>
          <p:nvPr/>
        </p:nvSpPr>
        <p:spPr>
          <a:xfrm>
            <a:off x="9938613" y="1444142"/>
            <a:ext cx="9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Cathode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830819" y="3692965"/>
            <a:ext cx="1254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MicroMesh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9461995" y="2047301"/>
            <a:ext cx="15574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</a:rPr>
              <a:t>Drift Region</a:t>
            </a:r>
            <a:endParaRPr lang="en-US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804967" y="4193942"/>
            <a:ext cx="2166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2">
                    <a:lumMod val="75000"/>
                  </a:schemeClr>
                </a:solidFill>
              </a:rPr>
              <a:t>Amplification Region</a:t>
            </a:r>
            <a:endParaRPr lang="en-US" sz="14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9340238" y="5603800"/>
            <a:ext cx="847493" cy="144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0180298" y="5502537"/>
            <a:ext cx="21662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bg1"/>
                </a:solidFill>
              </a:rPr>
              <a:t>Readout Pad</a:t>
            </a:r>
            <a:endParaRPr lang="en-US" sz="1400" dirty="0">
              <a:solidFill>
                <a:schemeClr val="bg1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 flipV="1">
            <a:off x="7736811" y="619792"/>
            <a:ext cx="489598" cy="2290201"/>
          </a:xfrm>
          <a:prstGeom prst="straightConnector1">
            <a:avLst/>
          </a:prstGeom>
          <a:ln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6894906" y="2155259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FFFF"/>
                </a:solidFill>
                <a:latin typeface="Symbol" panose="05050102010706020507" pitchFamily="18" charset="2"/>
              </a:rPr>
              <a:t>b</a:t>
            </a:r>
            <a:endParaRPr lang="en-US" dirty="0">
              <a:solidFill>
                <a:srgbClr val="00FFFF"/>
              </a:solidFill>
              <a:latin typeface="Symbol" panose="05050102010706020507" pitchFamily="18" charset="2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7746386" y="1108208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FF"/>
                </a:solidFill>
                <a:latin typeface="Symbol" panose="05050102010706020507" pitchFamily="18" charset="2"/>
              </a:rPr>
              <a:t>n</a:t>
            </a:r>
            <a:r>
              <a:rPr lang="en-US" baseline="-25000" dirty="0" smtClean="0">
                <a:solidFill>
                  <a:srgbClr val="FF00FF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endParaRPr lang="en-US" baseline="-25000" dirty="0">
              <a:solidFill>
                <a:srgbClr val="FF00FF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7897224" y="2382975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p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019352" y="3091367"/>
            <a:ext cx="303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1200" baseline="30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endParaRPr lang="en-US" sz="1200" baseline="30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58" name="Straight Connector 57"/>
          <p:cNvCxnSpPr>
            <a:stCxn id="53" idx="2"/>
          </p:cNvCxnSpPr>
          <p:nvPr/>
        </p:nvCxnSpPr>
        <p:spPr>
          <a:xfrm>
            <a:off x="7050558" y="2524591"/>
            <a:ext cx="0" cy="154964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Isosceles Triangle 58"/>
          <p:cNvSpPr/>
          <p:nvPr/>
        </p:nvSpPr>
        <p:spPr>
          <a:xfrm>
            <a:off x="6870831" y="4011214"/>
            <a:ext cx="403480" cy="1040474"/>
          </a:xfrm>
          <a:prstGeom prst="triangle">
            <a:avLst/>
          </a:prstGeom>
          <a:solidFill>
            <a:srgbClr val="FF000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/>
          <p:nvPr/>
        </p:nvCxnSpPr>
        <p:spPr>
          <a:xfrm>
            <a:off x="7897224" y="2824517"/>
            <a:ext cx="0" cy="118669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Isosceles Triangle 62"/>
          <p:cNvSpPr/>
          <p:nvPr/>
        </p:nvSpPr>
        <p:spPr>
          <a:xfrm>
            <a:off x="7692303" y="3996347"/>
            <a:ext cx="403480" cy="1040474"/>
          </a:xfrm>
          <a:prstGeom prst="triangle">
            <a:avLst/>
          </a:prstGeom>
          <a:solidFill>
            <a:srgbClr val="FF000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Isosceles Triangle 64"/>
          <p:cNvSpPr/>
          <p:nvPr/>
        </p:nvSpPr>
        <p:spPr>
          <a:xfrm>
            <a:off x="7933911" y="4003783"/>
            <a:ext cx="403480" cy="1040474"/>
          </a:xfrm>
          <a:prstGeom prst="triangle">
            <a:avLst/>
          </a:prstGeom>
          <a:solidFill>
            <a:srgbClr val="FF000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Isosceles Triangle 66"/>
          <p:cNvSpPr/>
          <p:nvPr/>
        </p:nvSpPr>
        <p:spPr>
          <a:xfrm>
            <a:off x="8212692" y="3992633"/>
            <a:ext cx="403480" cy="1040474"/>
          </a:xfrm>
          <a:prstGeom prst="triangle">
            <a:avLst/>
          </a:prstGeom>
          <a:solidFill>
            <a:srgbClr val="FF000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Isosceles Triangle 68"/>
          <p:cNvSpPr/>
          <p:nvPr/>
        </p:nvSpPr>
        <p:spPr>
          <a:xfrm>
            <a:off x="8056572" y="3992628"/>
            <a:ext cx="403480" cy="1040474"/>
          </a:xfrm>
          <a:prstGeom prst="triangle">
            <a:avLst/>
          </a:prstGeom>
          <a:solidFill>
            <a:srgbClr val="FF0000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8075004" y="3310673"/>
            <a:ext cx="303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1200" baseline="30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endParaRPr lang="en-US" sz="1200" baseline="30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74" name="Straight Connector 73"/>
          <p:cNvCxnSpPr>
            <a:endCxn id="65" idx="0"/>
          </p:cNvCxnSpPr>
          <p:nvPr/>
        </p:nvCxnSpPr>
        <p:spPr>
          <a:xfrm>
            <a:off x="8129714" y="2731962"/>
            <a:ext cx="5937" cy="127182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8208528" y="3032784"/>
            <a:ext cx="303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1200" baseline="30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endParaRPr lang="en-US" sz="1200" baseline="30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>
            <a:off x="8252374" y="2665056"/>
            <a:ext cx="0" cy="154964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355279" y="3218205"/>
            <a:ext cx="303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1200" baseline="30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endParaRPr lang="en-US" sz="1200" baseline="30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8409989" y="2639494"/>
            <a:ext cx="0" cy="1549641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3"/>
          <p:cNvSpPr>
            <a:spLocks noChangeArrowheads="1"/>
          </p:cNvSpPr>
          <p:nvPr/>
        </p:nvSpPr>
        <p:spPr bwMode="auto">
          <a:xfrm>
            <a:off x="967250" y="5797838"/>
            <a:ext cx="436222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Y.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Giomataris</a:t>
            </a:r>
            <a:r>
              <a:rPr kumimoji="0" lang="en-US" altLang="en-US" sz="12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altLang="en-US" sz="1200" b="0" i="1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et al. </a:t>
            </a:r>
            <a:r>
              <a:rPr kumimoji="0" lang="en-US" altLang="en-US" sz="12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Nucl</a:t>
            </a:r>
            <a:r>
              <a:rPr kumimoji="0" lang="en-US" altLang="en-US" sz="1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. Instr. and Meth. A, 376 (1996), p. 29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807388" y="3143866"/>
            <a:ext cx="30328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</a:t>
            </a:r>
            <a:r>
              <a:rPr lang="en-US" sz="1200" baseline="300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-</a:t>
            </a:r>
            <a:endParaRPr lang="en-US" sz="1200" baseline="30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86" name="Straight Connector 85"/>
          <p:cNvCxnSpPr>
            <a:endCxn id="53" idx="2"/>
          </p:cNvCxnSpPr>
          <p:nvPr/>
        </p:nvCxnSpPr>
        <p:spPr>
          <a:xfrm flipH="1" flipV="1">
            <a:off x="7050558" y="2524591"/>
            <a:ext cx="662749" cy="392169"/>
          </a:xfrm>
          <a:prstGeom prst="line">
            <a:avLst/>
          </a:prstGeom>
          <a:ln>
            <a:solidFill>
              <a:srgbClr val="00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53" idx="2"/>
          </p:cNvCxnSpPr>
          <p:nvPr/>
        </p:nvCxnSpPr>
        <p:spPr>
          <a:xfrm flipH="1" flipV="1">
            <a:off x="6243481" y="1338930"/>
            <a:ext cx="807077" cy="1185661"/>
          </a:xfrm>
          <a:prstGeom prst="straightConnector1">
            <a:avLst/>
          </a:prstGeom>
          <a:ln>
            <a:solidFill>
              <a:srgbClr val="00FF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7736811" y="2597048"/>
            <a:ext cx="793872" cy="307777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46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733" y="0"/>
            <a:ext cx="867053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67900" y="46735"/>
            <a:ext cx="22906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83 equipotential strips</a:t>
            </a:r>
          </a:p>
          <a:p>
            <a:r>
              <a:rPr lang="en-US" dirty="0">
                <a:solidFill>
                  <a:schemeClr val="bg1"/>
                </a:solidFill>
              </a:rPr>
              <a:t> (3mm wide) </a:t>
            </a:r>
          </a:p>
          <a:p>
            <a:r>
              <a:rPr lang="en-US" dirty="0">
                <a:solidFill>
                  <a:schemeClr val="bg1"/>
                </a:solidFill>
              </a:rPr>
              <a:t> 0.5 mm gap</a:t>
            </a:r>
          </a:p>
          <a:p>
            <a:r>
              <a:rPr lang="en-US" dirty="0" err="1">
                <a:solidFill>
                  <a:schemeClr val="bg1"/>
                </a:solidFill>
              </a:rPr>
              <a:t>Kapton</a:t>
            </a:r>
            <a:r>
              <a:rPr lang="en-US" dirty="0">
                <a:solidFill>
                  <a:schemeClr val="bg1"/>
                </a:solidFill>
              </a:rPr>
              <a:t> layer (0.3 mm)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660618" y="1421395"/>
            <a:ext cx="0" cy="309775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660619" y="1391615"/>
            <a:ext cx="7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1.5cm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2571750" y="4756150"/>
            <a:ext cx="65405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571750" y="467456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3cm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9262476" y="4823460"/>
            <a:ext cx="205375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365162" y="4638794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1cm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67900" y="3015204"/>
            <a:ext cx="1253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Gating Grid</a:t>
            </a:r>
          </a:p>
        </p:txBody>
      </p:sp>
      <p:sp>
        <p:nvSpPr>
          <p:cNvPr id="19" name="Left Brace 18"/>
          <p:cNvSpPr/>
          <p:nvPr/>
        </p:nvSpPr>
        <p:spPr>
          <a:xfrm>
            <a:off x="8882872" y="1760948"/>
            <a:ext cx="261129" cy="2877847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492978" y="4045690"/>
            <a:ext cx="25390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Corona Ring  5mm radius</a:t>
            </a:r>
          </a:p>
        </p:txBody>
      </p:sp>
      <p:cxnSp>
        <p:nvCxnSpPr>
          <p:cNvPr id="22" name="Straight Arrow Connector 21"/>
          <p:cNvCxnSpPr>
            <a:stCxn id="20" idx="1"/>
          </p:cNvCxnSpPr>
          <p:nvPr/>
        </p:nvCxnSpPr>
        <p:spPr>
          <a:xfrm flipH="1">
            <a:off x="3155564" y="4230356"/>
            <a:ext cx="337414" cy="3035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293328" y="1760948"/>
            <a:ext cx="0" cy="2877847"/>
          </a:xfrm>
          <a:prstGeom prst="straightConnector1">
            <a:avLst/>
          </a:prstGeom>
          <a:ln w="19050"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 rot="16200000">
            <a:off x="5838048" y="2980551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14cm</a:t>
            </a:r>
          </a:p>
        </p:txBody>
      </p:sp>
      <p:sp>
        <p:nvSpPr>
          <p:cNvPr id="32" name="TextBox 31"/>
          <p:cNvSpPr txBox="1"/>
          <p:nvPr/>
        </p:nvSpPr>
        <p:spPr>
          <a:xfrm rot="16200000">
            <a:off x="9173679" y="1987334"/>
            <a:ext cx="14093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Variable Ring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9365163" y="1760948"/>
            <a:ext cx="328529" cy="4028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128467" y="5657672"/>
            <a:ext cx="35420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Variable ring allows to change the field lines  in the region near the mesh placed at 5mm from micromesh</a:t>
            </a:r>
          </a:p>
        </p:txBody>
      </p:sp>
    </p:spTree>
    <p:extLst>
      <p:ext uri="{BB962C8B-B14F-4D97-AF65-F5344CB8AC3E}">
        <p14:creationId xmlns:p14="http://schemas.microsoft.com/office/powerpoint/2010/main" val="916954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95" t="6499" r="9186" b="10256"/>
          <a:stretch/>
        </p:blipFill>
        <p:spPr>
          <a:xfrm>
            <a:off x="2024743" y="438538"/>
            <a:ext cx="8350898" cy="626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11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7" r="1864" b="17228"/>
          <a:stretch/>
        </p:blipFill>
        <p:spPr>
          <a:xfrm>
            <a:off x="1760734" y="389300"/>
            <a:ext cx="8508915" cy="55135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680836" y="6330945"/>
            <a:ext cx="4397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Electric field below 5kV/cm. Safe for sparking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816637" y="4916032"/>
            <a:ext cx="356800" cy="1400047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204900" y="5423360"/>
            <a:ext cx="1858137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/>
              <a:t>Ar-iso</a:t>
            </a:r>
            <a:r>
              <a:rPr lang="en-US" sz="1400" dirty="0"/>
              <a:t> 2.5% 1 </a:t>
            </a:r>
            <a:r>
              <a:rPr lang="en-US" sz="1400" dirty="0" err="1"/>
              <a:t>atm</a:t>
            </a:r>
            <a:r>
              <a:rPr lang="en-US" sz="1400" dirty="0"/>
              <a:t> 1cm </a:t>
            </a:r>
          </a:p>
          <a:p>
            <a:r>
              <a:rPr lang="en-US" sz="1400" dirty="0"/>
              <a:t>V</a:t>
            </a:r>
            <a:r>
              <a:rPr lang="en-US" sz="1400" baseline="-25000" dirty="0"/>
              <a:t>B</a:t>
            </a:r>
            <a:r>
              <a:rPr lang="en-US" sz="1400" dirty="0"/>
              <a:t>= 5981 V</a:t>
            </a:r>
          </a:p>
          <a:p>
            <a:r>
              <a:rPr lang="en-US" sz="1400" dirty="0" err="1"/>
              <a:t>Ar-iso</a:t>
            </a:r>
            <a:r>
              <a:rPr lang="en-US" sz="1400" dirty="0"/>
              <a:t> 5% 1 </a:t>
            </a:r>
            <a:r>
              <a:rPr lang="en-US" sz="1400" dirty="0" err="1"/>
              <a:t>atm</a:t>
            </a:r>
            <a:r>
              <a:rPr lang="en-US" sz="1400" dirty="0"/>
              <a:t> 1cm </a:t>
            </a:r>
          </a:p>
          <a:p>
            <a:r>
              <a:rPr lang="en-US" sz="1400" dirty="0"/>
              <a:t>V</a:t>
            </a:r>
            <a:r>
              <a:rPr lang="en-US" sz="1400" baseline="-25000" dirty="0"/>
              <a:t>B</a:t>
            </a:r>
            <a:r>
              <a:rPr lang="en-US" sz="1400" dirty="0"/>
              <a:t>= 7323 V</a:t>
            </a:r>
          </a:p>
          <a:p>
            <a:r>
              <a:rPr lang="en-US" sz="1400" dirty="0" err="1"/>
              <a:t>Ar-iso</a:t>
            </a:r>
            <a:r>
              <a:rPr lang="en-US" sz="1400" dirty="0"/>
              <a:t> 10% 1 </a:t>
            </a:r>
            <a:r>
              <a:rPr lang="en-US" sz="1400" dirty="0" err="1"/>
              <a:t>atm</a:t>
            </a:r>
            <a:r>
              <a:rPr lang="en-US" sz="1400" dirty="0"/>
              <a:t> 1cm </a:t>
            </a:r>
          </a:p>
          <a:p>
            <a:r>
              <a:rPr lang="en-US" sz="1400" dirty="0"/>
              <a:t>V</a:t>
            </a:r>
            <a:r>
              <a:rPr lang="en-US" sz="1400" baseline="-25000" dirty="0"/>
              <a:t>B</a:t>
            </a:r>
            <a:r>
              <a:rPr lang="en-US" sz="1400" dirty="0"/>
              <a:t>= 9611 V</a:t>
            </a:r>
          </a:p>
        </p:txBody>
      </p:sp>
    </p:spTree>
    <p:extLst>
      <p:ext uri="{BB962C8B-B14F-4D97-AF65-F5344CB8AC3E}">
        <p14:creationId xmlns:p14="http://schemas.microsoft.com/office/powerpoint/2010/main" val="414656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47" y="585783"/>
            <a:ext cx="4752034" cy="375864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537" y="0"/>
            <a:ext cx="4848031" cy="328774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H="1">
            <a:off x="2929812" y="1820892"/>
            <a:ext cx="2463726" cy="7450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2" t="7814" r="8012" b="4427"/>
          <a:stretch/>
        </p:blipFill>
        <p:spPr>
          <a:xfrm>
            <a:off x="5578204" y="3549145"/>
            <a:ext cx="4722844" cy="3199347"/>
          </a:xfrm>
          <a:prstGeom prst="rect">
            <a:avLst/>
          </a:prstGeom>
        </p:spPr>
      </p:pic>
      <p:cxnSp>
        <p:nvCxnSpPr>
          <p:cNvPr id="12" name="Straight Arrow Connector 11"/>
          <p:cNvCxnSpPr>
            <a:stCxn id="10" idx="1"/>
          </p:cNvCxnSpPr>
          <p:nvPr/>
        </p:nvCxnSpPr>
        <p:spPr>
          <a:xfrm flipH="1" flipV="1">
            <a:off x="2929812" y="2677886"/>
            <a:ext cx="2648392" cy="2470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 rot="5400000">
            <a:off x="9996798" y="4450702"/>
            <a:ext cx="1074470" cy="5505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708200" y="4344427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0255437" y="5390411"/>
            <a:ext cx="1225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 V </a:t>
            </a:r>
            <a:r>
              <a:rPr lang="en-US" dirty="0" smtClean="0">
                <a:sym typeface="Symbol" panose="05050102010706020507" pitchFamily="18" charset="2"/>
              </a:rPr>
              <a:t> </a:t>
            </a:r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0339141" y="3692167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 V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8702653" y="5575077"/>
            <a:ext cx="572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+</a:t>
            </a:r>
            <a:r>
              <a:rPr lang="en-US" dirty="0" smtClean="0">
                <a:sym typeface="Symbol" panose="05050102010706020507" pitchFamily="18" charset="2"/>
              </a:rPr>
              <a:t></a:t>
            </a:r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7523249" y="5575996"/>
            <a:ext cx="5277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ym typeface="Symbol" panose="05050102010706020507" pitchFamily="18" charset="2"/>
              </a:rPr>
              <a:t>-</a:t>
            </a:r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8947703" y="5528424"/>
            <a:ext cx="65536" cy="933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7707604" y="5528424"/>
            <a:ext cx="65536" cy="933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0141149" y="5528424"/>
            <a:ext cx="65536" cy="933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510783" y="5528424"/>
            <a:ext cx="65536" cy="9330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224486" y="5589109"/>
            <a:ext cx="5725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+</a:t>
            </a:r>
            <a:r>
              <a:rPr lang="en-US" dirty="0" smtClean="0">
                <a:sym typeface="Symbol" panose="05050102010706020507" pitchFamily="18" charset="2"/>
              </a:rPr>
              <a:t></a:t>
            </a:r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30842" y="4828311"/>
            <a:ext cx="52869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Gating grid: Allows to control the amount of electrons </a:t>
            </a:r>
          </a:p>
          <a:p>
            <a:r>
              <a:rPr lang="en-US" dirty="0"/>
              <a:t>r</a:t>
            </a:r>
            <a:r>
              <a:rPr lang="en-US" dirty="0" smtClean="0"/>
              <a:t>eaching the amplification area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7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/>
          <p:cNvGrpSpPr/>
          <p:nvPr/>
        </p:nvGrpSpPr>
        <p:grpSpPr>
          <a:xfrm>
            <a:off x="3904232" y="830999"/>
            <a:ext cx="6821612" cy="846772"/>
            <a:chOff x="2625938" y="783562"/>
            <a:chExt cx="6821612" cy="846772"/>
          </a:xfrm>
        </p:grpSpPr>
        <p:sp>
          <p:nvSpPr>
            <p:cNvPr id="3" name="Rectangle 2"/>
            <p:cNvSpPr/>
            <p:nvPr/>
          </p:nvSpPr>
          <p:spPr>
            <a:xfrm>
              <a:off x="3732274" y="924690"/>
              <a:ext cx="5715276" cy="564516"/>
            </a:xfrm>
            <a:prstGeom prst="rect">
              <a:avLst/>
            </a:prstGeom>
            <a:solidFill>
              <a:srgbClr val="E46C0A"/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 smtClean="0"/>
                <a:t>Cathode</a:t>
              </a:r>
              <a:endParaRPr lang="en-GB" dirty="0"/>
            </a:p>
          </p:txBody>
        </p:sp>
        <p:sp>
          <p:nvSpPr>
            <p:cNvPr id="4" name="Ellipse 2"/>
            <p:cNvSpPr/>
            <p:nvPr/>
          </p:nvSpPr>
          <p:spPr>
            <a:xfrm>
              <a:off x="2625938" y="783562"/>
              <a:ext cx="1305341" cy="846772"/>
            </a:xfrm>
            <a:prstGeom prst="ellipse">
              <a:avLst/>
            </a:prstGeom>
            <a:solidFill>
              <a:srgbClr val="E46C0A"/>
            </a:solidFill>
            <a:ln>
              <a:solidFill>
                <a:srgbClr val="40404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</p:grpSp>
      <p:pic>
        <p:nvPicPr>
          <p:cNvPr id="25" name="Picture 2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43" t="8757" b="26859"/>
          <a:stretch/>
        </p:blipFill>
        <p:spPr bwMode="auto">
          <a:xfrm rot="16200000">
            <a:off x="-644975" y="2243280"/>
            <a:ext cx="5290457" cy="2192694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Rectangle 25"/>
          <p:cNvSpPr/>
          <p:nvPr/>
        </p:nvSpPr>
        <p:spPr>
          <a:xfrm>
            <a:off x="5787597" y="1316257"/>
            <a:ext cx="251927" cy="2203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/>
          <p:cNvGrpSpPr/>
          <p:nvPr/>
        </p:nvGrpSpPr>
        <p:grpSpPr>
          <a:xfrm>
            <a:off x="5821301" y="1323742"/>
            <a:ext cx="258851" cy="3690590"/>
            <a:chOff x="5993060" y="1295910"/>
            <a:chExt cx="258851" cy="3690590"/>
          </a:xfrm>
        </p:grpSpPr>
        <p:sp>
          <p:nvSpPr>
            <p:cNvPr id="14" name="Rectangle 13"/>
            <p:cNvSpPr/>
            <p:nvPr/>
          </p:nvSpPr>
          <p:spPr>
            <a:xfrm>
              <a:off x="5993060" y="1295910"/>
              <a:ext cx="169976" cy="3687130"/>
            </a:xfrm>
            <a:prstGeom prst="rect">
              <a:avLst/>
            </a:prstGeom>
            <a:solidFill>
              <a:schemeClr val="accent6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dirty="0" err="1" smtClean="0"/>
                <a:t>Katton</a:t>
              </a:r>
              <a:endParaRPr lang="en-GB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163036" y="2100495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169696" y="2474975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163036" y="2877197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169696" y="3251677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169421" y="3591700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176081" y="3966180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6169421" y="4341378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6176081" y="4715858"/>
              <a:ext cx="75830" cy="270642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66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</p:grpSp>
      <p:sp>
        <p:nvSpPr>
          <p:cNvPr id="27" name="Oval 26"/>
          <p:cNvSpPr/>
          <p:nvPr/>
        </p:nvSpPr>
        <p:spPr>
          <a:xfrm>
            <a:off x="695469" y="1593588"/>
            <a:ext cx="774441" cy="8849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29" name="Straight Arrow Connector 28"/>
          <p:cNvCxnSpPr>
            <a:stCxn id="27" idx="6"/>
          </p:cNvCxnSpPr>
          <p:nvPr/>
        </p:nvCxnSpPr>
        <p:spPr>
          <a:xfrm flipV="1">
            <a:off x="1469910" y="1449659"/>
            <a:ext cx="2383936" cy="58642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326779" y="1544128"/>
            <a:ext cx="494522" cy="135321"/>
          </a:xfrm>
          <a:prstGeom prst="rect">
            <a:avLst/>
          </a:prstGeom>
          <a:solidFill>
            <a:srgbClr val="70AD47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" name="Group 33"/>
          <p:cNvGrpSpPr/>
          <p:nvPr/>
        </p:nvGrpSpPr>
        <p:grpSpPr>
          <a:xfrm>
            <a:off x="5412761" y="1686934"/>
            <a:ext cx="308304" cy="244966"/>
            <a:chOff x="7501615" y="3613725"/>
            <a:chExt cx="308304" cy="244966"/>
          </a:xfrm>
        </p:grpSpPr>
        <p:sp>
          <p:nvSpPr>
            <p:cNvPr id="32" name="Rectangle 31"/>
            <p:cNvSpPr/>
            <p:nvPr/>
          </p:nvSpPr>
          <p:spPr>
            <a:xfrm>
              <a:off x="7610914" y="3613725"/>
              <a:ext cx="96171" cy="1411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Snip Same Side Corner Rectangle 32"/>
            <p:cNvSpPr/>
            <p:nvPr/>
          </p:nvSpPr>
          <p:spPr>
            <a:xfrm>
              <a:off x="7501615" y="3754853"/>
              <a:ext cx="308304" cy="103838"/>
            </a:xfrm>
            <a:prstGeom prst="snip2SameRect">
              <a:avLst>
                <a:gd name="adj1" fmla="val 500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5523722" y="1316257"/>
            <a:ext cx="97106" cy="220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6167642" y="1617317"/>
            <a:ext cx="49452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Some tabs in the </a:t>
            </a:r>
            <a:r>
              <a:rPr lang="en-US" dirty="0" err="1" smtClean="0"/>
              <a:t>Kapton</a:t>
            </a:r>
            <a:r>
              <a:rPr lang="en-US" dirty="0" smtClean="0"/>
              <a:t> layer of the cage will hold</a:t>
            </a:r>
          </a:p>
          <a:p>
            <a:r>
              <a:rPr lang="en-US" dirty="0" smtClean="0"/>
              <a:t> it to the cathode and the Gating grid frame</a:t>
            </a:r>
          </a:p>
          <a:p>
            <a:r>
              <a:rPr lang="en-US" dirty="0" smtClean="0"/>
              <a:t> with screws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727541" y="4929089"/>
            <a:ext cx="774441" cy="8849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38" name="Straight Arrow Connector 37"/>
          <p:cNvCxnSpPr>
            <a:stCxn id="37" idx="6"/>
          </p:cNvCxnSpPr>
          <p:nvPr/>
        </p:nvCxnSpPr>
        <p:spPr>
          <a:xfrm>
            <a:off x="1501982" y="5371589"/>
            <a:ext cx="3228638" cy="7411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4719560" y="5830199"/>
            <a:ext cx="1746554" cy="564516"/>
          </a:xfrm>
          <a:prstGeom prst="rect">
            <a:avLst/>
          </a:prstGeom>
          <a:solidFill>
            <a:srgbClr val="E46C0A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smtClean="0"/>
              <a:t>GG frame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5790310" y="5737081"/>
            <a:ext cx="251927" cy="2203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5832606" y="2259439"/>
            <a:ext cx="154524" cy="3687130"/>
          </a:xfrm>
          <a:prstGeom prst="rect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fr-FR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 err="1" smtClean="0"/>
              <a:t>Katton</a:t>
            </a:r>
            <a:endParaRPr lang="en-GB" dirty="0"/>
          </a:p>
        </p:txBody>
      </p:sp>
      <p:sp>
        <p:nvSpPr>
          <p:cNvPr id="54" name="Rectangle 53"/>
          <p:cNvSpPr/>
          <p:nvPr/>
        </p:nvSpPr>
        <p:spPr>
          <a:xfrm>
            <a:off x="5351106" y="5699298"/>
            <a:ext cx="494522" cy="135321"/>
          </a:xfrm>
          <a:prstGeom prst="rect">
            <a:avLst/>
          </a:prstGeom>
          <a:solidFill>
            <a:srgbClr val="70AD47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526564" y="5830199"/>
            <a:ext cx="97106" cy="2203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7" name="Group 56"/>
          <p:cNvGrpSpPr/>
          <p:nvPr/>
        </p:nvGrpSpPr>
        <p:grpSpPr>
          <a:xfrm rot="10800000">
            <a:off x="5429206" y="5453371"/>
            <a:ext cx="308304" cy="244966"/>
            <a:chOff x="7501615" y="3613725"/>
            <a:chExt cx="308304" cy="244966"/>
          </a:xfrm>
        </p:grpSpPr>
        <p:sp>
          <p:nvSpPr>
            <p:cNvPr id="58" name="Rectangle 57"/>
            <p:cNvSpPr/>
            <p:nvPr/>
          </p:nvSpPr>
          <p:spPr>
            <a:xfrm>
              <a:off x="7610914" y="3613725"/>
              <a:ext cx="96171" cy="1411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Snip Same Side Corner Rectangle 58"/>
            <p:cNvSpPr/>
            <p:nvPr/>
          </p:nvSpPr>
          <p:spPr>
            <a:xfrm>
              <a:off x="7501615" y="3754853"/>
              <a:ext cx="308304" cy="103838"/>
            </a:xfrm>
            <a:prstGeom prst="snip2SameRect">
              <a:avLst>
                <a:gd name="adj1" fmla="val 50000"/>
                <a:gd name="adj2" fmla="val 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Oval 60"/>
          <p:cNvSpPr/>
          <p:nvPr/>
        </p:nvSpPr>
        <p:spPr>
          <a:xfrm>
            <a:off x="7728993" y="2540647"/>
            <a:ext cx="3592286" cy="3536302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8228180" y="3027719"/>
            <a:ext cx="2593911" cy="2550690"/>
          </a:xfrm>
          <a:prstGeom prst="ellipse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346084" y="3122461"/>
            <a:ext cx="2358101" cy="2318809"/>
          </a:xfrm>
          <a:prstGeom prst="ellipse">
            <a:avLst/>
          </a:prstGeom>
          <a:solidFill>
            <a:srgbClr val="E46C0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10816050" y="4220167"/>
            <a:ext cx="205274" cy="127268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8028945" y="4218231"/>
            <a:ext cx="205274" cy="127268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 rot="16200000">
            <a:off x="9457124" y="5591856"/>
            <a:ext cx="158672" cy="131778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 rot="16200000">
            <a:off x="9457124" y="2879149"/>
            <a:ext cx="158672" cy="131778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 rot="1900552">
            <a:off x="8360904" y="3354620"/>
            <a:ext cx="225508" cy="120422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 rot="1900552">
            <a:off x="10463856" y="5175727"/>
            <a:ext cx="225508" cy="120422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 rot="18689181">
            <a:off x="10407769" y="3279416"/>
            <a:ext cx="225508" cy="120422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 rot="18689181">
            <a:off x="8471686" y="5256707"/>
            <a:ext cx="225508" cy="120422"/>
          </a:xfrm>
          <a:prstGeom prst="rect">
            <a:avLst/>
          </a:prstGeom>
          <a:solidFill>
            <a:srgbClr val="70AD4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/>
          <p:cNvSpPr txBox="1"/>
          <p:nvPr/>
        </p:nvSpPr>
        <p:spPr>
          <a:xfrm>
            <a:off x="8482892" y="6121353"/>
            <a:ext cx="24357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Bottom view of cathode</a:t>
            </a:r>
            <a:endParaRPr lang="en-US" dirty="0"/>
          </a:p>
        </p:txBody>
      </p:sp>
      <p:sp>
        <p:nvSpPr>
          <p:cNvPr id="74" name="Oval 73"/>
          <p:cNvSpPr/>
          <p:nvPr/>
        </p:nvSpPr>
        <p:spPr>
          <a:xfrm>
            <a:off x="8527632" y="5243737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8083676" y="4213964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10471491" y="3264528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8416850" y="3348784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479401" y="2871918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10852979" y="4213964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80" name="Oval 79"/>
          <p:cNvSpPr/>
          <p:nvPr/>
        </p:nvSpPr>
        <p:spPr>
          <a:xfrm>
            <a:off x="10526705" y="5171486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9474833" y="5591977"/>
            <a:ext cx="113616" cy="13153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Oval 81"/>
          <p:cNvSpPr/>
          <p:nvPr/>
        </p:nvSpPr>
        <p:spPr>
          <a:xfrm>
            <a:off x="9077974" y="3870437"/>
            <a:ext cx="894319" cy="853042"/>
          </a:xfrm>
          <a:prstGeom prst="ellipse">
            <a:avLst/>
          </a:prstGeom>
          <a:solidFill>
            <a:schemeClr val="tx1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576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</TotalTime>
  <Words>259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Helvetica</vt:lpstr>
      <vt:lpstr>Symbol</vt:lpstr>
      <vt:lpstr>Office Theme</vt:lpstr>
      <vt:lpstr>NSCL Proton Detector</vt:lpstr>
      <vt:lpstr>Conceptual Design</vt:lpstr>
      <vt:lpstr>MicroMEGAS Detectors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NSCL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NSCL Proton Detector</dc:title>
  <dc:creator>Perez-Loureiro, David</dc:creator>
  <cp:lastModifiedBy>Perez-Loureiro, David</cp:lastModifiedBy>
  <cp:revision>18</cp:revision>
  <dcterms:created xsi:type="dcterms:W3CDTF">2015-05-20T22:32:52Z</dcterms:created>
  <dcterms:modified xsi:type="dcterms:W3CDTF">2015-09-14T14:36:40Z</dcterms:modified>
</cp:coreProperties>
</file>