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70AD4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5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2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6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1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6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9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5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0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0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0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83B68-C538-4486-88A6-85FF1A1C88D8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CCA1-CCF7-4E88-BC6D-00CABE93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7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NSCL Proton Detector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Perez Loureiro</a:t>
            </a:r>
          </a:p>
          <a:p>
            <a:r>
              <a:rPr lang="en-US" sz="1800" dirty="0" smtClean="0"/>
              <a:t>September 14</a:t>
            </a:r>
            <a:r>
              <a:rPr lang="en-US" sz="1800" baseline="30000" dirty="0" smtClean="0"/>
              <a:t>th </a:t>
            </a:r>
            <a:r>
              <a:rPr lang="en-US" sz="1800" dirty="0" smtClean="0"/>
              <a:t>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7417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Design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86" y="1287625"/>
            <a:ext cx="10313814" cy="54677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211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MicroMEGAS</a:t>
            </a:r>
            <a:r>
              <a:rPr lang="en-US" dirty="0" smtClean="0"/>
              <a:t> Detectors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47298" y="1356160"/>
            <a:ext cx="5181600" cy="4351337"/>
          </a:xfrm>
        </p:spPr>
        <p:txBody>
          <a:bodyPr/>
          <a:lstStyle/>
          <a:p>
            <a:r>
              <a:rPr lang="en-US" sz="2000" dirty="0"/>
              <a:t>Drift Region</a:t>
            </a:r>
          </a:p>
          <a:p>
            <a:pPr lvl="1"/>
            <a:r>
              <a:rPr lang="en-US" sz="2000" dirty="0"/>
              <a:t>Particles ionize the gas along their trajectories</a:t>
            </a:r>
          </a:p>
          <a:p>
            <a:pPr lvl="1"/>
            <a:r>
              <a:rPr lang="en-US" sz="2000" dirty="0"/>
              <a:t>Electrons drift to </a:t>
            </a:r>
            <a:r>
              <a:rPr lang="en-US" sz="2000" dirty="0" smtClean="0"/>
              <a:t>anode pads </a:t>
            </a:r>
            <a:r>
              <a:rPr lang="en-US" sz="2000" dirty="0"/>
              <a:t>under an applied </a:t>
            </a:r>
            <a:r>
              <a:rPr lang="en-US" sz="2000" dirty="0" smtClean="0"/>
              <a:t>field (~100 V/cm)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Amplification Region</a:t>
            </a:r>
          </a:p>
          <a:p>
            <a:pPr lvl="1"/>
            <a:r>
              <a:rPr lang="en-US" sz="2000" dirty="0" smtClean="0"/>
              <a:t>Avalanche multiplication</a:t>
            </a:r>
          </a:p>
          <a:p>
            <a:pPr lvl="1"/>
            <a:r>
              <a:rPr lang="en-US" sz="2000" dirty="0" smtClean="0"/>
              <a:t>Signal induced in readout pads</a:t>
            </a:r>
            <a:endParaRPr lang="en-US" sz="2000" dirty="0"/>
          </a:p>
          <a:p>
            <a:pPr lvl="1"/>
            <a:r>
              <a:rPr lang="en-US" sz="2000" dirty="0"/>
              <a:t>Fast timing, robust, cost </a:t>
            </a:r>
            <a:r>
              <a:rPr lang="en-US" sz="2000" dirty="0" smtClean="0"/>
              <a:t>effective, good energy resolution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r>
              <a:rPr lang="en-US" dirty="0" smtClean="0"/>
              <a:t>04/25/2014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4323" y="5174166"/>
            <a:ext cx="5129561" cy="156119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1" y="5029200"/>
            <a:ext cx="847493" cy="144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22640" y="5025484"/>
            <a:ext cx="847493" cy="144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37035" y="5025486"/>
            <a:ext cx="847493" cy="144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58874" y="5032921"/>
            <a:ext cx="847493" cy="144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103011" y="5029204"/>
            <a:ext cx="847493" cy="144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144323" y="4025587"/>
            <a:ext cx="5129561" cy="22303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40607" y="1758175"/>
            <a:ext cx="5129561" cy="22303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270168" y="155298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HV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11055" y="3835267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HV</a:t>
            </a:r>
            <a:r>
              <a:rPr lang="en-US" baseline="-25000" dirty="0"/>
              <a:t>2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140607" y="1758175"/>
            <a:ext cx="0" cy="226175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38747" y="4019933"/>
            <a:ext cx="0" cy="115051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1173524" y="4204599"/>
            <a:ext cx="0" cy="897088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1180961" y="2617465"/>
            <a:ext cx="11158" cy="7805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139407" y="2822287"/>
            <a:ext cx="1128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endParaRPr lang="en-US" dirty="0"/>
          </a:p>
          <a:p>
            <a:pPr algn="ctr"/>
            <a:r>
              <a:rPr lang="en-US" dirty="0" smtClean="0"/>
              <a:t> 200 V/cm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119801" y="4491253"/>
            <a:ext cx="1115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</a:t>
            </a:r>
            <a:r>
              <a:rPr lang="en-US" baseline="-25000" dirty="0"/>
              <a:t>2</a:t>
            </a:r>
            <a:endParaRPr lang="en-US" dirty="0"/>
          </a:p>
          <a:p>
            <a:pPr algn="ctr"/>
            <a:r>
              <a:rPr lang="en-US" dirty="0" smtClean="0"/>
              <a:t> 50 kV/cm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152691" y="2597048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30 cm</a:t>
            </a:r>
            <a:endParaRPr lang="en-US" sz="14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6133172" y="4476467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 </a:t>
            </a:r>
            <a:r>
              <a:rPr lang="en-US" sz="1400" dirty="0" smtClean="0">
                <a:latin typeface="Symbol" panose="05050102010706020507" pitchFamily="18" charset="2"/>
              </a:rPr>
              <a:t>m</a:t>
            </a:r>
            <a:r>
              <a:rPr lang="en-US" sz="1400" dirty="0" smtClean="0"/>
              <a:t>m</a:t>
            </a:r>
            <a:endParaRPr lang="en-US" sz="14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9938613" y="1444142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Cathode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830819" y="3692965"/>
            <a:ext cx="125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MicroMesh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61995" y="2047301"/>
            <a:ext cx="1557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Drift Region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804967" y="4193942"/>
            <a:ext cx="2166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Amplification Region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340238" y="5603800"/>
            <a:ext cx="847493" cy="144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0180298" y="5502537"/>
            <a:ext cx="2166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Readout Pad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7736811" y="619792"/>
            <a:ext cx="489598" cy="2290201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894906" y="215525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FF"/>
                </a:solidFill>
                <a:latin typeface="Symbol" panose="05050102010706020507" pitchFamily="18" charset="2"/>
              </a:rPr>
              <a:t>b</a:t>
            </a:r>
            <a:endParaRPr lang="en-US" dirty="0">
              <a:solidFill>
                <a:srgbClr val="00FFFF"/>
              </a:solidFill>
              <a:latin typeface="Symbol" panose="05050102010706020507" pitchFamily="18" charset="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46386" y="110820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Symbol" panose="05050102010706020507" pitchFamily="18" charset="2"/>
              </a:rPr>
              <a:t>n</a:t>
            </a:r>
            <a:r>
              <a:rPr lang="en-US" baseline="-25000" dirty="0" smtClean="0">
                <a:solidFill>
                  <a:srgbClr val="FF00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endParaRPr lang="en-US" baseline="-25000" dirty="0">
              <a:solidFill>
                <a:srgbClr val="FF00FF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97224" y="238297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19352" y="3091367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en-US" sz="1200" baseline="30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</a:t>
            </a:r>
            <a:endParaRPr lang="en-US" sz="1200" baseline="30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58" name="Straight Connector 57"/>
          <p:cNvCxnSpPr>
            <a:stCxn id="53" idx="2"/>
          </p:cNvCxnSpPr>
          <p:nvPr/>
        </p:nvCxnSpPr>
        <p:spPr>
          <a:xfrm>
            <a:off x="7050558" y="2524591"/>
            <a:ext cx="0" cy="154964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Isosceles Triangle 58"/>
          <p:cNvSpPr/>
          <p:nvPr/>
        </p:nvSpPr>
        <p:spPr>
          <a:xfrm>
            <a:off x="6870831" y="4011214"/>
            <a:ext cx="403480" cy="1040474"/>
          </a:xfrm>
          <a:prstGeom prst="triangle">
            <a:avLst/>
          </a:prstGeom>
          <a:solidFill>
            <a:srgbClr val="FF00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7897224" y="2824517"/>
            <a:ext cx="0" cy="118669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Isosceles Triangle 62"/>
          <p:cNvSpPr/>
          <p:nvPr/>
        </p:nvSpPr>
        <p:spPr>
          <a:xfrm>
            <a:off x="7692303" y="3996347"/>
            <a:ext cx="403480" cy="1040474"/>
          </a:xfrm>
          <a:prstGeom prst="triangle">
            <a:avLst/>
          </a:prstGeom>
          <a:solidFill>
            <a:srgbClr val="FF00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7933911" y="4003783"/>
            <a:ext cx="403480" cy="1040474"/>
          </a:xfrm>
          <a:prstGeom prst="triangle">
            <a:avLst/>
          </a:prstGeom>
          <a:solidFill>
            <a:srgbClr val="FF00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>
            <a:off x="8212692" y="3992633"/>
            <a:ext cx="403480" cy="1040474"/>
          </a:xfrm>
          <a:prstGeom prst="triangle">
            <a:avLst/>
          </a:prstGeom>
          <a:solidFill>
            <a:srgbClr val="FF00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>
            <a:off x="8056572" y="3992628"/>
            <a:ext cx="403480" cy="1040474"/>
          </a:xfrm>
          <a:prstGeom prst="triangle">
            <a:avLst/>
          </a:prstGeom>
          <a:solidFill>
            <a:srgbClr val="FF00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8075004" y="3310673"/>
            <a:ext cx="303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en-US" sz="1200" baseline="30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</a:t>
            </a:r>
            <a:endParaRPr lang="en-US" sz="1200" baseline="30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74" name="Straight Connector 73"/>
          <p:cNvCxnSpPr>
            <a:endCxn id="65" idx="0"/>
          </p:cNvCxnSpPr>
          <p:nvPr/>
        </p:nvCxnSpPr>
        <p:spPr>
          <a:xfrm>
            <a:off x="8129714" y="2731962"/>
            <a:ext cx="5937" cy="127182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208528" y="3032784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en-US" sz="1200" baseline="30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</a:t>
            </a:r>
            <a:endParaRPr lang="en-US" sz="1200" baseline="30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8252374" y="2665056"/>
            <a:ext cx="0" cy="154964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355279" y="3218205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en-US" sz="1200" baseline="30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</a:t>
            </a:r>
            <a:endParaRPr lang="en-US" sz="1200" baseline="30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8409989" y="2639494"/>
            <a:ext cx="0" cy="154964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967250" y="5797838"/>
            <a:ext cx="43622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Y.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Giomataris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kumimoji="0" lang="en-US" altLang="en-US" sz="12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et al.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Nucl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. Instr. and Meth. A, 376 (1996), p. 29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807388" y="3143866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en-US" sz="1200" baseline="30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</a:t>
            </a:r>
            <a:endParaRPr lang="en-US" sz="1200" baseline="30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86" name="Straight Connector 85"/>
          <p:cNvCxnSpPr>
            <a:endCxn id="53" idx="2"/>
          </p:cNvCxnSpPr>
          <p:nvPr/>
        </p:nvCxnSpPr>
        <p:spPr>
          <a:xfrm flipH="1" flipV="1">
            <a:off x="7050558" y="2524591"/>
            <a:ext cx="662749" cy="392169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53" idx="2"/>
          </p:cNvCxnSpPr>
          <p:nvPr/>
        </p:nvCxnSpPr>
        <p:spPr>
          <a:xfrm flipH="1" flipV="1">
            <a:off x="6243481" y="1338930"/>
            <a:ext cx="807077" cy="1185661"/>
          </a:xfrm>
          <a:prstGeom prst="straightConnector1">
            <a:avLst/>
          </a:prstGeom>
          <a:ln>
            <a:solidFill>
              <a:srgbClr val="00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7736811" y="2597048"/>
            <a:ext cx="793872" cy="30777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733" y="0"/>
            <a:ext cx="867053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67900" y="46735"/>
            <a:ext cx="2290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83 equipotential strips</a:t>
            </a:r>
          </a:p>
          <a:p>
            <a:r>
              <a:rPr lang="en-US" dirty="0">
                <a:solidFill>
                  <a:schemeClr val="bg1"/>
                </a:solidFill>
              </a:rPr>
              <a:t> (3mm wide) </a:t>
            </a:r>
          </a:p>
          <a:p>
            <a:r>
              <a:rPr lang="en-US" dirty="0">
                <a:solidFill>
                  <a:schemeClr val="bg1"/>
                </a:solidFill>
              </a:rPr>
              <a:t> 0.5 mm gap</a:t>
            </a:r>
          </a:p>
          <a:p>
            <a:r>
              <a:rPr lang="en-US" dirty="0" err="1">
                <a:solidFill>
                  <a:schemeClr val="bg1"/>
                </a:solidFill>
              </a:rPr>
              <a:t>Kapton</a:t>
            </a:r>
            <a:r>
              <a:rPr lang="en-US" dirty="0">
                <a:solidFill>
                  <a:schemeClr val="bg1"/>
                </a:solidFill>
              </a:rPr>
              <a:t> layer (0.3 mm)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60618" y="1421395"/>
            <a:ext cx="0" cy="309775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60619" y="139161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1.5cm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571750" y="4756150"/>
            <a:ext cx="65405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1750" y="467456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3cm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9262476" y="4823460"/>
            <a:ext cx="20537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65162" y="46387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67900" y="3015204"/>
            <a:ext cx="125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Gating Grid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8882872" y="1760948"/>
            <a:ext cx="261129" cy="287784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92978" y="4045690"/>
            <a:ext cx="253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Corona Ring  5mm radius</a:t>
            </a:r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flipH="1">
            <a:off x="3155564" y="4230356"/>
            <a:ext cx="337414" cy="3035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93328" y="1760948"/>
            <a:ext cx="0" cy="287784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5838048" y="298055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14cm</a:t>
            </a:r>
          </a:p>
        </p:txBody>
      </p:sp>
      <p:sp>
        <p:nvSpPr>
          <p:cNvPr id="32" name="TextBox 31"/>
          <p:cNvSpPr txBox="1"/>
          <p:nvPr/>
        </p:nvSpPr>
        <p:spPr>
          <a:xfrm rot="16200000">
            <a:off x="9173679" y="1987334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Variable Ring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9365163" y="1760948"/>
            <a:ext cx="328529" cy="4028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28467" y="5657672"/>
            <a:ext cx="3542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Variable ring allows to change the field lines  in the region near the mesh placed at 5mm from micromesh</a:t>
            </a:r>
          </a:p>
        </p:txBody>
      </p:sp>
    </p:spTree>
    <p:extLst>
      <p:ext uri="{BB962C8B-B14F-4D97-AF65-F5344CB8AC3E}">
        <p14:creationId xmlns:p14="http://schemas.microsoft.com/office/powerpoint/2010/main" val="91695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" t="6499" r="9186" b="10256"/>
          <a:stretch/>
        </p:blipFill>
        <p:spPr>
          <a:xfrm>
            <a:off x="2024743" y="438538"/>
            <a:ext cx="8350898" cy="626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1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7" r="1864" b="17228"/>
          <a:stretch/>
        </p:blipFill>
        <p:spPr>
          <a:xfrm>
            <a:off x="1760734" y="389300"/>
            <a:ext cx="8508915" cy="55135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80836" y="6330945"/>
            <a:ext cx="4397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Electric field below 5kV/cm. Safe for sparking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16637" y="4916032"/>
            <a:ext cx="356800" cy="140004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04900" y="5423360"/>
            <a:ext cx="1858137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/>
              <a:t>Ar-iso</a:t>
            </a:r>
            <a:r>
              <a:rPr lang="en-US" sz="1400" dirty="0"/>
              <a:t> 2.5% 1 </a:t>
            </a:r>
            <a:r>
              <a:rPr lang="en-US" sz="1400" dirty="0" err="1"/>
              <a:t>atm</a:t>
            </a:r>
            <a:r>
              <a:rPr lang="en-US" sz="1400" dirty="0"/>
              <a:t> 1cm </a:t>
            </a:r>
          </a:p>
          <a:p>
            <a:r>
              <a:rPr lang="en-US" sz="1400" dirty="0"/>
              <a:t>V</a:t>
            </a:r>
            <a:r>
              <a:rPr lang="en-US" sz="1400" baseline="-25000" dirty="0"/>
              <a:t>B</a:t>
            </a:r>
            <a:r>
              <a:rPr lang="en-US" sz="1400" dirty="0"/>
              <a:t>= 5981 V</a:t>
            </a:r>
          </a:p>
          <a:p>
            <a:r>
              <a:rPr lang="en-US" sz="1400" dirty="0" err="1"/>
              <a:t>Ar-iso</a:t>
            </a:r>
            <a:r>
              <a:rPr lang="en-US" sz="1400" dirty="0"/>
              <a:t> 5% 1 </a:t>
            </a:r>
            <a:r>
              <a:rPr lang="en-US" sz="1400" dirty="0" err="1"/>
              <a:t>atm</a:t>
            </a:r>
            <a:r>
              <a:rPr lang="en-US" sz="1400" dirty="0"/>
              <a:t> 1cm </a:t>
            </a:r>
          </a:p>
          <a:p>
            <a:r>
              <a:rPr lang="en-US" sz="1400" dirty="0"/>
              <a:t>V</a:t>
            </a:r>
            <a:r>
              <a:rPr lang="en-US" sz="1400" baseline="-25000" dirty="0"/>
              <a:t>B</a:t>
            </a:r>
            <a:r>
              <a:rPr lang="en-US" sz="1400" dirty="0"/>
              <a:t>= 7323 V</a:t>
            </a:r>
          </a:p>
          <a:p>
            <a:r>
              <a:rPr lang="en-US" sz="1400" dirty="0" err="1"/>
              <a:t>Ar-iso</a:t>
            </a:r>
            <a:r>
              <a:rPr lang="en-US" sz="1400" dirty="0"/>
              <a:t> 10% 1 </a:t>
            </a:r>
            <a:r>
              <a:rPr lang="en-US" sz="1400" dirty="0" err="1"/>
              <a:t>atm</a:t>
            </a:r>
            <a:r>
              <a:rPr lang="en-US" sz="1400" dirty="0"/>
              <a:t> 1cm </a:t>
            </a:r>
          </a:p>
          <a:p>
            <a:r>
              <a:rPr lang="en-US" sz="1400" dirty="0"/>
              <a:t>V</a:t>
            </a:r>
            <a:r>
              <a:rPr lang="en-US" sz="1400" baseline="-25000" dirty="0"/>
              <a:t>B</a:t>
            </a:r>
            <a:r>
              <a:rPr lang="en-US" sz="1400" dirty="0"/>
              <a:t>= 9611 V</a:t>
            </a:r>
          </a:p>
        </p:txBody>
      </p:sp>
    </p:spTree>
    <p:extLst>
      <p:ext uri="{BB962C8B-B14F-4D97-AF65-F5344CB8AC3E}">
        <p14:creationId xmlns:p14="http://schemas.microsoft.com/office/powerpoint/2010/main" val="41465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47" y="585783"/>
            <a:ext cx="4752034" cy="37586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537" y="0"/>
            <a:ext cx="4848031" cy="328774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2929812" y="1820892"/>
            <a:ext cx="2463726" cy="74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2" t="7814" r="8012" b="4427"/>
          <a:stretch/>
        </p:blipFill>
        <p:spPr>
          <a:xfrm>
            <a:off x="5578204" y="3549145"/>
            <a:ext cx="4722844" cy="3199347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 flipV="1">
            <a:off x="2929812" y="2677886"/>
            <a:ext cx="2648392" cy="2470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 rot="5400000">
            <a:off x="9996798" y="4450702"/>
            <a:ext cx="1074470" cy="55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708200" y="434442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255437" y="5390411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V </a:t>
            </a:r>
            <a:r>
              <a:rPr lang="en-US" dirty="0" smtClean="0">
                <a:sym typeface="Symbol" panose="05050102010706020507" pitchFamily="18" charset="2"/>
              </a:rPr>
              <a:t> 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339141" y="3692167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V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702653" y="5575077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r>
              <a:rPr lang="en-US" dirty="0" smtClean="0">
                <a:sym typeface="Symbol" panose="05050102010706020507" pitchFamily="18" charset="2"/>
              </a:rPr>
              <a:t>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23249" y="557599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-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8947703" y="5528424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707604" y="5528424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141149" y="5528424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10783" y="5528424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24486" y="5589109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r>
              <a:rPr lang="en-US" dirty="0" smtClean="0">
                <a:sym typeface="Symbol" panose="05050102010706020507" pitchFamily="18" charset="2"/>
              </a:rPr>
              <a:t>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0842" y="4828311"/>
            <a:ext cx="5286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Gating grid: Allows to control the amount of electrons </a:t>
            </a:r>
          </a:p>
          <a:p>
            <a:r>
              <a:rPr lang="en-US" dirty="0"/>
              <a:t>r</a:t>
            </a:r>
            <a:r>
              <a:rPr lang="en-US" dirty="0" smtClean="0"/>
              <a:t>eaching the amplification area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904232" y="830999"/>
            <a:ext cx="6821612" cy="846772"/>
            <a:chOff x="2625938" y="783562"/>
            <a:chExt cx="6821612" cy="846772"/>
          </a:xfrm>
        </p:grpSpPr>
        <p:sp>
          <p:nvSpPr>
            <p:cNvPr id="3" name="Rectangle 2"/>
            <p:cNvSpPr/>
            <p:nvPr/>
          </p:nvSpPr>
          <p:spPr>
            <a:xfrm>
              <a:off x="3732274" y="924690"/>
              <a:ext cx="5715276" cy="564516"/>
            </a:xfrm>
            <a:prstGeom prst="rect">
              <a:avLst/>
            </a:prstGeom>
            <a:solidFill>
              <a:srgbClr val="E46C0A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 smtClean="0"/>
                <a:t>Cathode</a:t>
              </a:r>
              <a:endParaRPr lang="en-GB" dirty="0"/>
            </a:p>
          </p:txBody>
        </p:sp>
        <p:sp>
          <p:nvSpPr>
            <p:cNvPr id="4" name="Ellipse 2"/>
            <p:cNvSpPr/>
            <p:nvPr/>
          </p:nvSpPr>
          <p:spPr>
            <a:xfrm>
              <a:off x="2625938" y="783562"/>
              <a:ext cx="1305341" cy="846772"/>
            </a:xfrm>
            <a:prstGeom prst="ellipse">
              <a:avLst/>
            </a:prstGeom>
            <a:solidFill>
              <a:srgbClr val="E46C0A"/>
            </a:solidFill>
            <a:ln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pic>
        <p:nvPicPr>
          <p:cNvPr id="25" name="Picture 2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3" t="8757" b="26859"/>
          <a:stretch/>
        </p:blipFill>
        <p:spPr bwMode="auto">
          <a:xfrm rot="16200000">
            <a:off x="-644975" y="2243280"/>
            <a:ext cx="5290457" cy="2192694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/>
          <p:cNvSpPr/>
          <p:nvPr/>
        </p:nvSpPr>
        <p:spPr>
          <a:xfrm>
            <a:off x="5787597" y="1316257"/>
            <a:ext cx="251927" cy="2203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821301" y="1323742"/>
            <a:ext cx="258851" cy="3690590"/>
            <a:chOff x="5993060" y="1295910"/>
            <a:chExt cx="258851" cy="3690590"/>
          </a:xfrm>
        </p:grpSpPr>
        <p:sp>
          <p:nvSpPr>
            <p:cNvPr id="14" name="Rectangle 13"/>
            <p:cNvSpPr/>
            <p:nvPr/>
          </p:nvSpPr>
          <p:spPr>
            <a:xfrm>
              <a:off x="5993060" y="1295910"/>
              <a:ext cx="169976" cy="368713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 err="1" smtClean="0"/>
                <a:t>Katton</a:t>
              </a:r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63036" y="2100495"/>
              <a:ext cx="75830" cy="2706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69696" y="2474975"/>
              <a:ext cx="75830" cy="2706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63036" y="2877197"/>
              <a:ext cx="75830" cy="2706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69696" y="3251677"/>
              <a:ext cx="75830" cy="2706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169421" y="3591700"/>
              <a:ext cx="75830" cy="2706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76081" y="3966180"/>
              <a:ext cx="75830" cy="2706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69421" y="4341378"/>
              <a:ext cx="75830" cy="2706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76081" y="4715858"/>
              <a:ext cx="75830" cy="2706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sp>
        <p:nvSpPr>
          <p:cNvPr id="27" name="Oval 26"/>
          <p:cNvSpPr/>
          <p:nvPr/>
        </p:nvSpPr>
        <p:spPr>
          <a:xfrm>
            <a:off x="695469" y="1593588"/>
            <a:ext cx="774441" cy="8849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>
            <a:stCxn id="27" idx="6"/>
          </p:cNvCxnSpPr>
          <p:nvPr/>
        </p:nvCxnSpPr>
        <p:spPr>
          <a:xfrm flipV="1">
            <a:off x="1469910" y="1449659"/>
            <a:ext cx="2383936" cy="5864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326779" y="1544128"/>
            <a:ext cx="494522" cy="135321"/>
          </a:xfrm>
          <a:prstGeom prst="rect">
            <a:avLst/>
          </a:prstGeom>
          <a:solidFill>
            <a:srgbClr val="70AD47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412761" y="1686934"/>
            <a:ext cx="308304" cy="244966"/>
            <a:chOff x="7501615" y="3613725"/>
            <a:chExt cx="308304" cy="244966"/>
          </a:xfrm>
        </p:grpSpPr>
        <p:sp>
          <p:nvSpPr>
            <p:cNvPr id="32" name="Rectangle 31"/>
            <p:cNvSpPr/>
            <p:nvPr/>
          </p:nvSpPr>
          <p:spPr>
            <a:xfrm>
              <a:off x="7610914" y="3613725"/>
              <a:ext cx="96171" cy="1411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nip Same Side Corner Rectangle 32"/>
            <p:cNvSpPr/>
            <p:nvPr/>
          </p:nvSpPr>
          <p:spPr>
            <a:xfrm>
              <a:off x="7501615" y="3754853"/>
              <a:ext cx="308304" cy="103838"/>
            </a:xfrm>
            <a:prstGeom prst="snip2SameRect">
              <a:avLst>
                <a:gd name="adj1" fmla="val 50000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5523722" y="1316257"/>
            <a:ext cx="97106" cy="220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167642" y="1617317"/>
            <a:ext cx="4945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tabs in the </a:t>
            </a:r>
            <a:r>
              <a:rPr lang="en-US" dirty="0" err="1" smtClean="0"/>
              <a:t>Kapton</a:t>
            </a:r>
            <a:r>
              <a:rPr lang="en-US" dirty="0" smtClean="0"/>
              <a:t> layer of the cage will hold</a:t>
            </a:r>
          </a:p>
          <a:p>
            <a:r>
              <a:rPr lang="en-US" dirty="0" smtClean="0"/>
              <a:t> it to the cathode and the Gating grid frame</a:t>
            </a:r>
          </a:p>
          <a:p>
            <a:r>
              <a:rPr lang="en-US" dirty="0" smtClean="0"/>
              <a:t> with screws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727541" y="4929089"/>
            <a:ext cx="774441" cy="8849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8" name="Straight Arrow Connector 37"/>
          <p:cNvCxnSpPr>
            <a:stCxn id="37" idx="6"/>
          </p:cNvCxnSpPr>
          <p:nvPr/>
        </p:nvCxnSpPr>
        <p:spPr>
          <a:xfrm>
            <a:off x="1501982" y="5371589"/>
            <a:ext cx="3228638" cy="741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719560" y="5830199"/>
            <a:ext cx="1746554" cy="564516"/>
          </a:xfrm>
          <a:prstGeom prst="rect">
            <a:avLst/>
          </a:prstGeom>
          <a:solidFill>
            <a:srgbClr val="E46C0A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GG frame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5790310" y="5737081"/>
            <a:ext cx="251927" cy="2203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832606" y="2259439"/>
            <a:ext cx="154524" cy="368713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err="1" smtClean="0"/>
              <a:t>Katton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5351106" y="5699298"/>
            <a:ext cx="494522" cy="135321"/>
          </a:xfrm>
          <a:prstGeom prst="rect">
            <a:avLst/>
          </a:prstGeom>
          <a:solidFill>
            <a:srgbClr val="70AD47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526564" y="5830199"/>
            <a:ext cx="97106" cy="220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 rot="10800000">
            <a:off x="5429206" y="5453371"/>
            <a:ext cx="308304" cy="244966"/>
            <a:chOff x="7501615" y="3613725"/>
            <a:chExt cx="308304" cy="244966"/>
          </a:xfrm>
        </p:grpSpPr>
        <p:sp>
          <p:nvSpPr>
            <p:cNvPr id="58" name="Rectangle 57"/>
            <p:cNvSpPr/>
            <p:nvPr/>
          </p:nvSpPr>
          <p:spPr>
            <a:xfrm>
              <a:off x="7610914" y="3613725"/>
              <a:ext cx="96171" cy="1411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nip Same Side Corner Rectangle 58"/>
            <p:cNvSpPr/>
            <p:nvPr/>
          </p:nvSpPr>
          <p:spPr>
            <a:xfrm>
              <a:off x="7501615" y="3754853"/>
              <a:ext cx="308304" cy="103838"/>
            </a:xfrm>
            <a:prstGeom prst="snip2SameRect">
              <a:avLst>
                <a:gd name="adj1" fmla="val 50000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Oval 60"/>
          <p:cNvSpPr/>
          <p:nvPr/>
        </p:nvSpPr>
        <p:spPr>
          <a:xfrm>
            <a:off x="7728993" y="2540647"/>
            <a:ext cx="3592286" cy="3536302"/>
          </a:xfrm>
          <a:prstGeom prst="ellipse">
            <a:avLst/>
          </a:prstGeom>
          <a:solidFill>
            <a:srgbClr val="E46C0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228180" y="3027719"/>
            <a:ext cx="2593911" cy="2550690"/>
          </a:xfrm>
          <a:prstGeom prst="ellipse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346084" y="3122461"/>
            <a:ext cx="2358101" cy="2318809"/>
          </a:xfrm>
          <a:prstGeom prst="ellipse">
            <a:avLst/>
          </a:prstGeom>
          <a:solidFill>
            <a:srgbClr val="E46C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0816050" y="4220167"/>
            <a:ext cx="205274" cy="127268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028945" y="4218231"/>
            <a:ext cx="205274" cy="127268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 rot="16200000">
            <a:off x="9457124" y="5591856"/>
            <a:ext cx="158672" cy="131778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 rot="16200000">
            <a:off x="9457124" y="2879149"/>
            <a:ext cx="158672" cy="131778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1900552">
            <a:off x="8360904" y="3354620"/>
            <a:ext cx="225508" cy="120422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rot="1900552">
            <a:off x="10463856" y="5175727"/>
            <a:ext cx="225508" cy="120422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18689181">
            <a:off x="10407769" y="3279416"/>
            <a:ext cx="225508" cy="120422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18689181">
            <a:off x="8471686" y="5256707"/>
            <a:ext cx="225508" cy="120422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8482892" y="6121353"/>
            <a:ext cx="243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 view of cathode</a:t>
            </a: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8527632" y="5243737"/>
            <a:ext cx="113616" cy="131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8083676" y="4213964"/>
            <a:ext cx="113616" cy="131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0471491" y="3264528"/>
            <a:ext cx="113616" cy="131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8416850" y="3348784"/>
            <a:ext cx="113616" cy="131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479401" y="2871918"/>
            <a:ext cx="113616" cy="131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0852979" y="4213964"/>
            <a:ext cx="113616" cy="131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0" name="Oval 79"/>
          <p:cNvSpPr/>
          <p:nvPr/>
        </p:nvSpPr>
        <p:spPr>
          <a:xfrm>
            <a:off x="10526705" y="5171486"/>
            <a:ext cx="113616" cy="131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9474833" y="5591977"/>
            <a:ext cx="113616" cy="131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9077974" y="3870437"/>
            <a:ext cx="894319" cy="853042"/>
          </a:xfrm>
          <a:prstGeom prst="ellipse">
            <a:avLst/>
          </a:prstGeom>
          <a:solidFill>
            <a:schemeClr val="tx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76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259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Symbol</vt:lpstr>
      <vt:lpstr>Office Theme</vt:lpstr>
      <vt:lpstr>NSCL Proton Detector</vt:lpstr>
      <vt:lpstr>Conceptual Design</vt:lpstr>
      <vt:lpstr>MicroMEGAS Detectors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NSCL Proton Detector</dc:title>
  <dc:creator>Perez-Loureiro, David</dc:creator>
  <cp:lastModifiedBy>Perez-Loureiro, David</cp:lastModifiedBy>
  <cp:revision>18</cp:revision>
  <dcterms:created xsi:type="dcterms:W3CDTF">2015-05-20T22:32:52Z</dcterms:created>
  <dcterms:modified xsi:type="dcterms:W3CDTF">2015-09-14T14:36:40Z</dcterms:modified>
</cp:coreProperties>
</file>