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D4E91-F87E-4546-97C9-7937B9D6C6A8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B0AD5-D75E-4B22-93E9-0B1F9D1BF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862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A679-7C00-4B6C-A784-57D53E08D532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12C12-0F25-4E89-9F44-0CF2EA815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445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A679-7C00-4B6C-A784-57D53E08D532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12C12-0F25-4E89-9F44-0CF2EA815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1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A679-7C00-4B6C-A784-57D53E08D532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12C12-0F25-4E89-9F44-0CF2EA815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493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A679-7C00-4B6C-A784-57D53E08D532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12C12-0F25-4E89-9F44-0CF2EA815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045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A679-7C00-4B6C-A784-57D53E08D532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12C12-0F25-4E89-9F44-0CF2EA815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222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A679-7C00-4B6C-A784-57D53E08D532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12C12-0F25-4E89-9F44-0CF2EA815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071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A679-7C00-4B6C-A784-57D53E08D532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12C12-0F25-4E89-9F44-0CF2EA815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211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A679-7C00-4B6C-A784-57D53E08D532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12C12-0F25-4E89-9F44-0CF2EA815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451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A679-7C00-4B6C-A784-57D53E08D532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12C12-0F25-4E89-9F44-0CF2EA815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750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A679-7C00-4B6C-A784-57D53E08D532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12C12-0F25-4E89-9F44-0CF2EA815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33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A679-7C00-4B6C-A784-57D53E08D532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12C12-0F25-4E89-9F44-0CF2EA815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61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5A679-7C00-4B6C-A784-57D53E08D532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12C12-0F25-4E89-9F44-0CF2EA815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356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138" y="22537"/>
            <a:ext cx="10515600" cy="982221"/>
          </a:xfrm>
        </p:spPr>
        <p:txBody>
          <a:bodyPr>
            <a:normAutofit fontScale="90000"/>
          </a:bodyPr>
          <a:lstStyle/>
          <a:p>
            <a:r>
              <a:rPr lang="en-US" dirty="0"/>
              <a:t>E21072 Motivation: </a:t>
            </a:r>
            <a:r>
              <a:rPr lang="en-US" baseline="30000" dirty="0"/>
              <a:t>15</a:t>
            </a:r>
            <a:r>
              <a:rPr lang="en-US" dirty="0"/>
              <a:t>O(</a:t>
            </a:r>
            <a:r>
              <a:rPr lang="en-US" dirty="0">
                <a:latin typeface="Symbol" panose="05050102010706020507" pitchFamily="18" charset="2"/>
              </a:rPr>
              <a:t>a</a:t>
            </a:r>
            <a:r>
              <a:rPr lang="en-US" dirty="0"/>
              <a:t>,</a:t>
            </a:r>
            <a:r>
              <a:rPr lang="en-US" dirty="0">
                <a:latin typeface="Symbol" panose="05050102010706020507" pitchFamily="18" charset="2"/>
              </a:rPr>
              <a:t>g</a:t>
            </a:r>
            <a:r>
              <a:rPr lang="en-US" dirty="0"/>
              <a:t>)</a:t>
            </a:r>
            <a:r>
              <a:rPr lang="en-US" baseline="30000" dirty="0"/>
              <a:t>19</a:t>
            </a:r>
            <a:r>
              <a:rPr lang="en-US" dirty="0"/>
              <a:t>Ne rate for XRBs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5B1DB0-2812-DA4F-38CD-C0B58131F0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323" y="1004758"/>
            <a:ext cx="3404223" cy="405830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96B6969-B5CF-58BE-5471-D0A71E2390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7785" y="701704"/>
            <a:ext cx="5409608" cy="3254362"/>
          </a:xfrm>
          <a:prstGeom prst="rect">
            <a:avLst/>
          </a:prstGeom>
        </p:spPr>
      </p:pic>
      <p:sp>
        <p:nvSpPr>
          <p:cNvPr id="6" name="Rectangle 7">
            <a:extLst>
              <a:ext uri="{FF2B5EF4-FFF2-40B4-BE49-F238E27FC236}">
                <a16:creationId xmlns:a16="http://schemas.microsoft.com/office/drawing/2014/main" id="{575EB641-D748-FECB-C455-91138ED405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6014" y="3972102"/>
            <a:ext cx="3594254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 dirty="0">
                <a:cs typeface="ヒラギノ角ゴ Pro W3"/>
              </a:rPr>
              <a:t>C. Wrede </a:t>
            </a:r>
            <a:r>
              <a:rPr lang="en-US" sz="1100" i="1" dirty="0">
                <a:cs typeface="ヒラギノ角ゴ Pro W3"/>
              </a:rPr>
              <a:t>et al</a:t>
            </a:r>
            <a:r>
              <a:rPr lang="en-US" sz="1100" dirty="0">
                <a:cs typeface="ヒラギノ角ゴ Pro W3"/>
              </a:rPr>
              <a:t>., Phys. Rev. C 96, 032801(R) (2017)</a:t>
            </a:r>
          </a:p>
          <a:p>
            <a:r>
              <a:rPr lang="en-US" sz="1100" dirty="0">
                <a:cs typeface="ヒラギノ角ゴ Pro W3"/>
              </a:rPr>
              <a:t>B. E. Glassman </a:t>
            </a:r>
            <a:r>
              <a:rPr lang="en-US" sz="1100" i="1" dirty="0">
                <a:cs typeface="ヒラギノ角ゴ Pro W3"/>
              </a:rPr>
              <a:t>et al</a:t>
            </a:r>
            <a:r>
              <a:rPr lang="en-US" sz="1100" dirty="0">
                <a:cs typeface="ヒラギノ角ゴ Pro W3"/>
              </a:rPr>
              <a:t>., Phys. Rev. C 99, 065801 (2019)</a:t>
            </a:r>
          </a:p>
          <a:p>
            <a:endParaRPr lang="en-US" sz="1100" dirty="0">
              <a:cs typeface="ヒラギノ角ゴ Pro W3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977A0-F31D-1D98-ED5B-00B27C0B82F4}"/>
              </a:ext>
            </a:extLst>
          </p:cNvPr>
          <p:cNvSpPr/>
          <p:nvPr/>
        </p:nvSpPr>
        <p:spPr>
          <a:xfrm>
            <a:off x="182740" y="6063794"/>
            <a:ext cx="268374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/>
              <a:t>R. Cyburt </a:t>
            </a:r>
            <a:r>
              <a:rPr lang="en-US" sz="1100" i="1" dirty="0"/>
              <a:t>et al</a:t>
            </a:r>
            <a:r>
              <a:rPr lang="en-US" sz="1100" dirty="0"/>
              <a:t>., </a:t>
            </a:r>
            <a:r>
              <a:rPr lang="en-US" sz="1100" dirty="0" err="1"/>
              <a:t>Astrophys</a:t>
            </a:r>
            <a:r>
              <a:rPr lang="en-US" sz="1100" dirty="0"/>
              <a:t>. J. 830, 55 (2016)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928668" y="1074974"/>
            <a:ext cx="4384540" cy="876399"/>
          </a:xfrm>
        </p:spPr>
        <p:txBody>
          <a:bodyPr>
            <a:normAutofit/>
          </a:bodyPr>
          <a:lstStyle/>
          <a:p>
            <a:r>
              <a:rPr lang="en-US" sz="1700" dirty="0"/>
              <a:t>Goal: measure </a:t>
            </a:r>
            <a:r>
              <a:rPr lang="en-US" sz="1700" dirty="0">
                <a:latin typeface="Symbol" panose="05050102010706020507" pitchFamily="18" charset="2"/>
              </a:rPr>
              <a:t>G</a:t>
            </a:r>
            <a:r>
              <a:rPr lang="en-US" sz="1700" baseline="-25000" dirty="0">
                <a:latin typeface="Symbol" panose="05050102010706020507" pitchFamily="18" charset="2"/>
              </a:rPr>
              <a:t>a</a:t>
            </a:r>
            <a:r>
              <a:rPr lang="en-US" sz="1700" dirty="0"/>
              <a:t>/</a:t>
            </a:r>
            <a:r>
              <a:rPr lang="en-US" sz="1700" dirty="0">
                <a:latin typeface="Symbol" panose="05050102010706020507" pitchFamily="18" charset="2"/>
              </a:rPr>
              <a:t>G </a:t>
            </a:r>
            <a:r>
              <a:rPr lang="en-US" sz="1700" dirty="0"/>
              <a:t>of key resonance</a:t>
            </a:r>
            <a:endParaRPr lang="en-US" sz="1700" dirty="0">
              <a:latin typeface="Symbol" panose="05050102010706020507" pitchFamily="18" charset="2"/>
            </a:endParaRPr>
          </a:p>
          <a:p>
            <a:r>
              <a:rPr lang="en-US" sz="1700" dirty="0"/>
              <a:t>Use </a:t>
            </a:r>
            <a:r>
              <a:rPr lang="en-US" sz="1700" baseline="30000" dirty="0"/>
              <a:t>20</a:t>
            </a:r>
            <a:r>
              <a:rPr lang="en-US" sz="1700" dirty="0"/>
              <a:t>Mg(</a:t>
            </a:r>
            <a:r>
              <a:rPr lang="en-US" sz="1700" dirty="0">
                <a:latin typeface="Symbol" panose="05050102010706020507" pitchFamily="18" charset="2"/>
              </a:rPr>
              <a:t>b</a:t>
            </a:r>
            <a:r>
              <a:rPr lang="en-US" sz="1700" baseline="30000" dirty="0">
                <a:latin typeface="Symbol" panose="05050102010706020507" pitchFamily="18" charset="2"/>
              </a:rPr>
              <a:t>+</a:t>
            </a:r>
            <a:r>
              <a:rPr lang="en-US" sz="1700" i="1" dirty="0"/>
              <a:t>p</a:t>
            </a:r>
            <a:r>
              <a:rPr lang="en-US" sz="1700" dirty="0">
                <a:latin typeface="Symbol" panose="05050102010706020507" pitchFamily="18" charset="2"/>
              </a:rPr>
              <a:t>a</a:t>
            </a:r>
            <a:r>
              <a:rPr lang="en-US" sz="1700" dirty="0"/>
              <a:t>) decay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F343CCA-4A67-146C-2A2E-2C5B6903AF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607" y="2192340"/>
            <a:ext cx="3413939" cy="378521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12853E8-658B-A22B-90B2-0D03EF7C5B3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7133" y="3093275"/>
            <a:ext cx="3003060" cy="275602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9B10487-F92F-763C-2914-EAC3CACEC534}"/>
              </a:ext>
            </a:extLst>
          </p:cNvPr>
          <p:cNvSpPr txBox="1">
            <a:spLocks/>
          </p:cNvSpPr>
          <p:nvPr/>
        </p:nvSpPr>
        <p:spPr>
          <a:xfrm>
            <a:off x="7538011" y="4500210"/>
            <a:ext cx="4384540" cy="184058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Commissioned GADGET II on beam line demonstrating sensitivity to </a:t>
            </a:r>
            <a:r>
              <a:rPr lang="en-US" sz="2000" dirty="0">
                <a:latin typeface="Symbol" panose="05050102010706020507" pitchFamily="18" charset="2"/>
              </a:rPr>
              <a:t>b</a:t>
            </a:r>
            <a:r>
              <a:rPr lang="en-US" sz="2000" dirty="0"/>
              <a:t>p</a:t>
            </a:r>
            <a:r>
              <a:rPr lang="en-US" sz="2000" dirty="0">
                <a:latin typeface="Symbol" panose="05050102010706020507" pitchFamily="18" charset="2"/>
              </a:rPr>
              <a:t>a</a:t>
            </a:r>
            <a:r>
              <a:rPr lang="en-US" sz="2000" dirty="0"/>
              <a:t> events using </a:t>
            </a:r>
            <a:r>
              <a:rPr lang="en-US" sz="2000" baseline="30000" dirty="0"/>
              <a:t>21</a:t>
            </a:r>
            <a:r>
              <a:rPr lang="en-US" sz="2000" dirty="0"/>
              <a:t>Mg beam contaminant</a:t>
            </a:r>
          </a:p>
          <a:p>
            <a:r>
              <a:rPr lang="en-US" sz="2000" dirty="0"/>
              <a:t>Developed and verified machine learning techniques to identify </a:t>
            </a:r>
            <a:r>
              <a:rPr lang="en-US" sz="2000" dirty="0">
                <a:latin typeface="Symbol" panose="05050102010706020507" pitchFamily="18" charset="2"/>
              </a:rPr>
              <a:t>b</a:t>
            </a:r>
            <a:r>
              <a:rPr lang="en-US" sz="2000" dirty="0"/>
              <a:t>p</a:t>
            </a:r>
            <a:r>
              <a:rPr lang="en-US" sz="2000" dirty="0">
                <a:latin typeface="Symbol" panose="05050102010706020507" pitchFamily="18" charset="2"/>
              </a:rPr>
              <a:t>a</a:t>
            </a:r>
            <a:r>
              <a:rPr lang="en-US" sz="2000" dirty="0"/>
              <a:t> events </a:t>
            </a:r>
          </a:p>
          <a:p>
            <a:r>
              <a:rPr lang="en-US" sz="2000" dirty="0"/>
              <a:t>Insufficient </a:t>
            </a:r>
            <a:r>
              <a:rPr lang="en-US" sz="2000" baseline="30000" dirty="0"/>
              <a:t>20</a:t>
            </a:r>
            <a:r>
              <a:rPr lang="en-US" sz="2000" dirty="0"/>
              <a:t>Mg beam intensity to reach science goals </a:t>
            </a:r>
            <a:r>
              <a:rPr lang="en-US" sz="2000" dirty="0">
                <a:sym typeface="Wingdings" panose="05000000000000000000" pitchFamily="2" charset="2"/>
              </a:rPr>
              <a:t> Run 2 approved (E25058)</a:t>
            </a:r>
            <a:endParaRPr lang="en-US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7E2F593-37A6-28CE-3A6C-31E50F1E085B}"/>
              </a:ext>
            </a:extLst>
          </p:cNvPr>
          <p:cNvSpPr/>
          <p:nvPr/>
        </p:nvSpPr>
        <p:spPr>
          <a:xfrm>
            <a:off x="4276731" y="6063794"/>
            <a:ext cx="15372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Candidate </a:t>
            </a:r>
            <a:r>
              <a:rPr lang="en-US" sz="1200" dirty="0">
                <a:latin typeface="Symbol" panose="05050102010706020507" pitchFamily="18" charset="2"/>
              </a:rPr>
              <a:t>b</a:t>
            </a:r>
            <a:r>
              <a:rPr lang="en-US" sz="1200" dirty="0"/>
              <a:t>p</a:t>
            </a:r>
            <a:r>
              <a:rPr lang="en-US" sz="1200" dirty="0">
                <a:latin typeface="Symbol" panose="05050102010706020507" pitchFamily="18" charset="2"/>
              </a:rPr>
              <a:t>a </a:t>
            </a:r>
            <a:r>
              <a:rPr lang="en-US" sz="1200" dirty="0"/>
              <a:t>event </a:t>
            </a:r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D7BBF5B7-3DD0-89EB-77F9-156D72CF9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2807" y="6413202"/>
            <a:ext cx="419217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 dirty="0">
                <a:cs typeface="ヒラギノ角ゴ Pro W3"/>
              </a:rPr>
              <a:t>T. Wheeler, Ph.D. thesis (Michigan State University, 2024)</a:t>
            </a:r>
          </a:p>
          <a:p>
            <a:r>
              <a:rPr lang="en-US" sz="1100" dirty="0">
                <a:cs typeface="ヒラギノ角ゴ Pro W3"/>
              </a:rPr>
              <a:t>T. Wheeler </a:t>
            </a:r>
            <a:r>
              <a:rPr lang="en-US" sz="1100" i="1" dirty="0">
                <a:cs typeface="ヒラギノ角ゴ Pro W3"/>
              </a:rPr>
              <a:t>et al</a:t>
            </a:r>
            <a:r>
              <a:rPr lang="en-US" sz="1100" dirty="0">
                <a:cs typeface="ヒラギノ角ゴ Pro W3"/>
              </a:rPr>
              <a:t>. accepted for publication in NIMA, arXiv:2501.17892  </a:t>
            </a:r>
          </a:p>
        </p:txBody>
      </p:sp>
    </p:spTree>
    <p:extLst>
      <p:ext uri="{BB962C8B-B14F-4D97-AF65-F5344CB8AC3E}">
        <p14:creationId xmlns:p14="http://schemas.microsoft.com/office/powerpoint/2010/main" val="4081555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159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Wingdings</vt:lpstr>
      <vt:lpstr>ヒラギノ角ゴ Pro W3</vt:lpstr>
      <vt:lpstr>Office Theme</vt:lpstr>
      <vt:lpstr>E21072 Motivation: 15O(a,g)19Ne rate for XRBs</vt:lpstr>
    </vt:vector>
  </TitlesOfParts>
  <Company>NSCL/FRIB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FRIB experiment – status report on proton-rich nuclei</dc:title>
  <dc:creator>Wrede, Christopher</dc:creator>
  <cp:lastModifiedBy>Wrede, Christopher</cp:lastModifiedBy>
  <cp:revision>21</cp:revision>
  <dcterms:created xsi:type="dcterms:W3CDTF">2023-08-09T19:22:44Z</dcterms:created>
  <dcterms:modified xsi:type="dcterms:W3CDTF">2025-06-02T17:43:01Z</dcterms:modified>
</cp:coreProperties>
</file>