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55" r:id="rId3"/>
  </p:sldMasterIdLst>
  <p:notesMasterIdLst>
    <p:notesMasterId r:id="rId5"/>
  </p:notesMasterIdLst>
  <p:handoutMasterIdLst>
    <p:handoutMasterId r:id="rId6"/>
  </p:handoutMasterIdLst>
  <p:sldIdLst>
    <p:sldId id="261" r:id="rId4"/>
  </p:sldIdLst>
  <p:sldSz cx="35661600" cy="28346400"/>
  <p:notesSz cx="6954838" cy="92408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103"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205"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309"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412"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5515" algn="l" defTabSz="914205"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2617" algn="l" defTabSz="914205"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199720" algn="l" defTabSz="914205"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6824" algn="l" defTabSz="914205"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66"/>
    <a:srgbClr val="FFFFCC"/>
    <a:srgbClr val="00FFFF"/>
    <a:srgbClr val="082B25"/>
    <a:srgbClr val="80A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18" autoAdjust="0"/>
    <p:restoredTop sz="93802" autoAdjust="0"/>
  </p:normalViewPr>
  <p:slideViewPr>
    <p:cSldViewPr>
      <p:cViewPr varScale="1">
        <p:scale>
          <a:sx n="26" d="100"/>
          <a:sy n="26" d="100"/>
        </p:scale>
        <p:origin x="1140" y="13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Header Placeholder 1"/>
          <p:cNvSpPr>
            <a:spLocks noGrp="1"/>
          </p:cNvSpPr>
          <p:nvPr>
            <p:ph type="hdr" sz="quarter"/>
          </p:nvPr>
        </p:nvSpPr>
        <p:spPr bwMode="auto">
          <a:xfrm>
            <a:off x="309105" y="308029"/>
            <a:ext cx="3416242" cy="50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22" tIns="46261" rIns="92522" bIns="46261" numCol="1" anchor="t" anchorCtr="0" compatLnSpc="1">
            <a:prstTxWarp prst="textNoShape">
              <a:avLst/>
            </a:prstTxWarp>
          </a:bodyPr>
          <a:lstStyle>
            <a:lvl1pPr eaLnBrk="1" hangingPunct="1">
              <a:defRPr sz="1400">
                <a:solidFill>
                  <a:srgbClr val="000000"/>
                </a:solidFill>
                <a:latin typeface="Times New Roman" panose="02020603050405020304" pitchFamily="18" charset="0"/>
              </a:defRPr>
            </a:lvl1pPr>
          </a:lstStyle>
          <a:p>
            <a:pPr>
              <a:defRPr/>
            </a:pPr>
            <a:endParaRPr lang="en-US"/>
          </a:p>
        </p:txBody>
      </p:sp>
      <p:sp>
        <p:nvSpPr>
          <p:cNvPr id="5123" name="Date Placeholder 2"/>
          <p:cNvSpPr>
            <a:spLocks noGrp="1"/>
          </p:cNvSpPr>
          <p:nvPr>
            <p:ph type="dt" sz="quarter" idx="1"/>
          </p:nvPr>
        </p:nvSpPr>
        <p:spPr bwMode="auto">
          <a:xfrm>
            <a:off x="4172903" y="308029"/>
            <a:ext cx="3416242" cy="50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22" tIns="46261" rIns="92522" bIns="46261"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pPr>
              <a:defRPr/>
            </a:pPr>
            <a:endParaRPr lang="en-US"/>
          </a:p>
        </p:txBody>
      </p:sp>
      <p:sp>
        <p:nvSpPr>
          <p:cNvPr id="5124" name="Footer Placeholder 3"/>
          <p:cNvSpPr>
            <a:spLocks noGrp="1"/>
          </p:cNvSpPr>
          <p:nvPr>
            <p:ph type="ftr" sz="quarter" idx="2"/>
          </p:nvPr>
        </p:nvSpPr>
        <p:spPr bwMode="auto">
          <a:xfrm>
            <a:off x="231829" y="9656356"/>
            <a:ext cx="3416242" cy="50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22" tIns="46261" rIns="92522" bIns="46261" numCol="1" anchor="t" anchorCtr="0" compatLnSpc="1">
            <a:prstTxWarp prst="textNoShape">
              <a:avLst/>
            </a:prstTxWarp>
          </a:bodyPr>
          <a:lstStyle>
            <a:lvl1pPr eaLnBrk="1" hangingPunct="1">
              <a:defRPr sz="1400">
                <a:solidFill>
                  <a:srgbClr val="000000"/>
                </a:solidFill>
                <a:latin typeface="Times New Roman" panose="02020603050405020304" pitchFamily="18" charset="0"/>
              </a:defRPr>
            </a:lvl1pPr>
          </a:lstStyle>
          <a:p>
            <a:pPr>
              <a:defRPr/>
            </a:pPr>
            <a:endParaRPr lang="en-US"/>
          </a:p>
        </p:txBody>
      </p:sp>
      <p:sp>
        <p:nvSpPr>
          <p:cNvPr id="5125" name="Slide Number Placeholder 4"/>
          <p:cNvSpPr>
            <a:spLocks noGrp="1"/>
          </p:cNvSpPr>
          <p:nvPr>
            <p:ph type="sldNum" sz="quarter" idx="3"/>
          </p:nvPr>
        </p:nvSpPr>
        <p:spPr bwMode="auto">
          <a:xfrm>
            <a:off x="4172903" y="9656356"/>
            <a:ext cx="3416242" cy="50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22" tIns="46261" rIns="92522" bIns="46261"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pPr>
              <a:defRPr/>
            </a:pPr>
            <a:r>
              <a:rPr lang="en-US"/>
              <a:t>‹#›</a:t>
            </a:r>
          </a:p>
        </p:txBody>
      </p:sp>
    </p:spTree>
    <p:extLst>
      <p:ext uri="{BB962C8B-B14F-4D97-AF65-F5344CB8AC3E}">
        <p14:creationId xmlns:p14="http://schemas.microsoft.com/office/powerpoint/2010/main" val="3571848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lide Image Placeholder 3"/>
          <p:cNvSpPr>
            <a:spLocks noGrp="1" noRot="1" noChangeAspect="1"/>
          </p:cNvSpPr>
          <p:nvPr>
            <p:ph type="sldImg" idx="2"/>
          </p:nvPr>
        </p:nvSpPr>
        <p:spPr bwMode="auto">
          <a:xfrm>
            <a:off x="0" y="703263"/>
            <a:ext cx="0" cy="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4"/>
          <p:cNvSpPr>
            <a:spLocks noGrp="1"/>
          </p:cNvSpPr>
          <p:nvPr>
            <p:ph type="body" sz="quarter" idx="3"/>
          </p:nvPr>
        </p:nvSpPr>
        <p:spPr bwMode="auto">
          <a:xfrm>
            <a:off x="695484" y="4389399"/>
            <a:ext cx="5563870" cy="415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the notes format</a:t>
            </a:r>
          </a:p>
        </p:txBody>
      </p:sp>
    </p:spTree>
    <p:extLst>
      <p:ext uri="{BB962C8B-B14F-4D97-AF65-F5344CB8AC3E}">
        <p14:creationId xmlns:p14="http://schemas.microsoft.com/office/powerpoint/2010/main" val="2800006954"/>
      </p:ext>
    </p:extLst>
  </p:cSld>
  <p:clrMap bg1="lt1" tx1="dk1" bg2="lt2" tx2="dk2" accent1="accent1" accent2="accent2" accent3="accent3" accent4="accent4" accent5="accent5" accent6="accent6" hlink="hlink" folHlink="folHlink"/>
  <p:notesStyle>
    <a:lvl1pPr algn="l" rtl="0" eaLnBrk="0" fontAlgn="base" hangingPunct="0">
      <a:spcBef>
        <a:spcPts val="450"/>
      </a:spcBef>
      <a:spcAft>
        <a:spcPct val="0"/>
      </a:spcAft>
      <a:defRPr sz="1200">
        <a:solidFill>
          <a:srgbClr val="2F006F"/>
        </a:solidFill>
        <a:latin typeface="Times New Roman"/>
        <a:ea typeface="+mn-ea"/>
        <a:cs typeface="+mn-cs"/>
      </a:defRPr>
    </a:lvl1pPr>
    <a:lvl2pPr marL="742791" indent="-285690" algn="l" rtl="0" eaLnBrk="0" fontAlgn="base" hangingPunct="0">
      <a:spcBef>
        <a:spcPct val="30000"/>
      </a:spcBef>
      <a:spcAft>
        <a:spcPct val="0"/>
      </a:spcAft>
      <a:defRPr sz="1200" kern="1200">
        <a:solidFill>
          <a:schemeClr val="tx1"/>
        </a:solidFill>
        <a:latin typeface="+mn-lt"/>
        <a:ea typeface="+mn-ea"/>
        <a:cs typeface="+mn-cs"/>
      </a:defRPr>
    </a:lvl2pPr>
    <a:lvl3pPr marL="1142758" indent="-228552" algn="l" rtl="0" eaLnBrk="0" fontAlgn="base" hangingPunct="0">
      <a:spcBef>
        <a:spcPct val="30000"/>
      </a:spcBef>
      <a:spcAft>
        <a:spcPct val="0"/>
      </a:spcAft>
      <a:defRPr sz="1200" kern="1200">
        <a:solidFill>
          <a:schemeClr val="tx1"/>
        </a:solidFill>
        <a:latin typeface="+mn-lt"/>
        <a:ea typeface="+mn-ea"/>
        <a:cs typeface="+mn-cs"/>
      </a:defRPr>
    </a:lvl3pPr>
    <a:lvl4pPr marL="1599861" indent="-228552" algn="l" rtl="0" eaLnBrk="0" fontAlgn="base" hangingPunct="0">
      <a:spcBef>
        <a:spcPct val="30000"/>
      </a:spcBef>
      <a:spcAft>
        <a:spcPct val="0"/>
      </a:spcAft>
      <a:defRPr sz="1200" kern="1200">
        <a:solidFill>
          <a:schemeClr val="tx1"/>
        </a:solidFill>
        <a:latin typeface="+mn-lt"/>
        <a:ea typeface="+mn-ea"/>
        <a:cs typeface="+mn-cs"/>
      </a:defRPr>
    </a:lvl4pPr>
    <a:lvl5pPr marL="2056964" indent="-228552" algn="l" rtl="0" eaLnBrk="0" fontAlgn="base" hangingPunct="0">
      <a:spcBef>
        <a:spcPct val="30000"/>
      </a:spcBef>
      <a:spcAft>
        <a:spcPct val="0"/>
      </a:spcAft>
      <a:defRPr sz="1200" kern="1200">
        <a:solidFill>
          <a:schemeClr val="tx1"/>
        </a:solidFill>
        <a:latin typeface="+mn-lt"/>
        <a:ea typeface="+mn-ea"/>
        <a:cs typeface="+mn-cs"/>
      </a:defRPr>
    </a:lvl5pPr>
    <a:lvl6pPr marL="2285515" algn="l" defTabSz="914205" rtl="0" eaLnBrk="1" latinLnBrk="0" hangingPunct="1">
      <a:defRPr sz="1200" kern="1200">
        <a:solidFill>
          <a:schemeClr val="tx1"/>
        </a:solidFill>
        <a:latin typeface="+mn-lt"/>
        <a:ea typeface="+mn-ea"/>
        <a:cs typeface="+mn-cs"/>
      </a:defRPr>
    </a:lvl6pPr>
    <a:lvl7pPr marL="2742617" algn="l" defTabSz="914205" rtl="0" eaLnBrk="1" latinLnBrk="0" hangingPunct="1">
      <a:defRPr sz="1200" kern="1200">
        <a:solidFill>
          <a:schemeClr val="tx1"/>
        </a:solidFill>
        <a:latin typeface="+mn-lt"/>
        <a:ea typeface="+mn-ea"/>
        <a:cs typeface="+mn-cs"/>
      </a:defRPr>
    </a:lvl7pPr>
    <a:lvl8pPr marL="3199720" algn="l" defTabSz="914205" rtl="0" eaLnBrk="1" latinLnBrk="0" hangingPunct="1">
      <a:defRPr sz="1200" kern="1200">
        <a:solidFill>
          <a:schemeClr val="tx1"/>
        </a:solidFill>
        <a:latin typeface="+mn-lt"/>
        <a:ea typeface="+mn-ea"/>
        <a:cs typeface="+mn-cs"/>
      </a:defRPr>
    </a:lvl8pPr>
    <a:lvl9pPr marL="3656824" algn="l" defTabSz="9142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5354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59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55867" y="1889129"/>
            <a:ext cx="11503025" cy="6615113"/>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15160626" y="4081467"/>
            <a:ext cx="18054638" cy="201437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55867" y="8504238"/>
            <a:ext cx="11503025" cy="15754350"/>
          </a:xfrm>
        </p:spPr>
        <p:txBody>
          <a:bodyPr/>
          <a:lstStyle>
            <a:lvl1pPr marL="0" indent="0">
              <a:buNone/>
              <a:defRPr sz="1600"/>
            </a:lvl1pPr>
            <a:lvl2pPr marL="457196" indent="0">
              <a:buNone/>
              <a:defRPr sz="1400"/>
            </a:lvl2pPr>
            <a:lvl3pPr marL="914392" indent="0">
              <a:buNone/>
              <a:defRPr sz="1200"/>
            </a:lvl3pPr>
            <a:lvl4pPr marL="1371588" indent="0">
              <a:buNone/>
              <a:defRPr sz="1000"/>
            </a:lvl4pPr>
            <a:lvl5pPr marL="1828783" indent="0">
              <a:buNone/>
              <a:defRPr sz="1000"/>
            </a:lvl5pPr>
            <a:lvl6pPr marL="2285979" indent="0">
              <a:buNone/>
              <a:defRPr sz="1000"/>
            </a:lvl6pPr>
            <a:lvl7pPr marL="2743174" indent="0">
              <a:buNone/>
              <a:defRPr sz="1000"/>
            </a:lvl7pPr>
            <a:lvl8pPr marL="3200371" indent="0">
              <a:buNone/>
              <a:defRPr sz="1000"/>
            </a:lvl8pPr>
            <a:lvl9pPr marL="3657566"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69E1BD-BEAC-4B97-B5F2-0F0ED719FF19}" type="datetimeFigureOut">
              <a:rPr lang="en-US"/>
              <a:pPr>
                <a:defRPr/>
              </a:pPr>
              <a:t>11/6/2014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23DE2E-3853-4881-B76A-A232CFEE2264}" type="slidenum">
              <a:rPr lang="en-US"/>
              <a:pPr>
                <a:defRPr/>
              </a:pPr>
              <a:t>‹#›</a:t>
            </a:fld>
            <a:endParaRPr lang="en-US"/>
          </a:p>
        </p:txBody>
      </p:sp>
    </p:spTree>
    <p:extLst>
      <p:ext uri="{BB962C8B-B14F-4D97-AF65-F5344CB8AC3E}">
        <p14:creationId xmlns:p14="http://schemas.microsoft.com/office/powerpoint/2010/main" val="383743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55867" y="1889129"/>
            <a:ext cx="11503025" cy="6615113"/>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15160626" y="4081467"/>
            <a:ext cx="18054638" cy="20143787"/>
          </a:xfrm>
        </p:spPr>
        <p:txBody>
          <a:bodyPr rtlCol="0">
            <a:normAutofit/>
          </a:bodyPr>
          <a:lstStyle>
            <a:lvl1pPr marL="0" indent="0">
              <a:buNone/>
              <a:defRPr sz="3200"/>
            </a:lvl1pPr>
            <a:lvl2pPr marL="457196" indent="0">
              <a:buNone/>
              <a:defRPr sz="2800"/>
            </a:lvl2pPr>
            <a:lvl3pPr marL="914392" indent="0">
              <a:buNone/>
              <a:defRPr sz="2400"/>
            </a:lvl3pPr>
            <a:lvl4pPr marL="1371588" indent="0">
              <a:buNone/>
              <a:defRPr sz="2000"/>
            </a:lvl4pPr>
            <a:lvl5pPr marL="1828783" indent="0">
              <a:buNone/>
              <a:defRPr sz="2000"/>
            </a:lvl5pPr>
            <a:lvl6pPr marL="2285979" indent="0">
              <a:buNone/>
              <a:defRPr sz="2000"/>
            </a:lvl6pPr>
            <a:lvl7pPr marL="2743174" indent="0">
              <a:buNone/>
              <a:defRPr sz="2000"/>
            </a:lvl7pPr>
            <a:lvl8pPr marL="3200371" indent="0">
              <a:buNone/>
              <a:defRPr sz="2000"/>
            </a:lvl8pPr>
            <a:lvl9pPr marL="3657566" indent="0">
              <a:buNone/>
              <a:defRPr sz="2000"/>
            </a:lvl9pPr>
          </a:lstStyle>
          <a:p>
            <a:pPr lvl="0"/>
            <a:endParaRPr lang="en-US" noProof="0" smtClean="0"/>
          </a:p>
        </p:txBody>
      </p:sp>
      <p:sp>
        <p:nvSpPr>
          <p:cNvPr id="4" name="Text Placeholder 3"/>
          <p:cNvSpPr>
            <a:spLocks noGrp="1"/>
          </p:cNvSpPr>
          <p:nvPr>
            <p:ph type="body" sz="half" idx="2"/>
          </p:nvPr>
        </p:nvSpPr>
        <p:spPr>
          <a:xfrm>
            <a:off x="2455867" y="8504238"/>
            <a:ext cx="11503025" cy="15754350"/>
          </a:xfrm>
        </p:spPr>
        <p:txBody>
          <a:bodyPr/>
          <a:lstStyle>
            <a:lvl1pPr marL="0" indent="0">
              <a:buNone/>
              <a:defRPr sz="1600"/>
            </a:lvl1pPr>
            <a:lvl2pPr marL="457196" indent="0">
              <a:buNone/>
              <a:defRPr sz="1400"/>
            </a:lvl2pPr>
            <a:lvl3pPr marL="914392" indent="0">
              <a:buNone/>
              <a:defRPr sz="1200"/>
            </a:lvl3pPr>
            <a:lvl4pPr marL="1371588" indent="0">
              <a:buNone/>
              <a:defRPr sz="1000"/>
            </a:lvl4pPr>
            <a:lvl5pPr marL="1828783" indent="0">
              <a:buNone/>
              <a:defRPr sz="1000"/>
            </a:lvl5pPr>
            <a:lvl6pPr marL="2285979" indent="0">
              <a:buNone/>
              <a:defRPr sz="1000"/>
            </a:lvl6pPr>
            <a:lvl7pPr marL="2743174" indent="0">
              <a:buNone/>
              <a:defRPr sz="1000"/>
            </a:lvl7pPr>
            <a:lvl8pPr marL="3200371" indent="0">
              <a:buNone/>
              <a:defRPr sz="1000"/>
            </a:lvl8pPr>
            <a:lvl9pPr marL="3657566"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8235F6-40C7-4A09-BC6C-6DD4065987C5}" type="datetimeFigureOut">
              <a:rPr lang="en-US"/>
              <a:pPr>
                <a:defRPr/>
              </a:pPr>
              <a:t>11/6/2014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0C7FE3-3545-451B-A4EA-7AAE49C06BFA}" type="slidenum">
              <a:rPr lang="en-US"/>
              <a:pPr>
                <a:defRPr/>
              </a:pPr>
              <a:t>‹#›</a:t>
            </a:fld>
            <a:endParaRPr lang="en-US"/>
          </a:p>
        </p:txBody>
      </p:sp>
    </p:spTree>
    <p:extLst>
      <p:ext uri="{BB962C8B-B14F-4D97-AF65-F5344CB8AC3E}">
        <p14:creationId xmlns:p14="http://schemas.microsoft.com/office/powerpoint/2010/main" val="3786059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B9A23E-EE65-42C8-A917-8DCAFDD3309E}"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E23ED1-0645-4A2F-84DC-42A2C2537954}" type="slidenum">
              <a:rPr lang="en-US"/>
              <a:pPr>
                <a:defRPr/>
              </a:pPr>
              <a:t>‹#›</a:t>
            </a:fld>
            <a:endParaRPr lang="en-US"/>
          </a:p>
        </p:txBody>
      </p:sp>
    </p:spTree>
    <p:extLst>
      <p:ext uri="{BB962C8B-B14F-4D97-AF65-F5344CB8AC3E}">
        <p14:creationId xmlns:p14="http://schemas.microsoft.com/office/powerpoint/2010/main" val="3066131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520652" y="1509713"/>
            <a:ext cx="7689850" cy="24022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51102" y="1509713"/>
            <a:ext cx="22917150" cy="24022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244095-2EB5-43C8-B4B1-16E0747B479A}"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E628FD-3EAA-4678-86CD-D7FF7317E9B0}" type="slidenum">
              <a:rPr lang="en-US"/>
              <a:pPr>
                <a:defRPr/>
              </a:pPr>
              <a:t>‹#›</a:t>
            </a:fld>
            <a:endParaRPr lang="en-US"/>
          </a:p>
        </p:txBody>
      </p:sp>
    </p:spTree>
    <p:extLst>
      <p:ext uri="{BB962C8B-B14F-4D97-AF65-F5344CB8AC3E}">
        <p14:creationId xmlns:p14="http://schemas.microsoft.com/office/powerpoint/2010/main" val="834996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57700" y="4638675"/>
            <a:ext cx="26746200" cy="9869488"/>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4457700" y="14889165"/>
            <a:ext cx="26746200" cy="6843712"/>
          </a:xfrm>
        </p:spPr>
        <p:txBody>
          <a:bodyPr/>
          <a:lstStyle>
            <a:lvl1pPr marL="0" indent="0" algn="ctr">
              <a:buNone/>
              <a:defRPr sz="2400"/>
            </a:lvl1pPr>
            <a:lvl2pPr marL="457196" indent="0" algn="ctr">
              <a:buNone/>
              <a:defRPr sz="2000"/>
            </a:lvl2pPr>
            <a:lvl3pPr marL="914392" indent="0" algn="ctr">
              <a:buNone/>
              <a:defRPr sz="1800"/>
            </a:lvl3pPr>
            <a:lvl4pPr marL="1371588" indent="0" algn="ctr">
              <a:buNone/>
              <a:defRPr sz="1600"/>
            </a:lvl4pPr>
            <a:lvl5pPr marL="1828783" indent="0" algn="ctr">
              <a:buNone/>
              <a:defRPr sz="1600"/>
            </a:lvl5pPr>
            <a:lvl6pPr marL="2285979" indent="0" algn="ctr">
              <a:buNone/>
              <a:defRPr sz="1600"/>
            </a:lvl6pPr>
            <a:lvl7pPr marL="2743174" indent="0" algn="ctr">
              <a:buNone/>
              <a:defRPr sz="1600"/>
            </a:lvl7pPr>
            <a:lvl8pPr marL="3200371" indent="0" algn="ctr">
              <a:buNone/>
              <a:defRPr sz="1600"/>
            </a:lvl8pPr>
            <a:lvl9pPr marL="3657566"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EA2B831-D395-48A9-9A67-A654DD72C943}"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9F35C-D160-4AB4-AAA1-E7DF7A69216B}" type="slidenum">
              <a:rPr lang="en-US"/>
              <a:pPr>
                <a:defRPr/>
              </a:pPr>
              <a:t>‹#›</a:t>
            </a:fld>
            <a:endParaRPr lang="en-US"/>
          </a:p>
        </p:txBody>
      </p:sp>
    </p:spTree>
    <p:extLst>
      <p:ext uri="{BB962C8B-B14F-4D97-AF65-F5344CB8AC3E}">
        <p14:creationId xmlns:p14="http://schemas.microsoft.com/office/powerpoint/2010/main" val="83171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CE7CB0-1432-4857-B511-68579600116F}"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265CD8-B609-4CB9-9380-E3085CA693B7}" type="slidenum">
              <a:rPr lang="en-US"/>
              <a:pPr>
                <a:defRPr/>
              </a:pPr>
              <a:t>‹#›</a:t>
            </a:fld>
            <a:endParaRPr lang="en-US"/>
          </a:p>
        </p:txBody>
      </p:sp>
    </p:spTree>
    <p:extLst>
      <p:ext uri="{BB962C8B-B14F-4D97-AF65-F5344CB8AC3E}">
        <p14:creationId xmlns:p14="http://schemas.microsoft.com/office/powerpoint/2010/main" val="2649528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33640" y="7067551"/>
            <a:ext cx="30757812" cy="117903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2433640" y="18969040"/>
            <a:ext cx="30757812" cy="6200775"/>
          </a:xfrm>
        </p:spPr>
        <p:txBody>
          <a:bodyPr/>
          <a:lstStyle>
            <a:lvl1pPr marL="0" indent="0">
              <a:buNone/>
              <a:defRPr sz="2400">
                <a:solidFill>
                  <a:schemeClr val="tx1">
                    <a:tint val="75000"/>
                  </a:schemeClr>
                </a:solidFill>
              </a:defRPr>
            </a:lvl1pPr>
            <a:lvl2pPr marL="457196" indent="0">
              <a:buNone/>
              <a:defRPr sz="2000">
                <a:solidFill>
                  <a:schemeClr val="tx1">
                    <a:tint val="75000"/>
                  </a:schemeClr>
                </a:solidFill>
              </a:defRPr>
            </a:lvl2pPr>
            <a:lvl3pPr marL="914392" indent="0">
              <a:buNone/>
              <a:defRPr sz="1800">
                <a:solidFill>
                  <a:schemeClr val="tx1">
                    <a:tint val="75000"/>
                  </a:schemeClr>
                </a:solidFill>
              </a:defRPr>
            </a:lvl3pPr>
            <a:lvl4pPr marL="1371588" indent="0">
              <a:buNone/>
              <a:defRPr sz="1600">
                <a:solidFill>
                  <a:schemeClr val="tx1">
                    <a:tint val="75000"/>
                  </a:schemeClr>
                </a:solidFill>
              </a:defRPr>
            </a:lvl4pPr>
            <a:lvl5pPr marL="1828783" indent="0">
              <a:buNone/>
              <a:defRPr sz="1600">
                <a:solidFill>
                  <a:schemeClr val="tx1">
                    <a:tint val="75000"/>
                  </a:schemeClr>
                </a:solidFill>
              </a:defRPr>
            </a:lvl5pPr>
            <a:lvl6pPr marL="2285979" indent="0">
              <a:buNone/>
              <a:defRPr sz="1600">
                <a:solidFill>
                  <a:schemeClr val="tx1">
                    <a:tint val="75000"/>
                  </a:schemeClr>
                </a:solidFill>
              </a:defRPr>
            </a:lvl6pPr>
            <a:lvl7pPr marL="2743174" indent="0">
              <a:buNone/>
              <a:defRPr sz="1600">
                <a:solidFill>
                  <a:schemeClr val="tx1">
                    <a:tint val="75000"/>
                  </a:schemeClr>
                </a:solidFill>
              </a:defRPr>
            </a:lvl7pPr>
            <a:lvl8pPr marL="3200371" indent="0">
              <a:buNone/>
              <a:defRPr sz="1600">
                <a:solidFill>
                  <a:schemeClr val="tx1">
                    <a:tint val="75000"/>
                  </a:schemeClr>
                </a:solidFill>
              </a:defRPr>
            </a:lvl8pPr>
            <a:lvl9pPr marL="365756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72A063-3690-4BC9-A0D8-EF54C5EDA275}"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B6535-7068-44EE-99A1-F8DFCB3100A1}" type="slidenum">
              <a:rPr lang="en-US"/>
              <a:pPr>
                <a:defRPr/>
              </a:pPr>
              <a:t>‹#›</a:t>
            </a:fld>
            <a:endParaRPr lang="en-US"/>
          </a:p>
        </p:txBody>
      </p:sp>
    </p:spTree>
    <p:extLst>
      <p:ext uri="{BB962C8B-B14F-4D97-AF65-F5344CB8AC3E}">
        <p14:creationId xmlns:p14="http://schemas.microsoft.com/office/powerpoint/2010/main" val="422721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10" name="Straight Connector 9"/>
          <p:cNvCxnSpPr/>
          <p:nvPr userDrawn="1"/>
        </p:nvCxnSpPr>
        <p:spPr>
          <a:xfrm>
            <a:off x="9994901" y="4876800"/>
            <a:ext cx="4763" cy="12485688"/>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25614313" y="4821241"/>
            <a:ext cx="0" cy="12334875"/>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2819401" y="533400"/>
            <a:ext cx="30759400" cy="2743200"/>
          </a:xfrm>
          <a:prstGeom prst="rect">
            <a:avLst/>
          </a:prstGeom>
          <a:ln>
            <a:noFill/>
          </a:ln>
        </p:spPr>
        <p:txBody>
          <a:bodyPr>
            <a:normAutofit/>
          </a:bodyPr>
          <a:lstStyle>
            <a:lvl1pPr algn="ctr">
              <a:defRPr sz="8000" b="0" i="0" baseline="0">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3" y="11820528"/>
            <a:ext cx="8722783" cy="5541961"/>
          </a:xfrm>
          <a:prstGeom prst="rect">
            <a:avLst/>
          </a:prstGeom>
        </p:spPr>
        <p:txBody>
          <a:bodyPr/>
          <a:lstStyle>
            <a:lvl1pPr marL="0" indent="0">
              <a:buNone/>
              <a:defRPr sz="3200">
                <a:latin typeface="+mn-lt"/>
              </a:defRPr>
            </a:lvl1pPr>
            <a:lvl2pPr>
              <a:defRPr sz="2800">
                <a:latin typeface="+mn-lt"/>
              </a:defRPr>
            </a:lvl2pPr>
            <a:lvl3pPr>
              <a:defRPr sz="2400">
                <a:latin typeface="+mn-lt"/>
              </a:defRPr>
            </a:lvl3pPr>
          </a:lstStyle>
          <a:p>
            <a:pPr lvl="0"/>
            <a:r>
              <a:rPr lang="en-US" dirty="0" smtClean="0"/>
              <a:t>Click to edit Master text styles</a:t>
            </a:r>
          </a:p>
        </p:txBody>
      </p:sp>
      <p:sp>
        <p:nvSpPr>
          <p:cNvPr id="4" name="Content Placeholder 3"/>
          <p:cNvSpPr>
            <a:spLocks noGrp="1"/>
          </p:cNvSpPr>
          <p:nvPr>
            <p:ph sz="half" idx="2"/>
          </p:nvPr>
        </p:nvSpPr>
        <p:spPr>
          <a:xfrm>
            <a:off x="26034473" y="4876805"/>
            <a:ext cx="9169929" cy="12485687"/>
          </a:xfrm>
          <a:prstGeom prst="rect">
            <a:avLst/>
          </a:prstGeom>
        </p:spPr>
        <p:txBody>
          <a:bodyPr/>
          <a:lstStyle>
            <a:lvl1pPr marL="0" indent="0">
              <a:buNone/>
              <a:defRPr sz="3200" baseline="0">
                <a:latin typeface="+mn-lt"/>
              </a:defRPr>
            </a:lvl1pPr>
            <a:lvl2pPr>
              <a:defRPr sz="2800">
                <a:latin typeface="+mn-lt"/>
              </a:defRPr>
            </a:lvl2pPr>
            <a:lvl3pPr>
              <a:defRPr sz="2400">
                <a:latin typeface="+mn-lt"/>
              </a:defRPr>
            </a:lvl3pPr>
          </a:lstStyle>
          <a:p>
            <a:pPr lvl="0"/>
            <a:r>
              <a:rPr lang="en-US" dirty="0" smtClean="0"/>
              <a:t>Click to edit Master text styles</a:t>
            </a:r>
          </a:p>
        </p:txBody>
      </p:sp>
      <p:sp>
        <p:nvSpPr>
          <p:cNvPr id="8" name="Content Placeholder 3"/>
          <p:cNvSpPr>
            <a:spLocks noGrp="1"/>
          </p:cNvSpPr>
          <p:nvPr>
            <p:ph sz="half" idx="13"/>
          </p:nvPr>
        </p:nvSpPr>
        <p:spPr>
          <a:xfrm>
            <a:off x="10475914" y="4876800"/>
            <a:ext cx="14709775" cy="12485688"/>
          </a:xfrm>
          <a:prstGeom prst="rect">
            <a:avLst/>
          </a:prstGeom>
        </p:spPr>
        <p:txBody>
          <a:bodyPr/>
          <a:lstStyle>
            <a:lvl1pPr marL="0" indent="0">
              <a:buNone/>
              <a:defRPr sz="3200">
                <a:latin typeface="+mn-lt"/>
              </a:defRPr>
            </a:lvl1pPr>
            <a:lvl2pPr>
              <a:defRPr sz="2800">
                <a:latin typeface="+mn-lt"/>
              </a:defRPr>
            </a:lvl2pPr>
            <a:lvl3pPr>
              <a:defRPr sz="2400">
                <a:latin typeface="+mn-lt"/>
              </a:defRPr>
            </a:lvl3pPr>
          </a:lstStyle>
          <a:p>
            <a:pPr lvl="0"/>
            <a:r>
              <a:rPr lang="en-US" dirty="0" smtClean="0"/>
              <a:t>Click to edit Master text styles</a:t>
            </a:r>
          </a:p>
        </p:txBody>
      </p:sp>
      <p:sp>
        <p:nvSpPr>
          <p:cNvPr id="9" name="Content Placeholder 3"/>
          <p:cNvSpPr>
            <a:spLocks noGrp="1"/>
          </p:cNvSpPr>
          <p:nvPr>
            <p:ph sz="half" idx="14"/>
          </p:nvPr>
        </p:nvSpPr>
        <p:spPr>
          <a:xfrm>
            <a:off x="762004" y="18266043"/>
            <a:ext cx="34442401" cy="6987911"/>
          </a:xfrm>
          <a:prstGeom prst="rect">
            <a:avLst/>
          </a:prstGeom>
        </p:spPr>
        <p:txBody>
          <a:bodyPr/>
          <a:lstStyle>
            <a:lvl1pPr marL="0" marR="0" indent="0" algn="l" defTabSz="914392" rtl="0" eaLnBrk="0" fontAlgn="base" latinLnBrk="0" hangingPunct="0">
              <a:lnSpc>
                <a:spcPct val="100000"/>
              </a:lnSpc>
              <a:spcBef>
                <a:spcPts val="1650"/>
              </a:spcBef>
              <a:spcAft>
                <a:spcPct val="0"/>
              </a:spcAft>
              <a:buClr>
                <a:srgbClr val="000000"/>
              </a:buClr>
              <a:buSzTx/>
              <a:buFont typeface="Arial" panose="020B0604020202020204" pitchFamily="34" charset="0"/>
              <a:buNone/>
              <a:tabLst/>
              <a:defRPr sz="3200">
                <a:solidFill>
                  <a:schemeClr val="bg1"/>
                </a:solidFill>
                <a:latin typeface="+mn-lt"/>
              </a:defRPr>
            </a:lvl1pPr>
            <a:lvl2pPr marL="1828783" indent="0">
              <a:buNone/>
              <a:defRPr sz="2800">
                <a:latin typeface="+mn-lt"/>
              </a:defRPr>
            </a:lvl2pPr>
          </a:lstStyle>
          <a:p>
            <a:pPr lvl="0"/>
            <a:r>
              <a:rPr lang="en-US" dirty="0" smtClean="0"/>
              <a:t>Click to edit Master text styles</a:t>
            </a:r>
          </a:p>
          <a:p>
            <a:pPr lvl="0"/>
            <a:r>
              <a:rPr lang="en-US" dirty="0" smtClean="0"/>
              <a:t>	Second level</a:t>
            </a:r>
          </a:p>
        </p:txBody>
      </p:sp>
      <p:sp>
        <p:nvSpPr>
          <p:cNvPr id="16" name="Content Placeholder 2"/>
          <p:cNvSpPr>
            <a:spLocks noGrp="1"/>
          </p:cNvSpPr>
          <p:nvPr>
            <p:ph sz="half" idx="17"/>
          </p:nvPr>
        </p:nvSpPr>
        <p:spPr>
          <a:xfrm>
            <a:off x="762000" y="4973643"/>
            <a:ext cx="8813802" cy="6380161"/>
          </a:xfrm>
          <a:prstGeom prst="rect">
            <a:avLst/>
          </a:prstGeom>
        </p:spPr>
        <p:txBody>
          <a:bodyPr/>
          <a:lstStyle>
            <a:lvl1pPr marL="0" indent="0">
              <a:buNone/>
              <a:defRPr sz="3200">
                <a:latin typeface="+mn-lt"/>
              </a:defRPr>
            </a:lvl1pPr>
            <a:lvl2pPr>
              <a:defRPr sz="2800">
                <a:latin typeface="+mn-lt"/>
              </a:defRPr>
            </a:lvl2pPr>
            <a:lvl3pPr>
              <a:defRPr sz="2400">
                <a:latin typeface="+mn-lt"/>
              </a:defRPr>
            </a:lvl3pPr>
          </a:lstStyle>
          <a:p>
            <a:pPr lvl="0"/>
            <a:r>
              <a:rPr lang="en-US" dirty="0" smtClean="0"/>
              <a:t>Click to edit Master text styles</a:t>
            </a:r>
          </a:p>
          <a:p>
            <a:pPr lvl="0"/>
            <a:endParaRPr lang="en-US" dirty="0" smtClean="0"/>
          </a:p>
        </p:txBody>
      </p:sp>
      <p:sp>
        <p:nvSpPr>
          <p:cNvPr id="15" name="Text Placeholder 2"/>
          <p:cNvSpPr>
            <a:spLocks noGrp="1"/>
          </p:cNvSpPr>
          <p:nvPr>
            <p:ph idx="18"/>
          </p:nvPr>
        </p:nvSpPr>
        <p:spPr bwMode="auto">
          <a:xfrm>
            <a:off x="10972802" y="26495643"/>
            <a:ext cx="12725400" cy="106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dirty="0" smtClean="0"/>
              <a:t>Click to edit Master text styles</a:t>
            </a:r>
          </a:p>
        </p:txBody>
      </p:sp>
      <p:sp>
        <p:nvSpPr>
          <p:cNvPr id="18" name="Text Placeholder 2"/>
          <p:cNvSpPr>
            <a:spLocks noGrp="1"/>
          </p:cNvSpPr>
          <p:nvPr>
            <p:ph idx="19"/>
          </p:nvPr>
        </p:nvSpPr>
        <p:spPr bwMode="auto">
          <a:xfrm>
            <a:off x="939800" y="26495643"/>
            <a:ext cx="9207500" cy="106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dirty="0" smtClean="0"/>
              <a:t>Click to edit Master text styles</a:t>
            </a:r>
          </a:p>
        </p:txBody>
      </p:sp>
    </p:spTree>
    <p:extLst>
      <p:ext uri="{BB962C8B-B14F-4D97-AF65-F5344CB8AC3E}">
        <p14:creationId xmlns:p14="http://schemas.microsoft.com/office/powerpoint/2010/main" val="365171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57700" y="4638675"/>
            <a:ext cx="26746200" cy="9869488"/>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4457700" y="14889165"/>
            <a:ext cx="26746200" cy="6843712"/>
          </a:xfrm>
        </p:spPr>
        <p:txBody>
          <a:bodyPr/>
          <a:lstStyle>
            <a:lvl1pPr marL="0" indent="0" algn="ctr">
              <a:buNone/>
              <a:defRPr sz="2400"/>
            </a:lvl1pPr>
            <a:lvl2pPr marL="457196" indent="0" algn="ctr">
              <a:buNone/>
              <a:defRPr sz="2000"/>
            </a:lvl2pPr>
            <a:lvl3pPr marL="914392" indent="0" algn="ctr">
              <a:buNone/>
              <a:defRPr sz="1800"/>
            </a:lvl3pPr>
            <a:lvl4pPr marL="1371588" indent="0" algn="ctr">
              <a:buNone/>
              <a:defRPr sz="1600"/>
            </a:lvl4pPr>
            <a:lvl5pPr marL="1828783" indent="0" algn="ctr">
              <a:buNone/>
              <a:defRPr sz="1600"/>
            </a:lvl5pPr>
            <a:lvl6pPr marL="2285979" indent="0" algn="ctr">
              <a:buNone/>
              <a:defRPr sz="1600"/>
            </a:lvl6pPr>
            <a:lvl7pPr marL="2743174" indent="0" algn="ctr">
              <a:buNone/>
              <a:defRPr sz="1600"/>
            </a:lvl7pPr>
            <a:lvl8pPr marL="3200371" indent="0" algn="ctr">
              <a:buNone/>
              <a:defRPr sz="1600"/>
            </a:lvl8pPr>
            <a:lvl9pPr marL="3657566"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225AA3-44EA-4C95-B2CF-97DD9A7C0753}"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85C294-B5BF-4426-B01D-372012C7CDED}" type="slidenum">
              <a:rPr lang="en-US"/>
              <a:pPr>
                <a:defRPr/>
              </a:pPr>
              <a:t>‹#›</a:t>
            </a:fld>
            <a:endParaRPr lang="en-US"/>
          </a:p>
        </p:txBody>
      </p:sp>
    </p:spTree>
    <p:extLst>
      <p:ext uri="{BB962C8B-B14F-4D97-AF65-F5344CB8AC3E}">
        <p14:creationId xmlns:p14="http://schemas.microsoft.com/office/powerpoint/2010/main" val="12747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21B6CF8-AD45-41C0-B15E-92FD1CD865EE}"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FAF4B2-E203-4913-AA21-7A8894BEF63A}" type="slidenum">
              <a:rPr lang="en-US"/>
              <a:pPr>
                <a:defRPr/>
              </a:pPr>
              <a:t>‹#›</a:t>
            </a:fld>
            <a:endParaRPr lang="en-US"/>
          </a:p>
        </p:txBody>
      </p:sp>
    </p:spTree>
    <p:extLst>
      <p:ext uri="{BB962C8B-B14F-4D97-AF65-F5344CB8AC3E}">
        <p14:creationId xmlns:p14="http://schemas.microsoft.com/office/powerpoint/2010/main" val="168818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33640" y="7067551"/>
            <a:ext cx="30757812" cy="117903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2433640" y="18969040"/>
            <a:ext cx="30757812" cy="6200775"/>
          </a:xfrm>
        </p:spPr>
        <p:txBody>
          <a:bodyPr/>
          <a:lstStyle>
            <a:lvl1pPr marL="0" indent="0">
              <a:buNone/>
              <a:defRPr sz="2400">
                <a:solidFill>
                  <a:schemeClr val="tx1">
                    <a:tint val="75000"/>
                  </a:schemeClr>
                </a:solidFill>
              </a:defRPr>
            </a:lvl1pPr>
            <a:lvl2pPr marL="457196" indent="0">
              <a:buNone/>
              <a:defRPr sz="2000">
                <a:solidFill>
                  <a:schemeClr val="tx1">
                    <a:tint val="75000"/>
                  </a:schemeClr>
                </a:solidFill>
              </a:defRPr>
            </a:lvl2pPr>
            <a:lvl3pPr marL="914392" indent="0">
              <a:buNone/>
              <a:defRPr sz="1800">
                <a:solidFill>
                  <a:schemeClr val="tx1">
                    <a:tint val="75000"/>
                  </a:schemeClr>
                </a:solidFill>
              </a:defRPr>
            </a:lvl3pPr>
            <a:lvl4pPr marL="1371588" indent="0">
              <a:buNone/>
              <a:defRPr sz="1600">
                <a:solidFill>
                  <a:schemeClr val="tx1">
                    <a:tint val="75000"/>
                  </a:schemeClr>
                </a:solidFill>
              </a:defRPr>
            </a:lvl4pPr>
            <a:lvl5pPr marL="1828783" indent="0">
              <a:buNone/>
              <a:defRPr sz="1600">
                <a:solidFill>
                  <a:schemeClr val="tx1">
                    <a:tint val="75000"/>
                  </a:schemeClr>
                </a:solidFill>
              </a:defRPr>
            </a:lvl5pPr>
            <a:lvl6pPr marL="2285979" indent="0">
              <a:buNone/>
              <a:defRPr sz="1600">
                <a:solidFill>
                  <a:schemeClr val="tx1">
                    <a:tint val="75000"/>
                  </a:schemeClr>
                </a:solidFill>
              </a:defRPr>
            </a:lvl6pPr>
            <a:lvl7pPr marL="2743174" indent="0">
              <a:buNone/>
              <a:defRPr sz="1600">
                <a:solidFill>
                  <a:schemeClr val="tx1">
                    <a:tint val="75000"/>
                  </a:schemeClr>
                </a:solidFill>
              </a:defRPr>
            </a:lvl7pPr>
            <a:lvl8pPr marL="3200371" indent="0">
              <a:buNone/>
              <a:defRPr sz="1600">
                <a:solidFill>
                  <a:schemeClr val="tx1">
                    <a:tint val="75000"/>
                  </a:schemeClr>
                </a:solidFill>
              </a:defRPr>
            </a:lvl8pPr>
            <a:lvl9pPr marL="365756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E8D2B3-6791-496E-A644-10400072F412}"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722BA5-C258-4C98-B8F9-0083E2D2F5E8}" type="slidenum">
              <a:rPr lang="en-US"/>
              <a:pPr>
                <a:defRPr/>
              </a:pPr>
              <a:t>‹#›</a:t>
            </a:fld>
            <a:endParaRPr lang="en-US"/>
          </a:p>
        </p:txBody>
      </p:sp>
    </p:spTree>
    <p:extLst>
      <p:ext uri="{BB962C8B-B14F-4D97-AF65-F5344CB8AC3E}">
        <p14:creationId xmlns:p14="http://schemas.microsoft.com/office/powerpoint/2010/main" val="275168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51103" y="7545392"/>
            <a:ext cx="15303500" cy="17986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7907002" y="7545392"/>
            <a:ext cx="15303500" cy="17986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8B650D9-9DB0-4D75-A1E4-6298DA810369}" type="datetimeFigureOut">
              <a:rPr lang="en-US"/>
              <a:pPr>
                <a:defRPr/>
              </a:pPr>
              <a:t>11/6/2014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968C55-276D-4142-9B6A-A6D2C0FC9C0B}" type="slidenum">
              <a:rPr lang="en-US"/>
              <a:pPr>
                <a:defRPr/>
              </a:pPr>
              <a:t>‹#›</a:t>
            </a:fld>
            <a:endParaRPr lang="en-US"/>
          </a:p>
        </p:txBody>
      </p:sp>
    </p:spTree>
    <p:extLst>
      <p:ext uri="{BB962C8B-B14F-4D97-AF65-F5344CB8AC3E}">
        <p14:creationId xmlns:p14="http://schemas.microsoft.com/office/powerpoint/2010/main" val="308587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55865" y="1509713"/>
            <a:ext cx="30759400" cy="547846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455863" y="6948491"/>
            <a:ext cx="15087600" cy="3405187"/>
          </a:xfrm>
        </p:spPr>
        <p:txBody>
          <a:bodyPr anchor="b"/>
          <a:lstStyle>
            <a:lvl1pPr marL="0" indent="0">
              <a:buNone/>
              <a:defRPr sz="2400" b="1"/>
            </a:lvl1pPr>
            <a:lvl2pPr marL="457196" indent="0">
              <a:buNone/>
              <a:defRPr sz="2000" b="1"/>
            </a:lvl2pPr>
            <a:lvl3pPr marL="914392" indent="0">
              <a:buNone/>
              <a:defRPr sz="1800" b="1"/>
            </a:lvl3pPr>
            <a:lvl4pPr marL="1371588" indent="0">
              <a:buNone/>
              <a:defRPr sz="1600" b="1"/>
            </a:lvl4pPr>
            <a:lvl5pPr marL="1828783" indent="0">
              <a:buNone/>
              <a:defRPr sz="1600" b="1"/>
            </a:lvl5pPr>
            <a:lvl6pPr marL="2285979" indent="0">
              <a:buNone/>
              <a:defRPr sz="1600" b="1"/>
            </a:lvl6pPr>
            <a:lvl7pPr marL="2743174" indent="0">
              <a:buNone/>
              <a:defRPr sz="1600" b="1"/>
            </a:lvl7pPr>
            <a:lvl8pPr marL="3200371" indent="0">
              <a:buNone/>
              <a:defRPr sz="1600" b="1"/>
            </a:lvl8pPr>
            <a:lvl9pPr marL="365756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455863" y="10353679"/>
            <a:ext cx="15087600" cy="152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053053" y="6948491"/>
            <a:ext cx="15162213" cy="3405187"/>
          </a:xfrm>
        </p:spPr>
        <p:txBody>
          <a:bodyPr anchor="b"/>
          <a:lstStyle>
            <a:lvl1pPr marL="0" indent="0">
              <a:buNone/>
              <a:defRPr sz="2400" b="1"/>
            </a:lvl1pPr>
            <a:lvl2pPr marL="457196" indent="0">
              <a:buNone/>
              <a:defRPr sz="2000" b="1"/>
            </a:lvl2pPr>
            <a:lvl3pPr marL="914392" indent="0">
              <a:buNone/>
              <a:defRPr sz="1800" b="1"/>
            </a:lvl3pPr>
            <a:lvl4pPr marL="1371588" indent="0">
              <a:buNone/>
              <a:defRPr sz="1600" b="1"/>
            </a:lvl4pPr>
            <a:lvl5pPr marL="1828783" indent="0">
              <a:buNone/>
              <a:defRPr sz="1600" b="1"/>
            </a:lvl5pPr>
            <a:lvl6pPr marL="2285979" indent="0">
              <a:buNone/>
              <a:defRPr sz="1600" b="1"/>
            </a:lvl6pPr>
            <a:lvl7pPr marL="2743174" indent="0">
              <a:buNone/>
              <a:defRPr sz="1600" b="1"/>
            </a:lvl7pPr>
            <a:lvl8pPr marL="3200371" indent="0">
              <a:buNone/>
              <a:defRPr sz="1600" b="1"/>
            </a:lvl8pPr>
            <a:lvl9pPr marL="365756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8053053" y="10353679"/>
            <a:ext cx="15162213" cy="152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36FB31C-8232-4E8F-9810-155A6F62D5F6}" type="datetimeFigureOut">
              <a:rPr lang="en-US"/>
              <a:pPr>
                <a:defRPr/>
              </a:pPr>
              <a:t>11/6/2014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AAE9220-E366-4973-8ED9-0C13B2EEB471}" type="slidenum">
              <a:rPr lang="en-US"/>
              <a:pPr>
                <a:defRPr/>
              </a:pPr>
              <a:t>‹#›</a:t>
            </a:fld>
            <a:endParaRPr lang="en-US"/>
          </a:p>
        </p:txBody>
      </p:sp>
    </p:spTree>
    <p:extLst>
      <p:ext uri="{BB962C8B-B14F-4D97-AF65-F5344CB8AC3E}">
        <p14:creationId xmlns:p14="http://schemas.microsoft.com/office/powerpoint/2010/main" val="348335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F5B6E1B-AC19-4EFA-892A-89FD6D5CAF28}" type="datetimeFigureOut">
              <a:rPr lang="en-US"/>
              <a:pPr>
                <a:defRPr/>
              </a:pPr>
              <a:t>11/6/2014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31CB206-1A6D-4B15-89F4-37FFDAF9FFAD}" type="slidenum">
              <a:rPr lang="en-US"/>
              <a:pPr>
                <a:defRPr/>
              </a:pPr>
              <a:t>‹#›</a:t>
            </a:fld>
            <a:endParaRPr lang="en-US"/>
          </a:p>
        </p:txBody>
      </p:sp>
    </p:spTree>
    <p:extLst>
      <p:ext uri="{BB962C8B-B14F-4D97-AF65-F5344CB8AC3E}">
        <p14:creationId xmlns:p14="http://schemas.microsoft.com/office/powerpoint/2010/main" val="285388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9665EA-60F0-4020-97DB-6B418665540C}" type="datetimeFigureOut">
              <a:rPr lang="en-US"/>
              <a:pPr>
                <a:defRPr/>
              </a:pPr>
              <a:t>11/6/2014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F597501-5C19-4640-9670-6888AE4B23AB}" type="slidenum">
              <a:rPr lang="en-US"/>
              <a:pPr>
                <a:defRPr/>
              </a:pPr>
              <a:t>‹#›</a:t>
            </a:fld>
            <a:endParaRPr lang="en-US"/>
          </a:p>
        </p:txBody>
      </p:sp>
    </p:spTree>
    <p:extLst>
      <p:ext uri="{BB962C8B-B14F-4D97-AF65-F5344CB8AC3E}">
        <p14:creationId xmlns:p14="http://schemas.microsoft.com/office/powerpoint/2010/main" val="438569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35661600" cy="3733800"/>
          </a:xfrm>
          <a:prstGeom prst="rect">
            <a:avLst/>
          </a:prstGeom>
          <a:solidFill>
            <a:srgbClr val="082B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Arial" panose="020B0604020202020204" pitchFamily="34" charset="0"/>
            </a:endParaRPr>
          </a:p>
        </p:txBody>
      </p:sp>
      <p:sp>
        <p:nvSpPr>
          <p:cNvPr id="10" name="Rectangle 9"/>
          <p:cNvSpPr/>
          <p:nvPr userDrawn="1"/>
        </p:nvSpPr>
        <p:spPr>
          <a:xfrm>
            <a:off x="0" y="3733800"/>
            <a:ext cx="35661600" cy="457200"/>
          </a:xfrm>
          <a:prstGeom prst="rect">
            <a:avLst/>
          </a:prstGeom>
          <a:solidFill>
            <a:srgbClr val="80A0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Arial" panose="020B0604020202020204" pitchFamily="34" charset="0"/>
            </a:endParaRPr>
          </a:p>
        </p:txBody>
      </p:sp>
      <p:sp>
        <p:nvSpPr>
          <p:cNvPr id="11" name="Rectangle 10"/>
          <p:cNvSpPr/>
          <p:nvPr userDrawn="1"/>
        </p:nvSpPr>
        <p:spPr>
          <a:xfrm>
            <a:off x="0" y="17830800"/>
            <a:ext cx="35661600" cy="8077200"/>
          </a:xfrm>
          <a:prstGeom prst="rect">
            <a:avLst/>
          </a:prstGeom>
          <a:solidFill>
            <a:srgbClr val="80A0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Arial" panose="020B0604020202020204" pitchFamily="34" charset="0"/>
            </a:endParaRPr>
          </a:p>
        </p:txBody>
      </p:sp>
      <p:sp>
        <p:nvSpPr>
          <p:cNvPr id="13" name="Rectangle 140"/>
          <p:cNvSpPr>
            <a:spLocks noChangeArrowheads="1"/>
          </p:cNvSpPr>
          <p:nvPr userDrawn="1"/>
        </p:nvSpPr>
        <p:spPr bwMode="auto">
          <a:xfrm>
            <a:off x="27355800" y="26563639"/>
            <a:ext cx="571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en-US" dirty="0" smtClean="0">
                <a:latin typeface="Arial" panose="020B0604020202020204" pitchFamily="34" charset="0"/>
              </a:rPr>
              <a:t>The NSCL is funded in part by Michigan State University and the National Science Foundation.</a:t>
            </a:r>
          </a:p>
        </p:txBody>
      </p:sp>
      <p:pic>
        <p:nvPicPr>
          <p:cNvPr id="1030" name="Picture 14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290003" y="26333451"/>
            <a:ext cx="8667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4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3863301" y="26352501"/>
            <a:ext cx="36560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4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613600" y="26362029"/>
            <a:ext cx="129063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txBox="1">
            <a:spLocks/>
          </p:cNvSpPr>
          <p:nvPr userDrawn="1"/>
        </p:nvSpPr>
        <p:spPr>
          <a:xfrm>
            <a:off x="2819401" y="533400"/>
            <a:ext cx="30759400" cy="2743200"/>
          </a:xfrm>
          <a:prstGeom prst="rect">
            <a:avLst/>
          </a:prstGeom>
          <a:ln>
            <a:noFill/>
          </a:ln>
        </p:spPr>
        <p:txBody>
          <a:bodyPr>
            <a:normAutofit/>
          </a:bodyPr>
          <a:lstStyle>
            <a:lvl1pPr algn="ctr" rtl="0" eaLnBrk="0" fontAlgn="base" hangingPunct="0">
              <a:spcBef>
                <a:spcPct val="0"/>
              </a:spcBef>
              <a:spcAft>
                <a:spcPct val="0"/>
              </a:spcAft>
              <a:defRPr sz="8000" b="1" i="0" baseline="0">
                <a:solidFill>
                  <a:srgbClr val="FFFFFF"/>
                </a:solidFill>
                <a:effectLst>
                  <a:outerShdw blurRad="38100" dist="38100" dir="2700000">
                    <a:srgbClr val="000000">
                      <a:alpha val="43137"/>
                    </a:srgbClr>
                  </a:outerShdw>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7200" b="1" i="1">
                <a:solidFill>
                  <a:srgbClr val="FFFFFF"/>
                </a:solidFill>
                <a:latin typeface="Tahoma" panose="020B0604030504040204" pitchFamily="34" charset="0"/>
              </a:defRPr>
            </a:lvl2pPr>
            <a:lvl3pPr algn="ctr" rtl="0" eaLnBrk="0" fontAlgn="base" hangingPunct="0">
              <a:spcBef>
                <a:spcPct val="0"/>
              </a:spcBef>
              <a:spcAft>
                <a:spcPct val="0"/>
              </a:spcAft>
              <a:defRPr sz="7200" b="1" i="1">
                <a:solidFill>
                  <a:srgbClr val="FFFFFF"/>
                </a:solidFill>
                <a:latin typeface="Tahoma" panose="020B0604030504040204" pitchFamily="34" charset="0"/>
              </a:defRPr>
            </a:lvl3pPr>
            <a:lvl4pPr algn="ctr" rtl="0" eaLnBrk="0" fontAlgn="base" hangingPunct="0">
              <a:spcBef>
                <a:spcPct val="0"/>
              </a:spcBef>
              <a:spcAft>
                <a:spcPct val="0"/>
              </a:spcAft>
              <a:defRPr sz="7200" b="1" i="1">
                <a:solidFill>
                  <a:srgbClr val="FFFFFF"/>
                </a:solidFill>
                <a:latin typeface="Tahoma" panose="020B0604030504040204" pitchFamily="34" charset="0"/>
              </a:defRPr>
            </a:lvl4pPr>
            <a:lvl5pPr algn="ctr" rtl="0" eaLnBrk="0" fontAlgn="base" hangingPunct="0">
              <a:spcBef>
                <a:spcPct val="0"/>
              </a:spcBef>
              <a:spcAft>
                <a:spcPct val="0"/>
              </a:spcAft>
              <a:defRPr sz="7200" b="1" i="1">
                <a:solidFill>
                  <a:srgbClr val="FFFFFF"/>
                </a:solidFill>
                <a:latin typeface="Tahoma" panose="020B0604030504040204" pitchFamily="34" charset="0"/>
              </a:defRPr>
            </a:lvl5pPr>
            <a:lvl6pPr marL="457200" algn="ctr" rtl="0" fontAlgn="base">
              <a:spcBef>
                <a:spcPct val="0"/>
              </a:spcBef>
              <a:spcAft>
                <a:spcPct val="0"/>
              </a:spcAft>
              <a:defRPr sz="7200" b="1" i="1">
                <a:solidFill>
                  <a:srgbClr val="FFFFFF"/>
                </a:solidFill>
                <a:latin typeface="Tahoma" panose="020B0604030504040204" pitchFamily="34" charset="0"/>
              </a:defRPr>
            </a:lvl6pPr>
            <a:lvl7pPr marL="914400" algn="ctr" rtl="0" fontAlgn="base">
              <a:spcBef>
                <a:spcPct val="0"/>
              </a:spcBef>
              <a:spcAft>
                <a:spcPct val="0"/>
              </a:spcAft>
              <a:defRPr sz="7200" b="1" i="1">
                <a:solidFill>
                  <a:srgbClr val="FFFFFF"/>
                </a:solidFill>
                <a:latin typeface="Tahoma" panose="020B0604030504040204" pitchFamily="34" charset="0"/>
              </a:defRPr>
            </a:lvl7pPr>
            <a:lvl8pPr marL="1371600" algn="ctr" rtl="0" fontAlgn="base">
              <a:spcBef>
                <a:spcPct val="0"/>
              </a:spcBef>
              <a:spcAft>
                <a:spcPct val="0"/>
              </a:spcAft>
              <a:defRPr sz="7200" b="1" i="1">
                <a:solidFill>
                  <a:srgbClr val="FFFFFF"/>
                </a:solidFill>
                <a:latin typeface="Tahoma" panose="020B0604030504040204" pitchFamily="34" charset="0"/>
              </a:defRPr>
            </a:lvl8pPr>
            <a:lvl9pPr marL="1828800" algn="ctr" rtl="0" fontAlgn="base">
              <a:spcBef>
                <a:spcPct val="0"/>
              </a:spcBef>
              <a:spcAft>
                <a:spcPct val="0"/>
              </a:spcAft>
              <a:defRPr sz="7200" b="1" i="1">
                <a:solidFill>
                  <a:srgbClr val="FFFFFF"/>
                </a:solidFill>
                <a:latin typeface="Tahoma" panose="020B0604030504040204" pitchFamily="34" charset="0"/>
              </a:defRPr>
            </a:lvl9pPr>
          </a:lstStyle>
          <a:p>
            <a:pPr>
              <a:defRPr/>
            </a:pPr>
            <a:endParaRPr lang="en-US" sz="8000" kern="0" dirty="0"/>
          </a:p>
        </p:txBody>
      </p:sp>
      <p:sp>
        <p:nvSpPr>
          <p:cNvPr id="1034" name="Content Placeholder 2"/>
          <p:cNvSpPr txBox="1">
            <a:spLocks/>
          </p:cNvSpPr>
          <p:nvPr userDrawn="1"/>
        </p:nvSpPr>
        <p:spPr bwMode="auto">
          <a:xfrm>
            <a:off x="1219201" y="4821238"/>
            <a:ext cx="8204200" cy="125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828800" indent="1143000">
              <a:defRPr>
                <a:solidFill>
                  <a:schemeClr val="tx1"/>
                </a:solidFill>
                <a:latin typeface="Calibri" panose="020F0502020204030204" pitchFamily="34" charset="0"/>
                <a:cs typeface="Arial" panose="020B0604020202020204" pitchFamily="34" charset="0"/>
              </a:defRPr>
            </a:lvl2pPr>
            <a:lvl3pPr marL="3657600" indent="914400">
              <a:defRPr>
                <a:solidFill>
                  <a:schemeClr val="tx1"/>
                </a:solidFill>
                <a:latin typeface="Calibri" panose="020F0502020204030204" pitchFamily="34" charset="0"/>
                <a:cs typeface="Arial" panose="020B0604020202020204" pitchFamily="34" charset="0"/>
              </a:defRPr>
            </a:lvl3pPr>
            <a:lvl4pPr marL="5486400" indent="914400">
              <a:defRPr>
                <a:solidFill>
                  <a:schemeClr val="tx1"/>
                </a:solidFill>
                <a:latin typeface="Calibri" panose="020F0502020204030204" pitchFamily="34" charset="0"/>
                <a:cs typeface="Arial" panose="020B0604020202020204" pitchFamily="34" charset="0"/>
              </a:defRPr>
            </a:lvl4pPr>
            <a:lvl5pPr marL="7315200" indent="914400">
              <a:defRPr>
                <a:solidFill>
                  <a:schemeClr val="tx1"/>
                </a:solidFill>
                <a:latin typeface="Calibri" panose="020F0502020204030204" pitchFamily="34" charset="0"/>
                <a:cs typeface="Arial" panose="020B0604020202020204" pitchFamily="34" charset="0"/>
              </a:defRPr>
            </a:lvl5pPr>
            <a:lvl6pPr marL="7772400" indent="914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8229600" indent="914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8686800" indent="914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9144000" indent="914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1650"/>
              </a:spcBef>
              <a:buClr>
                <a:srgbClr val="000000"/>
              </a:buClr>
              <a:buFont typeface="Tahoma" panose="020B0604030504040204" pitchFamily="34" charset="0"/>
              <a:buNone/>
              <a:defRPr/>
            </a:pPr>
            <a:endParaRPr lang="en-US" altLang="en-US" sz="2000" smtClean="0">
              <a:solidFill>
                <a:srgbClr val="000000"/>
              </a:solidFill>
              <a:latin typeface="Arial" panose="020B0604020202020204" pitchFamily="34" charset="0"/>
            </a:endParaRPr>
          </a:p>
        </p:txBody>
      </p:sp>
      <p:sp>
        <p:nvSpPr>
          <p:cNvPr id="1035" name="Content Placeholder 3"/>
          <p:cNvSpPr txBox="1">
            <a:spLocks/>
          </p:cNvSpPr>
          <p:nvPr userDrawn="1"/>
        </p:nvSpPr>
        <p:spPr bwMode="auto">
          <a:xfrm>
            <a:off x="26035000" y="4876800"/>
            <a:ext cx="9169400" cy="1248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828800" indent="1143000">
              <a:defRPr>
                <a:solidFill>
                  <a:schemeClr val="tx1"/>
                </a:solidFill>
                <a:latin typeface="Calibri" panose="020F0502020204030204" pitchFamily="34" charset="0"/>
                <a:cs typeface="Arial" panose="020B0604020202020204" pitchFamily="34" charset="0"/>
              </a:defRPr>
            </a:lvl2pPr>
            <a:lvl3pPr marL="3657600" indent="914400">
              <a:defRPr>
                <a:solidFill>
                  <a:schemeClr val="tx1"/>
                </a:solidFill>
                <a:latin typeface="Calibri" panose="020F0502020204030204" pitchFamily="34" charset="0"/>
                <a:cs typeface="Arial" panose="020B0604020202020204" pitchFamily="34" charset="0"/>
              </a:defRPr>
            </a:lvl3pPr>
            <a:lvl4pPr marL="5486400" indent="914400">
              <a:defRPr>
                <a:solidFill>
                  <a:schemeClr val="tx1"/>
                </a:solidFill>
                <a:latin typeface="Calibri" panose="020F0502020204030204" pitchFamily="34" charset="0"/>
                <a:cs typeface="Arial" panose="020B0604020202020204" pitchFamily="34" charset="0"/>
              </a:defRPr>
            </a:lvl4pPr>
            <a:lvl5pPr marL="7315200" indent="914400">
              <a:defRPr>
                <a:solidFill>
                  <a:schemeClr val="tx1"/>
                </a:solidFill>
                <a:latin typeface="Calibri" panose="020F0502020204030204" pitchFamily="34" charset="0"/>
                <a:cs typeface="Arial" panose="020B0604020202020204" pitchFamily="34" charset="0"/>
              </a:defRPr>
            </a:lvl5pPr>
            <a:lvl6pPr marL="7772400" indent="914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8229600" indent="914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8686800" indent="914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9144000" indent="914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Clr>
                <a:srgbClr val="000000"/>
              </a:buClr>
              <a:buFont typeface="Tahoma" panose="020B0604030504040204" pitchFamily="34" charset="0"/>
              <a:buNone/>
              <a:defRPr/>
            </a:pPr>
            <a:endParaRPr lang="en-US" altLang="en-US" sz="6600" smtClean="0">
              <a:solidFill>
                <a:srgbClr val="000000"/>
              </a:solidFill>
              <a:latin typeface="Tahoma" panose="020B0604030504040204" pitchFamily="34" charset="0"/>
            </a:endParaRPr>
          </a:p>
        </p:txBody>
      </p:sp>
      <p:sp>
        <p:nvSpPr>
          <p:cNvPr id="1036" name="Content Placeholder 3"/>
          <p:cNvSpPr txBox="1">
            <a:spLocks/>
          </p:cNvSpPr>
          <p:nvPr userDrawn="1"/>
        </p:nvSpPr>
        <p:spPr bwMode="auto">
          <a:xfrm>
            <a:off x="10475914" y="4876800"/>
            <a:ext cx="14709775" cy="1248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828800" indent="1143000">
              <a:defRPr>
                <a:solidFill>
                  <a:schemeClr val="tx1"/>
                </a:solidFill>
                <a:latin typeface="Calibri" panose="020F0502020204030204" pitchFamily="34" charset="0"/>
                <a:cs typeface="Arial" panose="020B0604020202020204" pitchFamily="34" charset="0"/>
              </a:defRPr>
            </a:lvl2pPr>
            <a:lvl3pPr marL="3657600" indent="914400">
              <a:defRPr>
                <a:solidFill>
                  <a:schemeClr val="tx1"/>
                </a:solidFill>
                <a:latin typeface="Calibri" panose="020F0502020204030204" pitchFamily="34" charset="0"/>
                <a:cs typeface="Arial" panose="020B0604020202020204" pitchFamily="34" charset="0"/>
              </a:defRPr>
            </a:lvl3pPr>
            <a:lvl4pPr marL="5486400" indent="914400">
              <a:defRPr>
                <a:solidFill>
                  <a:schemeClr val="tx1"/>
                </a:solidFill>
                <a:latin typeface="Calibri" panose="020F0502020204030204" pitchFamily="34" charset="0"/>
                <a:cs typeface="Arial" panose="020B0604020202020204" pitchFamily="34" charset="0"/>
              </a:defRPr>
            </a:lvl4pPr>
            <a:lvl5pPr marL="7315200" indent="914400">
              <a:defRPr>
                <a:solidFill>
                  <a:schemeClr val="tx1"/>
                </a:solidFill>
                <a:latin typeface="Calibri" panose="020F0502020204030204" pitchFamily="34" charset="0"/>
                <a:cs typeface="Arial" panose="020B0604020202020204" pitchFamily="34" charset="0"/>
              </a:defRPr>
            </a:lvl5pPr>
            <a:lvl6pPr marL="7772400" indent="914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8229600" indent="914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8686800" indent="914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9144000" indent="914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Clr>
                <a:srgbClr val="000000"/>
              </a:buClr>
              <a:buFont typeface="Tahoma" panose="020B0604030504040204" pitchFamily="34" charset="0"/>
              <a:buNone/>
              <a:defRPr/>
            </a:pPr>
            <a:endParaRPr lang="en-US" altLang="en-US" sz="6600" smtClean="0">
              <a:solidFill>
                <a:srgbClr val="000000"/>
              </a:solidFill>
              <a:latin typeface="Tahoma" panose="020B0604030504040204" pitchFamily="34" charset="0"/>
            </a:endParaRPr>
          </a:p>
        </p:txBody>
      </p:sp>
      <p:sp>
        <p:nvSpPr>
          <p:cNvPr id="1037" name="Content Placeholder 3"/>
          <p:cNvSpPr txBox="1">
            <a:spLocks/>
          </p:cNvSpPr>
          <p:nvPr userDrawn="1"/>
        </p:nvSpPr>
        <p:spPr bwMode="auto">
          <a:xfrm>
            <a:off x="1219201" y="18265775"/>
            <a:ext cx="33985200" cy="698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828800" indent="1143000">
              <a:defRPr>
                <a:solidFill>
                  <a:schemeClr val="tx1"/>
                </a:solidFill>
                <a:latin typeface="Calibri" panose="020F0502020204030204" pitchFamily="34" charset="0"/>
                <a:cs typeface="Arial" panose="020B0604020202020204" pitchFamily="34" charset="0"/>
              </a:defRPr>
            </a:lvl2pPr>
            <a:lvl3pPr marL="3657600" indent="914400">
              <a:defRPr>
                <a:solidFill>
                  <a:schemeClr val="tx1"/>
                </a:solidFill>
                <a:latin typeface="Calibri" panose="020F0502020204030204" pitchFamily="34" charset="0"/>
                <a:cs typeface="Arial" panose="020B0604020202020204" pitchFamily="34" charset="0"/>
              </a:defRPr>
            </a:lvl3pPr>
            <a:lvl4pPr marL="5486400" indent="914400">
              <a:defRPr>
                <a:solidFill>
                  <a:schemeClr val="tx1"/>
                </a:solidFill>
                <a:latin typeface="Calibri" panose="020F0502020204030204" pitchFamily="34" charset="0"/>
                <a:cs typeface="Arial" panose="020B0604020202020204" pitchFamily="34" charset="0"/>
              </a:defRPr>
            </a:lvl4pPr>
            <a:lvl5pPr marL="7315200" indent="914400">
              <a:defRPr>
                <a:solidFill>
                  <a:schemeClr val="tx1"/>
                </a:solidFill>
                <a:latin typeface="Calibri" panose="020F0502020204030204" pitchFamily="34" charset="0"/>
                <a:cs typeface="Arial" panose="020B0604020202020204" pitchFamily="34" charset="0"/>
              </a:defRPr>
            </a:lvl5pPr>
            <a:lvl6pPr marL="7772400" indent="914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8229600" indent="914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8686800" indent="914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9144000" indent="9144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1650"/>
              </a:spcBef>
              <a:buClr>
                <a:srgbClr val="000000"/>
              </a:buClr>
              <a:buFont typeface="Tahoma" panose="020B0604030504040204" pitchFamily="34" charset="0"/>
              <a:buNone/>
              <a:defRPr/>
            </a:pPr>
            <a:endParaRPr lang="en-US" altLang="en-US" sz="6600" smtClean="0">
              <a:solidFill>
                <a:srgbClr val="000000"/>
              </a:solidFill>
              <a:latin typeface="Tahoma" panose="020B0604030504040204" pitchFamily="34" charset="0"/>
            </a:endParaRPr>
          </a:p>
        </p:txBody>
      </p:sp>
      <p:cxnSp>
        <p:nvCxnSpPr>
          <p:cNvPr id="22" name="Straight Connector 21"/>
          <p:cNvCxnSpPr/>
          <p:nvPr userDrawn="1"/>
        </p:nvCxnSpPr>
        <p:spPr>
          <a:xfrm>
            <a:off x="9994901" y="4876800"/>
            <a:ext cx="4763" cy="12485688"/>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userDrawn="1"/>
        </p:nvCxnSpPr>
        <p:spPr>
          <a:xfrm>
            <a:off x="25614313" y="4821241"/>
            <a:ext cx="0" cy="12334875"/>
          </a:xfrm>
          <a:prstGeom prst="line">
            <a:avLst/>
          </a:prstGeom>
        </p:spPr>
        <p:style>
          <a:lnRef idx="1">
            <a:schemeClr val="dk1"/>
          </a:lnRef>
          <a:fillRef idx="0">
            <a:schemeClr val="dk1"/>
          </a:fillRef>
          <a:effectRef idx="0">
            <a:schemeClr val="dk1"/>
          </a:effectRef>
          <a:fontRef idx="minor">
            <a:schemeClr val="tx1"/>
          </a:fontRef>
        </p:style>
      </p:cxnSp>
      <p:sp>
        <p:nvSpPr>
          <p:cNvPr id="24" name="Date Placeholder 4"/>
          <p:cNvSpPr>
            <a:spLocks noGrp="1"/>
          </p:cNvSpPr>
          <p:nvPr>
            <p:ph type="dt" sz="half" idx="2"/>
          </p:nvPr>
        </p:nvSpPr>
        <p:spPr>
          <a:xfrm>
            <a:off x="1219204" y="26273129"/>
            <a:ext cx="8024813" cy="1509713"/>
          </a:xfrm>
          <a:prstGeom prst="rect">
            <a:avLst/>
          </a:prstGeom>
        </p:spPr>
        <p:txBody>
          <a:bodyPr/>
          <a:lstStyle>
            <a:lvl1pPr>
              <a:defRPr/>
            </a:lvl1pPr>
          </a:lstStyle>
          <a:p>
            <a:pPr>
              <a:defRPr/>
            </a:pPr>
            <a:r>
              <a:rPr lang="en-US"/>
              <a:t>POSTER PRESENTED BY: NAMES</a:t>
            </a:r>
          </a:p>
          <a:p>
            <a:pPr>
              <a:defRPr/>
            </a:pPr>
            <a:r>
              <a:rPr lang="en-US"/>
              <a:t>COLLABORATION INFOR&lt;ATION IF APPLICABLE</a:t>
            </a:r>
          </a:p>
        </p:txBody>
      </p:sp>
      <p:sp>
        <p:nvSpPr>
          <p:cNvPr id="25" name="Footer Placeholder 5"/>
          <p:cNvSpPr>
            <a:spLocks noGrp="1"/>
          </p:cNvSpPr>
          <p:nvPr>
            <p:ph type="ftr" sz="quarter" idx="3"/>
          </p:nvPr>
        </p:nvSpPr>
        <p:spPr>
          <a:xfrm>
            <a:off x="11214102" y="26273129"/>
            <a:ext cx="12036425" cy="1509713"/>
          </a:xfrm>
          <a:prstGeom prst="rect">
            <a:avLst/>
          </a:prstGeom>
        </p:spPr>
        <p:txBody>
          <a:bodyPr/>
          <a:lstStyle>
            <a:lvl1pPr>
              <a:defRPr/>
            </a:lvl1pPr>
          </a:lstStyle>
          <a:p>
            <a:pPr>
              <a:defRPr/>
            </a:pPr>
            <a:r>
              <a:rPr lang="en-US"/>
              <a:t>ACKNOWLEDGMENTS:</a:t>
            </a:r>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Lst>
  <p:txStyles>
    <p:titleStyle>
      <a:lvl1pPr algn="ctr" rtl="0" eaLnBrk="0" fontAlgn="base" hangingPunct="0">
        <a:spcBef>
          <a:spcPct val="0"/>
        </a:spcBef>
        <a:spcAft>
          <a:spcPct val="0"/>
        </a:spcAft>
        <a:defRPr sz="7200" b="1" i="1">
          <a:solidFill>
            <a:srgbClr val="FFFFFF"/>
          </a:solidFill>
          <a:effectLst>
            <a:outerShdw blurRad="38100" dist="38100" dir="2700000">
              <a:srgbClr val="000000">
                <a:alpha val="43137"/>
              </a:srgbClr>
            </a:outerShdw>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7200" b="1" i="1">
          <a:solidFill>
            <a:srgbClr val="FFFFFF"/>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7200" b="1" i="1">
          <a:solidFill>
            <a:srgbClr val="FFFFFF"/>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7200" b="1" i="1">
          <a:solidFill>
            <a:srgbClr val="FFFFFF"/>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7200" b="1" i="1">
          <a:solidFill>
            <a:srgbClr val="FFFFFF"/>
          </a:solidFill>
          <a:latin typeface="Arial" panose="020B0604020202020204" pitchFamily="34" charset="0"/>
          <a:cs typeface="Arial" panose="020B0604020202020204" pitchFamily="34" charset="0"/>
        </a:defRPr>
      </a:lvl5pPr>
      <a:lvl6pPr marL="457196" algn="ctr" rtl="0" fontAlgn="base">
        <a:spcBef>
          <a:spcPct val="0"/>
        </a:spcBef>
        <a:spcAft>
          <a:spcPct val="0"/>
        </a:spcAft>
        <a:defRPr sz="7200" b="1" i="1">
          <a:solidFill>
            <a:srgbClr val="FFFFFF"/>
          </a:solidFill>
          <a:latin typeface="Tahoma" panose="020B0604030504040204" pitchFamily="34" charset="0"/>
        </a:defRPr>
      </a:lvl6pPr>
      <a:lvl7pPr marL="914392" algn="ctr" rtl="0" fontAlgn="base">
        <a:spcBef>
          <a:spcPct val="0"/>
        </a:spcBef>
        <a:spcAft>
          <a:spcPct val="0"/>
        </a:spcAft>
        <a:defRPr sz="7200" b="1" i="1">
          <a:solidFill>
            <a:srgbClr val="FFFFFF"/>
          </a:solidFill>
          <a:latin typeface="Tahoma" panose="020B0604030504040204" pitchFamily="34" charset="0"/>
        </a:defRPr>
      </a:lvl7pPr>
      <a:lvl8pPr marL="1371588" algn="ctr" rtl="0" fontAlgn="base">
        <a:spcBef>
          <a:spcPct val="0"/>
        </a:spcBef>
        <a:spcAft>
          <a:spcPct val="0"/>
        </a:spcAft>
        <a:defRPr sz="7200" b="1" i="1">
          <a:solidFill>
            <a:srgbClr val="FFFFFF"/>
          </a:solidFill>
          <a:latin typeface="Tahoma" panose="020B0604030504040204" pitchFamily="34" charset="0"/>
        </a:defRPr>
      </a:lvl8pPr>
      <a:lvl9pPr marL="1828783" algn="ctr" rtl="0" fontAlgn="base">
        <a:spcBef>
          <a:spcPct val="0"/>
        </a:spcBef>
        <a:spcAft>
          <a:spcPct val="0"/>
        </a:spcAft>
        <a:defRPr sz="7200" b="1" i="1">
          <a:solidFill>
            <a:srgbClr val="FFFFFF"/>
          </a:solidFill>
          <a:latin typeface="Tahoma" panose="020B0604030504040204" pitchFamily="34" charset="0"/>
        </a:defRPr>
      </a:lvl9pPr>
    </p:titleStyle>
    <p:bodyStyle>
      <a:lvl1pPr indent="1371588" algn="l" rtl="0" eaLnBrk="0" fontAlgn="base" hangingPunct="0">
        <a:spcBef>
          <a:spcPts val="1650"/>
        </a:spcBef>
        <a:spcAft>
          <a:spcPct val="0"/>
        </a:spcAft>
        <a:buClr>
          <a:srgbClr val="000000"/>
        </a:buClr>
        <a:buFont typeface="Tahoma" panose="020B0604030504040204" pitchFamily="34" charset="0"/>
        <a:buChar char="•"/>
        <a:defRPr sz="6600">
          <a:solidFill>
            <a:srgbClr val="000000"/>
          </a:solidFill>
          <a:latin typeface="Tahoma"/>
          <a:ea typeface="+mn-ea"/>
          <a:cs typeface="+mn-cs"/>
        </a:defRPr>
      </a:lvl1pPr>
      <a:lvl2pPr marL="1828783" indent="1142990" algn="l" rtl="0" eaLnBrk="0" fontAlgn="base" hangingPunct="0">
        <a:spcBef>
          <a:spcPts val="1500"/>
        </a:spcBef>
        <a:spcAft>
          <a:spcPct val="0"/>
        </a:spcAft>
        <a:buClr>
          <a:srgbClr val="000000"/>
        </a:buClr>
        <a:buFont typeface="Tahoma" panose="020B0604030504040204" pitchFamily="34" charset="0"/>
        <a:buChar char="–"/>
        <a:defRPr sz="6000">
          <a:solidFill>
            <a:srgbClr val="000000"/>
          </a:solidFill>
          <a:latin typeface="Tahoma"/>
          <a:ea typeface="+mn-ea"/>
          <a:cs typeface="+mn-cs"/>
        </a:defRPr>
      </a:lvl2pPr>
      <a:lvl3pPr marL="3657566" indent="914392" algn="l" rtl="0" eaLnBrk="0" fontAlgn="base" hangingPunct="0">
        <a:spcBef>
          <a:spcPts val="1350"/>
        </a:spcBef>
        <a:spcAft>
          <a:spcPct val="0"/>
        </a:spcAft>
        <a:buClr>
          <a:srgbClr val="000000"/>
        </a:buClr>
        <a:buFont typeface="Tahoma" panose="020B0604030504040204" pitchFamily="34" charset="0"/>
        <a:buChar char="•"/>
        <a:defRPr sz="5400">
          <a:solidFill>
            <a:srgbClr val="000000"/>
          </a:solidFill>
          <a:latin typeface="Tahoma"/>
          <a:ea typeface="+mn-ea"/>
          <a:cs typeface="+mn-cs"/>
        </a:defRPr>
      </a:lvl3pPr>
      <a:lvl4pPr marL="5486350" indent="914392" algn="l" rtl="0" eaLnBrk="0" fontAlgn="base" hangingPunct="0">
        <a:spcBef>
          <a:spcPts val="1200"/>
        </a:spcBef>
        <a:spcAft>
          <a:spcPct val="0"/>
        </a:spcAft>
        <a:buClr>
          <a:srgbClr val="000000"/>
        </a:buClr>
        <a:buFont typeface="Tahoma" panose="020B0604030504040204" pitchFamily="34" charset="0"/>
        <a:buChar char="–"/>
        <a:defRPr sz="4800">
          <a:solidFill>
            <a:srgbClr val="000000"/>
          </a:solidFill>
          <a:latin typeface="Tahoma"/>
          <a:ea typeface="+mn-ea"/>
          <a:cs typeface="+mn-cs"/>
        </a:defRPr>
      </a:lvl4pPr>
      <a:lvl5pPr marL="7315133" indent="914392" algn="l" rtl="0" eaLnBrk="0" fontAlgn="base" hangingPunct="0">
        <a:spcBef>
          <a:spcPts val="1000"/>
        </a:spcBef>
        <a:spcAft>
          <a:spcPct val="0"/>
        </a:spcAft>
        <a:buClr>
          <a:srgbClr val="000000"/>
        </a:buClr>
        <a:buFont typeface="Tahoma" panose="020B0604030504040204" pitchFamily="34" charset="0"/>
        <a:buChar char="»"/>
        <a:defRPr sz="4000">
          <a:solidFill>
            <a:srgbClr val="000000"/>
          </a:solidFill>
          <a:latin typeface="Tahoma"/>
          <a:ea typeface="+mn-ea"/>
          <a:cs typeface="+mn-cs"/>
        </a:defRPr>
      </a:lvl5pPr>
      <a:lvl6pPr marL="7315133" indent="914392" algn="l" defTabSz="914392" rtl="0" eaLnBrk="1" latinLnBrk="0" hangingPunct="1">
        <a:spcBef>
          <a:spcPts val="998"/>
        </a:spcBef>
        <a:spcAft>
          <a:spcPts val="0"/>
        </a:spcAft>
        <a:buClr>
          <a:srgbClr val="000000"/>
        </a:buClr>
        <a:buFont typeface="Tahoma"/>
        <a:buChar char="»"/>
        <a:defRPr sz="4000" u="none" kern="0" spc="0">
          <a:solidFill>
            <a:srgbClr val="000000"/>
          </a:solidFill>
          <a:latin typeface="Tahoma"/>
          <a:ea typeface="+mn-ea"/>
          <a:cs typeface="+mn-cs"/>
        </a:defRPr>
      </a:lvl6pPr>
      <a:lvl7pPr marL="7315133" indent="914392" algn="l" defTabSz="914392" rtl="0" eaLnBrk="1" latinLnBrk="0" hangingPunct="1">
        <a:spcBef>
          <a:spcPts val="998"/>
        </a:spcBef>
        <a:spcAft>
          <a:spcPts val="0"/>
        </a:spcAft>
        <a:buClr>
          <a:srgbClr val="000000"/>
        </a:buClr>
        <a:buFont typeface="Tahoma"/>
        <a:buChar char="»"/>
        <a:defRPr sz="4000" u="none" kern="0" spc="0">
          <a:solidFill>
            <a:srgbClr val="000000"/>
          </a:solidFill>
          <a:latin typeface="Tahoma"/>
          <a:ea typeface="+mn-ea"/>
          <a:cs typeface="+mn-cs"/>
        </a:defRPr>
      </a:lvl7pPr>
      <a:lvl8pPr marL="7315133" indent="914392" algn="l" defTabSz="914392" rtl="0" eaLnBrk="1" latinLnBrk="0" hangingPunct="1">
        <a:spcBef>
          <a:spcPts val="998"/>
        </a:spcBef>
        <a:spcAft>
          <a:spcPts val="0"/>
        </a:spcAft>
        <a:buClr>
          <a:srgbClr val="000000"/>
        </a:buClr>
        <a:buFont typeface="Tahoma"/>
        <a:buChar char="»"/>
        <a:defRPr sz="4000" u="none" kern="0" spc="0">
          <a:solidFill>
            <a:srgbClr val="000000"/>
          </a:solidFill>
          <a:latin typeface="Tahoma"/>
          <a:ea typeface="+mn-ea"/>
          <a:cs typeface="+mn-cs"/>
        </a:defRPr>
      </a:lvl8pPr>
      <a:lvl9pPr marL="1727984" indent="215998" algn="l" defTabSz="914392" rtl="0" eaLnBrk="1" latinLnBrk="0" hangingPunct="1">
        <a:spcBef>
          <a:spcPts val="998"/>
        </a:spcBef>
        <a:spcAft>
          <a:spcPts val="0"/>
        </a:spcAft>
        <a:buClr>
          <a:srgbClr val="000000"/>
        </a:buClr>
        <a:buSzPct val="45000"/>
        <a:buFont typeface="StarSymbol"/>
        <a:buChar char="●"/>
        <a:defRPr sz="4000" u="none" kern="0" spc="0">
          <a:solidFill>
            <a:srgbClr val="000000"/>
          </a:solidFill>
          <a:latin typeface="Tahoma"/>
          <a:ea typeface="+mn-ea"/>
          <a:cs typeface="+mn-cs"/>
        </a:defRPr>
      </a:lvl9pPr>
    </p:bodyStyle>
    <p:otherStyle>
      <a:defPPr>
        <a:defRPr lang="en-US"/>
      </a:defPPr>
      <a:lvl1pPr marL="0" algn="l" defTabSz="914392" rtl="0" eaLnBrk="1" latinLnBrk="0" hangingPunct="1">
        <a:defRPr sz="1800" kern="1200">
          <a:solidFill>
            <a:schemeClr val="tx1"/>
          </a:solidFill>
          <a:latin typeface="+mn-lt"/>
          <a:ea typeface="+mn-ea"/>
          <a:cs typeface="+mn-cs"/>
        </a:defRPr>
      </a:lvl1pPr>
      <a:lvl2pPr marL="457196" algn="l" defTabSz="914392" rtl="0" eaLnBrk="1" latinLnBrk="0" hangingPunct="1">
        <a:defRPr sz="1800" kern="1200">
          <a:solidFill>
            <a:schemeClr val="tx1"/>
          </a:solidFill>
          <a:latin typeface="+mn-lt"/>
          <a:ea typeface="+mn-ea"/>
          <a:cs typeface="+mn-cs"/>
        </a:defRPr>
      </a:lvl2pPr>
      <a:lvl3pPr marL="914392" algn="l" defTabSz="914392" rtl="0" eaLnBrk="1" latinLnBrk="0" hangingPunct="1">
        <a:defRPr sz="1800" kern="1200">
          <a:solidFill>
            <a:schemeClr val="tx1"/>
          </a:solidFill>
          <a:latin typeface="+mn-lt"/>
          <a:ea typeface="+mn-ea"/>
          <a:cs typeface="+mn-cs"/>
        </a:defRPr>
      </a:lvl3pPr>
      <a:lvl4pPr marL="1371588" algn="l" defTabSz="914392" rtl="0" eaLnBrk="1" latinLnBrk="0" hangingPunct="1">
        <a:defRPr sz="1800" kern="1200">
          <a:solidFill>
            <a:schemeClr val="tx1"/>
          </a:solidFill>
          <a:latin typeface="+mn-lt"/>
          <a:ea typeface="+mn-ea"/>
          <a:cs typeface="+mn-cs"/>
        </a:defRPr>
      </a:lvl4pPr>
      <a:lvl5pPr marL="1828783" algn="l" defTabSz="914392" rtl="0" eaLnBrk="1" latinLnBrk="0" hangingPunct="1">
        <a:defRPr sz="1800" kern="1200">
          <a:solidFill>
            <a:schemeClr val="tx1"/>
          </a:solidFill>
          <a:latin typeface="+mn-lt"/>
          <a:ea typeface="+mn-ea"/>
          <a:cs typeface="+mn-cs"/>
        </a:defRPr>
      </a:lvl5pPr>
      <a:lvl6pPr marL="2285979" algn="l" defTabSz="914392" rtl="0" eaLnBrk="1" latinLnBrk="0" hangingPunct="1">
        <a:defRPr sz="1800" kern="1200">
          <a:solidFill>
            <a:schemeClr val="tx1"/>
          </a:solidFill>
          <a:latin typeface="+mn-lt"/>
          <a:ea typeface="+mn-ea"/>
          <a:cs typeface="+mn-cs"/>
        </a:defRPr>
      </a:lvl6pPr>
      <a:lvl7pPr marL="2743174" algn="l" defTabSz="914392" rtl="0" eaLnBrk="1" latinLnBrk="0" hangingPunct="1">
        <a:defRPr sz="1800" kern="1200">
          <a:solidFill>
            <a:schemeClr val="tx1"/>
          </a:solidFill>
          <a:latin typeface="+mn-lt"/>
          <a:ea typeface="+mn-ea"/>
          <a:cs typeface="+mn-cs"/>
        </a:defRPr>
      </a:lvl7pPr>
      <a:lvl8pPr marL="3200371" algn="l" defTabSz="914392" rtl="0" eaLnBrk="1" latinLnBrk="0" hangingPunct="1">
        <a:defRPr sz="1800" kern="1200">
          <a:solidFill>
            <a:schemeClr val="tx1"/>
          </a:solidFill>
          <a:latin typeface="+mn-lt"/>
          <a:ea typeface="+mn-ea"/>
          <a:cs typeface="+mn-cs"/>
        </a:defRPr>
      </a:lvl8pPr>
      <a:lvl9pPr marL="3657566" algn="l" defTabSz="91439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451102" y="1509713"/>
            <a:ext cx="307594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2451104" y="7545388"/>
            <a:ext cx="802481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4" name="Date Placeholder 3"/>
          <p:cNvSpPr>
            <a:spLocks noGrp="1"/>
          </p:cNvSpPr>
          <p:nvPr>
            <p:ph type="dt" sz="half" idx="2"/>
          </p:nvPr>
        </p:nvSpPr>
        <p:spPr>
          <a:xfrm>
            <a:off x="2451104" y="26273129"/>
            <a:ext cx="8024813" cy="150971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ADDBC37-5439-4092-9F83-BAE8296DE277}" type="datetimeFigureOut">
              <a:rPr lang="en-US"/>
              <a:pPr>
                <a:defRPr/>
              </a:pPr>
              <a:t>11/6/2014</a:t>
            </a:fld>
            <a:endParaRPr lang="en-US"/>
          </a:p>
        </p:txBody>
      </p:sp>
      <p:sp>
        <p:nvSpPr>
          <p:cNvPr id="5" name="Footer Placeholder 4"/>
          <p:cNvSpPr>
            <a:spLocks noGrp="1"/>
          </p:cNvSpPr>
          <p:nvPr>
            <p:ph type="ftr" sz="quarter" idx="3"/>
          </p:nvPr>
        </p:nvSpPr>
        <p:spPr>
          <a:xfrm>
            <a:off x="11812589" y="26273129"/>
            <a:ext cx="12036425" cy="150971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5185688" y="26273129"/>
            <a:ext cx="8024812" cy="150971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503384-3030-46CB-8FAA-2C61C6C8E5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196" algn="l" rtl="0" fontAlgn="base">
        <a:lnSpc>
          <a:spcPct val="90000"/>
        </a:lnSpc>
        <a:spcBef>
          <a:spcPct val="0"/>
        </a:spcBef>
        <a:spcAft>
          <a:spcPct val="0"/>
        </a:spcAft>
        <a:defRPr sz="4400">
          <a:solidFill>
            <a:schemeClr val="tx1"/>
          </a:solidFill>
          <a:latin typeface="Arial" panose="020B0604020202020204" pitchFamily="34" charset="0"/>
        </a:defRPr>
      </a:lvl6pPr>
      <a:lvl7pPr marL="914392" algn="l" rtl="0" fontAlgn="base">
        <a:lnSpc>
          <a:spcPct val="90000"/>
        </a:lnSpc>
        <a:spcBef>
          <a:spcPct val="0"/>
        </a:spcBef>
        <a:spcAft>
          <a:spcPct val="0"/>
        </a:spcAft>
        <a:defRPr sz="4400">
          <a:solidFill>
            <a:schemeClr val="tx1"/>
          </a:solidFill>
          <a:latin typeface="Arial" panose="020B0604020202020204" pitchFamily="34" charset="0"/>
        </a:defRPr>
      </a:lvl7pPr>
      <a:lvl8pPr marL="1371588" algn="l" rtl="0" fontAlgn="base">
        <a:lnSpc>
          <a:spcPct val="90000"/>
        </a:lnSpc>
        <a:spcBef>
          <a:spcPct val="0"/>
        </a:spcBef>
        <a:spcAft>
          <a:spcPct val="0"/>
        </a:spcAft>
        <a:defRPr sz="4400">
          <a:solidFill>
            <a:schemeClr val="tx1"/>
          </a:solidFill>
          <a:latin typeface="Arial" panose="020B0604020202020204" pitchFamily="34" charset="0"/>
        </a:defRPr>
      </a:lvl8pPr>
      <a:lvl9pPr marL="1828783"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2000" kern="1200">
          <a:solidFill>
            <a:schemeClr val="tx1"/>
          </a:solidFill>
          <a:latin typeface="+mn-lt"/>
          <a:ea typeface="+mn-ea"/>
          <a:cs typeface="+mn-cs"/>
        </a:defRPr>
      </a:lvl1pPr>
      <a:lvl2pPr marL="685794" indent="-228598"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90" indent="-228598"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85" indent="-228598"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81" indent="-228598"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77"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9"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4"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2" rtl="0" eaLnBrk="1" latinLnBrk="0" hangingPunct="1">
        <a:defRPr sz="1800" kern="1200">
          <a:solidFill>
            <a:schemeClr val="tx1"/>
          </a:solidFill>
          <a:latin typeface="+mn-lt"/>
          <a:ea typeface="+mn-ea"/>
          <a:cs typeface="+mn-cs"/>
        </a:defRPr>
      </a:lvl1pPr>
      <a:lvl2pPr marL="457196" algn="l" defTabSz="914392" rtl="0" eaLnBrk="1" latinLnBrk="0" hangingPunct="1">
        <a:defRPr sz="1800" kern="1200">
          <a:solidFill>
            <a:schemeClr val="tx1"/>
          </a:solidFill>
          <a:latin typeface="+mn-lt"/>
          <a:ea typeface="+mn-ea"/>
          <a:cs typeface="+mn-cs"/>
        </a:defRPr>
      </a:lvl2pPr>
      <a:lvl3pPr marL="914392" algn="l" defTabSz="914392" rtl="0" eaLnBrk="1" latinLnBrk="0" hangingPunct="1">
        <a:defRPr sz="1800" kern="1200">
          <a:solidFill>
            <a:schemeClr val="tx1"/>
          </a:solidFill>
          <a:latin typeface="+mn-lt"/>
          <a:ea typeface="+mn-ea"/>
          <a:cs typeface="+mn-cs"/>
        </a:defRPr>
      </a:lvl3pPr>
      <a:lvl4pPr marL="1371588" algn="l" defTabSz="914392" rtl="0" eaLnBrk="1" latinLnBrk="0" hangingPunct="1">
        <a:defRPr sz="1800" kern="1200">
          <a:solidFill>
            <a:schemeClr val="tx1"/>
          </a:solidFill>
          <a:latin typeface="+mn-lt"/>
          <a:ea typeface="+mn-ea"/>
          <a:cs typeface="+mn-cs"/>
        </a:defRPr>
      </a:lvl4pPr>
      <a:lvl5pPr marL="1828783" algn="l" defTabSz="914392" rtl="0" eaLnBrk="1" latinLnBrk="0" hangingPunct="1">
        <a:defRPr sz="1800" kern="1200">
          <a:solidFill>
            <a:schemeClr val="tx1"/>
          </a:solidFill>
          <a:latin typeface="+mn-lt"/>
          <a:ea typeface="+mn-ea"/>
          <a:cs typeface="+mn-cs"/>
        </a:defRPr>
      </a:lvl5pPr>
      <a:lvl6pPr marL="2285979" algn="l" defTabSz="914392" rtl="0" eaLnBrk="1" latinLnBrk="0" hangingPunct="1">
        <a:defRPr sz="1800" kern="1200">
          <a:solidFill>
            <a:schemeClr val="tx1"/>
          </a:solidFill>
          <a:latin typeface="+mn-lt"/>
          <a:ea typeface="+mn-ea"/>
          <a:cs typeface="+mn-cs"/>
        </a:defRPr>
      </a:lvl6pPr>
      <a:lvl7pPr marL="2743174" algn="l" defTabSz="914392" rtl="0" eaLnBrk="1" latinLnBrk="0" hangingPunct="1">
        <a:defRPr sz="1800" kern="1200">
          <a:solidFill>
            <a:schemeClr val="tx1"/>
          </a:solidFill>
          <a:latin typeface="+mn-lt"/>
          <a:ea typeface="+mn-ea"/>
          <a:cs typeface="+mn-cs"/>
        </a:defRPr>
      </a:lvl7pPr>
      <a:lvl8pPr marL="3200371" algn="l" defTabSz="914392" rtl="0" eaLnBrk="1" latinLnBrk="0" hangingPunct="1">
        <a:defRPr sz="1800" kern="1200">
          <a:solidFill>
            <a:schemeClr val="tx1"/>
          </a:solidFill>
          <a:latin typeface="+mn-lt"/>
          <a:ea typeface="+mn-ea"/>
          <a:cs typeface="+mn-cs"/>
        </a:defRPr>
      </a:lvl8pPr>
      <a:lvl9pPr marL="3657566" algn="l" defTabSz="91439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451102" y="1509713"/>
            <a:ext cx="307594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2451102" y="7545392"/>
            <a:ext cx="30759400" cy="179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2451104" y="26273129"/>
            <a:ext cx="8024813" cy="150971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5BB7373-F1C7-4FB7-B9D5-72D8DA674853}" type="datetimeFigureOut">
              <a:rPr lang="en-US"/>
              <a:pPr>
                <a:defRPr/>
              </a:pPr>
              <a:t>11/6/2014</a:t>
            </a:fld>
            <a:endParaRPr lang="en-US"/>
          </a:p>
        </p:txBody>
      </p:sp>
      <p:sp>
        <p:nvSpPr>
          <p:cNvPr id="5" name="Footer Placeholder 4"/>
          <p:cNvSpPr>
            <a:spLocks noGrp="1"/>
          </p:cNvSpPr>
          <p:nvPr>
            <p:ph type="ftr" sz="quarter" idx="3"/>
          </p:nvPr>
        </p:nvSpPr>
        <p:spPr>
          <a:xfrm>
            <a:off x="11812589" y="26273129"/>
            <a:ext cx="12036425" cy="150971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5185688" y="26273129"/>
            <a:ext cx="8024812" cy="150971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AC483F6-5DF8-41F3-8A6C-83A791FEF3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196"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92"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88"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83"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8" indent="-228598"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94" indent="-228598"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90" indent="-228598"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85" indent="-228598"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81" indent="-228598"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77"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9"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4"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2" rtl="0" eaLnBrk="1" latinLnBrk="0" hangingPunct="1">
        <a:defRPr sz="1800" kern="1200">
          <a:solidFill>
            <a:schemeClr val="tx1"/>
          </a:solidFill>
          <a:latin typeface="+mn-lt"/>
          <a:ea typeface="+mn-ea"/>
          <a:cs typeface="+mn-cs"/>
        </a:defRPr>
      </a:lvl1pPr>
      <a:lvl2pPr marL="457196" algn="l" defTabSz="914392" rtl="0" eaLnBrk="1" latinLnBrk="0" hangingPunct="1">
        <a:defRPr sz="1800" kern="1200">
          <a:solidFill>
            <a:schemeClr val="tx1"/>
          </a:solidFill>
          <a:latin typeface="+mn-lt"/>
          <a:ea typeface="+mn-ea"/>
          <a:cs typeface="+mn-cs"/>
        </a:defRPr>
      </a:lvl2pPr>
      <a:lvl3pPr marL="914392" algn="l" defTabSz="914392" rtl="0" eaLnBrk="1" latinLnBrk="0" hangingPunct="1">
        <a:defRPr sz="1800" kern="1200">
          <a:solidFill>
            <a:schemeClr val="tx1"/>
          </a:solidFill>
          <a:latin typeface="+mn-lt"/>
          <a:ea typeface="+mn-ea"/>
          <a:cs typeface="+mn-cs"/>
        </a:defRPr>
      </a:lvl3pPr>
      <a:lvl4pPr marL="1371588" algn="l" defTabSz="914392" rtl="0" eaLnBrk="1" latinLnBrk="0" hangingPunct="1">
        <a:defRPr sz="1800" kern="1200">
          <a:solidFill>
            <a:schemeClr val="tx1"/>
          </a:solidFill>
          <a:latin typeface="+mn-lt"/>
          <a:ea typeface="+mn-ea"/>
          <a:cs typeface="+mn-cs"/>
        </a:defRPr>
      </a:lvl4pPr>
      <a:lvl5pPr marL="1828783" algn="l" defTabSz="914392" rtl="0" eaLnBrk="1" latinLnBrk="0" hangingPunct="1">
        <a:defRPr sz="1800" kern="1200">
          <a:solidFill>
            <a:schemeClr val="tx1"/>
          </a:solidFill>
          <a:latin typeface="+mn-lt"/>
          <a:ea typeface="+mn-ea"/>
          <a:cs typeface="+mn-cs"/>
        </a:defRPr>
      </a:lvl5pPr>
      <a:lvl6pPr marL="2285979" algn="l" defTabSz="914392" rtl="0" eaLnBrk="1" latinLnBrk="0" hangingPunct="1">
        <a:defRPr sz="1800" kern="1200">
          <a:solidFill>
            <a:schemeClr val="tx1"/>
          </a:solidFill>
          <a:latin typeface="+mn-lt"/>
          <a:ea typeface="+mn-ea"/>
          <a:cs typeface="+mn-cs"/>
        </a:defRPr>
      </a:lvl6pPr>
      <a:lvl7pPr marL="2743174" algn="l" defTabSz="914392" rtl="0" eaLnBrk="1" latinLnBrk="0" hangingPunct="1">
        <a:defRPr sz="1800" kern="1200">
          <a:solidFill>
            <a:schemeClr val="tx1"/>
          </a:solidFill>
          <a:latin typeface="+mn-lt"/>
          <a:ea typeface="+mn-ea"/>
          <a:cs typeface="+mn-cs"/>
        </a:defRPr>
      </a:lvl7pPr>
      <a:lvl8pPr marL="3200371" algn="l" defTabSz="914392" rtl="0" eaLnBrk="1" latinLnBrk="0" hangingPunct="1">
        <a:defRPr sz="1800" kern="1200">
          <a:solidFill>
            <a:schemeClr val="tx1"/>
          </a:solidFill>
          <a:latin typeface="+mn-lt"/>
          <a:ea typeface="+mn-ea"/>
          <a:cs typeface="+mn-cs"/>
        </a:defRPr>
      </a:lvl8pPr>
      <a:lvl9pPr marL="3657566" algn="l" defTabSz="9143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4.wmf"/><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9.emf"/><Relationship Id="rId5" Type="http://schemas.openxmlformats.org/officeDocument/2006/relationships/image" Target="../media/image7.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8" name="Group 487"/>
          <p:cNvGrpSpPr/>
          <p:nvPr/>
        </p:nvGrpSpPr>
        <p:grpSpPr>
          <a:xfrm>
            <a:off x="12323615" y="13607168"/>
            <a:ext cx="2989384" cy="3004432"/>
            <a:chOff x="12104672" y="14400283"/>
            <a:chExt cx="2989384" cy="3004432"/>
          </a:xfrm>
          <a:solidFill>
            <a:schemeClr val="bg1"/>
          </a:solidFill>
        </p:grpSpPr>
        <p:sp>
          <p:nvSpPr>
            <p:cNvPr id="489" name="Pie 488"/>
            <p:cNvSpPr/>
            <p:nvPr/>
          </p:nvSpPr>
          <p:spPr>
            <a:xfrm>
              <a:off x="12104672" y="14400580"/>
              <a:ext cx="2979885" cy="2973448"/>
            </a:xfrm>
            <a:prstGeom prst="pie">
              <a:avLst>
                <a:gd name="adj1" fmla="val 10800000"/>
                <a:gd name="adj2" fmla="val 16200000"/>
              </a:avLst>
            </a:prstGeom>
            <a:solidFill>
              <a:schemeClr val="bg2">
                <a:lumMod val="90000"/>
              </a:schemeClr>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490" name="Pie 489"/>
            <p:cNvSpPr/>
            <p:nvPr/>
          </p:nvSpPr>
          <p:spPr>
            <a:xfrm rot="5400000">
              <a:off x="12117389" y="14403502"/>
              <a:ext cx="2979885" cy="2973448"/>
            </a:xfrm>
            <a:prstGeom prst="pie">
              <a:avLst>
                <a:gd name="adj1" fmla="val 10800000"/>
                <a:gd name="adj2" fmla="val 16200000"/>
              </a:avLst>
            </a:prstGeom>
            <a:solidFill>
              <a:schemeClr val="bg2">
                <a:lumMod val="90000"/>
              </a:schemeClr>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491" name="Pie 490"/>
            <p:cNvSpPr/>
            <p:nvPr/>
          </p:nvSpPr>
          <p:spPr>
            <a:xfrm rot="10800000">
              <a:off x="12113896" y="14431267"/>
              <a:ext cx="2979885" cy="2973448"/>
            </a:xfrm>
            <a:prstGeom prst="pie">
              <a:avLst>
                <a:gd name="adj1" fmla="val 10800000"/>
                <a:gd name="adj2" fmla="val 16200000"/>
              </a:avLst>
            </a:prstGeom>
            <a:solidFill>
              <a:schemeClr val="bg2">
                <a:lumMod val="90000"/>
              </a:schemeClr>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492" name="Pie 491"/>
            <p:cNvSpPr/>
            <p:nvPr/>
          </p:nvSpPr>
          <p:spPr>
            <a:xfrm rot="16200000">
              <a:off x="12104327" y="14424873"/>
              <a:ext cx="2979885" cy="2973448"/>
            </a:xfrm>
            <a:prstGeom prst="pie">
              <a:avLst>
                <a:gd name="adj1" fmla="val 10800000"/>
                <a:gd name="adj2" fmla="val 16200000"/>
              </a:avLst>
            </a:prstGeom>
            <a:solidFill>
              <a:schemeClr val="bg2">
                <a:lumMod val="90000"/>
              </a:schemeClr>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493" name="Oval 492"/>
            <p:cNvSpPr/>
            <p:nvPr/>
          </p:nvSpPr>
          <p:spPr>
            <a:xfrm>
              <a:off x="12804023" y="15158341"/>
              <a:ext cx="1576516" cy="1509662"/>
            </a:xfrm>
            <a:prstGeom prst="ellipse">
              <a:avLst/>
            </a:prstGeom>
            <a:solidFill>
              <a:schemeClr val="bg2">
                <a:lumMod val="90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grpSp>
      <p:pic>
        <p:nvPicPr>
          <p:cNvPr id="136" name="Picture 135"/>
          <p:cNvPicPr>
            <a:picLocks noChangeAspect="1"/>
          </p:cNvPicPr>
          <p:nvPr/>
        </p:nvPicPr>
        <p:blipFill rotWithShape="1">
          <a:blip r:embed="rId4">
            <a:extLst>
              <a:ext uri="{28A0092B-C50C-407E-A947-70E740481C1C}">
                <a14:useLocalDpi xmlns:a14="http://schemas.microsoft.com/office/drawing/2010/main" val="0"/>
              </a:ext>
            </a:extLst>
          </a:blip>
          <a:srcRect l="34546" t="13964" r="15215" b="21762"/>
          <a:stretch/>
        </p:blipFill>
        <p:spPr>
          <a:xfrm>
            <a:off x="10655077" y="9185977"/>
            <a:ext cx="5982011" cy="4335971"/>
          </a:xfrm>
          <a:prstGeom prst="rect">
            <a:avLst/>
          </a:prstGeom>
        </p:spPr>
      </p:pic>
      <p:sp>
        <p:nvSpPr>
          <p:cNvPr id="432" name="Rectangle 431"/>
          <p:cNvSpPr/>
          <p:nvPr/>
        </p:nvSpPr>
        <p:spPr>
          <a:xfrm>
            <a:off x="249893" y="13324905"/>
            <a:ext cx="4626908" cy="389630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pic>
        <p:nvPicPr>
          <p:cNvPr id="383" name="Picture 2" descr="http://www.ph.ed.ac.uk/sites/default/files/x-ra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374" y="4968889"/>
            <a:ext cx="5140629" cy="37179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3"/>
          </p:nvPr>
        </p:nvSpPr>
        <p:spPr>
          <a:xfrm>
            <a:off x="10447520" y="4201055"/>
            <a:ext cx="14709775" cy="12485688"/>
          </a:xfrm>
        </p:spPr>
        <p:txBody>
          <a:bodyPr/>
          <a:lstStyle/>
          <a:p>
            <a:r>
              <a:rPr lang="en-US" sz="4800" dirty="0">
                <a:latin typeface="Helvetica" panose="020B0604020202020204" pitchFamily="34" charset="0"/>
                <a:cs typeface="Helvetica" panose="020B0604020202020204" pitchFamily="34" charset="0"/>
              </a:rPr>
              <a:t> Proposed Detector</a:t>
            </a:r>
          </a:p>
          <a:p>
            <a:r>
              <a:rPr lang="en-US" sz="2800" b="1" dirty="0">
                <a:latin typeface="Helvetica" panose="020B0604020202020204" pitchFamily="34" charset="0"/>
                <a:cs typeface="Helvetica" panose="020B0604020202020204" pitchFamily="34" charset="0"/>
              </a:rPr>
              <a:t>Requirements</a:t>
            </a:r>
            <a:endParaRPr lang="en-US" sz="2800" dirty="0">
              <a:latin typeface="Helvetica" panose="020B0604020202020204" pitchFamily="34" charset="0"/>
              <a:cs typeface="Helvetica" panose="020B0604020202020204" pitchFamily="34" charset="0"/>
            </a:endParaRPr>
          </a:p>
          <a:p>
            <a:pPr marL="342898" indent="-342898">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Ability to detect </a:t>
            </a:r>
            <a:r>
              <a:rPr lang="en-US" sz="2200" dirty="0">
                <a:latin typeface="Symbol" panose="05050102010706020507" pitchFamily="18" charset="2"/>
                <a:cs typeface="Times New Roman" panose="02020603050405020304" pitchFamily="18" charset="0"/>
              </a:rPr>
              <a:t>b</a:t>
            </a:r>
            <a:r>
              <a:rPr lang="en-US" sz="2200" dirty="0">
                <a:latin typeface="Times New Roman" panose="02020603050405020304" pitchFamily="18" charset="0"/>
                <a:cs typeface="Times New Roman" panose="02020603050405020304" pitchFamily="18" charset="0"/>
              </a:rPr>
              <a:t>-delayed protons and </a:t>
            </a:r>
            <a:r>
              <a:rPr lang="en-US" sz="2200" dirty="0">
                <a:latin typeface="Symbol" panose="05050102010706020507" pitchFamily="18" charset="2"/>
                <a:cs typeface="Times New Roman" panose="02020603050405020304" pitchFamily="18" charset="0"/>
              </a:rPr>
              <a:t>a</a:t>
            </a:r>
            <a:r>
              <a:rPr lang="en-US" sz="2200" dirty="0">
                <a:latin typeface="Times New Roman" panose="02020603050405020304" pitchFamily="18" charset="0"/>
                <a:cs typeface="Times New Roman" panose="02020603050405020304" pitchFamily="18" charset="0"/>
              </a:rPr>
              <a:t>-particles with kinetic</a:t>
            </a:r>
          </a:p>
          <a:p>
            <a:r>
              <a:rPr lang="en-US" sz="2200" dirty="0">
                <a:latin typeface="Times New Roman" panose="02020603050405020304" pitchFamily="18" charset="0"/>
                <a:cs typeface="Times New Roman" panose="02020603050405020304" pitchFamily="18" charset="0"/>
              </a:rPr>
              <a:t>energies as low as possible.</a:t>
            </a:r>
          </a:p>
          <a:p>
            <a:pPr marL="342898" indent="-342898">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High detection  efficiency.</a:t>
            </a:r>
          </a:p>
          <a:p>
            <a:pPr marL="342898" indent="-342898">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Energy resolution below 8% FWHM at low energies.</a:t>
            </a:r>
          </a:p>
          <a:p>
            <a:pPr marL="342898" indent="-342898">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Ability to distinguish </a:t>
            </a:r>
            <a:r>
              <a:rPr lang="en-US" sz="2200" dirty="0">
                <a:latin typeface="Symbol" panose="05050102010706020507" pitchFamily="18" charset="2"/>
                <a:cs typeface="Times New Roman" panose="02020603050405020304" pitchFamily="18" charset="0"/>
              </a:rPr>
              <a:t>b</a:t>
            </a:r>
            <a:r>
              <a:rPr lang="en-US" sz="2200" dirty="0">
                <a:latin typeface="Times New Roman" panose="02020603050405020304" pitchFamily="18" charset="0"/>
                <a:cs typeface="Times New Roman" panose="02020603050405020304" pitchFamily="18" charset="0"/>
              </a:rPr>
              <a:t>-p and </a:t>
            </a:r>
            <a:r>
              <a:rPr lang="en-US" sz="2200" dirty="0">
                <a:latin typeface="Symbol" panose="05050102010706020507" pitchFamily="18" charset="2"/>
                <a:cs typeface="Times New Roman" panose="02020603050405020304" pitchFamily="18" charset="0"/>
              </a:rPr>
              <a:t>b</a:t>
            </a:r>
            <a:r>
              <a:rPr lang="en-US" sz="2200" dirty="0">
                <a:latin typeface="Times New Roman" panose="02020603050405020304" pitchFamily="18" charset="0"/>
                <a:cs typeface="Times New Roman" panose="02020603050405020304" pitchFamily="18" charset="0"/>
              </a:rPr>
              <a:t>-p-</a:t>
            </a:r>
            <a:r>
              <a:rPr lang="en-US" sz="2200" dirty="0">
                <a:latin typeface="Symbol" panose="05050102010706020507" pitchFamily="18" charset="2"/>
                <a:cs typeface="Times New Roman" panose="02020603050405020304" pitchFamily="18" charset="0"/>
              </a:rPr>
              <a:t>g (</a:t>
            </a:r>
            <a:r>
              <a:rPr lang="en-US" sz="2200" dirty="0">
                <a:latin typeface="Times New Roman" panose="02020603050405020304" pitchFamily="18" charset="0"/>
                <a:cs typeface="Times New Roman" panose="02020603050405020304" pitchFamily="18" charset="0"/>
              </a:rPr>
              <a:t>using together Ge arrays</a:t>
            </a:r>
            <a:r>
              <a:rPr lang="en-US" sz="2200" dirty="0">
                <a:latin typeface="Symbol" panose="05050102010706020507" pitchFamily="18" charset="2"/>
                <a:cs typeface="Times New Roman" panose="02020603050405020304" pitchFamily="18" charset="0"/>
              </a:rPr>
              <a:t>)</a:t>
            </a:r>
          </a:p>
          <a:p>
            <a:pPr marL="342898" indent="-342898">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No beta-background  above 200 </a:t>
            </a:r>
            <a:r>
              <a:rPr lang="en-US" sz="2200" dirty="0" err="1">
                <a:latin typeface="Times New Roman" panose="02020603050405020304" pitchFamily="18" charset="0"/>
                <a:cs typeface="Times New Roman" panose="02020603050405020304" pitchFamily="18" charset="0"/>
              </a:rPr>
              <a:t>keV</a:t>
            </a:r>
            <a:r>
              <a:rPr lang="en-US" sz="2200" dirty="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pPr marL="342898" indent="-342898">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898" indent="-342898">
              <a:buFont typeface="Arial" panose="020B0604020202020204" pitchFamily="34" charset="0"/>
              <a:buChar char="•"/>
            </a:pPr>
            <a:endParaRPr lang="en-US" sz="2400" dirty="0">
              <a:latin typeface="Symbol" panose="05050102010706020507" pitchFamily="18" charset="2"/>
              <a:cs typeface="Helvetica" panose="020B0604020202020204" pitchFamily="34" charset="0"/>
            </a:endParaRPr>
          </a:p>
          <a:p>
            <a:pPr marL="342898" indent="-342898">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sp>
        <p:nvSpPr>
          <p:cNvPr id="8195" name="Title 1"/>
          <p:cNvSpPr>
            <a:spLocks noGrp="1"/>
          </p:cNvSpPr>
          <p:nvPr>
            <p:ph type="title"/>
          </p:nvPr>
        </p:nvSpPr>
        <p:spPr bwMode="auto">
          <a:xfrm>
            <a:off x="3082925" y="266706"/>
            <a:ext cx="30759400" cy="3616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defRPr/>
            </a:pPr>
            <a:r>
              <a:rPr lang="en-US" dirty="0" smtClean="0">
                <a:latin typeface="Helvetica" panose="020B0604020202020204" pitchFamily="34" charset="0"/>
                <a:cs typeface="Helvetica" panose="020B0604020202020204" pitchFamily="34" charset="0"/>
              </a:rPr>
              <a:t>Simulation of a Low-Background Proton Detector for Studying Low-Energy Resonances Relevant in Thermonuclear Reactions</a:t>
            </a:r>
            <a:r>
              <a:rPr lang="en-US" altLang="en-US" dirty="0" smtClean="0"/>
              <a:t/>
            </a:r>
            <a:br>
              <a:rPr lang="en-US" altLang="en-US" dirty="0" smtClean="0"/>
            </a:br>
            <a:r>
              <a:rPr lang="en-US" altLang="en-US" sz="3000" u="sng" dirty="0">
                <a:solidFill>
                  <a:schemeClr val="bg1"/>
                </a:solidFill>
                <a:latin typeface="Helvetica" panose="020B0604020202020204" pitchFamily="34" charset="0"/>
                <a:cs typeface="Helvetica" panose="020B0604020202020204" pitchFamily="34" charset="0"/>
              </a:rPr>
              <a:t>D. </a:t>
            </a:r>
            <a:r>
              <a:rPr lang="en-US" altLang="en-US" sz="3000" u="sng" dirty="0">
                <a:solidFill>
                  <a:schemeClr val="bg1"/>
                </a:solidFill>
                <a:latin typeface="Helvetica" panose="020B0604020202020204" pitchFamily="34" charset="0"/>
                <a:ea typeface="Calibri" panose="020F0502020204030204" pitchFamily="34" charset="0"/>
                <a:cs typeface="Helvetica" panose="020B0604020202020204" pitchFamily="34" charset="0"/>
              </a:rPr>
              <a:t>Perez-Loureiro</a:t>
            </a:r>
            <a:r>
              <a:rPr lang="en-US" altLang="en-US" sz="3000" u="sng" baseline="30000" dirty="0">
                <a:solidFill>
                  <a:schemeClr val="bg1"/>
                </a:solidFill>
                <a:latin typeface="Helvetica" panose="020B0604020202020204" pitchFamily="34" charset="0"/>
                <a:ea typeface="Calibri" panose="020F0502020204030204" pitchFamily="34" charset="0"/>
                <a:cs typeface="Helvetica" panose="020B0604020202020204" pitchFamily="34" charset="0"/>
              </a:rPr>
              <a:t>1</a:t>
            </a:r>
            <a:r>
              <a:rPr lang="en-US" altLang="en-US" sz="3000" dirty="0">
                <a:solidFill>
                  <a:schemeClr val="bg1"/>
                </a:solidFill>
                <a:latin typeface="Helvetica" panose="020B0604020202020204" pitchFamily="34" charset="0"/>
                <a:ea typeface="Calibri" panose="020F0502020204030204" pitchFamily="34" charset="0"/>
                <a:cs typeface="Helvetica" panose="020B0604020202020204" pitchFamily="34" charset="0"/>
              </a:rPr>
              <a:t>, C. Wrede</a:t>
            </a:r>
            <a:r>
              <a:rPr lang="en-US" altLang="en-US" sz="3000" baseline="30000" dirty="0">
                <a:solidFill>
                  <a:schemeClr val="bg1"/>
                </a:solidFill>
                <a:latin typeface="Helvetica" panose="020B0604020202020204" pitchFamily="34" charset="0"/>
                <a:ea typeface="Calibri" panose="020F0502020204030204" pitchFamily="34" charset="0"/>
                <a:cs typeface="Helvetica" panose="020B0604020202020204" pitchFamily="34" charset="0"/>
              </a:rPr>
              <a:t>1,2</a:t>
            </a:r>
            <a:r>
              <a:rPr lang="en-US" altLang="en-US" sz="3000" dirty="0">
                <a:solidFill>
                  <a:schemeClr val="bg1"/>
                </a:solidFill>
                <a:latin typeface="Helvetica" panose="020B0604020202020204" pitchFamily="34" charset="0"/>
                <a:ea typeface="Calibri" panose="020F0502020204030204" pitchFamily="34" charset="0"/>
                <a:cs typeface="Helvetica" panose="020B0604020202020204" pitchFamily="34" charset="0"/>
              </a:rPr>
              <a:t> </a:t>
            </a:r>
            <a:br>
              <a:rPr lang="en-US" altLang="en-US" sz="3000" dirty="0">
                <a:solidFill>
                  <a:schemeClr val="bg1"/>
                </a:solidFill>
                <a:latin typeface="Helvetica" panose="020B0604020202020204" pitchFamily="34" charset="0"/>
                <a:ea typeface="Calibri" panose="020F0502020204030204" pitchFamily="34" charset="0"/>
                <a:cs typeface="Helvetica" panose="020B0604020202020204" pitchFamily="34" charset="0"/>
              </a:rPr>
            </a:br>
            <a:r>
              <a:rPr lang="en-US" sz="2800" i="1" baseline="30000" dirty="0">
                <a:latin typeface="Helvetica" panose="020B0604020202020204" pitchFamily="34" charset="0"/>
                <a:cs typeface="Helvetica" panose="020B0604020202020204" pitchFamily="34" charset="0"/>
              </a:rPr>
              <a:t>1</a:t>
            </a:r>
            <a:r>
              <a:rPr lang="en-US" sz="2800" i="1" dirty="0">
                <a:latin typeface="Helvetica" panose="020B0604020202020204" pitchFamily="34" charset="0"/>
                <a:cs typeface="Helvetica" panose="020B0604020202020204" pitchFamily="34" charset="0"/>
              </a:rPr>
              <a:t>National Superconducting Cyclotron Laboratory, Michigan State University, East Lansing, Michigan, USA</a:t>
            </a:r>
            <a:br>
              <a:rPr lang="en-US" sz="2800" i="1" dirty="0">
                <a:latin typeface="Helvetica" panose="020B0604020202020204" pitchFamily="34" charset="0"/>
                <a:cs typeface="Helvetica" panose="020B0604020202020204" pitchFamily="34" charset="0"/>
              </a:rPr>
            </a:br>
            <a:r>
              <a:rPr lang="en-US" sz="2800" i="1" baseline="30000" dirty="0">
                <a:latin typeface="Helvetica" panose="020B0604020202020204" pitchFamily="34" charset="0"/>
                <a:cs typeface="Helvetica" panose="020B0604020202020204" pitchFamily="34" charset="0"/>
              </a:rPr>
              <a:t>2</a:t>
            </a:r>
            <a:r>
              <a:rPr lang="en-US" sz="2800" i="1" dirty="0">
                <a:latin typeface="Helvetica" panose="020B0604020202020204" pitchFamily="34" charset="0"/>
                <a:cs typeface="Helvetica" panose="020B0604020202020204" pitchFamily="34" charset="0"/>
              </a:rPr>
              <a:t>Department of Physics and Astronomy, Michigan State University, East Lansing, Michigan, USA</a:t>
            </a:r>
            <a:r>
              <a:rPr lang="en-US" altLang="en-US" sz="3000" i="1" dirty="0">
                <a:solidFill>
                  <a:schemeClr val="bg1"/>
                </a:solidFill>
                <a:latin typeface="Helvetica" panose="020B0604020202020204" pitchFamily="34" charset="0"/>
                <a:ea typeface="Calibri" panose="020F0502020204030204" pitchFamily="34" charset="0"/>
                <a:cs typeface="Helvetica" panose="020B0604020202020204" pitchFamily="34" charset="0"/>
              </a:rPr>
              <a:t/>
            </a:r>
            <a:br>
              <a:rPr lang="en-US" altLang="en-US" sz="3000" i="1" dirty="0">
                <a:solidFill>
                  <a:schemeClr val="bg1"/>
                </a:solidFill>
                <a:latin typeface="Helvetica" panose="020B0604020202020204" pitchFamily="34" charset="0"/>
                <a:ea typeface="Calibri" panose="020F0502020204030204" pitchFamily="34" charset="0"/>
                <a:cs typeface="Helvetica" panose="020B0604020202020204" pitchFamily="34" charset="0"/>
              </a:rPr>
            </a:br>
            <a:r>
              <a:rPr lang="en-US" altLang="en-US" sz="3000" i="1" dirty="0">
                <a:solidFill>
                  <a:schemeClr val="bg1"/>
                </a:solidFill>
                <a:ea typeface="Calibri" panose="020F0502020204030204" pitchFamily="34" charset="0"/>
                <a:cs typeface="Times New Roman" panose="02020603050405020304" pitchFamily="18" charset="0"/>
              </a:rPr>
              <a:t/>
            </a:r>
            <a:br>
              <a:rPr lang="en-US" altLang="en-US" sz="3000" i="1" dirty="0">
                <a:solidFill>
                  <a:schemeClr val="bg1"/>
                </a:solidFill>
                <a:ea typeface="Calibri" panose="020F0502020204030204" pitchFamily="34" charset="0"/>
                <a:cs typeface="Times New Roman" panose="02020603050405020304" pitchFamily="18" charset="0"/>
              </a:rPr>
            </a:br>
            <a:r>
              <a:rPr lang="en-US" altLang="en-US" sz="3600" dirty="0">
                <a:solidFill>
                  <a:schemeClr val="bg1"/>
                </a:solidFill>
              </a:rPr>
              <a:t> </a:t>
            </a:r>
          </a:p>
        </p:txBody>
      </p:sp>
      <p:sp>
        <p:nvSpPr>
          <p:cNvPr id="9" name="Rectangle 8"/>
          <p:cNvSpPr/>
          <p:nvPr/>
        </p:nvSpPr>
        <p:spPr>
          <a:xfrm>
            <a:off x="10826750" y="26079456"/>
            <a:ext cx="11874500" cy="736099"/>
          </a:xfrm>
          <a:prstGeom prst="rect">
            <a:avLst/>
          </a:prstGeom>
        </p:spPr>
        <p:txBody>
          <a:bodyPr>
            <a:spAutoFit/>
          </a:bodyPr>
          <a:lstStyle/>
          <a:p>
            <a:pPr eaLnBrk="1" fontAlgn="auto" hangingPunct="1">
              <a:spcBef>
                <a:spcPts val="0"/>
              </a:spcBef>
              <a:spcAft>
                <a:spcPts val="720"/>
              </a:spcAft>
              <a:buClr>
                <a:srgbClr val="000000"/>
              </a:buClr>
              <a:buSzPct val="100000"/>
              <a:defRPr/>
            </a:pPr>
            <a:r>
              <a:rPr lang="en-US" b="1" kern="0" dirty="0">
                <a:solidFill>
                  <a:srgbClr val="000000"/>
                </a:solidFill>
                <a:latin typeface="+mn-lt"/>
                <a:cs typeface="Gotham Book" pitchFamily="50" charset="0"/>
              </a:rPr>
              <a:t>REFERENCES:</a:t>
            </a:r>
          </a:p>
          <a:p>
            <a:pPr eaLnBrk="1" fontAlgn="auto" hangingPunct="1">
              <a:spcBef>
                <a:spcPts val="0"/>
              </a:spcBef>
              <a:spcAft>
                <a:spcPts val="720"/>
              </a:spcAft>
              <a:buClr>
                <a:srgbClr val="000000"/>
              </a:buClr>
              <a:buSzPct val="100000"/>
              <a:defRPr/>
            </a:pPr>
            <a:endParaRPr lang="en-US" b="1" kern="0" dirty="0">
              <a:solidFill>
                <a:srgbClr val="000000"/>
              </a:solidFill>
              <a:latin typeface="Gotham Book" pitchFamily="50" charset="0"/>
              <a:cs typeface="Gotham Book" pitchFamily="50" charset="0"/>
            </a:endParaRPr>
          </a:p>
        </p:txBody>
      </p:sp>
      <p:sp>
        <p:nvSpPr>
          <p:cNvPr id="16" name="Rectangle 9"/>
          <p:cNvSpPr>
            <a:spLocks noChangeArrowheads="1"/>
          </p:cNvSpPr>
          <p:nvPr/>
        </p:nvSpPr>
        <p:spPr bwMode="auto">
          <a:xfrm>
            <a:off x="12593766" y="26040127"/>
            <a:ext cx="8671514" cy="1200329"/>
          </a:xfrm>
          <a:prstGeom prst="rect">
            <a:avLst/>
          </a:prstGeom>
          <a:noFill/>
          <a:ln w="9525">
            <a:noFill/>
            <a:miter lim="800000"/>
            <a:headEnd/>
            <a:tailEnd/>
          </a:ln>
          <a:effectLst/>
        </p:spPr>
        <p:txBody>
          <a:bodyPr wrap="square">
            <a:spAutoFit/>
          </a:bodyPr>
          <a:lstStyle/>
          <a:p>
            <a:r>
              <a:rPr lang="en-US" dirty="0" smtClean="0">
                <a:latin typeface="Helvetica" panose="020B0604020202020204" pitchFamily="34" charset="0"/>
                <a:cs typeface="Helvetica" panose="020B0604020202020204" pitchFamily="34" charset="0"/>
              </a:rPr>
              <a:t>[1] J. Jose </a:t>
            </a:r>
            <a:r>
              <a:rPr lang="en-US" i="1" dirty="0">
                <a:latin typeface="Helvetica" panose="020B0604020202020204" pitchFamily="34" charset="0"/>
                <a:cs typeface="Helvetica" panose="020B0604020202020204" pitchFamily="34" charset="0"/>
              </a:rPr>
              <a:t>et </a:t>
            </a:r>
            <a:r>
              <a:rPr lang="en-US" i="1" dirty="0" smtClean="0">
                <a:latin typeface="Helvetica" panose="020B0604020202020204" pitchFamily="34" charset="0"/>
                <a:cs typeface="Helvetica" panose="020B0604020202020204" pitchFamily="34" charset="0"/>
              </a:rPr>
              <a:t>al., </a:t>
            </a:r>
            <a:r>
              <a:rPr lang="en-US" dirty="0" smtClean="0">
                <a:latin typeface="Helvetica" panose="020B0604020202020204" pitchFamily="34" charset="0"/>
                <a:cs typeface="Helvetica" panose="020B0604020202020204" pitchFamily="34" charset="0"/>
              </a:rPr>
              <a:t>The Astrophysical Journal 494,680,(1998)</a:t>
            </a:r>
          </a:p>
          <a:p>
            <a:pPr lvl="0"/>
            <a:r>
              <a:rPr lang="en-US" dirty="0" smtClean="0">
                <a:latin typeface="Helvetica" panose="020B0604020202020204" pitchFamily="34" charset="0"/>
                <a:cs typeface="Helvetica" panose="020B0604020202020204" pitchFamily="34" charset="0"/>
              </a:rPr>
              <a:t>[2] </a:t>
            </a:r>
            <a:r>
              <a:rPr kumimoji="0" lang="en-US" altLang="en-US" b="0" i="0" u="none" strike="noStrike" cap="none" normalizeH="0" baseline="0" dirty="0" smtClean="0">
                <a:ln>
                  <a:noFill/>
                </a:ln>
                <a:effectLst/>
                <a:latin typeface="Helvetica" panose="020B0604020202020204" pitchFamily="34" charset="0"/>
                <a:cs typeface="Helvetica" panose="020B0604020202020204" pitchFamily="34" charset="0"/>
              </a:rPr>
              <a:t>Y. </a:t>
            </a:r>
            <a:r>
              <a:rPr kumimoji="0" lang="en-US" altLang="en-US" b="0" i="0" u="none" strike="noStrike" cap="none" normalizeH="0" baseline="0" dirty="0" err="1" smtClean="0">
                <a:ln>
                  <a:noFill/>
                </a:ln>
                <a:effectLst/>
                <a:latin typeface="Helvetica" panose="020B0604020202020204" pitchFamily="34" charset="0"/>
                <a:cs typeface="Helvetica" panose="020B0604020202020204" pitchFamily="34" charset="0"/>
              </a:rPr>
              <a:t>Giomataris</a:t>
            </a:r>
            <a:r>
              <a:rPr kumimoji="0" lang="en-US" altLang="en-US" b="0" i="0" u="none" strike="noStrike" cap="none" normalizeH="0" dirty="0" smtClean="0">
                <a:ln>
                  <a:noFill/>
                </a:ln>
                <a:effectLst/>
                <a:latin typeface="Helvetica" panose="020B0604020202020204" pitchFamily="34" charset="0"/>
                <a:cs typeface="Helvetica" panose="020B0604020202020204" pitchFamily="34" charset="0"/>
              </a:rPr>
              <a:t> </a:t>
            </a:r>
            <a:r>
              <a:rPr kumimoji="0" lang="en-US" altLang="en-US" b="0" i="1" u="none" strike="noStrike" cap="none" normalizeH="0" dirty="0" smtClean="0">
                <a:ln>
                  <a:noFill/>
                </a:ln>
                <a:effectLst/>
                <a:latin typeface="Helvetica" panose="020B0604020202020204" pitchFamily="34" charset="0"/>
                <a:cs typeface="Helvetica" panose="020B0604020202020204" pitchFamily="34" charset="0"/>
              </a:rPr>
              <a:t>et al. </a:t>
            </a:r>
            <a:r>
              <a:rPr kumimoji="0" lang="en-US" altLang="en-US" b="0" i="0" u="none" strike="noStrike" cap="none" normalizeH="0" baseline="0" dirty="0" err="1" smtClean="0">
                <a:ln>
                  <a:noFill/>
                </a:ln>
                <a:effectLst/>
                <a:latin typeface="Helvetica" panose="020B0604020202020204" pitchFamily="34" charset="0"/>
                <a:cs typeface="Helvetica" panose="020B0604020202020204" pitchFamily="34" charset="0"/>
              </a:rPr>
              <a:t>Nucl</a:t>
            </a:r>
            <a:r>
              <a:rPr kumimoji="0" lang="en-US" altLang="en-US" b="0" i="0" u="none" strike="noStrike" cap="none" normalizeH="0" baseline="0" dirty="0" smtClean="0">
                <a:ln>
                  <a:noFill/>
                </a:ln>
                <a:effectLst/>
                <a:latin typeface="Helvetica" panose="020B0604020202020204" pitchFamily="34" charset="0"/>
                <a:cs typeface="Helvetica" panose="020B0604020202020204" pitchFamily="34" charset="0"/>
              </a:rPr>
              <a:t>. Instr. and Meth. A, 376 (1996),  29</a:t>
            </a:r>
            <a:endParaRPr lang="en-US" dirty="0" smtClean="0">
              <a:latin typeface="Helvetica" panose="020B0604020202020204" pitchFamily="34" charset="0"/>
              <a:cs typeface="Helvetica" panose="020B0604020202020204" pitchFamily="34" charset="0"/>
            </a:endParaRPr>
          </a:p>
          <a:p>
            <a:pPr>
              <a:defRPr/>
            </a:pPr>
            <a:r>
              <a:rPr lang="en-US" dirty="0" smtClean="0">
                <a:latin typeface="Helvetica" panose="020B0604020202020204" pitchFamily="34" charset="0"/>
                <a:cs typeface="Helvetica" panose="020B0604020202020204" pitchFamily="34" charset="0"/>
              </a:rPr>
              <a:t>[3] E</a:t>
            </a:r>
            <a:r>
              <a:rPr lang="en-US" dirty="0">
                <a:latin typeface="Helvetica" panose="020B0604020202020204" pitchFamily="34" charset="0"/>
                <a:cs typeface="Helvetica" panose="020B0604020202020204" pitchFamily="34" charset="0"/>
              </a:rPr>
              <a:t>. Pollacco </a:t>
            </a:r>
            <a:r>
              <a:rPr lang="en-US" i="1" dirty="0">
                <a:latin typeface="Helvetica" panose="020B0604020202020204" pitchFamily="34" charset="0"/>
                <a:cs typeface="Helvetica" panose="020B0604020202020204" pitchFamily="34" charset="0"/>
              </a:rPr>
              <a:t>et al</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Nucl</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Instrum</a:t>
            </a:r>
            <a:r>
              <a:rPr lang="en-US" dirty="0">
                <a:latin typeface="Helvetica" panose="020B0604020202020204" pitchFamily="34" charset="0"/>
                <a:cs typeface="Helvetica" panose="020B0604020202020204" pitchFamily="34" charset="0"/>
              </a:rPr>
              <a:t>. Methods. Phys. Res., Sect. A 723, 102 (2013</a:t>
            </a:r>
            <a:r>
              <a:rPr lang="en-US" dirty="0" smtClean="0">
                <a:latin typeface="Helvetica" panose="020B0604020202020204" pitchFamily="34" charset="0"/>
                <a:cs typeface="Helvetica" panose="020B0604020202020204" pitchFamily="34" charset="0"/>
              </a:rPr>
              <a:t>)</a:t>
            </a:r>
          </a:p>
          <a:p>
            <a:pPr>
              <a:defRPr/>
            </a:pPr>
            <a:r>
              <a:rPr lang="en-US" dirty="0" smtClean="0">
                <a:latin typeface="Helvetica" panose="020B0604020202020204" pitchFamily="34" charset="0"/>
                <a:cs typeface="Helvetica" panose="020B0604020202020204" pitchFamily="34" charset="0"/>
              </a:rPr>
              <a:t>[4] J. </a:t>
            </a:r>
            <a:r>
              <a:rPr lang="en-US" dirty="0" err="1" smtClean="0">
                <a:latin typeface="Helvetica" panose="020B0604020202020204" pitchFamily="34" charset="0"/>
                <a:cs typeface="Helvetica" panose="020B0604020202020204" pitchFamily="34" charset="0"/>
              </a:rPr>
              <a:t>Pancin</a:t>
            </a:r>
            <a:r>
              <a:rPr lang="en-US" dirty="0" smtClean="0">
                <a:latin typeface="Helvetica" panose="020B0604020202020204" pitchFamily="34" charset="0"/>
                <a:cs typeface="Helvetica" panose="020B0604020202020204" pitchFamily="34" charset="0"/>
              </a:rPr>
              <a:t> </a:t>
            </a:r>
            <a:r>
              <a:rPr lang="en-US" i="1" dirty="0">
                <a:latin typeface="Helvetica" panose="020B0604020202020204" pitchFamily="34" charset="0"/>
                <a:cs typeface="Helvetica" panose="020B0604020202020204" pitchFamily="34" charset="0"/>
              </a:rPr>
              <a:t>et al</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Nucl</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Instrum</a:t>
            </a:r>
            <a:r>
              <a:rPr lang="en-US" dirty="0">
                <a:latin typeface="Helvetica" panose="020B0604020202020204" pitchFamily="34" charset="0"/>
                <a:cs typeface="Helvetica" panose="020B0604020202020204" pitchFamily="34" charset="0"/>
              </a:rPr>
              <a:t>. Methods. Phys. Res., Sect. A </a:t>
            </a:r>
            <a:r>
              <a:rPr lang="en-US" dirty="0" smtClean="0">
                <a:latin typeface="Helvetica" panose="020B0604020202020204" pitchFamily="34" charset="0"/>
                <a:cs typeface="Helvetica" panose="020B0604020202020204" pitchFamily="34" charset="0"/>
              </a:rPr>
              <a:t>735, 532 </a:t>
            </a:r>
            <a:r>
              <a:rPr lang="en-US" dirty="0">
                <a:latin typeface="Helvetica" panose="020B0604020202020204" pitchFamily="34" charset="0"/>
                <a:cs typeface="Helvetica" panose="020B0604020202020204" pitchFamily="34" charset="0"/>
              </a:rPr>
              <a:t>(</a:t>
            </a:r>
            <a:r>
              <a:rPr lang="en-US" dirty="0" smtClean="0">
                <a:latin typeface="Helvetica" panose="020B0604020202020204" pitchFamily="34" charset="0"/>
                <a:cs typeface="Helvetica" panose="020B0604020202020204" pitchFamily="34" charset="0"/>
              </a:rPr>
              <a:t>2014)</a:t>
            </a:r>
            <a:endParaRPr lang="en-US" dirty="0">
              <a:latin typeface="Helvetica" panose="020B0604020202020204" pitchFamily="34" charset="0"/>
              <a:cs typeface="Helvetica" panose="020B0604020202020204" pitchFamily="34" charset="0"/>
            </a:endParaRPr>
          </a:p>
        </p:txBody>
      </p:sp>
      <p:sp>
        <p:nvSpPr>
          <p:cNvPr id="23" name="Rectangle 4"/>
          <p:cNvSpPr>
            <a:spLocks noChangeArrowheads="1"/>
          </p:cNvSpPr>
          <p:nvPr/>
        </p:nvSpPr>
        <p:spPr bwMode="auto">
          <a:xfrm>
            <a:off x="3292102" y="26144976"/>
            <a:ext cx="6506909" cy="1144929"/>
          </a:xfrm>
          <a:prstGeom prst="rect">
            <a:avLst/>
          </a:prstGeom>
          <a:noFill/>
          <a:ln w="9525">
            <a:noFill/>
            <a:miter lim="800000"/>
            <a:headEnd/>
            <a:tailEnd/>
          </a:ln>
        </p:spPr>
        <p:txBody>
          <a:bodyPr wrap="none">
            <a:spAutoFit/>
          </a:bodyPr>
          <a:lstStyle/>
          <a:p>
            <a:pPr>
              <a:lnSpc>
                <a:spcPct val="80000"/>
              </a:lnSpc>
              <a:spcBef>
                <a:spcPct val="20000"/>
              </a:spcBef>
              <a:defRPr/>
            </a:pPr>
            <a:r>
              <a:rPr lang="en-US" dirty="0" smtClean="0">
                <a:latin typeface="Helvetica" panose="020B0604020202020204" pitchFamily="34" charset="0"/>
                <a:cs typeface="Helvetica" panose="020B0604020202020204" pitchFamily="34" charset="0"/>
              </a:rPr>
              <a:t>The Authors want to thank E. Pollacco and the </a:t>
            </a:r>
            <a:r>
              <a:rPr lang="en-US" dirty="0" err="1" smtClean="0">
                <a:latin typeface="Helvetica" panose="020B0604020202020204" pitchFamily="34" charset="0"/>
                <a:cs typeface="Helvetica" panose="020B0604020202020204" pitchFamily="34" charset="0"/>
              </a:rPr>
              <a:t>AstroBox</a:t>
            </a:r>
            <a:endParaRPr lang="en-US" dirty="0" smtClean="0">
              <a:latin typeface="Helvetica" panose="020B0604020202020204" pitchFamily="34" charset="0"/>
              <a:cs typeface="Helvetica" panose="020B0604020202020204" pitchFamily="34" charset="0"/>
            </a:endParaRPr>
          </a:p>
          <a:p>
            <a:pPr>
              <a:lnSpc>
                <a:spcPct val="80000"/>
              </a:lnSpc>
              <a:spcBef>
                <a:spcPct val="20000"/>
              </a:spcBef>
              <a:defRPr/>
            </a:pPr>
            <a:r>
              <a:rPr lang="en-US" dirty="0" smtClean="0">
                <a:latin typeface="Helvetica" panose="020B0604020202020204" pitchFamily="34" charset="0"/>
                <a:cs typeface="Helvetica" panose="020B0604020202020204" pitchFamily="34" charset="0"/>
              </a:rPr>
              <a:t>Collaboration for their valuable help and fruitful discussions.</a:t>
            </a:r>
          </a:p>
          <a:p>
            <a:pPr>
              <a:lnSpc>
                <a:spcPct val="80000"/>
              </a:lnSpc>
              <a:spcBef>
                <a:spcPct val="20000"/>
              </a:spcBef>
              <a:defRPr/>
            </a:pPr>
            <a:r>
              <a:rPr lang="en-US" dirty="0" smtClean="0">
                <a:latin typeface="Helvetica" panose="020B0604020202020204" pitchFamily="34" charset="0"/>
                <a:cs typeface="Helvetica" panose="020B0604020202020204" pitchFamily="34" charset="0"/>
              </a:rPr>
              <a:t>Credit for the Nova Artistic Picture: Hardy and PPARC.</a:t>
            </a:r>
          </a:p>
          <a:p>
            <a:pPr>
              <a:lnSpc>
                <a:spcPct val="80000"/>
              </a:lnSpc>
              <a:spcBef>
                <a:spcPct val="20000"/>
              </a:spcBef>
              <a:defRPr/>
            </a:pPr>
            <a:r>
              <a:rPr lang="en-US" dirty="0" smtClean="0">
                <a:latin typeface="Helvetica" panose="020B0604020202020204" pitchFamily="34" charset="0"/>
                <a:cs typeface="Helvetica" panose="020B0604020202020204" pitchFamily="34" charset="0"/>
              </a:rPr>
              <a:t>Credit for the Nova </a:t>
            </a:r>
            <a:r>
              <a:rPr lang="en-US" dirty="0" err="1" smtClean="0">
                <a:latin typeface="Helvetica" panose="020B0604020202020204" pitchFamily="34" charset="0"/>
                <a:cs typeface="Helvetica" panose="020B0604020202020204" pitchFamily="34" charset="0"/>
              </a:rPr>
              <a:t>Nucleosynthesis</a:t>
            </a:r>
            <a:r>
              <a:rPr lang="en-US" dirty="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calculation: J. Jose et al. </a:t>
            </a:r>
            <a:endParaRPr lang="en-US" dirty="0">
              <a:latin typeface="Helvetica" panose="020B0604020202020204" pitchFamily="34" charset="0"/>
              <a:cs typeface="Helvetica" panose="020B0604020202020204" pitchFamily="34" charset="0"/>
            </a:endParaRPr>
          </a:p>
        </p:txBody>
      </p:sp>
      <p:sp>
        <p:nvSpPr>
          <p:cNvPr id="38" name="Rectangle 37"/>
          <p:cNvSpPr/>
          <p:nvPr/>
        </p:nvSpPr>
        <p:spPr>
          <a:xfrm>
            <a:off x="400050" y="26071517"/>
            <a:ext cx="11874500" cy="736099"/>
          </a:xfrm>
          <a:prstGeom prst="rect">
            <a:avLst/>
          </a:prstGeom>
        </p:spPr>
        <p:txBody>
          <a:bodyPr>
            <a:spAutoFit/>
          </a:bodyPr>
          <a:lstStyle/>
          <a:p>
            <a:pPr eaLnBrk="1" fontAlgn="auto" hangingPunct="1">
              <a:spcBef>
                <a:spcPts val="0"/>
              </a:spcBef>
              <a:spcAft>
                <a:spcPts val="720"/>
              </a:spcAft>
              <a:buClr>
                <a:srgbClr val="000000"/>
              </a:buClr>
              <a:buSzPct val="100000"/>
              <a:defRPr/>
            </a:pPr>
            <a:r>
              <a:rPr lang="en-US" b="1" kern="0" dirty="0">
                <a:solidFill>
                  <a:srgbClr val="000000"/>
                </a:solidFill>
                <a:latin typeface="+mn-lt"/>
                <a:cs typeface="Gotham Book" pitchFamily="50" charset="0"/>
              </a:rPr>
              <a:t>ACKNOWLEDGEMENTS:</a:t>
            </a:r>
          </a:p>
          <a:p>
            <a:pPr eaLnBrk="1" fontAlgn="auto" hangingPunct="1">
              <a:spcBef>
                <a:spcPts val="0"/>
              </a:spcBef>
              <a:spcAft>
                <a:spcPts val="720"/>
              </a:spcAft>
              <a:buClr>
                <a:srgbClr val="000000"/>
              </a:buClr>
              <a:buSzPct val="100000"/>
              <a:defRPr/>
            </a:pPr>
            <a:endParaRPr lang="en-US" b="1" kern="0" dirty="0">
              <a:solidFill>
                <a:srgbClr val="000000"/>
              </a:solidFill>
              <a:latin typeface="Gotham Book" pitchFamily="50" charset="0"/>
              <a:cs typeface="Gotham Book" pitchFamily="50" charset="0"/>
            </a:endParaRPr>
          </a:p>
        </p:txBody>
      </p:sp>
      <p:sp>
        <p:nvSpPr>
          <p:cNvPr id="13" name="Content Placeholder 12"/>
          <p:cNvSpPr>
            <a:spLocks noGrp="1"/>
          </p:cNvSpPr>
          <p:nvPr>
            <p:ph sz="half" idx="17"/>
          </p:nvPr>
        </p:nvSpPr>
        <p:spPr>
          <a:xfrm>
            <a:off x="172804" y="4220522"/>
            <a:ext cx="8971199" cy="11942762"/>
          </a:xfrm>
        </p:spPr>
        <p:txBody>
          <a:bodyPr/>
          <a:lstStyle/>
          <a:p>
            <a:pPr>
              <a:defRPr/>
            </a:pPr>
            <a:r>
              <a:rPr lang="en-US" sz="4800" dirty="0">
                <a:latin typeface="Helvetica" panose="020B0604020202020204" pitchFamily="34" charset="0"/>
                <a:cs typeface="Helvetica" panose="020B0604020202020204" pitchFamily="34" charset="0"/>
              </a:rPr>
              <a:t>Introduction</a:t>
            </a:r>
          </a:p>
          <a:p>
            <a:pPr>
              <a:defRPr/>
            </a:pPr>
            <a:endParaRPr lang="en-US" sz="2200" i="1"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800" dirty="0">
              <a:latin typeface="Helvetica" panose="020B0604020202020204" pitchFamily="34" charset="0"/>
              <a:cs typeface="Helvetica" panose="020B0604020202020204" pitchFamily="34" charset="0"/>
            </a:endParaRPr>
          </a:p>
          <a:p>
            <a:endParaRPr lang="en-US" sz="2800" dirty="0">
              <a:latin typeface="Helvetica" panose="020B0604020202020204" pitchFamily="34" charset="0"/>
              <a:cs typeface="Helvetica" panose="020B0604020202020204" pitchFamily="34" charset="0"/>
            </a:endParaRPr>
          </a:p>
          <a:p>
            <a:endParaRPr lang="en-US" sz="2200" dirty="0">
              <a:latin typeface="Times New Roman" panose="02020603050405020304" pitchFamily="18" charset="0"/>
              <a:cs typeface="Times New Roman" panose="02020603050405020304" pitchFamily="18" charset="0"/>
            </a:endParaRPr>
          </a:p>
          <a:p>
            <a:endParaRPr lang="en-US" sz="2800" dirty="0">
              <a:latin typeface="Helvetica" panose="020B0604020202020204" pitchFamily="34" charset="0"/>
              <a:cs typeface="Helvetica" panose="020B0604020202020204" pitchFamily="34" charset="0"/>
            </a:endParaRPr>
          </a:p>
        </p:txBody>
      </p:sp>
      <p:sp>
        <p:nvSpPr>
          <p:cNvPr id="17" name="Content Placeholder 16"/>
          <p:cNvSpPr>
            <a:spLocks noGrp="1"/>
          </p:cNvSpPr>
          <p:nvPr>
            <p:ph sz="half" idx="2"/>
          </p:nvPr>
        </p:nvSpPr>
        <p:spPr>
          <a:xfrm>
            <a:off x="25885499" y="4223921"/>
            <a:ext cx="9169400" cy="12485688"/>
          </a:xfrm>
        </p:spPr>
        <p:txBody>
          <a:bodyPr/>
          <a:lstStyle/>
          <a:p>
            <a:pPr>
              <a:defRPr/>
            </a:pPr>
            <a:r>
              <a:rPr lang="en-US" sz="4800" dirty="0">
                <a:latin typeface="Helvetica" panose="020B0604020202020204" pitchFamily="34" charset="0"/>
                <a:cs typeface="Helvetica" panose="020B0604020202020204" pitchFamily="34" charset="0"/>
              </a:rPr>
              <a:t>Simulation</a:t>
            </a:r>
            <a:endParaRPr lang="en-US" sz="2400" dirty="0"/>
          </a:p>
        </p:txBody>
      </p:sp>
      <p:sp>
        <p:nvSpPr>
          <p:cNvPr id="129" name="Content Placeholder 3"/>
          <p:cNvSpPr>
            <a:spLocks noGrp="1"/>
          </p:cNvSpPr>
          <p:nvPr>
            <p:ph sz="half" idx="2"/>
          </p:nvPr>
        </p:nvSpPr>
        <p:spPr>
          <a:xfrm>
            <a:off x="17515799" y="10415251"/>
            <a:ext cx="7687661" cy="4926144"/>
          </a:xfrm>
        </p:spPr>
        <p:txBody>
          <a:bodyPr/>
          <a:lstStyle/>
          <a:p>
            <a:r>
              <a:rPr lang="en-US" sz="2800" b="1" dirty="0">
                <a:latin typeface="Helvetica" panose="020B0604020202020204" pitchFamily="34" charset="0"/>
                <a:cs typeface="Helvetica" panose="020B0604020202020204" pitchFamily="34" charset="0"/>
              </a:rPr>
              <a:t>Micro Pattern Gaseous Detectors (MPGDs)</a:t>
            </a:r>
          </a:p>
          <a:p>
            <a:r>
              <a:rPr lang="en-US" sz="2200" b="1" dirty="0">
                <a:latin typeface="Times New Roman" panose="02020603050405020304" pitchFamily="18" charset="0"/>
                <a:cs typeface="Times New Roman" panose="02020603050405020304" pitchFamily="18" charset="0"/>
              </a:rPr>
              <a:t>Drift Region</a:t>
            </a:r>
          </a:p>
          <a:p>
            <a:pPr marL="342898" indent="-342898">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Decay products from implanted nuclei ionize the gas along their trajectories.</a:t>
            </a:r>
          </a:p>
          <a:p>
            <a:pPr marL="342898" indent="-342898">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Secondary electrons produced drift to anode pads under an applied field.</a:t>
            </a:r>
          </a:p>
          <a:p>
            <a:r>
              <a:rPr lang="en-US" sz="2200" b="1" dirty="0">
                <a:latin typeface="Times New Roman" panose="02020603050405020304" pitchFamily="18" charset="0"/>
                <a:cs typeface="Times New Roman" panose="02020603050405020304" pitchFamily="18" charset="0"/>
              </a:rPr>
              <a:t>Amplification Region</a:t>
            </a:r>
          </a:p>
          <a:p>
            <a:r>
              <a:rPr lang="en-US" sz="2200" dirty="0">
                <a:latin typeface="Times New Roman" panose="02020603050405020304" pitchFamily="18" charset="0"/>
                <a:cs typeface="Times New Roman" panose="02020603050405020304" pitchFamily="18" charset="0"/>
              </a:rPr>
              <a:t>Avalanche multiplication due to high electric field</a:t>
            </a:r>
          </a:p>
          <a:p>
            <a:r>
              <a:rPr lang="en-US" sz="2200" dirty="0">
                <a:latin typeface="Times New Roman" panose="02020603050405020304" pitchFamily="18" charset="0"/>
                <a:cs typeface="Times New Roman" panose="02020603050405020304" pitchFamily="18" charset="0"/>
              </a:rPr>
              <a:t>Amplitude of signal induced in readout pads proportional to energy</a:t>
            </a:r>
          </a:p>
          <a:p>
            <a:r>
              <a:rPr lang="en-US" sz="2200" dirty="0">
                <a:latin typeface="Times New Roman" panose="02020603050405020304" pitchFamily="18" charset="0"/>
                <a:cs typeface="Times New Roman" panose="02020603050405020304" pitchFamily="18" charset="0"/>
              </a:rPr>
              <a:t>Fast timing, robust, cost effective, good energy resolution</a:t>
            </a:r>
          </a:p>
          <a:p>
            <a:endParaRPr lang="en-US" dirty="0"/>
          </a:p>
        </p:txBody>
      </p:sp>
      <p:graphicFrame>
        <p:nvGraphicFramePr>
          <p:cNvPr id="132" name="Object 6"/>
          <p:cNvGraphicFramePr>
            <a:graphicFrameLocks noChangeAspect="1"/>
          </p:cNvGraphicFramePr>
          <p:nvPr>
            <p:extLst>
              <p:ext uri="{D42A27DB-BD31-4B8C-83A1-F6EECF244321}">
                <p14:modId xmlns:p14="http://schemas.microsoft.com/office/powerpoint/2010/main" val="838679067"/>
              </p:ext>
            </p:extLst>
          </p:nvPr>
        </p:nvGraphicFramePr>
        <p:xfrm>
          <a:off x="381003" y="10261197"/>
          <a:ext cx="4062413" cy="782638"/>
        </p:xfrm>
        <a:graphic>
          <a:graphicData uri="http://schemas.openxmlformats.org/presentationml/2006/ole">
            <mc:AlternateContent xmlns:mc="http://schemas.openxmlformats.org/markup-compatibility/2006">
              <mc:Choice xmlns:v="urn:schemas-microsoft-com:vml" Requires="v">
                <p:oleObj spid="_x0000_s8402" name="Equation" r:id="rId6" imgW="1930320" imgH="355320" progId="Equation.3">
                  <p:embed/>
                </p:oleObj>
              </mc:Choice>
              <mc:Fallback>
                <p:oleObj name="Equation" r:id="rId6" imgW="1930320" imgH="355320" progId="Equation.3">
                  <p:embed/>
                  <p:pic>
                    <p:nvPicPr>
                      <p:cNvPr id="0" name=""/>
                      <p:cNvPicPr>
                        <a:picLocks noChangeAspect="1" noChangeArrowheads="1"/>
                      </p:cNvPicPr>
                      <p:nvPr/>
                    </p:nvPicPr>
                    <p:blipFill>
                      <a:blip r:embed="rId7"/>
                      <a:srcRect/>
                      <a:stretch>
                        <a:fillRect/>
                      </a:stretch>
                    </p:blipFill>
                    <p:spPr bwMode="auto">
                      <a:xfrm>
                        <a:off x="381003" y="10261197"/>
                        <a:ext cx="4062413" cy="782638"/>
                      </a:xfrm>
                      <a:prstGeom prst="rect">
                        <a:avLst/>
                      </a:prstGeom>
                      <a:solidFill>
                        <a:schemeClr val="bg1"/>
                      </a:solidFill>
                      <a:ln>
                        <a:noFill/>
                      </a:ln>
                      <a:effectLst/>
                    </p:spPr>
                  </p:pic>
                </p:oleObj>
              </mc:Fallback>
            </mc:AlternateContent>
          </a:graphicData>
        </a:graphic>
      </p:graphicFrame>
      <p:graphicFrame>
        <p:nvGraphicFramePr>
          <p:cNvPr id="134" name="Object 2"/>
          <p:cNvGraphicFramePr>
            <a:graphicFrameLocks noChangeAspect="1"/>
          </p:cNvGraphicFramePr>
          <p:nvPr>
            <p:extLst>
              <p:ext uri="{D42A27DB-BD31-4B8C-83A1-F6EECF244321}">
                <p14:modId xmlns:p14="http://schemas.microsoft.com/office/powerpoint/2010/main" val="2082098680"/>
              </p:ext>
            </p:extLst>
          </p:nvPr>
        </p:nvGraphicFramePr>
        <p:xfrm>
          <a:off x="136528" y="11036062"/>
          <a:ext cx="4359275" cy="1104900"/>
        </p:xfrm>
        <a:graphic>
          <a:graphicData uri="http://schemas.openxmlformats.org/presentationml/2006/ole">
            <mc:AlternateContent xmlns:mc="http://schemas.openxmlformats.org/markup-compatibility/2006">
              <mc:Choice xmlns:v="urn:schemas-microsoft-com:vml" Requires="v">
                <p:oleObj spid="_x0000_s8403" name="Equation" r:id="rId8" imgW="1854000" imgH="469800" progId="Equation.3">
                  <p:embed/>
                </p:oleObj>
              </mc:Choice>
              <mc:Fallback>
                <p:oleObj name="Equation" r:id="rId8" imgW="1854000" imgH="469800" progId="Equation.3">
                  <p:embed/>
                  <p:pic>
                    <p:nvPicPr>
                      <p:cNvPr id="0" name=""/>
                      <p:cNvPicPr>
                        <a:picLocks noChangeAspect="1" noChangeArrowheads="1"/>
                      </p:cNvPicPr>
                      <p:nvPr/>
                    </p:nvPicPr>
                    <p:blipFill>
                      <a:blip r:embed="rId9"/>
                      <a:srcRect/>
                      <a:stretch>
                        <a:fillRect/>
                      </a:stretch>
                    </p:blipFill>
                    <p:spPr bwMode="auto">
                      <a:xfrm>
                        <a:off x="136528" y="11036062"/>
                        <a:ext cx="4359275"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546290" y="17892418"/>
            <a:ext cx="4572000" cy="830997"/>
          </a:xfrm>
          <a:prstGeom prst="rect">
            <a:avLst/>
          </a:prstGeom>
          <a:noFill/>
        </p:spPr>
        <p:txBody>
          <a:bodyPr wrap="square" rtlCol="0">
            <a:spAutoFit/>
          </a:bodyPr>
          <a:lstStyle/>
          <a:p>
            <a:r>
              <a:rPr lang="en-US" sz="4800" dirty="0">
                <a:solidFill>
                  <a:schemeClr val="bg1"/>
                </a:solidFill>
                <a:latin typeface="Helvetica" panose="020B0604020202020204" pitchFamily="34" charset="0"/>
                <a:cs typeface="Helvetica" panose="020B0604020202020204" pitchFamily="34" charset="0"/>
              </a:rPr>
              <a:t>Results</a:t>
            </a:r>
          </a:p>
        </p:txBody>
      </p:sp>
      <p:sp>
        <p:nvSpPr>
          <p:cNvPr id="370" name="TextBox 369"/>
          <p:cNvSpPr txBox="1"/>
          <p:nvPr/>
        </p:nvSpPr>
        <p:spPr>
          <a:xfrm>
            <a:off x="23865644" y="18469625"/>
            <a:ext cx="4156364" cy="830997"/>
          </a:xfrm>
          <a:prstGeom prst="rect">
            <a:avLst/>
          </a:prstGeom>
          <a:noFill/>
        </p:spPr>
        <p:txBody>
          <a:bodyPr wrap="square" rtlCol="0">
            <a:spAutoFit/>
          </a:bodyPr>
          <a:lstStyle/>
          <a:p>
            <a:r>
              <a:rPr lang="en-US" sz="4800" dirty="0">
                <a:solidFill>
                  <a:schemeClr val="bg1"/>
                </a:solidFill>
                <a:latin typeface="Helvetica" panose="020B0604020202020204" pitchFamily="34" charset="0"/>
                <a:cs typeface="Helvetica" panose="020B0604020202020204" pitchFamily="34" charset="0"/>
              </a:rPr>
              <a:t>Next Steps</a:t>
            </a:r>
          </a:p>
        </p:txBody>
      </p:sp>
      <p:pic>
        <p:nvPicPr>
          <p:cNvPr id="28" name="Picture 27"/>
          <p:cNvPicPr>
            <a:picLocks noChangeAspect="1"/>
          </p:cNvPicPr>
          <p:nvPr/>
        </p:nvPicPr>
        <p:blipFill>
          <a:blip r:embed="rId10"/>
          <a:stretch>
            <a:fillRect/>
          </a:stretch>
        </p:blipFill>
        <p:spPr>
          <a:xfrm>
            <a:off x="25776628" y="5281007"/>
            <a:ext cx="6545102" cy="5281371"/>
          </a:xfrm>
          <a:prstGeom prst="rect">
            <a:avLst/>
          </a:prstGeom>
        </p:spPr>
      </p:pic>
      <p:sp>
        <p:nvSpPr>
          <p:cNvPr id="375" name="Content Placeholder 3"/>
          <p:cNvSpPr>
            <a:spLocks noGrp="1"/>
          </p:cNvSpPr>
          <p:nvPr>
            <p:ph sz="half" idx="2"/>
          </p:nvPr>
        </p:nvSpPr>
        <p:spPr>
          <a:xfrm>
            <a:off x="32498358" y="5254673"/>
            <a:ext cx="3183654" cy="4926144"/>
          </a:xfrm>
        </p:spPr>
        <p:txBody>
          <a:bodyPr/>
          <a:lstStyle/>
          <a:p>
            <a:r>
              <a:rPr lang="en-US" sz="2200" dirty="0">
                <a:latin typeface="Times New Roman" panose="02020603050405020304" pitchFamily="18" charset="0"/>
                <a:cs typeface="Times New Roman" panose="02020603050405020304" pitchFamily="18" charset="0"/>
              </a:rPr>
              <a:t>Based on GEANT4 and ROOT packages.</a:t>
            </a:r>
          </a:p>
          <a:p>
            <a:r>
              <a:rPr lang="en-US" sz="2200" dirty="0">
                <a:latin typeface="Times New Roman" panose="02020603050405020304" pitchFamily="18" charset="0"/>
                <a:cs typeface="Times New Roman" panose="02020603050405020304" pitchFamily="18" charset="0"/>
              </a:rPr>
              <a:t>Two stage simulation:</a:t>
            </a:r>
          </a:p>
          <a:p>
            <a:pPr marL="457196" indent="-457196">
              <a:buFont typeface="+mj-lt"/>
              <a:buAutoNum type="arabicPeriod"/>
            </a:pPr>
            <a:r>
              <a:rPr lang="en-US" sz="2200" dirty="0">
                <a:latin typeface="Times New Roman" panose="02020603050405020304" pitchFamily="18" charset="0"/>
                <a:cs typeface="Times New Roman" panose="02020603050405020304" pitchFamily="18" charset="0"/>
              </a:rPr>
              <a:t>Gas interaction of implanted and decay products </a:t>
            </a:r>
          </a:p>
          <a:p>
            <a:pPr marL="457196" indent="-457196">
              <a:buFont typeface="+mj-lt"/>
              <a:buAutoNum type="arabicPeriod"/>
            </a:pPr>
            <a:r>
              <a:rPr lang="en-US" sz="2200" dirty="0">
                <a:latin typeface="Times New Roman" panose="02020603050405020304" pitchFamily="18" charset="0"/>
                <a:cs typeface="Times New Roman" panose="02020603050405020304" pitchFamily="18" charset="0"/>
              </a:rPr>
              <a:t>Simulation of detector response in a semi-analytical approach.</a:t>
            </a:r>
          </a:p>
        </p:txBody>
      </p:sp>
      <p:sp>
        <p:nvSpPr>
          <p:cNvPr id="29" name="Rectangle 28"/>
          <p:cNvSpPr/>
          <p:nvPr/>
        </p:nvSpPr>
        <p:spPr>
          <a:xfrm>
            <a:off x="23012405" y="19605269"/>
            <a:ext cx="12467275" cy="3539430"/>
          </a:xfrm>
          <a:prstGeom prst="rect">
            <a:avLst/>
          </a:prstGeom>
        </p:spPr>
        <p:txBody>
          <a:bodyPr wrap="square">
            <a:spAutoFit/>
          </a:bodyPr>
          <a:lstStyle/>
          <a:p>
            <a:pPr marL="914392" lvl="1" indent="-457196">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Define final geometry of the detector as well as pad plane.</a:t>
            </a:r>
          </a:p>
          <a:p>
            <a:pPr marL="914392" lvl="1" indent="-457196">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Design of a position sensitive pad plane for adding multi-particle identification capabilities.</a:t>
            </a:r>
          </a:p>
          <a:p>
            <a:pPr marL="914392" lvl="1" indent="-457196">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Realistic GARFIELD simulations of the field cage.</a:t>
            </a:r>
          </a:p>
          <a:p>
            <a:pPr marL="914392" lvl="1" indent="-457196">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Add gamma detectors to simulation.</a:t>
            </a:r>
          </a:p>
          <a:p>
            <a:pPr marL="914392" lvl="1" indent="-457196">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Test with </a:t>
            </a:r>
            <a:r>
              <a:rPr lang="en-US" sz="3200" dirty="0" err="1">
                <a:solidFill>
                  <a:schemeClr val="bg1"/>
                </a:solidFill>
                <a:latin typeface="Times New Roman" panose="02020603050405020304" pitchFamily="18" charset="0"/>
                <a:cs typeface="Times New Roman" panose="02020603050405020304" pitchFamily="18" charset="0"/>
              </a:rPr>
              <a:t>MicroMEGAS</a:t>
            </a:r>
            <a:r>
              <a:rPr lang="en-US" sz="3200" dirty="0">
                <a:solidFill>
                  <a:schemeClr val="bg1"/>
                </a:solidFill>
                <a:latin typeface="Times New Roman" panose="02020603050405020304" pitchFamily="18" charset="0"/>
                <a:cs typeface="Times New Roman" panose="02020603050405020304" pitchFamily="18" charset="0"/>
              </a:rPr>
              <a:t> prototypes.</a:t>
            </a:r>
          </a:p>
          <a:p>
            <a:pPr marL="914392" lvl="1" indent="-457196">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Commissioning experiment with </a:t>
            </a:r>
            <a:r>
              <a:rPr lang="en-US" sz="3200" baseline="30000" dirty="0">
                <a:solidFill>
                  <a:schemeClr val="bg1"/>
                </a:solidFill>
                <a:latin typeface="Times New Roman" panose="02020603050405020304" pitchFamily="18" charset="0"/>
                <a:cs typeface="Times New Roman" panose="02020603050405020304" pitchFamily="18" charset="0"/>
              </a:rPr>
              <a:t>23</a:t>
            </a:r>
            <a:r>
              <a:rPr lang="en-US" sz="3200" dirty="0">
                <a:solidFill>
                  <a:schemeClr val="bg1"/>
                </a:solidFill>
                <a:latin typeface="Times New Roman" panose="02020603050405020304" pitchFamily="18" charset="0"/>
                <a:cs typeface="Times New Roman" panose="02020603050405020304" pitchFamily="18" charset="0"/>
              </a:rPr>
              <a:t>Al beam.</a:t>
            </a:r>
          </a:p>
        </p:txBody>
      </p:sp>
      <p:sp>
        <p:nvSpPr>
          <p:cNvPr id="366" name="Rectangle 365"/>
          <p:cNvSpPr/>
          <p:nvPr/>
        </p:nvSpPr>
        <p:spPr>
          <a:xfrm>
            <a:off x="25695325" y="11008937"/>
            <a:ext cx="7736095" cy="4154984"/>
          </a:xfrm>
          <a:prstGeom prst="rect">
            <a:avLst/>
          </a:prstGeom>
        </p:spPr>
        <p:txBody>
          <a:bodyPr wrap="square">
            <a:spAutoFit/>
          </a:bodyPr>
          <a:lstStyle/>
          <a:p>
            <a:r>
              <a:rPr lang="fr-FR" sz="2200" b="1" dirty="0">
                <a:latin typeface="Times New Roman" panose="02020603050405020304" pitchFamily="18" charset="0"/>
                <a:cs typeface="Times New Roman" panose="02020603050405020304" pitchFamily="18" charset="0"/>
              </a:rPr>
              <a:t>Simulation of drift, amplification and </a:t>
            </a:r>
            <a:r>
              <a:rPr lang="fr-FR" sz="2200" b="1" dirty="0" err="1">
                <a:latin typeface="Times New Roman" panose="02020603050405020304" pitchFamily="18" charset="0"/>
                <a:cs typeface="Times New Roman" panose="02020603050405020304" pitchFamily="18" charset="0"/>
              </a:rPr>
              <a:t>digitization</a:t>
            </a:r>
            <a:r>
              <a:rPr lang="fr-FR" sz="2200" b="1" dirty="0">
                <a:latin typeface="Times New Roman" panose="02020603050405020304" pitchFamily="18" charset="0"/>
                <a:cs typeface="Times New Roman" panose="02020603050405020304" pitchFamily="18" charset="0"/>
              </a:rPr>
              <a:t> of </a:t>
            </a:r>
            <a:r>
              <a:rPr lang="fr-FR" sz="2200" b="1" dirty="0" err="1">
                <a:latin typeface="Times New Roman" panose="02020603050405020304" pitchFamily="18" charset="0"/>
                <a:cs typeface="Times New Roman" panose="02020603050405020304" pitchFamily="18" charset="0"/>
              </a:rPr>
              <a:t>MPGDs</a:t>
            </a:r>
            <a:endParaRPr lang="fr-FR" sz="2200" dirty="0">
              <a:latin typeface="Times New Roman" panose="02020603050405020304" pitchFamily="18" charset="0"/>
              <a:cs typeface="Times New Roman" panose="02020603050405020304" pitchFamily="18" charset="0"/>
            </a:endParaRPr>
          </a:p>
          <a:p>
            <a:pPr marL="800092" lvl="1" indent="-342898">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Calculation of primary electrons from energy deposited at each  interaction step with Poisson fluctuation.</a:t>
            </a:r>
          </a:p>
          <a:p>
            <a:pPr marL="800092" lvl="1" indent="-342898">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Randomization of the final position at the anode according to transversal diffusion coefficients for each of the electrons produced (charge spread).</a:t>
            </a:r>
          </a:p>
          <a:p>
            <a:pPr marL="800092" lvl="1" indent="-342898">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Gain fluctuations calculated for each electron using the </a:t>
            </a:r>
            <a:r>
              <a:rPr lang="en-US" sz="2200" dirty="0" err="1">
                <a:latin typeface="Times New Roman" panose="02020603050405020304" pitchFamily="18" charset="0"/>
                <a:cs typeface="Times New Roman" panose="02020603050405020304" pitchFamily="18" charset="0"/>
              </a:rPr>
              <a:t>Polya</a:t>
            </a:r>
            <a:r>
              <a:rPr lang="en-US" sz="2200" dirty="0">
                <a:latin typeface="Times New Roman" panose="02020603050405020304" pitchFamily="18" charset="0"/>
                <a:cs typeface="Times New Roman" panose="02020603050405020304" pitchFamily="18" charset="0"/>
              </a:rPr>
              <a:t> distribution.</a:t>
            </a:r>
          </a:p>
          <a:p>
            <a:pPr marL="800092" lvl="1" indent="-342898">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Charge collected on pads is the sum of all the electrons produced.</a:t>
            </a:r>
          </a:p>
          <a:p>
            <a:pPr marL="800092" lvl="1" indent="-342898">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Charge thresholds applied .</a:t>
            </a:r>
          </a:p>
          <a:p>
            <a:pPr marL="800092" lvl="1" indent="-342898">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Event stored in a ROOT file.</a:t>
            </a:r>
          </a:p>
        </p:txBody>
      </p:sp>
      <p:pic>
        <p:nvPicPr>
          <p:cNvPr id="374" name="Picture 373"/>
          <p:cNvPicPr>
            <a:picLocks noChangeAspect="1"/>
          </p:cNvPicPr>
          <p:nvPr/>
        </p:nvPicPr>
        <p:blipFill rotWithShape="1">
          <a:blip r:embed="rId11"/>
          <a:srcRect l="1043" t="1262" r="4371" b="2055"/>
          <a:stretch/>
        </p:blipFill>
        <p:spPr>
          <a:xfrm>
            <a:off x="4736965" y="9046829"/>
            <a:ext cx="5098391" cy="3907177"/>
          </a:xfrm>
          <a:prstGeom prst="rect">
            <a:avLst/>
          </a:prstGeom>
        </p:spPr>
      </p:pic>
      <p:sp>
        <p:nvSpPr>
          <p:cNvPr id="376" name="Rectangle 375"/>
          <p:cNvSpPr/>
          <p:nvPr/>
        </p:nvSpPr>
        <p:spPr>
          <a:xfrm>
            <a:off x="5360884" y="4949877"/>
            <a:ext cx="4754088" cy="3785652"/>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Classical novae occur in close binary star systems containing an ordinary star and a white dwarf (WD). Gravity attracts some hydrogen-rich material from the ordinary star that accumulates on the surface of the WD. After sufficient time, the temperature and pressure at the base of the accumulating material becomes large enough for thermonuclear reactions to occur. These reactions produce an increase in the temperature and pressure, which in turn leads to a runaway and finally an explosion.</a:t>
            </a:r>
          </a:p>
        </p:txBody>
      </p:sp>
      <p:sp>
        <p:nvSpPr>
          <p:cNvPr id="377" name="TextBox 376"/>
          <p:cNvSpPr txBox="1"/>
          <p:nvPr/>
        </p:nvSpPr>
        <p:spPr>
          <a:xfrm>
            <a:off x="213918" y="8704262"/>
            <a:ext cx="5805885" cy="369332"/>
          </a:xfrm>
          <a:prstGeom prst="rect">
            <a:avLst/>
          </a:prstGeom>
          <a:noFill/>
        </p:spPr>
        <p:txBody>
          <a:bodyPr wrap="none" rtlCol="0">
            <a:spAutoFit/>
          </a:bodyPr>
          <a:lstStyle/>
          <a:p>
            <a:r>
              <a:rPr lang="en-US" dirty="0" smtClean="0">
                <a:solidFill>
                  <a:srgbClr val="082B25"/>
                </a:solidFill>
                <a:latin typeface="Helvetica" panose="020B0604020202020204" pitchFamily="34" charset="0"/>
                <a:cs typeface="Helvetica" panose="020B0604020202020204" pitchFamily="34" charset="0"/>
              </a:rPr>
              <a:t>Artist impression of a dwarf star ‘feeding’ on donor star.</a:t>
            </a:r>
            <a:endParaRPr lang="en-US" dirty="0">
              <a:solidFill>
                <a:srgbClr val="082B25"/>
              </a:solidFill>
              <a:latin typeface="Helvetica" panose="020B0604020202020204" pitchFamily="34" charset="0"/>
              <a:cs typeface="Helvetica" panose="020B0604020202020204" pitchFamily="34" charset="0"/>
            </a:endParaRPr>
          </a:p>
        </p:txBody>
      </p:sp>
      <p:sp>
        <p:nvSpPr>
          <p:cNvPr id="378" name="Rectangle 377"/>
          <p:cNvSpPr/>
          <p:nvPr/>
        </p:nvSpPr>
        <p:spPr>
          <a:xfrm>
            <a:off x="4886728" y="12999676"/>
            <a:ext cx="5054601" cy="646331"/>
          </a:xfrm>
          <a:prstGeom prst="rect">
            <a:avLst/>
          </a:prstGeom>
        </p:spPr>
        <p:txBody>
          <a:bodyPr wrap="square">
            <a:spAutoFit/>
          </a:bodyPr>
          <a:lstStyle/>
          <a:p>
            <a:r>
              <a:rPr lang="en-US" dirty="0" smtClean="0">
                <a:solidFill>
                  <a:srgbClr val="082B25"/>
                </a:solidFill>
                <a:effectLst/>
                <a:latin typeface="Helvetica" panose="020B0604020202020204" pitchFamily="34" charset="0"/>
                <a:cs typeface="Helvetica" panose="020B0604020202020204" pitchFamily="34" charset="0"/>
              </a:rPr>
              <a:t>Main nuclear flow in terms of reaction fluxes at peak temperature, for a nova explosion [1].</a:t>
            </a:r>
          </a:p>
        </p:txBody>
      </p:sp>
      <p:sp>
        <p:nvSpPr>
          <p:cNvPr id="387" name="Rectangle 386"/>
          <p:cNvSpPr/>
          <p:nvPr/>
        </p:nvSpPr>
        <p:spPr>
          <a:xfrm>
            <a:off x="275112" y="9181659"/>
            <a:ext cx="4754088" cy="10156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Energy generation and </a:t>
            </a:r>
            <a:r>
              <a:rPr lang="en-US" sz="2000" dirty="0" err="1">
                <a:latin typeface="Times New Roman" panose="02020603050405020304" pitchFamily="18" charset="0"/>
                <a:cs typeface="Times New Roman" panose="02020603050405020304" pitchFamily="18" charset="0"/>
              </a:rPr>
              <a:t>nucleosynthesis</a:t>
            </a:r>
            <a:r>
              <a:rPr lang="en-US" sz="2000" dirty="0">
                <a:latin typeface="Times New Roman" panose="02020603050405020304" pitchFamily="18" charset="0"/>
                <a:cs typeface="Times New Roman" panose="02020603050405020304" pitchFamily="18" charset="0"/>
              </a:rPr>
              <a:t> in novae depend on nuclear reaction rates, mostly  resonant radiative proton captures. </a:t>
            </a:r>
          </a:p>
        </p:txBody>
      </p:sp>
      <p:sp>
        <p:nvSpPr>
          <p:cNvPr id="388" name="Rectangle 387"/>
          <p:cNvSpPr/>
          <p:nvPr/>
        </p:nvSpPr>
        <p:spPr>
          <a:xfrm>
            <a:off x="5151912" y="13771282"/>
            <a:ext cx="4754088" cy="4154984"/>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Due to unavailability of intense radioactive ion beams of several species, resonances have to be studied by indirect methods, like beta-delayed particle emission.</a:t>
            </a:r>
          </a:p>
          <a:p>
            <a:r>
              <a:rPr lang="en-US" sz="2400" b="1" dirty="0">
                <a:latin typeface="Helvetica" panose="020B0604020202020204" pitchFamily="34" charset="0"/>
                <a:cs typeface="Helvetica" panose="020B0604020202020204" pitchFamily="34" charset="0"/>
              </a:rPr>
              <a:t>Problem</a:t>
            </a:r>
            <a:endParaRPr lang="en-US" sz="24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Resonance energies are close to the  proton separation energy (</a:t>
            </a:r>
            <a:r>
              <a:rPr lang="en-US" sz="2000" dirty="0" err="1">
                <a:latin typeface="Times New Roman" panose="02020603050405020304" pitchFamily="18" charset="0"/>
                <a:cs typeface="Times New Roman" panose="02020603050405020304" pitchFamily="18" charset="0"/>
              </a:rPr>
              <a:t>S</a:t>
            </a:r>
            <a:r>
              <a:rPr lang="en-US" sz="2000" baseline="-25000" dirty="0" err="1">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 therefore kinetic energies are very low and they overlap with the beta background. In addition, proton emission competes with gamma decay,  and thus sometimes has a very low probability  due to Coulomb and centrifugal barriers.</a:t>
            </a:r>
          </a:p>
          <a:p>
            <a:endParaRPr lang="en-US" sz="2000" dirty="0">
              <a:latin typeface="Times New Roman" panose="02020603050405020304" pitchFamily="18" charset="0"/>
              <a:cs typeface="Times New Roman" panose="02020603050405020304" pitchFamily="18" charset="0"/>
            </a:endParaRPr>
          </a:p>
        </p:txBody>
      </p:sp>
      <p:grpSp>
        <p:nvGrpSpPr>
          <p:cNvPr id="430" name="Group 429"/>
          <p:cNvGrpSpPr/>
          <p:nvPr/>
        </p:nvGrpSpPr>
        <p:grpSpPr>
          <a:xfrm>
            <a:off x="231611" y="13563604"/>
            <a:ext cx="4282003" cy="3714417"/>
            <a:chOff x="384005" y="13283381"/>
            <a:chExt cx="4282003" cy="3714417"/>
          </a:xfrm>
        </p:grpSpPr>
        <p:sp>
          <p:nvSpPr>
            <p:cNvPr id="396" name="TextBox 395"/>
            <p:cNvSpPr txBox="1"/>
            <p:nvPr/>
          </p:nvSpPr>
          <p:spPr>
            <a:xfrm>
              <a:off x="2241559" y="16474578"/>
              <a:ext cx="699110" cy="523220"/>
            </a:xfrm>
            <a:prstGeom prst="rect">
              <a:avLst/>
            </a:prstGeom>
            <a:noFill/>
          </p:spPr>
          <p:txBody>
            <a:bodyPr wrap="square" rtlCol="0">
              <a:spAutoFit/>
            </a:bodyPr>
            <a:lstStyle/>
            <a:p>
              <a:r>
                <a:rPr lang="en-US" sz="2800" baseline="30000" dirty="0">
                  <a:latin typeface="Helvetica" panose="020B0604020202020204" pitchFamily="34" charset="0"/>
                  <a:cs typeface="Helvetica" panose="020B0604020202020204" pitchFamily="34" charset="0"/>
                </a:rPr>
                <a:t>A</a:t>
              </a:r>
              <a:r>
                <a:rPr lang="en-US" sz="2800" dirty="0">
                  <a:latin typeface="Helvetica" panose="020B0604020202020204" pitchFamily="34" charset="0"/>
                  <a:cs typeface="Helvetica" panose="020B0604020202020204" pitchFamily="34" charset="0"/>
                </a:rPr>
                <a:t>Y</a:t>
              </a:r>
            </a:p>
          </p:txBody>
        </p:sp>
        <p:grpSp>
          <p:nvGrpSpPr>
            <p:cNvPr id="429" name="Group 428"/>
            <p:cNvGrpSpPr/>
            <p:nvPr/>
          </p:nvGrpSpPr>
          <p:grpSpPr>
            <a:xfrm>
              <a:off x="384005" y="13283381"/>
              <a:ext cx="4282003" cy="3158887"/>
              <a:chOff x="384005" y="13283381"/>
              <a:chExt cx="4282003" cy="3158887"/>
            </a:xfrm>
          </p:grpSpPr>
          <p:cxnSp>
            <p:nvCxnSpPr>
              <p:cNvPr id="389" name="Straight Connector 388"/>
              <p:cNvCxnSpPr/>
              <p:nvPr/>
            </p:nvCxnSpPr>
            <p:spPr>
              <a:xfrm>
                <a:off x="3418000" y="13970734"/>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1945518" y="14986233"/>
                <a:ext cx="1248008" cy="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384005" y="15524614"/>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1945518" y="16339439"/>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384005" y="15896013"/>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1929324" y="14728530"/>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5" name="TextBox 394"/>
              <p:cNvSpPr txBox="1"/>
              <p:nvPr/>
            </p:nvSpPr>
            <p:spPr>
              <a:xfrm>
                <a:off x="3690872" y="14064397"/>
                <a:ext cx="699110" cy="523220"/>
              </a:xfrm>
              <a:prstGeom prst="rect">
                <a:avLst/>
              </a:prstGeom>
              <a:noFill/>
            </p:spPr>
            <p:txBody>
              <a:bodyPr wrap="square" rtlCol="0">
                <a:spAutoFit/>
              </a:bodyPr>
              <a:lstStyle/>
              <a:p>
                <a:r>
                  <a:rPr lang="en-US" sz="2800" baseline="30000" dirty="0">
                    <a:latin typeface="Helvetica" panose="020B0604020202020204" pitchFamily="34" charset="0"/>
                    <a:cs typeface="Helvetica" panose="020B0604020202020204" pitchFamily="34" charset="0"/>
                  </a:rPr>
                  <a:t>A</a:t>
                </a:r>
                <a:r>
                  <a:rPr lang="en-US" sz="2800" dirty="0">
                    <a:latin typeface="Helvetica" panose="020B0604020202020204" pitchFamily="34" charset="0"/>
                    <a:cs typeface="Helvetica" panose="020B0604020202020204" pitchFamily="34" charset="0"/>
                  </a:rPr>
                  <a:t>X</a:t>
                </a:r>
              </a:p>
            </p:txBody>
          </p:sp>
          <p:cxnSp>
            <p:nvCxnSpPr>
              <p:cNvPr id="397" name="Straight Connector 396"/>
              <p:cNvCxnSpPr/>
              <p:nvPr/>
            </p:nvCxnSpPr>
            <p:spPr>
              <a:xfrm>
                <a:off x="1929324" y="15781863"/>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384005" y="15147687"/>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0" name="TextBox 399"/>
              <p:cNvSpPr txBox="1"/>
              <p:nvPr/>
            </p:nvSpPr>
            <p:spPr>
              <a:xfrm>
                <a:off x="458186" y="15904849"/>
                <a:ext cx="1424702" cy="523220"/>
              </a:xfrm>
              <a:prstGeom prst="rect">
                <a:avLst/>
              </a:prstGeom>
              <a:noFill/>
            </p:spPr>
            <p:txBody>
              <a:bodyPr wrap="square" rtlCol="0">
                <a:spAutoFit/>
              </a:bodyPr>
              <a:lstStyle/>
              <a:p>
                <a:r>
                  <a:rPr lang="en-US" sz="2800" baseline="30000" dirty="0">
                    <a:latin typeface="Helvetica" panose="020B0604020202020204" pitchFamily="34" charset="0"/>
                    <a:cs typeface="Helvetica" panose="020B0604020202020204" pitchFamily="34" charset="0"/>
                  </a:rPr>
                  <a:t>A-1</a:t>
                </a:r>
                <a:r>
                  <a:rPr lang="en-US" sz="2800" dirty="0">
                    <a:latin typeface="Helvetica" panose="020B0604020202020204" pitchFamily="34" charset="0"/>
                    <a:cs typeface="Helvetica" panose="020B0604020202020204" pitchFamily="34" charset="0"/>
                  </a:rPr>
                  <a:t>Z+p</a:t>
                </a:r>
              </a:p>
            </p:txBody>
          </p:sp>
          <p:cxnSp>
            <p:nvCxnSpPr>
              <p:cNvPr id="401" name="Straight Arrow Connector 400"/>
              <p:cNvCxnSpPr/>
              <p:nvPr/>
            </p:nvCxnSpPr>
            <p:spPr>
              <a:xfrm flipH="1">
                <a:off x="3177332" y="13967089"/>
                <a:ext cx="252781" cy="783717"/>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p:cNvCxnSpPr/>
              <p:nvPr/>
            </p:nvCxnSpPr>
            <p:spPr>
              <a:xfrm flipH="1">
                <a:off x="1632013" y="14724856"/>
                <a:ext cx="304123" cy="79975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p:cNvCxnSpPr/>
              <p:nvPr/>
            </p:nvCxnSpPr>
            <p:spPr>
              <a:xfrm flipH="1">
                <a:off x="1632014" y="14343436"/>
                <a:ext cx="318068" cy="8042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9" name="Straight Arrow Connector 408"/>
              <p:cNvCxnSpPr/>
              <p:nvPr/>
            </p:nvCxnSpPr>
            <p:spPr>
              <a:xfrm flipH="1">
                <a:off x="1626781" y="14766399"/>
                <a:ext cx="298536" cy="114999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1950431" y="14337002"/>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p:nvPr/>
            </p:nvCxnSpPr>
            <p:spPr>
              <a:xfrm flipH="1">
                <a:off x="3171630" y="13956803"/>
                <a:ext cx="239741" cy="409740"/>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416" name="Straight Arrow Connector 415"/>
              <p:cNvCxnSpPr/>
              <p:nvPr/>
            </p:nvCxnSpPr>
            <p:spPr>
              <a:xfrm flipV="1">
                <a:off x="533399" y="13283381"/>
                <a:ext cx="1" cy="14414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7" name="TextBox 416"/>
              <p:cNvSpPr txBox="1"/>
              <p:nvPr/>
            </p:nvSpPr>
            <p:spPr>
              <a:xfrm>
                <a:off x="501805" y="13695193"/>
                <a:ext cx="412595" cy="523220"/>
              </a:xfrm>
              <a:prstGeom prst="rect">
                <a:avLst/>
              </a:prstGeom>
              <a:noFill/>
            </p:spPr>
            <p:txBody>
              <a:bodyPr wrap="square" rtlCol="0">
                <a:spAutoFit/>
              </a:bodyPr>
              <a:lstStyle/>
              <a:p>
                <a:r>
                  <a:rPr lang="en-US" sz="2800" dirty="0">
                    <a:latin typeface="Helvetica" panose="020B0604020202020204" pitchFamily="34" charset="0"/>
                    <a:cs typeface="Helvetica" panose="020B0604020202020204" pitchFamily="34" charset="0"/>
                  </a:rPr>
                  <a:t>E</a:t>
                </a:r>
              </a:p>
            </p:txBody>
          </p:sp>
          <p:sp>
            <p:nvSpPr>
              <p:cNvPr id="418" name="TextBox 417"/>
              <p:cNvSpPr txBox="1"/>
              <p:nvPr/>
            </p:nvSpPr>
            <p:spPr>
              <a:xfrm>
                <a:off x="2895084" y="14318270"/>
                <a:ext cx="410690" cy="400110"/>
              </a:xfrm>
              <a:prstGeom prst="rect">
                <a:avLst/>
              </a:prstGeom>
              <a:noFill/>
            </p:spPr>
            <p:txBody>
              <a:bodyPr wrap="none" rtlCol="0">
                <a:spAutoFit/>
              </a:bodyPr>
              <a:lstStyle/>
              <a:p>
                <a:r>
                  <a:rPr lang="en-US" sz="2000" dirty="0">
                    <a:solidFill>
                      <a:srgbClr val="00FFFF"/>
                    </a:solidFill>
                    <a:latin typeface="Symbol" panose="05050102010706020507" pitchFamily="18" charset="2"/>
                  </a:rPr>
                  <a:t>b</a:t>
                </a:r>
                <a:r>
                  <a:rPr lang="en-US" sz="2000" baseline="30000" dirty="0">
                    <a:solidFill>
                      <a:srgbClr val="00FFFF"/>
                    </a:solidFill>
                    <a:latin typeface="Symbol" panose="05050102010706020507" pitchFamily="18" charset="2"/>
                  </a:rPr>
                  <a:t>2</a:t>
                </a:r>
                <a:endParaRPr lang="en-US" sz="2000" baseline="30000" dirty="0">
                  <a:solidFill>
                    <a:srgbClr val="00FFFF"/>
                  </a:solidFill>
                </a:endParaRPr>
              </a:p>
            </p:txBody>
          </p:sp>
          <p:cxnSp>
            <p:nvCxnSpPr>
              <p:cNvPr id="420" name="Straight Arrow Connector 419"/>
              <p:cNvCxnSpPr/>
              <p:nvPr/>
            </p:nvCxnSpPr>
            <p:spPr>
              <a:xfrm flipH="1">
                <a:off x="2619192" y="14717202"/>
                <a:ext cx="13784" cy="106466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23" name="Straight Arrow Connector 422"/>
              <p:cNvCxnSpPr/>
              <p:nvPr/>
            </p:nvCxnSpPr>
            <p:spPr>
              <a:xfrm flipH="1">
                <a:off x="547955" y="15143760"/>
                <a:ext cx="1" cy="75225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27" name="Straight Arrow Connector 426"/>
              <p:cNvCxnSpPr/>
              <p:nvPr/>
            </p:nvCxnSpPr>
            <p:spPr>
              <a:xfrm flipH="1">
                <a:off x="2615100" y="15781863"/>
                <a:ext cx="7196" cy="56541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1" name="Straight Arrow Connector 430"/>
              <p:cNvCxnSpPr/>
              <p:nvPr/>
            </p:nvCxnSpPr>
            <p:spPr>
              <a:xfrm flipH="1">
                <a:off x="2220705" y="14750806"/>
                <a:ext cx="20854" cy="159106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5" name="Straight Arrow Connector 434"/>
              <p:cNvCxnSpPr/>
              <p:nvPr/>
            </p:nvCxnSpPr>
            <p:spPr>
              <a:xfrm flipH="1">
                <a:off x="860905" y="15509008"/>
                <a:ext cx="1" cy="41181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39" name="TextBox 438"/>
              <p:cNvSpPr txBox="1"/>
              <p:nvPr/>
            </p:nvSpPr>
            <p:spPr>
              <a:xfrm>
                <a:off x="3029228" y="13833642"/>
                <a:ext cx="410690" cy="400110"/>
              </a:xfrm>
              <a:prstGeom prst="rect">
                <a:avLst/>
              </a:prstGeom>
              <a:noFill/>
            </p:spPr>
            <p:txBody>
              <a:bodyPr wrap="none" rtlCol="0">
                <a:spAutoFit/>
              </a:bodyPr>
              <a:lstStyle/>
              <a:p>
                <a:r>
                  <a:rPr lang="en-US" sz="2000" dirty="0">
                    <a:solidFill>
                      <a:srgbClr val="00FFFF"/>
                    </a:solidFill>
                    <a:latin typeface="Symbol" panose="05050102010706020507" pitchFamily="18" charset="2"/>
                  </a:rPr>
                  <a:t>b</a:t>
                </a:r>
                <a:r>
                  <a:rPr lang="en-US" sz="2000" baseline="30000" dirty="0">
                    <a:solidFill>
                      <a:srgbClr val="00FFFF"/>
                    </a:solidFill>
                    <a:latin typeface="Symbol" panose="05050102010706020507" pitchFamily="18" charset="2"/>
                  </a:rPr>
                  <a:t>1</a:t>
                </a:r>
                <a:endParaRPr lang="en-US" sz="2000" baseline="30000" dirty="0">
                  <a:solidFill>
                    <a:srgbClr val="00FFFF"/>
                  </a:solidFill>
                </a:endParaRPr>
              </a:p>
            </p:txBody>
          </p:sp>
          <p:sp>
            <p:nvSpPr>
              <p:cNvPr id="440" name="TextBox 439"/>
              <p:cNvSpPr txBox="1"/>
              <p:nvPr/>
            </p:nvSpPr>
            <p:spPr>
              <a:xfrm>
                <a:off x="2558833" y="15141711"/>
                <a:ext cx="375424" cy="400110"/>
              </a:xfrm>
              <a:prstGeom prst="rect">
                <a:avLst/>
              </a:prstGeom>
              <a:noFill/>
            </p:spPr>
            <p:txBody>
              <a:bodyPr wrap="none" rtlCol="0">
                <a:spAutoFit/>
              </a:bodyPr>
              <a:lstStyle/>
              <a:p>
                <a:r>
                  <a:rPr lang="en-US" sz="2000" dirty="0">
                    <a:solidFill>
                      <a:srgbClr val="00B050"/>
                    </a:solidFill>
                    <a:latin typeface="Symbol" panose="05050102010706020507" pitchFamily="18" charset="2"/>
                  </a:rPr>
                  <a:t>g</a:t>
                </a:r>
                <a:r>
                  <a:rPr lang="en-US" sz="2000" baseline="-25000" dirty="0">
                    <a:solidFill>
                      <a:srgbClr val="00B050"/>
                    </a:solidFill>
                    <a:latin typeface="Symbol" panose="05050102010706020507" pitchFamily="18" charset="2"/>
                  </a:rPr>
                  <a:t>1</a:t>
                </a:r>
                <a:endParaRPr lang="en-US" sz="2000" baseline="-25000" dirty="0">
                  <a:solidFill>
                    <a:srgbClr val="00B050"/>
                  </a:solidFill>
                </a:endParaRPr>
              </a:p>
            </p:txBody>
          </p:sp>
          <p:sp>
            <p:nvSpPr>
              <p:cNvPr id="441" name="TextBox 440"/>
              <p:cNvSpPr txBox="1"/>
              <p:nvPr/>
            </p:nvSpPr>
            <p:spPr>
              <a:xfrm>
                <a:off x="2185821" y="15095956"/>
                <a:ext cx="375424" cy="605294"/>
              </a:xfrm>
              <a:prstGeom prst="rect">
                <a:avLst/>
              </a:prstGeom>
              <a:noFill/>
            </p:spPr>
            <p:txBody>
              <a:bodyPr wrap="none" rtlCol="0">
                <a:spAutoFit/>
              </a:bodyPr>
              <a:lstStyle/>
              <a:p>
                <a:r>
                  <a:rPr lang="en-US" sz="2000" dirty="0">
                    <a:solidFill>
                      <a:srgbClr val="00B050"/>
                    </a:solidFill>
                    <a:latin typeface="Symbol" panose="05050102010706020507" pitchFamily="18" charset="2"/>
                  </a:rPr>
                  <a:t>g</a:t>
                </a:r>
                <a:r>
                  <a:rPr lang="en-US" sz="2000" baseline="-25000" dirty="0">
                    <a:solidFill>
                      <a:srgbClr val="00B050"/>
                    </a:solidFill>
                    <a:latin typeface="Symbol" panose="05050102010706020507" pitchFamily="18" charset="2"/>
                  </a:rPr>
                  <a:t>2</a:t>
                </a:r>
              </a:p>
              <a:p>
                <a:endParaRPr lang="en-US" sz="2000" baseline="-25000" dirty="0">
                  <a:solidFill>
                    <a:srgbClr val="00B050"/>
                  </a:solidFill>
                </a:endParaRPr>
              </a:p>
            </p:txBody>
          </p:sp>
          <p:sp>
            <p:nvSpPr>
              <p:cNvPr id="442" name="TextBox 441"/>
              <p:cNvSpPr txBox="1"/>
              <p:nvPr/>
            </p:nvSpPr>
            <p:spPr>
              <a:xfrm>
                <a:off x="2587939" y="15836974"/>
                <a:ext cx="375424" cy="605294"/>
              </a:xfrm>
              <a:prstGeom prst="rect">
                <a:avLst/>
              </a:prstGeom>
              <a:noFill/>
            </p:spPr>
            <p:txBody>
              <a:bodyPr wrap="none" rtlCol="0">
                <a:spAutoFit/>
              </a:bodyPr>
              <a:lstStyle/>
              <a:p>
                <a:r>
                  <a:rPr lang="en-US" sz="2000" dirty="0">
                    <a:solidFill>
                      <a:srgbClr val="00B050"/>
                    </a:solidFill>
                    <a:latin typeface="Symbol" panose="05050102010706020507" pitchFamily="18" charset="2"/>
                  </a:rPr>
                  <a:t>g</a:t>
                </a:r>
                <a:r>
                  <a:rPr lang="en-US" sz="2000" baseline="-25000" dirty="0">
                    <a:solidFill>
                      <a:srgbClr val="00B050"/>
                    </a:solidFill>
                    <a:latin typeface="Symbol" panose="05050102010706020507" pitchFamily="18" charset="2"/>
                  </a:rPr>
                  <a:t>3</a:t>
                </a:r>
              </a:p>
              <a:p>
                <a:endParaRPr lang="en-US" sz="2000" baseline="-25000" dirty="0">
                  <a:solidFill>
                    <a:srgbClr val="00B050"/>
                  </a:solidFill>
                </a:endParaRPr>
              </a:p>
            </p:txBody>
          </p:sp>
          <p:sp>
            <p:nvSpPr>
              <p:cNvPr id="443" name="TextBox 442"/>
              <p:cNvSpPr txBox="1"/>
              <p:nvPr/>
            </p:nvSpPr>
            <p:spPr>
              <a:xfrm>
                <a:off x="813094" y="15451406"/>
                <a:ext cx="375424" cy="400110"/>
              </a:xfrm>
              <a:prstGeom prst="rect">
                <a:avLst/>
              </a:prstGeom>
              <a:noFill/>
            </p:spPr>
            <p:txBody>
              <a:bodyPr wrap="none" rtlCol="0">
                <a:spAutoFit/>
              </a:bodyPr>
              <a:lstStyle/>
              <a:p>
                <a:r>
                  <a:rPr lang="en-US" sz="2000" dirty="0">
                    <a:solidFill>
                      <a:srgbClr val="00B050"/>
                    </a:solidFill>
                    <a:latin typeface="Symbol" panose="05050102010706020507" pitchFamily="18" charset="2"/>
                  </a:rPr>
                  <a:t>g</a:t>
                </a:r>
                <a:r>
                  <a:rPr lang="en-US" sz="2000" baseline="-25000" dirty="0">
                    <a:solidFill>
                      <a:srgbClr val="00B050"/>
                    </a:solidFill>
                    <a:latin typeface="Symbol" panose="05050102010706020507" pitchFamily="18" charset="2"/>
                  </a:rPr>
                  <a:t>4</a:t>
                </a:r>
                <a:endParaRPr lang="en-US" sz="2000" baseline="-25000" dirty="0">
                  <a:solidFill>
                    <a:srgbClr val="00B050"/>
                  </a:solidFill>
                </a:endParaRPr>
              </a:p>
            </p:txBody>
          </p:sp>
          <p:sp>
            <p:nvSpPr>
              <p:cNvPr id="444" name="TextBox 443"/>
              <p:cNvSpPr txBox="1"/>
              <p:nvPr/>
            </p:nvSpPr>
            <p:spPr>
              <a:xfrm>
                <a:off x="502894" y="15102971"/>
                <a:ext cx="375424" cy="400110"/>
              </a:xfrm>
              <a:prstGeom prst="rect">
                <a:avLst/>
              </a:prstGeom>
              <a:noFill/>
            </p:spPr>
            <p:txBody>
              <a:bodyPr wrap="none" rtlCol="0">
                <a:spAutoFit/>
              </a:bodyPr>
              <a:lstStyle/>
              <a:p>
                <a:r>
                  <a:rPr lang="en-US" sz="2000" dirty="0">
                    <a:solidFill>
                      <a:srgbClr val="00B050"/>
                    </a:solidFill>
                    <a:latin typeface="Symbol" panose="05050102010706020507" pitchFamily="18" charset="2"/>
                  </a:rPr>
                  <a:t>g</a:t>
                </a:r>
                <a:r>
                  <a:rPr lang="en-US" sz="2000" baseline="-25000" dirty="0">
                    <a:solidFill>
                      <a:srgbClr val="00B050"/>
                    </a:solidFill>
                    <a:latin typeface="Symbol" panose="05050102010706020507" pitchFamily="18" charset="2"/>
                  </a:rPr>
                  <a:t>5</a:t>
                </a:r>
                <a:endParaRPr lang="en-US" sz="2000" baseline="-25000" dirty="0">
                  <a:solidFill>
                    <a:srgbClr val="00B050"/>
                  </a:solidFill>
                </a:endParaRPr>
              </a:p>
            </p:txBody>
          </p:sp>
          <p:sp>
            <p:nvSpPr>
              <p:cNvPr id="445" name="Rectangle 444"/>
              <p:cNvSpPr/>
              <p:nvPr/>
            </p:nvSpPr>
            <p:spPr>
              <a:xfrm>
                <a:off x="1710345" y="15189230"/>
                <a:ext cx="397866" cy="369332"/>
              </a:xfrm>
              <a:prstGeom prst="rect">
                <a:avLst/>
              </a:prstGeom>
            </p:spPr>
            <p:txBody>
              <a:bodyPr wrap="none">
                <a:spAutoFit/>
              </a:bodyPr>
              <a:lstStyle/>
              <a:p>
                <a:r>
                  <a:rPr lang="en-US" dirty="0" smtClean="0">
                    <a:solidFill>
                      <a:srgbClr val="FF0000"/>
                    </a:solidFill>
                    <a:latin typeface="Helvetica" panose="020B0604020202020204" pitchFamily="34" charset="0"/>
                    <a:cs typeface="Helvetica" panose="020B0604020202020204" pitchFamily="34" charset="0"/>
                  </a:rPr>
                  <a:t>p</a:t>
                </a:r>
                <a:r>
                  <a:rPr lang="en-US" baseline="-25000" dirty="0" smtClean="0">
                    <a:solidFill>
                      <a:srgbClr val="FF0000"/>
                    </a:solidFill>
                    <a:latin typeface="Helvetica" panose="020B0604020202020204" pitchFamily="34" charset="0"/>
                    <a:cs typeface="Helvetica" panose="020B0604020202020204" pitchFamily="34" charset="0"/>
                  </a:rPr>
                  <a:t>1</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446" name="Rectangle 445"/>
              <p:cNvSpPr/>
              <p:nvPr/>
            </p:nvSpPr>
            <p:spPr>
              <a:xfrm>
                <a:off x="1489978" y="14396977"/>
                <a:ext cx="397866" cy="369332"/>
              </a:xfrm>
              <a:prstGeom prst="rect">
                <a:avLst/>
              </a:prstGeom>
            </p:spPr>
            <p:txBody>
              <a:bodyPr wrap="none">
                <a:spAutoFit/>
              </a:bodyPr>
              <a:lstStyle/>
              <a:p>
                <a:r>
                  <a:rPr lang="en-US" dirty="0" smtClean="0">
                    <a:solidFill>
                      <a:srgbClr val="FF0000"/>
                    </a:solidFill>
                    <a:latin typeface="Helvetica" panose="020B0604020202020204" pitchFamily="34" charset="0"/>
                    <a:cs typeface="Helvetica" panose="020B0604020202020204" pitchFamily="34" charset="0"/>
                  </a:rPr>
                  <a:t>p</a:t>
                </a:r>
                <a:r>
                  <a:rPr lang="en-US" baseline="-25000" dirty="0" smtClean="0">
                    <a:solidFill>
                      <a:srgbClr val="FF0000"/>
                    </a:solidFill>
                    <a:latin typeface="Helvetica" panose="020B0604020202020204" pitchFamily="34" charset="0"/>
                    <a:cs typeface="Helvetica" panose="020B0604020202020204" pitchFamily="34" charset="0"/>
                  </a:rPr>
                  <a:t>2</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447" name="Rectangle 446"/>
              <p:cNvSpPr/>
              <p:nvPr/>
            </p:nvSpPr>
            <p:spPr>
              <a:xfrm>
                <a:off x="1359447" y="15082074"/>
                <a:ext cx="397866" cy="369332"/>
              </a:xfrm>
              <a:prstGeom prst="rect">
                <a:avLst/>
              </a:prstGeom>
            </p:spPr>
            <p:txBody>
              <a:bodyPr wrap="none">
                <a:spAutoFit/>
              </a:bodyPr>
              <a:lstStyle/>
              <a:p>
                <a:r>
                  <a:rPr lang="en-US" dirty="0" smtClean="0">
                    <a:solidFill>
                      <a:srgbClr val="FF0000"/>
                    </a:solidFill>
                    <a:latin typeface="Helvetica" panose="020B0604020202020204" pitchFamily="34" charset="0"/>
                    <a:cs typeface="Helvetica" panose="020B0604020202020204" pitchFamily="34" charset="0"/>
                  </a:rPr>
                  <a:t>p</a:t>
                </a:r>
                <a:r>
                  <a:rPr lang="en-US" baseline="-25000" dirty="0">
                    <a:solidFill>
                      <a:srgbClr val="FF0000"/>
                    </a:solidFill>
                    <a:latin typeface="Helvetica" panose="020B0604020202020204" pitchFamily="34" charset="0"/>
                    <a:cs typeface="Helvetica" panose="020B0604020202020204" pitchFamily="34" charset="0"/>
                  </a:rPr>
                  <a:t>3</a:t>
                </a:r>
              </a:p>
            </p:txBody>
          </p:sp>
          <p:sp>
            <p:nvSpPr>
              <p:cNvPr id="448" name="Rectangle 447"/>
              <p:cNvSpPr/>
              <p:nvPr/>
            </p:nvSpPr>
            <p:spPr>
              <a:xfrm>
                <a:off x="2818444" y="14915144"/>
                <a:ext cx="423514" cy="369332"/>
              </a:xfrm>
              <a:prstGeom prst="rect">
                <a:avLst/>
              </a:prstGeom>
            </p:spPr>
            <p:txBody>
              <a:bodyPr wrap="none">
                <a:spAutoFit/>
              </a:bodyPr>
              <a:lstStyle/>
              <a:p>
                <a:r>
                  <a:rPr lang="en-US" dirty="0" err="1" smtClean="0">
                    <a:latin typeface="Helvetica" panose="020B0604020202020204" pitchFamily="34" charset="0"/>
                    <a:cs typeface="Helvetica" panose="020B0604020202020204" pitchFamily="34" charset="0"/>
                  </a:rPr>
                  <a:t>S</a:t>
                </a:r>
                <a:r>
                  <a:rPr lang="en-US" baseline="-25000" dirty="0" err="1" smtClean="0">
                    <a:latin typeface="Helvetica" panose="020B0604020202020204" pitchFamily="34" charset="0"/>
                    <a:cs typeface="Helvetica" panose="020B0604020202020204" pitchFamily="34" charset="0"/>
                  </a:rPr>
                  <a:t>p</a:t>
                </a:r>
                <a:endParaRPr lang="en-US" baseline="-25000" dirty="0">
                  <a:latin typeface="Helvetica" panose="020B0604020202020204" pitchFamily="34" charset="0"/>
                  <a:cs typeface="Helvetica" panose="020B0604020202020204" pitchFamily="34" charset="0"/>
                </a:endParaRPr>
              </a:p>
            </p:txBody>
          </p:sp>
        </p:grpSp>
      </p:grpSp>
      <p:sp>
        <p:nvSpPr>
          <p:cNvPr id="451" name="Rectangle 450"/>
          <p:cNvSpPr/>
          <p:nvPr/>
        </p:nvSpPr>
        <p:spPr>
          <a:xfrm>
            <a:off x="152402" y="17108275"/>
            <a:ext cx="4929663" cy="646331"/>
          </a:xfrm>
          <a:prstGeom prst="rect">
            <a:avLst/>
          </a:prstGeom>
        </p:spPr>
        <p:txBody>
          <a:bodyPr wrap="square">
            <a:spAutoFit/>
          </a:bodyPr>
          <a:lstStyle/>
          <a:p>
            <a:r>
              <a:rPr lang="en-US" dirty="0" smtClean="0">
                <a:solidFill>
                  <a:srgbClr val="082B25"/>
                </a:solidFill>
                <a:latin typeface="Helvetica" panose="020B0604020202020204" pitchFamily="34" charset="0"/>
                <a:cs typeface="Helvetica" panose="020B0604020202020204" pitchFamily="34" charset="0"/>
              </a:rPr>
              <a:t>Example of the decay scheme of </a:t>
            </a:r>
            <a:r>
              <a:rPr lang="en-US" dirty="0" smtClean="0">
                <a:latin typeface="Helvetica" panose="020B0604020202020204" pitchFamily="34" charset="0"/>
                <a:cs typeface="Helvetica" panose="020B0604020202020204" pitchFamily="34" charset="0"/>
              </a:rPr>
              <a:t>beta-delayed proton emission</a:t>
            </a:r>
            <a:r>
              <a:rPr lang="en-US" dirty="0" smtClean="0">
                <a:solidFill>
                  <a:srgbClr val="082B25"/>
                </a:solidFill>
                <a:latin typeface="Helvetica" panose="020B0604020202020204" pitchFamily="34" charset="0"/>
                <a:cs typeface="Helvetica" panose="020B0604020202020204" pitchFamily="34" charset="0"/>
              </a:rPr>
              <a:t> </a:t>
            </a:r>
            <a:endParaRPr lang="en-US" dirty="0" smtClean="0">
              <a:solidFill>
                <a:srgbClr val="082B25"/>
              </a:solidFill>
              <a:effectLst/>
              <a:latin typeface="Helvetica" panose="020B0604020202020204" pitchFamily="34" charset="0"/>
              <a:cs typeface="Helvetica" panose="020B0604020202020204" pitchFamily="34" charset="0"/>
            </a:endParaRPr>
          </a:p>
        </p:txBody>
      </p:sp>
      <p:sp>
        <p:nvSpPr>
          <p:cNvPr id="454" name="TextBox 453"/>
          <p:cNvSpPr txBox="1"/>
          <p:nvPr/>
        </p:nvSpPr>
        <p:spPr>
          <a:xfrm>
            <a:off x="18580732" y="9780908"/>
            <a:ext cx="248786" cy="369332"/>
          </a:xfrm>
          <a:prstGeom prst="rect">
            <a:avLst/>
          </a:prstGeom>
          <a:noFill/>
        </p:spPr>
        <p:txBody>
          <a:bodyPr wrap="none" rtlCol="0">
            <a:spAutoFit/>
          </a:bodyPr>
          <a:lstStyle/>
          <a:p>
            <a:r>
              <a:rPr lang="en-US" dirty="0" smtClean="0">
                <a:solidFill>
                  <a:srgbClr val="082B25"/>
                </a:solidFill>
                <a:latin typeface="Helvetica" panose="020B0604020202020204" pitchFamily="34" charset="0"/>
                <a:cs typeface="Helvetica" panose="020B0604020202020204" pitchFamily="34" charset="0"/>
              </a:rPr>
              <a:t>.</a:t>
            </a:r>
            <a:endParaRPr lang="en-US" dirty="0">
              <a:solidFill>
                <a:srgbClr val="082B25"/>
              </a:solidFill>
              <a:latin typeface="Helvetica" panose="020B0604020202020204" pitchFamily="34" charset="0"/>
              <a:cs typeface="Helvetica" panose="020B0604020202020204" pitchFamily="34" charset="0"/>
            </a:endParaRPr>
          </a:p>
        </p:txBody>
      </p:sp>
      <p:grpSp>
        <p:nvGrpSpPr>
          <p:cNvPr id="459" name="Group 458"/>
          <p:cNvGrpSpPr/>
          <p:nvPr/>
        </p:nvGrpSpPr>
        <p:grpSpPr>
          <a:xfrm>
            <a:off x="18745199" y="4363685"/>
            <a:ext cx="6636544" cy="5313721"/>
            <a:chOff x="18973799" y="4476522"/>
            <a:chExt cx="6636546" cy="5446843"/>
          </a:xfrm>
        </p:grpSpPr>
        <p:grpSp>
          <p:nvGrpSpPr>
            <p:cNvPr id="472" name="Group 471"/>
            <p:cNvGrpSpPr/>
            <p:nvPr/>
          </p:nvGrpSpPr>
          <p:grpSpPr>
            <a:xfrm>
              <a:off x="22958210" y="8456668"/>
              <a:ext cx="693310" cy="1466697"/>
              <a:chOff x="24511428" y="10191903"/>
              <a:chExt cx="693310" cy="1466697"/>
            </a:xfrm>
          </p:grpSpPr>
          <p:cxnSp>
            <p:nvCxnSpPr>
              <p:cNvPr id="473" name="Straight Connector 472"/>
              <p:cNvCxnSpPr/>
              <p:nvPr/>
            </p:nvCxnSpPr>
            <p:spPr>
              <a:xfrm>
                <a:off x="24854362" y="10191903"/>
                <a:ext cx="0" cy="146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4" name="Isosceles Triangle 473"/>
              <p:cNvSpPr/>
              <p:nvPr/>
            </p:nvSpPr>
            <p:spPr>
              <a:xfrm rot="10800000">
                <a:off x="24511428" y="10720123"/>
                <a:ext cx="693310" cy="533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grpSp>
        <p:grpSp>
          <p:nvGrpSpPr>
            <p:cNvPr id="475" name="Group 474"/>
            <p:cNvGrpSpPr/>
            <p:nvPr/>
          </p:nvGrpSpPr>
          <p:grpSpPr>
            <a:xfrm>
              <a:off x="22051336" y="8456668"/>
              <a:ext cx="693310" cy="1466697"/>
              <a:chOff x="24511428" y="10191903"/>
              <a:chExt cx="693310" cy="1466697"/>
            </a:xfrm>
          </p:grpSpPr>
          <p:cxnSp>
            <p:nvCxnSpPr>
              <p:cNvPr id="476" name="Straight Connector 475"/>
              <p:cNvCxnSpPr/>
              <p:nvPr/>
            </p:nvCxnSpPr>
            <p:spPr>
              <a:xfrm>
                <a:off x="24854362" y="10191903"/>
                <a:ext cx="0" cy="146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7" name="Isosceles Triangle 476"/>
              <p:cNvSpPr/>
              <p:nvPr/>
            </p:nvSpPr>
            <p:spPr>
              <a:xfrm rot="10800000">
                <a:off x="24511428" y="10720123"/>
                <a:ext cx="693310" cy="533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grpSp>
        <p:grpSp>
          <p:nvGrpSpPr>
            <p:cNvPr id="469" name="Group 468"/>
            <p:cNvGrpSpPr/>
            <p:nvPr/>
          </p:nvGrpSpPr>
          <p:grpSpPr>
            <a:xfrm>
              <a:off x="21110890" y="8453491"/>
              <a:ext cx="693310" cy="1466697"/>
              <a:chOff x="24511428" y="10191903"/>
              <a:chExt cx="693310" cy="1466697"/>
            </a:xfrm>
          </p:grpSpPr>
          <p:cxnSp>
            <p:nvCxnSpPr>
              <p:cNvPr id="470" name="Straight Connector 469"/>
              <p:cNvCxnSpPr/>
              <p:nvPr/>
            </p:nvCxnSpPr>
            <p:spPr>
              <a:xfrm>
                <a:off x="24854362" y="10191903"/>
                <a:ext cx="0" cy="146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1" name="Isosceles Triangle 470"/>
              <p:cNvSpPr/>
              <p:nvPr/>
            </p:nvSpPr>
            <p:spPr>
              <a:xfrm rot="10800000">
                <a:off x="24511428" y="10720123"/>
                <a:ext cx="693310" cy="533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grpSp>
        <p:grpSp>
          <p:nvGrpSpPr>
            <p:cNvPr id="466" name="Group 465"/>
            <p:cNvGrpSpPr/>
            <p:nvPr/>
          </p:nvGrpSpPr>
          <p:grpSpPr>
            <a:xfrm>
              <a:off x="20204016" y="8453491"/>
              <a:ext cx="693310" cy="1466697"/>
              <a:chOff x="24511428" y="10191903"/>
              <a:chExt cx="693310" cy="1466697"/>
            </a:xfrm>
          </p:grpSpPr>
          <p:cxnSp>
            <p:nvCxnSpPr>
              <p:cNvPr id="467" name="Straight Connector 466"/>
              <p:cNvCxnSpPr/>
              <p:nvPr/>
            </p:nvCxnSpPr>
            <p:spPr>
              <a:xfrm>
                <a:off x="24854362" y="10191903"/>
                <a:ext cx="0" cy="146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8" name="Isosceles Triangle 467"/>
              <p:cNvSpPr/>
              <p:nvPr/>
            </p:nvSpPr>
            <p:spPr>
              <a:xfrm rot="10800000">
                <a:off x="24511428" y="10720123"/>
                <a:ext cx="693310" cy="533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grpSp>
        <p:grpSp>
          <p:nvGrpSpPr>
            <p:cNvPr id="458" name="Group 457"/>
            <p:cNvGrpSpPr/>
            <p:nvPr/>
          </p:nvGrpSpPr>
          <p:grpSpPr>
            <a:xfrm>
              <a:off x="19311968" y="8445639"/>
              <a:ext cx="693310" cy="1466697"/>
              <a:chOff x="24511428" y="10191903"/>
              <a:chExt cx="693310" cy="1466697"/>
            </a:xfrm>
          </p:grpSpPr>
          <p:cxnSp>
            <p:nvCxnSpPr>
              <p:cNvPr id="453" name="Straight Connector 452"/>
              <p:cNvCxnSpPr/>
              <p:nvPr/>
            </p:nvCxnSpPr>
            <p:spPr>
              <a:xfrm>
                <a:off x="24854362" y="10191903"/>
                <a:ext cx="0" cy="146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4" name="Isosceles Triangle 433"/>
              <p:cNvSpPr/>
              <p:nvPr/>
            </p:nvSpPr>
            <p:spPr>
              <a:xfrm rot="10800000">
                <a:off x="24511428" y="10720123"/>
                <a:ext cx="693310" cy="533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grpSp>
        <p:grpSp>
          <p:nvGrpSpPr>
            <p:cNvPr id="24" name="Group 23"/>
            <p:cNvGrpSpPr/>
            <p:nvPr/>
          </p:nvGrpSpPr>
          <p:grpSpPr>
            <a:xfrm>
              <a:off x="18973799" y="4476522"/>
              <a:ext cx="6022101" cy="4171926"/>
              <a:chOff x="10556300" y="6065772"/>
              <a:chExt cx="6527792" cy="4627927"/>
            </a:xfrm>
          </p:grpSpPr>
          <p:grpSp>
            <p:nvGrpSpPr>
              <p:cNvPr id="82" name="Group 81"/>
              <p:cNvGrpSpPr/>
              <p:nvPr/>
            </p:nvGrpSpPr>
            <p:grpSpPr>
              <a:xfrm>
                <a:off x="10556300" y="6065772"/>
                <a:ext cx="6527792" cy="4627927"/>
                <a:chOff x="6133172" y="619792"/>
                <a:chExt cx="6146685" cy="4710493"/>
              </a:xfrm>
            </p:grpSpPr>
            <p:sp>
              <p:nvSpPr>
                <p:cNvPr id="83" name="Rectangle 82"/>
                <p:cNvSpPr/>
                <p:nvPr/>
              </p:nvSpPr>
              <p:spPr>
                <a:xfrm>
                  <a:off x="6144323" y="5174166"/>
                  <a:ext cx="5129561" cy="156119"/>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400801" y="5029200"/>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22640" y="5025484"/>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37035" y="5025486"/>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9158874" y="5032921"/>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0103011" y="5029204"/>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a:off x="6144323" y="4025587"/>
                  <a:ext cx="5129561" cy="22303"/>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140607" y="1758175"/>
                  <a:ext cx="5129561" cy="22303"/>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1270168" y="1552984"/>
                  <a:ext cx="550080" cy="427457"/>
                </a:xfrm>
                <a:prstGeom prst="rect">
                  <a:avLst/>
                </a:prstGeom>
                <a:noFill/>
              </p:spPr>
              <p:txBody>
                <a:bodyPr wrap="none" rtlCol="0">
                  <a:spAutoFit/>
                </a:bodyPr>
                <a:lstStyle/>
                <a:p>
                  <a:r>
                    <a:rPr lang="en-US" dirty="0" smtClean="0"/>
                    <a:t>HV</a:t>
                  </a:r>
                  <a:r>
                    <a:rPr lang="en-US" baseline="-25000" dirty="0" smtClean="0"/>
                    <a:t>1</a:t>
                  </a:r>
                  <a:endParaRPr lang="en-US" baseline="-25000" dirty="0"/>
                </a:p>
              </p:txBody>
            </p:sp>
            <p:sp>
              <p:nvSpPr>
                <p:cNvPr id="92" name="TextBox 91"/>
                <p:cNvSpPr txBox="1"/>
                <p:nvPr/>
              </p:nvSpPr>
              <p:spPr>
                <a:xfrm>
                  <a:off x="11311055" y="3835267"/>
                  <a:ext cx="550080" cy="427457"/>
                </a:xfrm>
                <a:prstGeom prst="rect">
                  <a:avLst/>
                </a:prstGeom>
                <a:noFill/>
              </p:spPr>
              <p:txBody>
                <a:bodyPr wrap="none" rtlCol="0">
                  <a:spAutoFit/>
                </a:bodyPr>
                <a:lstStyle/>
                <a:p>
                  <a:r>
                    <a:rPr lang="en-US" dirty="0" smtClean="0"/>
                    <a:t>HV</a:t>
                  </a:r>
                  <a:r>
                    <a:rPr lang="en-US" baseline="-25000" dirty="0"/>
                    <a:t>2</a:t>
                  </a:r>
                </a:p>
              </p:txBody>
            </p:sp>
            <p:cxnSp>
              <p:nvCxnSpPr>
                <p:cNvPr id="93" name="Straight Arrow Connector 92"/>
                <p:cNvCxnSpPr/>
                <p:nvPr/>
              </p:nvCxnSpPr>
              <p:spPr>
                <a:xfrm>
                  <a:off x="6140607" y="1758175"/>
                  <a:ext cx="0" cy="22617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6138747" y="4019933"/>
                  <a:ext cx="0" cy="115051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8" idx="3"/>
                </p:cNvCxnSpPr>
                <p:nvPr/>
              </p:nvCxnSpPr>
              <p:spPr>
                <a:xfrm flipV="1">
                  <a:off x="10950504" y="4204599"/>
                  <a:ext cx="0" cy="89708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11180961" y="2617465"/>
                  <a:ext cx="11158" cy="78058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1127733" y="2822287"/>
                  <a:ext cx="1152124" cy="748050"/>
                </a:xfrm>
                <a:prstGeom prst="rect">
                  <a:avLst/>
                </a:prstGeom>
                <a:noFill/>
              </p:spPr>
              <p:txBody>
                <a:bodyPr wrap="none" rtlCol="0">
                  <a:spAutoFit/>
                </a:bodyPr>
                <a:lstStyle/>
                <a:p>
                  <a:pPr algn="ctr"/>
                  <a:r>
                    <a:rPr lang="en-US" dirty="0" smtClean="0"/>
                    <a:t>E</a:t>
                  </a:r>
                  <a:r>
                    <a:rPr lang="en-US" baseline="-25000" dirty="0" smtClean="0"/>
                    <a:t>1</a:t>
                  </a:r>
                  <a:endParaRPr lang="en-US" dirty="0"/>
                </a:p>
                <a:p>
                  <a:pPr algn="ctr"/>
                  <a:r>
                    <a:rPr lang="en-US" dirty="0" smtClean="0"/>
                    <a:t> 100 V/cm</a:t>
                  </a:r>
                  <a:endParaRPr lang="en-US" dirty="0"/>
                </a:p>
              </p:txBody>
            </p:sp>
            <p:sp>
              <p:nvSpPr>
                <p:cNvPr id="98" name="TextBox 97"/>
                <p:cNvSpPr txBox="1"/>
                <p:nvPr/>
              </p:nvSpPr>
              <p:spPr>
                <a:xfrm>
                  <a:off x="11007901" y="4491253"/>
                  <a:ext cx="1139035" cy="748050"/>
                </a:xfrm>
                <a:prstGeom prst="rect">
                  <a:avLst/>
                </a:prstGeom>
                <a:noFill/>
              </p:spPr>
              <p:txBody>
                <a:bodyPr wrap="none" rtlCol="0">
                  <a:spAutoFit/>
                </a:bodyPr>
                <a:lstStyle/>
                <a:p>
                  <a:pPr algn="ctr"/>
                  <a:r>
                    <a:rPr lang="en-US" dirty="0" smtClean="0"/>
                    <a:t>E</a:t>
                  </a:r>
                  <a:r>
                    <a:rPr lang="en-US" baseline="-25000" dirty="0"/>
                    <a:t>2</a:t>
                  </a:r>
                  <a:endParaRPr lang="en-US" dirty="0"/>
                </a:p>
                <a:p>
                  <a:pPr algn="ctr"/>
                  <a:r>
                    <a:rPr lang="en-US" dirty="0" smtClean="0"/>
                    <a:t> 50 kV/cm</a:t>
                  </a:r>
                  <a:endParaRPr lang="en-US" dirty="0"/>
                </a:p>
              </p:txBody>
            </p:sp>
            <p:sp>
              <p:nvSpPr>
                <p:cNvPr id="99" name="TextBox 98"/>
                <p:cNvSpPr txBox="1"/>
                <p:nvPr/>
              </p:nvSpPr>
              <p:spPr>
                <a:xfrm>
                  <a:off x="6152691" y="2597048"/>
                  <a:ext cx="638432" cy="356215"/>
                </a:xfrm>
                <a:prstGeom prst="rect">
                  <a:avLst/>
                </a:prstGeom>
                <a:noFill/>
              </p:spPr>
              <p:txBody>
                <a:bodyPr wrap="none" rtlCol="0">
                  <a:spAutoFit/>
                </a:bodyPr>
                <a:lstStyle/>
                <a:p>
                  <a:r>
                    <a:rPr lang="en-US" sz="1400" dirty="0"/>
                    <a:t>10 cm</a:t>
                  </a:r>
                  <a:endParaRPr lang="en-US" sz="1400" baseline="-25000" dirty="0"/>
                </a:p>
              </p:txBody>
            </p:sp>
            <p:sp>
              <p:nvSpPr>
                <p:cNvPr id="100" name="TextBox 99"/>
                <p:cNvSpPr txBox="1"/>
                <p:nvPr/>
              </p:nvSpPr>
              <p:spPr>
                <a:xfrm>
                  <a:off x="6133172" y="4476467"/>
                  <a:ext cx="761144" cy="356215"/>
                </a:xfrm>
                <a:prstGeom prst="rect">
                  <a:avLst/>
                </a:prstGeom>
                <a:noFill/>
              </p:spPr>
              <p:txBody>
                <a:bodyPr wrap="none" rtlCol="0">
                  <a:spAutoFit/>
                </a:bodyPr>
                <a:lstStyle/>
                <a:p>
                  <a:r>
                    <a:rPr lang="en-US" sz="1400" dirty="0"/>
                    <a:t>100 </a:t>
                  </a:r>
                  <a:r>
                    <a:rPr lang="en-US" sz="1400" dirty="0">
                      <a:latin typeface="Symbol" panose="05050102010706020507" pitchFamily="18" charset="2"/>
                    </a:rPr>
                    <a:t>m</a:t>
                  </a:r>
                  <a:r>
                    <a:rPr lang="en-US" sz="1400" dirty="0"/>
                    <a:t>m</a:t>
                  </a:r>
                  <a:endParaRPr lang="en-US" sz="1400" baseline="-25000" dirty="0"/>
                </a:p>
              </p:txBody>
            </p:sp>
            <p:sp>
              <p:nvSpPr>
                <p:cNvPr id="101" name="TextBox 100"/>
                <p:cNvSpPr txBox="1"/>
                <p:nvPr/>
              </p:nvSpPr>
              <p:spPr>
                <a:xfrm>
                  <a:off x="9938613" y="1444142"/>
                  <a:ext cx="994593" cy="427457"/>
                </a:xfrm>
                <a:prstGeom prst="rect">
                  <a:avLst/>
                </a:prstGeom>
                <a:noFill/>
              </p:spPr>
              <p:txBody>
                <a:bodyPr wrap="none" rtlCol="0">
                  <a:spAutoFit/>
                </a:bodyPr>
                <a:lstStyle/>
                <a:p>
                  <a:r>
                    <a:rPr lang="en-US" dirty="0" smtClean="0"/>
                    <a:t>Cathode</a:t>
                  </a:r>
                  <a:endParaRPr lang="en-US" dirty="0"/>
                </a:p>
              </p:txBody>
            </p:sp>
            <p:sp>
              <p:nvSpPr>
                <p:cNvPr id="102" name="TextBox 101"/>
                <p:cNvSpPr txBox="1"/>
                <p:nvPr/>
              </p:nvSpPr>
              <p:spPr>
                <a:xfrm>
                  <a:off x="9830819" y="3692965"/>
                  <a:ext cx="1280922" cy="427457"/>
                </a:xfrm>
                <a:prstGeom prst="rect">
                  <a:avLst/>
                </a:prstGeom>
                <a:noFill/>
              </p:spPr>
              <p:txBody>
                <a:bodyPr wrap="none" rtlCol="0">
                  <a:spAutoFit/>
                </a:bodyPr>
                <a:lstStyle/>
                <a:p>
                  <a:r>
                    <a:rPr lang="en-US" dirty="0" err="1" smtClean="0"/>
                    <a:t>MicroMesh</a:t>
                  </a:r>
                  <a:endParaRPr lang="en-US" dirty="0"/>
                </a:p>
              </p:txBody>
            </p:sp>
            <p:sp>
              <p:nvSpPr>
                <p:cNvPr id="103" name="TextBox 102"/>
                <p:cNvSpPr txBox="1"/>
                <p:nvPr/>
              </p:nvSpPr>
              <p:spPr>
                <a:xfrm>
                  <a:off x="9461995" y="2047301"/>
                  <a:ext cx="1557447" cy="356215"/>
                </a:xfrm>
                <a:prstGeom prst="rect">
                  <a:avLst/>
                </a:prstGeom>
                <a:noFill/>
              </p:spPr>
              <p:txBody>
                <a:bodyPr wrap="square" rtlCol="0">
                  <a:spAutoFit/>
                </a:bodyPr>
                <a:lstStyle/>
                <a:p>
                  <a:r>
                    <a:rPr lang="en-US" sz="1400" dirty="0">
                      <a:solidFill>
                        <a:schemeClr val="bg2">
                          <a:lumMod val="75000"/>
                        </a:schemeClr>
                      </a:solidFill>
                    </a:rPr>
                    <a:t>Drift Region</a:t>
                  </a:r>
                </a:p>
              </p:txBody>
            </p:sp>
            <p:sp>
              <p:nvSpPr>
                <p:cNvPr id="104" name="TextBox 103"/>
                <p:cNvSpPr txBox="1"/>
                <p:nvPr/>
              </p:nvSpPr>
              <p:spPr>
                <a:xfrm>
                  <a:off x="8804967" y="4193942"/>
                  <a:ext cx="2166219" cy="356215"/>
                </a:xfrm>
                <a:prstGeom prst="rect">
                  <a:avLst/>
                </a:prstGeom>
                <a:noFill/>
              </p:spPr>
              <p:txBody>
                <a:bodyPr wrap="square" rtlCol="0">
                  <a:spAutoFit/>
                </a:bodyPr>
                <a:lstStyle/>
                <a:p>
                  <a:r>
                    <a:rPr lang="en-US" sz="1400" dirty="0">
                      <a:solidFill>
                        <a:schemeClr val="bg2">
                          <a:lumMod val="75000"/>
                        </a:schemeClr>
                      </a:solidFill>
                    </a:rPr>
                    <a:t>Amplification Region</a:t>
                  </a:r>
                </a:p>
              </p:txBody>
            </p:sp>
            <p:cxnSp>
              <p:nvCxnSpPr>
                <p:cNvPr id="107" name="Straight Arrow Connector 106"/>
                <p:cNvCxnSpPr/>
                <p:nvPr/>
              </p:nvCxnSpPr>
              <p:spPr>
                <a:xfrm flipV="1">
                  <a:off x="7736811" y="619792"/>
                  <a:ext cx="489598" cy="2290201"/>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7736811" y="2597048"/>
                  <a:ext cx="793872" cy="3077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6894906" y="2155259"/>
                  <a:ext cx="317744" cy="427457"/>
                </a:xfrm>
                <a:prstGeom prst="rect">
                  <a:avLst/>
                </a:prstGeom>
                <a:noFill/>
              </p:spPr>
              <p:txBody>
                <a:bodyPr wrap="none" rtlCol="0">
                  <a:spAutoFit/>
                </a:bodyPr>
                <a:lstStyle/>
                <a:p>
                  <a:r>
                    <a:rPr lang="en-US" dirty="0" smtClean="0">
                      <a:solidFill>
                        <a:srgbClr val="00FFFF"/>
                      </a:solidFill>
                      <a:latin typeface="Symbol" panose="05050102010706020507" pitchFamily="18" charset="2"/>
                    </a:rPr>
                    <a:t>b</a:t>
                  </a:r>
                  <a:endParaRPr lang="en-US" dirty="0">
                    <a:solidFill>
                      <a:srgbClr val="00FFFF"/>
                    </a:solidFill>
                    <a:latin typeface="Symbol" panose="05050102010706020507" pitchFamily="18" charset="2"/>
                  </a:endParaRPr>
                </a:p>
              </p:txBody>
            </p:sp>
            <p:sp>
              <p:nvSpPr>
                <p:cNvPr id="110" name="TextBox 109"/>
                <p:cNvSpPr txBox="1"/>
                <p:nvPr/>
              </p:nvSpPr>
              <p:spPr>
                <a:xfrm>
                  <a:off x="7897224" y="2382974"/>
                  <a:ext cx="319379" cy="427457"/>
                </a:xfrm>
                <a:prstGeom prst="rect">
                  <a:avLst/>
                </a:prstGeom>
                <a:noFill/>
              </p:spPr>
              <p:txBody>
                <a:bodyPr wrap="none" rtlCol="0">
                  <a:spAutoFit/>
                </a:bodyPr>
                <a:lstStyle/>
                <a:p>
                  <a:r>
                    <a:rPr lang="en-US" dirty="0" smtClean="0">
                      <a:latin typeface="Helvetica" panose="020B0604020202020204" pitchFamily="34" charset="0"/>
                      <a:cs typeface="Helvetica" panose="020B0604020202020204" pitchFamily="34" charset="0"/>
                    </a:rPr>
                    <a:t>p</a:t>
                  </a:r>
                  <a:endParaRPr lang="en-US" dirty="0">
                    <a:latin typeface="Helvetica" panose="020B0604020202020204" pitchFamily="34" charset="0"/>
                    <a:cs typeface="Helvetica" panose="020B0604020202020204" pitchFamily="34" charset="0"/>
                  </a:endParaRPr>
                </a:p>
              </p:txBody>
            </p:sp>
            <p:sp>
              <p:nvSpPr>
                <p:cNvPr id="111" name="TextBox 110"/>
                <p:cNvSpPr txBox="1"/>
                <p:nvPr/>
              </p:nvSpPr>
              <p:spPr>
                <a:xfrm>
                  <a:off x="7019352" y="3091367"/>
                  <a:ext cx="309562" cy="320593"/>
                </a:xfrm>
                <a:prstGeom prst="rect">
                  <a:avLst/>
                </a:prstGeom>
                <a:noFill/>
              </p:spPr>
              <p:txBody>
                <a:bodyPr wrap="none" rtlCol="0">
                  <a:spAutoFit/>
                </a:bodyPr>
                <a:lstStyle/>
                <a:p>
                  <a:r>
                    <a:rPr lang="en-US" sz="1200" dirty="0">
                      <a:latin typeface="Helvetica" panose="020B0604020202020204" pitchFamily="34" charset="0"/>
                      <a:cs typeface="Helvetica" panose="020B0604020202020204" pitchFamily="34" charset="0"/>
                    </a:rPr>
                    <a:t>e</a:t>
                  </a:r>
                  <a:r>
                    <a:rPr lang="en-US" sz="1200" baseline="30000" dirty="0">
                      <a:latin typeface="Helvetica" panose="020B0604020202020204" pitchFamily="34" charset="0"/>
                      <a:cs typeface="Helvetica" panose="020B0604020202020204" pitchFamily="34" charset="0"/>
                    </a:rPr>
                    <a:t>-</a:t>
                  </a:r>
                </a:p>
              </p:txBody>
            </p:sp>
            <p:cxnSp>
              <p:nvCxnSpPr>
                <p:cNvPr id="112" name="Straight Connector 111"/>
                <p:cNvCxnSpPr>
                  <a:stCxn id="109" idx="2"/>
                </p:cNvCxnSpPr>
                <p:nvPr/>
              </p:nvCxnSpPr>
              <p:spPr>
                <a:xfrm flipH="1">
                  <a:off x="7050558" y="2582716"/>
                  <a:ext cx="3220" cy="149151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3" name="Isosceles Triangle 112"/>
                <p:cNvSpPr/>
                <p:nvPr/>
              </p:nvSpPr>
              <p:spPr>
                <a:xfrm>
                  <a:off x="6870831" y="4011214"/>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p:nvPr/>
              </p:nvCxnSpPr>
              <p:spPr>
                <a:xfrm>
                  <a:off x="7897224" y="2824517"/>
                  <a:ext cx="0" cy="118669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5" name="Isosceles Triangle 114"/>
                <p:cNvSpPr/>
                <p:nvPr/>
              </p:nvSpPr>
              <p:spPr>
                <a:xfrm>
                  <a:off x="7692303" y="3996347"/>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p:cNvSpPr/>
                <p:nvPr/>
              </p:nvSpPr>
              <p:spPr>
                <a:xfrm>
                  <a:off x="7933911" y="4003783"/>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a:off x="8212692" y="3992633"/>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p:cNvSpPr/>
                <p:nvPr/>
              </p:nvSpPr>
              <p:spPr>
                <a:xfrm>
                  <a:off x="8056572" y="3992628"/>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8075004" y="3310673"/>
                  <a:ext cx="303288" cy="463079"/>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e</a:t>
                  </a:r>
                  <a:r>
                    <a:rPr lang="en-US" sz="1200" baseline="30000" dirty="0">
                      <a:latin typeface="Helvetica" panose="020B0604020202020204" pitchFamily="34" charset="0"/>
                      <a:cs typeface="Helvetica" panose="020B0604020202020204" pitchFamily="34" charset="0"/>
                    </a:rPr>
                    <a:t>-</a:t>
                  </a:r>
                </a:p>
              </p:txBody>
            </p:sp>
            <p:cxnSp>
              <p:nvCxnSpPr>
                <p:cNvPr id="120" name="Straight Connector 119"/>
                <p:cNvCxnSpPr>
                  <a:endCxn id="116" idx="0"/>
                </p:cNvCxnSpPr>
                <p:nvPr/>
              </p:nvCxnSpPr>
              <p:spPr>
                <a:xfrm>
                  <a:off x="8129714" y="2731962"/>
                  <a:ext cx="5937" cy="127182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8208528" y="3032784"/>
                  <a:ext cx="309562" cy="320593"/>
                </a:xfrm>
                <a:prstGeom prst="rect">
                  <a:avLst/>
                </a:prstGeom>
                <a:noFill/>
              </p:spPr>
              <p:txBody>
                <a:bodyPr wrap="none" rtlCol="0">
                  <a:spAutoFit/>
                </a:bodyPr>
                <a:lstStyle/>
                <a:p>
                  <a:r>
                    <a:rPr lang="en-US" sz="1200" dirty="0">
                      <a:latin typeface="Helvetica" panose="020B0604020202020204" pitchFamily="34" charset="0"/>
                      <a:cs typeface="Helvetica" panose="020B0604020202020204" pitchFamily="34" charset="0"/>
                    </a:rPr>
                    <a:t>e</a:t>
                  </a:r>
                  <a:r>
                    <a:rPr lang="en-US" sz="1200" baseline="30000" dirty="0">
                      <a:latin typeface="Helvetica" panose="020B0604020202020204" pitchFamily="34" charset="0"/>
                      <a:cs typeface="Helvetica" panose="020B0604020202020204" pitchFamily="34" charset="0"/>
                    </a:rPr>
                    <a:t>-</a:t>
                  </a:r>
                </a:p>
              </p:txBody>
            </p:sp>
            <p:cxnSp>
              <p:nvCxnSpPr>
                <p:cNvPr id="122" name="Straight Connector 121"/>
                <p:cNvCxnSpPr/>
                <p:nvPr/>
              </p:nvCxnSpPr>
              <p:spPr>
                <a:xfrm>
                  <a:off x="8252374" y="2665056"/>
                  <a:ext cx="0" cy="154964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8355279" y="3218205"/>
                  <a:ext cx="309562" cy="320593"/>
                </a:xfrm>
                <a:prstGeom prst="rect">
                  <a:avLst/>
                </a:prstGeom>
                <a:noFill/>
              </p:spPr>
              <p:txBody>
                <a:bodyPr wrap="none" rtlCol="0">
                  <a:spAutoFit/>
                </a:bodyPr>
                <a:lstStyle/>
                <a:p>
                  <a:r>
                    <a:rPr lang="en-US" sz="1200" dirty="0">
                      <a:latin typeface="Helvetica" panose="020B0604020202020204" pitchFamily="34" charset="0"/>
                      <a:cs typeface="Helvetica" panose="020B0604020202020204" pitchFamily="34" charset="0"/>
                    </a:rPr>
                    <a:t>e</a:t>
                  </a:r>
                  <a:r>
                    <a:rPr lang="en-US" sz="1200" baseline="30000" dirty="0">
                      <a:latin typeface="Helvetica" panose="020B0604020202020204" pitchFamily="34" charset="0"/>
                      <a:cs typeface="Helvetica" panose="020B0604020202020204" pitchFamily="34" charset="0"/>
                    </a:rPr>
                    <a:t>-</a:t>
                  </a:r>
                </a:p>
              </p:txBody>
            </p:sp>
            <p:cxnSp>
              <p:nvCxnSpPr>
                <p:cNvPr id="124" name="Straight Connector 123"/>
                <p:cNvCxnSpPr/>
                <p:nvPr/>
              </p:nvCxnSpPr>
              <p:spPr>
                <a:xfrm>
                  <a:off x="8409989" y="2639494"/>
                  <a:ext cx="0" cy="154964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7807388" y="3143866"/>
                  <a:ext cx="309562" cy="320593"/>
                </a:xfrm>
                <a:prstGeom prst="rect">
                  <a:avLst/>
                </a:prstGeom>
                <a:noFill/>
              </p:spPr>
              <p:txBody>
                <a:bodyPr wrap="none" rtlCol="0">
                  <a:spAutoFit/>
                </a:bodyPr>
                <a:lstStyle/>
                <a:p>
                  <a:r>
                    <a:rPr lang="en-US" sz="1200" dirty="0">
                      <a:latin typeface="Helvetica" panose="020B0604020202020204" pitchFamily="34" charset="0"/>
                      <a:cs typeface="Helvetica" panose="020B0604020202020204" pitchFamily="34" charset="0"/>
                    </a:rPr>
                    <a:t>e</a:t>
                  </a:r>
                  <a:r>
                    <a:rPr lang="en-US" sz="1200" baseline="30000" dirty="0">
                      <a:latin typeface="Helvetica" panose="020B0604020202020204" pitchFamily="34" charset="0"/>
                      <a:cs typeface="Helvetica" panose="020B0604020202020204" pitchFamily="34" charset="0"/>
                    </a:rPr>
                    <a:t>-</a:t>
                  </a:r>
                </a:p>
              </p:txBody>
            </p:sp>
            <p:cxnSp>
              <p:nvCxnSpPr>
                <p:cNvPr id="126" name="Straight Connector 125"/>
                <p:cNvCxnSpPr>
                  <a:endCxn id="109" idx="2"/>
                </p:cNvCxnSpPr>
                <p:nvPr/>
              </p:nvCxnSpPr>
              <p:spPr>
                <a:xfrm flipH="1" flipV="1">
                  <a:off x="7053779" y="2582716"/>
                  <a:ext cx="659532" cy="334045"/>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09" idx="2"/>
                </p:cNvCxnSpPr>
                <p:nvPr/>
              </p:nvCxnSpPr>
              <p:spPr>
                <a:xfrm flipH="1" flipV="1">
                  <a:off x="6243483" y="1338931"/>
                  <a:ext cx="810296" cy="1243785"/>
                </a:xfrm>
                <a:prstGeom prst="straightConnector1">
                  <a:avLst/>
                </a:prstGeom>
                <a:ln>
                  <a:solidFill>
                    <a:srgbClr val="00FFFF"/>
                  </a:solidFill>
                  <a:tailEnd type="triangle"/>
                </a:ln>
              </p:spPr>
              <p:style>
                <a:lnRef idx="1">
                  <a:schemeClr val="accent1"/>
                </a:lnRef>
                <a:fillRef idx="0">
                  <a:schemeClr val="accent1"/>
                </a:fillRef>
                <a:effectRef idx="0">
                  <a:schemeClr val="accent1"/>
                </a:effectRef>
                <a:fontRef idx="minor">
                  <a:schemeClr val="tx1"/>
                </a:fontRef>
              </p:style>
            </p:cxnSp>
          </p:grpSp>
          <p:sp>
            <p:nvSpPr>
              <p:cNvPr id="368" name="TextBox 367"/>
              <p:cNvSpPr txBox="1"/>
              <p:nvPr/>
            </p:nvSpPr>
            <p:spPr>
              <a:xfrm>
                <a:off x="12656413" y="6683775"/>
                <a:ext cx="422587" cy="419965"/>
              </a:xfrm>
              <a:prstGeom prst="rect">
                <a:avLst/>
              </a:prstGeom>
              <a:noFill/>
            </p:spPr>
            <p:txBody>
              <a:bodyPr wrap="none" rtlCol="0">
                <a:spAutoFit/>
              </a:bodyPr>
              <a:lstStyle/>
              <a:p>
                <a:r>
                  <a:rPr lang="en-US" dirty="0" smtClean="0">
                    <a:solidFill>
                      <a:srgbClr val="FF00FF"/>
                    </a:solidFill>
                    <a:latin typeface="Symbol" panose="05050102010706020507" pitchFamily="18" charset="2"/>
                  </a:rPr>
                  <a:t>n</a:t>
                </a:r>
                <a:r>
                  <a:rPr lang="en-US" baseline="-25000" dirty="0" smtClean="0">
                    <a:solidFill>
                      <a:srgbClr val="FF00FF"/>
                    </a:solidFill>
                    <a:latin typeface="Helvetica" panose="020B0604020202020204" pitchFamily="34" charset="0"/>
                    <a:cs typeface="Helvetica" panose="020B0604020202020204" pitchFamily="34" charset="0"/>
                  </a:rPr>
                  <a:t>e</a:t>
                </a:r>
                <a:endParaRPr lang="en-US" baseline="-25000" dirty="0">
                  <a:solidFill>
                    <a:srgbClr val="FF00FF"/>
                  </a:solidFill>
                  <a:latin typeface="Helvetica" panose="020B0604020202020204" pitchFamily="34" charset="0"/>
                  <a:cs typeface="Helvetica" panose="020B0604020202020204" pitchFamily="34" charset="0"/>
                </a:endParaRPr>
              </a:p>
            </p:txBody>
          </p:sp>
        </p:grpSp>
        <p:sp>
          <p:nvSpPr>
            <p:cNvPr id="478" name="TextBox 477"/>
            <p:cNvSpPr txBox="1"/>
            <p:nvPr/>
          </p:nvSpPr>
          <p:spPr>
            <a:xfrm>
              <a:off x="23567541" y="8988050"/>
              <a:ext cx="2042804" cy="378585"/>
            </a:xfrm>
            <a:prstGeom prst="rect">
              <a:avLst/>
            </a:prstGeom>
            <a:noFill/>
          </p:spPr>
          <p:txBody>
            <a:bodyPr wrap="none" rtlCol="0">
              <a:spAutoFit/>
            </a:bodyPr>
            <a:lstStyle/>
            <a:p>
              <a:pPr algn="ctr"/>
              <a:r>
                <a:rPr lang="en-US" dirty="0" smtClean="0"/>
                <a:t>Readout Electronics</a:t>
              </a:r>
              <a:endParaRPr lang="en-US" dirty="0"/>
            </a:p>
          </p:txBody>
        </p:sp>
      </p:grpSp>
      <p:sp>
        <p:nvSpPr>
          <p:cNvPr id="480" name="Rectangle 479"/>
          <p:cNvSpPr/>
          <p:nvPr/>
        </p:nvSpPr>
        <p:spPr>
          <a:xfrm>
            <a:off x="18296557" y="9701031"/>
            <a:ext cx="6668423" cy="369332"/>
          </a:xfrm>
          <a:prstGeom prst="rect">
            <a:avLst/>
          </a:prstGeom>
        </p:spPr>
        <p:txBody>
          <a:bodyPr wrap="square">
            <a:spAutoFit/>
          </a:bodyPr>
          <a:lstStyle/>
          <a:p>
            <a:r>
              <a:rPr lang="en-US" dirty="0" smtClean="0">
                <a:solidFill>
                  <a:srgbClr val="082B25"/>
                </a:solidFill>
                <a:effectLst/>
                <a:latin typeface="Helvetica" panose="020B0604020202020204" pitchFamily="34" charset="0"/>
                <a:cs typeface="Helvetica" panose="020B0604020202020204" pitchFamily="34" charset="0"/>
              </a:rPr>
              <a:t>Principle of Operation of the proton detector based on MPGDs</a:t>
            </a:r>
          </a:p>
        </p:txBody>
      </p:sp>
      <p:sp>
        <p:nvSpPr>
          <p:cNvPr id="494" name="Rectangle 493"/>
          <p:cNvSpPr/>
          <p:nvPr/>
        </p:nvSpPr>
        <p:spPr>
          <a:xfrm>
            <a:off x="11230371" y="16658099"/>
            <a:ext cx="6668423" cy="369332"/>
          </a:xfrm>
          <a:prstGeom prst="rect">
            <a:avLst/>
          </a:prstGeom>
        </p:spPr>
        <p:txBody>
          <a:bodyPr wrap="square">
            <a:spAutoFit/>
          </a:bodyPr>
          <a:lstStyle/>
          <a:p>
            <a:r>
              <a:rPr lang="en-US" dirty="0" smtClean="0">
                <a:solidFill>
                  <a:srgbClr val="082B25"/>
                </a:solidFill>
                <a:latin typeface="Helvetica" panose="020B0604020202020204" pitchFamily="34" charset="0"/>
                <a:cs typeface="Helvetica" panose="020B0604020202020204" pitchFamily="34" charset="0"/>
              </a:rPr>
              <a:t>Proposed detector and read out pads geometry.</a:t>
            </a:r>
            <a:endParaRPr lang="en-US" dirty="0" smtClean="0">
              <a:solidFill>
                <a:srgbClr val="082B25"/>
              </a:solidFill>
              <a:effectLst/>
              <a:latin typeface="Helvetica" panose="020B0604020202020204" pitchFamily="34" charset="0"/>
              <a:cs typeface="Helvetica" panose="020B0604020202020204" pitchFamily="34" charset="0"/>
            </a:endParaRPr>
          </a:p>
        </p:txBody>
      </p:sp>
      <p:cxnSp>
        <p:nvCxnSpPr>
          <p:cNvPr id="465" name="Straight Arrow Connector 464"/>
          <p:cNvCxnSpPr/>
          <p:nvPr/>
        </p:nvCxnSpPr>
        <p:spPr>
          <a:xfrm flipH="1">
            <a:off x="15695699" y="13512526"/>
            <a:ext cx="3317" cy="2959005"/>
          </a:xfrm>
          <a:prstGeom prst="straightConnector1">
            <a:avLst/>
          </a:prstGeom>
          <a:ln w="19050">
            <a:solidFill>
              <a:schemeClr val="tx1"/>
            </a:solidFill>
            <a:headEnd type="triangle" w="sm" len="med"/>
            <a:tailEnd type="triangle"/>
          </a:ln>
        </p:spPr>
        <p:style>
          <a:lnRef idx="1">
            <a:schemeClr val="accent1"/>
          </a:lnRef>
          <a:fillRef idx="0">
            <a:schemeClr val="accent1"/>
          </a:fillRef>
          <a:effectRef idx="0">
            <a:schemeClr val="accent1"/>
          </a:effectRef>
          <a:fontRef idx="minor">
            <a:schemeClr val="tx1"/>
          </a:fontRef>
        </p:style>
      </p:cxnSp>
      <p:sp>
        <p:nvSpPr>
          <p:cNvPr id="501" name="Rectangle 500"/>
          <p:cNvSpPr/>
          <p:nvPr/>
        </p:nvSpPr>
        <p:spPr>
          <a:xfrm rot="16200000">
            <a:off x="15343998" y="14700383"/>
            <a:ext cx="1253881" cy="369332"/>
          </a:xfrm>
          <a:prstGeom prst="rect">
            <a:avLst/>
          </a:prstGeom>
        </p:spPr>
        <p:txBody>
          <a:bodyPr wrap="square">
            <a:spAutoFit/>
          </a:bodyPr>
          <a:lstStyle/>
          <a:p>
            <a:r>
              <a:rPr lang="en-US" dirty="0" smtClean="0">
                <a:solidFill>
                  <a:srgbClr val="082B25"/>
                </a:solidFill>
                <a:latin typeface="Helvetica" panose="020B0604020202020204" pitchFamily="34" charset="0"/>
                <a:cs typeface="Helvetica" panose="020B0604020202020204" pitchFamily="34" charset="0"/>
              </a:rPr>
              <a:t>120 mm</a:t>
            </a:r>
          </a:p>
        </p:txBody>
      </p:sp>
      <p:cxnSp>
        <p:nvCxnSpPr>
          <p:cNvPr id="509" name="Straight Arrow Connector 508"/>
          <p:cNvCxnSpPr/>
          <p:nvPr/>
        </p:nvCxnSpPr>
        <p:spPr>
          <a:xfrm flipH="1">
            <a:off x="11520088" y="9296406"/>
            <a:ext cx="3338912" cy="662481"/>
          </a:xfrm>
          <a:prstGeom prst="straightConnector1">
            <a:avLst/>
          </a:prstGeom>
          <a:ln w="19050">
            <a:solidFill>
              <a:schemeClr val="tx1"/>
            </a:solidFill>
            <a:headEnd type="triangle" w="sm" len="med"/>
            <a:tailEnd type="triangle"/>
          </a:ln>
        </p:spPr>
        <p:style>
          <a:lnRef idx="1">
            <a:schemeClr val="accent1"/>
          </a:lnRef>
          <a:fillRef idx="0">
            <a:schemeClr val="accent1"/>
          </a:fillRef>
          <a:effectRef idx="0">
            <a:schemeClr val="accent1"/>
          </a:effectRef>
          <a:fontRef idx="minor">
            <a:schemeClr val="tx1"/>
          </a:fontRef>
        </p:style>
      </p:cxnSp>
      <p:sp>
        <p:nvSpPr>
          <p:cNvPr id="513" name="Rectangle 512"/>
          <p:cNvSpPr/>
          <p:nvPr/>
        </p:nvSpPr>
        <p:spPr>
          <a:xfrm rot="20985841">
            <a:off x="12669405" y="9240846"/>
            <a:ext cx="1253881" cy="369332"/>
          </a:xfrm>
          <a:prstGeom prst="rect">
            <a:avLst/>
          </a:prstGeom>
        </p:spPr>
        <p:txBody>
          <a:bodyPr wrap="square">
            <a:spAutoFit/>
          </a:bodyPr>
          <a:lstStyle/>
          <a:p>
            <a:r>
              <a:rPr lang="en-US" dirty="0" smtClean="0">
                <a:solidFill>
                  <a:srgbClr val="082B25"/>
                </a:solidFill>
                <a:latin typeface="Helvetica" panose="020B0604020202020204" pitchFamily="34" charset="0"/>
                <a:cs typeface="Helvetica" panose="020B0604020202020204" pitchFamily="34" charset="0"/>
              </a:rPr>
              <a:t>180 mm</a:t>
            </a:r>
          </a:p>
        </p:txBody>
      </p:sp>
      <p:cxnSp>
        <p:nvCxnSpPr>
          <p:cNvPr id="537" name="Straight Arrow Connector 536"/>
          <p:cNvCxnSpPr/>
          <p:nvPr/>
        </p:nvCxnSpPr>
        <p:spPr>
          <a:xfrm flipH="1">
            <a:off x="3031938" y="14180210"/>
            <a:ext cx="266198" cy="1792947"/>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sp>
        <p:nvSpPr>
          <p:cNvPr id="541" name="TextBox 540"/>
          <p:cNvSpPr txBox="1"/>
          <p:nvPr/>
        </p:nvSpPr>
        <p:spPr>
          <a:xfrm>
            <a:off x="3226405" y="14723434"/>
            <a:ext cx="410690" cy="400110"/>
          </a:xfrm>
          <a:prstGeom prst="rect">
            <a:avLst/>
          </a:prstGeom>
          <a:noFill/>
        </p:spPr>
        <p:txBody>
          <a:bodyPr wrap="none" rtlCol="0">
            <a:spAutoFit/>
          </a:bodyPr>
          <a:lstStyle/>
          <a:p>
            <a:r>
              <a:rPr lang="en-US" sz="2000" dirty="0">
                <a:solidFill>
                  <a:srgbClr val="00FFFF"/>
                </a:solidFill>
                <a:latin typeface="Symbol" panose="05050102010706020507" pitchFamily="18" charset="2"/>
              </a:rPr>
              <a:t>b</a:t>
            </a:r>
            <a:r>
              <a:rPr lang="en-US" sz="2000" baseline="30000" dirty="0">
                <a:solidFill>
                  <a:srgbClr val="00FFFF"/>
                </a:solidFill>
                <a:latin typeface="Symbol" panose="05050102010706020507" pitchFamily="18" charset="2"/>
              </a:rPr>
              <a:t>3</a:t>
            </a:r>
            <a:endParaRPr lang="en-US" sz="2000" baseline="30000" dirty="0">
              <a:solidFill>
                <a:srgbClr val="00FFFF"/>
              </a:solidFill>
            </a:endParaRPr>
          </a:p>
        </p:txBody>
      </p:sp>
      <p:cxnSp>
        <p:nvCxnSpPr>
          <p:cNvPr id="506" name="Straight Connector 505"/>
          <p:cNvCxnSpPr/>
          <p:nvPr/>
        </p:nvCxnSpPr>
        <p:spPr>
          <a:xfrm flipV="1">
            <a:off x="12562590" y="10639785"/>
            <a:ext cx="1702111" cy="361832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flipV="1">
            <a:off x="15294588" y="11029955"/>
            <a:ext cx="497867" cy="412511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2" name="Straight Arrow Connector 501"/>
          <p:cNvCxnSpPr/>
          <p:nvPr/>
        </p:nvCxnSpPr>
        <p:spPr>
          <a:xfrm rot="19800000" flipH="1">
            <a:off x="13000669" y="15106305"/>
            <a:ext cx="1598819" cy="0"/>
          </a:xfrm>
          <a:prstGeom prst="straightConnector1">
            <a:avLst/>
          </a:prstGeom>
          <a:ln w="19050">
            <a:solidFill>
              <a:schemeClr val="tx1"/>
            </a:solidFill>
            <a:headEnd type="triangle" w="sm" len="med"/>
            <a:tailEnd type="triangle"/>
          </a:ln>
        </p:spPr>
        <p:style>
          <a:lnRef idx="1">
            <a:schemeClr val="accent1"/>
          </a:lnRef>
          <a:fillRef idx="0">
            <a:schemeClr val="accent1"/>
          </a:fillRef>
          <a:effectRef idx="0">
            <a:schemeClr val="accent1"/>
          </a:effectRef>
          <a:fontRef idx="minor">
            <a:schemeClr val="tx1"/>
          </a:fontRef>
        </p:style>
      </p:cxnSp>
      <p:sp>
        <p:nvSpPr>
          <p:cNvPr id="505" name="Rectangle 504"/>
          <p:cNvSpPr/>
          <p:nvPr/>
        </p:nvSpPr>
        <p:spPr>
          <a:xfrm rot="19800000">
            <a:off x="13230168" y="14693121"/>
            <a:ext cx="1253881" cy="369332"/>
          </a:xfrm>
          <a:prstGeom prst="rect">
            <a:avLst/>
          </a:prstGeom>
        </p:spPr>
        <p:txBody>
          <a:bodyPr wrap="square">
            <a:spAutoFit/>
          </a:bodyPr>
          <a:lstStyle/>
          <a:p>
            <a:r>
              <a:rPr lang="en-US" dirty="0" smtClean="0">
                <a:solidFill>
                  <a:srgbClr val="082B25"/>
                </a:solidFill>
                <a:latin typeface="Helvetica" panose="020B0604020202020204" pitchFamily="34" charset="0"/>
                <a:cs typeface="Helvetica" panose="020B0604020202020204" pitchFamily="34" charset="0"/>
              </a:rPr>
              <a:t>60 mm</a:t>
            </a:r>
          </a:p>
        </p:txBody>
      </p:sp>
      <p:sp>
        <p:nvSpPr>
          <p:cNvPr id="542" name="Rectangle 541"/>
          <p:cNvSpPr/>
          <p:nvPr/>
        </p:nvSpPr>
        <p:spPr>
          <a:xfrm>
            <a:off x="27064807" y="10638285"/>
            <a:ext cx="4143159" cy="369332"/>
          </a:xfrm>
          <a:prstGeom prst="rect">
            <a:avLst/>
          </a:prstGeom>
        </p:spPr>
        <p:txBody>
          <a:bodyPr wrap="square">
            <a:spAutoFit/>
          </a:bodyPr>
          <a:lstStyle/>
          <a:p>
            <a:r>
              <a:rPr lang="en-US" dirty="0" smtClean="0">
                <a:solidFill>
                  <a:srgbClr val="082B25"/>
                </a:solidFill>
                <a:effectLst/>
                <a:latin typeface="Helvetica" panose="020B0604020202020204" pitchFamily="34" charset="0"/>
                <a:cs typeface="Helvetica" panose="020B0604020202020204" pitchFamily="34" charset="0"/>
              </a:rPr>
              <a:t>Screenshot of the GEANT4 simulation</a:t>
            </a:r>
          </a:p>
        </p:txBody>
      </p:sp>
      <p:pic>
        <p:nvPicPr>
          <p:cNvPr id="538" name="Picture 5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83444" y="18750255"/>
            <a:ext cx="6009008" cy="4882896"/>
          </a:xfrm>
          <a:prstGeom prst="rect">
            <a:avLst/>
          </a:prstGeom>
          <a:effectLst>
            <a:outerShdw blurRad="50800" dist="38100" algn="l" rotWithShape="0">
              <a:prstClr val="black">
                <a:alpha val="40000"/>
              </a:prstClr>
            </a:outerShdw>
          </a:effectLst>
        </p:spPr>
      </p:pic>
      <p:sp>
        <p:nvSpPr>
          <p:cNvPr id="550" name="Rectangle 549"/>
          <p:cNvSpPr/>
          <p:nvPr/>
        </p:nvSpPr>
        <p:spPr>
          <a:xfrm>
            <a:off x="978098" y="23692108"/>
            <a:ext cx="6668423" cy="646331"/>
          </a:xfrm>
          <a:prstGeom prst="rect">
            <a:avLst/>
          </a:prstGeom>
        </p:spPr>
        <p:txBody>
          <a:bodyPr wrap="square">
            <a:spAutoFit/>
          </a:bodyPr>
          <a:lstStyle/>
          <a:p>
            <a:r>
              <a:rPr lang="en-US" dirty="0" smtClean="0">
                <a:solidFill>
                  <a:schemeClr val="bg1"/>
                </a:solidFill>
                <a:latin typeface="Helvetica" panose="020B0604020202020204" pitchFamily="34" charset="0"/>
                <a:cs typeface="Helvetica" panose="020B0604020202020204" pitchFamily="34" charset="0"/>
              </a:rPr>
              <a:t>Example of a simulated  decay of </a:t>
            </a:r>
            <a:r>
              <a:rPr lang="en-US" baseline="30000" dirty="0" smtClean="0">
                <a:solidFill>
                  <a:schemeClr val="bg1"/>
                </a:solidFill>
                <a:latin typeface="Helvetica" panose="020B0604020202020204" pitchFamily="34" charset="0"/>
                <a:cs typeface="Helvetica" panose="020B0604020202020204" pitchFamily="34" charset="0"/>
              </a:rPr>
              <a:t>23</a:t>
            </a:r>
            <a:r>
              <a:rPr lang="en-US" dirty="0" smtClean="0">
                <a:solidFill>
                  <a:schemeClr val="bg1"/>
                </a:solidFill>
                <a:latin typeface="Helvetica" panose="020B0604020202020204" pitchFamily="34" charset="0"/>
                <a:cs typeface="Helvetica" panose="020B0604020202020204" pitchFamily="34" charset="0"/>
              </a:rPr>
              <a:t>Al(</a:t>
            </a:r>
            <a:r>
              <a:rPr lang="en-US" dirty="0" smtClean="0">
                <a:solidFill>
                  <a:schemeClr val="bg1"/>
                </a:solidFill>
                <a:latin typeface="Symbol" panose="05050102010706020507" pitchFamily="18" charset="2"/>
                <a:cs typeface="Helvetica" panose="020B0604020202020204" pitchFamily="34" charset="0"/>
              </a:rPr>
              <a:t>b</a:t>
            </a:r>
            <a:r>
              <a:rPr lang="en-US" dirty="0">
                <a:solidFill>
                  <a:schemeClr val="bg1"/>
                </a:solidFill>
                <a:latin typeface="Helvetica" panose="020B0604020202020204" pitchFamily="34" charset="0"/>
                <a:cs typeface="Helvetica" panose="020B0604020202020204" pitchFamily="34" charset="0"/>
              </a:rPr>
              <a:t> </a:t>
            </a:r>
            <a:r>
              <a:rPr lang="en-US" dirty="0" smtClean="0">
                <a:solidFill>
                  <a:schemeClr val="bg1"/>
                </a:solidFill>
                <a:latin typeface="Helvetica" panose="020B0604020202020204" pitchFamily="34" charset="0"/>
                <a:cs typeface="Helvetica" panose="020B0604020202020204" pitchFamily="34" charset="0"/>
              </a:rPr>
              <a:t>p)</a:t>
            </a:r>
            <a:r>
              <a:rPr lang="en-US" baseline="30000" dirty="0" smtClean="0">
                <a:solidFill>
                  <a:schemeClr val="bg1"/>
                </a:solidFill>
                <a:latin typeface="Helvetica" panose="020B0604020202020204" pitchFamily="34" charset="0"/>
                <a:cs typeface="Helvetica" panose="020B0604020202020204" pitchFamily="34" charset="0"/>
              </a:rPr>
              <a:t>22</a:t>
            </a:r>
            <a:r>
              <a:rPr lang="en-US" dirty="0" smtClean="0">
                <a:solidFill>
                  <a:schemeClr val="bg1"/>
                </a:solidFill>
                <a:latin typeface="Helvetica" panose="020B0604020202020204" pitchFamily="34" charset="0"/>
                <a:cs typeface="Helvetica" panose="020B0604020202020204" pitchFamily="34" charset="0"/>
              </a:rPr>
              <a:t>Na event and its projected  pad response</a:t>
            </a:r>
            <a:endParaRPr lang="en-US" dirty="0" smtClean="0">
              <a:solidFill>
                <a:schemeClr val="bg1"/>
              </a:solidFill>
              <a:effectLst/>
              <a:latin typeface="Helvetica" panose="020B0604020202020204" pitchFamily="34" charset="0"/>
              <a:cs typeface="Helvetica" panose="020B0604020202020204" pitchFamily="34" charset="0"/>
            </a:endParaRPr>
          </a:p>
        </p:txBody>
      </p:sp>
      <p:sp>
        <p:nvSpPr>
          <p:cNvPr id="553" name="TextBox 552"/>
          <p:cNvSpPr txBox="1"/>
          <p:nvPr/>
        </p:nvSpPr>
        <p:spPr>
          <a:xfrm>
            <a:off x="4321228" y="19954722"/>
            <a:ext cx="325730" cy="400110"/>
          </a:xfrm>
          <a:prstGeom prst="rect">
            <a:avLst/>
          </a:prstGeom>
          <a:noFill/>
        </p:spPr>
        <p:txBody>
          <a:bodyPr wrap="none" rtlCol="0">
            <a:spAutoFit/>
          </a:bodyPr>
          <a:lstStyle/>
          <a:p>
            <a:r>
              <a:rPr lang="en-US" sz="2000" dirty="0">
                <a:solidFill>
                  <a:srgbClr val="00FFFF"/>
                </a:solidFill>
                <a:latin typeface="Symbol" panose="05050102010706020507" pitchFamily="18" charset="2"/>
              </a:rPr>
              <a:t>b</a:t>
            </a:r>
          </a:p>
        </p:txBody>
      </p:sp>
      <p:sp>
        <p:nvSpPr>
          <p:cNvPr id="554" name="TextBox 553"/>
          <p:cNvSpPr txBox="1"/>
          <p:nvPr/>
        </p:nvSpPr>
        <p:spPr>
          <a:xfrm>
            <a:off x="3374805" y="21148297"/>
            <a:ext cx="327334" cy="400110"/>
          </a:xfrm>
          <a:prstGeom prst="rect">
            <a:avLst/>
          </a:prstGeom>
          <a:noFill/>
        </p:spPr>
        <p:txBody>
          <a:bodyPr wrap="none" rtlCol="0">
            <a:spAutoFit/>
          </a:bodyPr>
          <a:lstStyle/>
          <a:p>
            <a:r>
              <a:rPr lang="en-US" sz="2000" dirty="0">
                <a:latin typeface="Helvetica" panose="020B0604020202020204" pitchFamily="34" charset="0"/>
                <a:cs typeface="Helvetica" panose="020B0604020202020204" pitchFamily="34" charset="0"/>
              </a:rPr>
              <a:t>p</a:t>
            </a:r>
          </a:p>
        </p:txBody>
      </p:sp>
      <p:sp>
        <p:nvSpPr>
          <p:cNvPr id="555" name="Rectangle 554"/>
          <p:cNvSpPr/>
          <p:nvPr/>
        </p:nvSpPr>
        <p:spPr>
          <a:xfrm>
            <a:off x="8570769" y="23717838"/>
            <a:ext cx="5693928" cy="369332"/>
          </a:xfrm>
          <a:prstGeom prst="rect">
            <a:avLst/>
          </a:prstGeom>
        </p:spPr>
        <p:txBody>
          <a:bodyPr wrap="square">
            <a:spAutoFit/>
          </a:bodyPr>
          <a:lstStyle/>
          <a:p>
            <a:r>
              <a:rPr lang="en-US" dirty="0" smtClean="0">
                <a:solidFill>
                  <a:schemeClr val="bg1"/>
                </a:solidFill>
                <a:latin typeface="Helvetica" panose="020B0604020202020204" pitchFamily="34" charset="0"/>
                <a:cs typeface="Helvetica" panose="020B0604020202020204" pitchFamily="34" charset="0"/>
              </a:rPr>
              <a:t>Full energy proton efficiency versus kinetic energy. </a:t>
            </a:r>
            <a:endParaRPr lang="en-US" dirty="0" smtClean="0">
              <a:solidFill>
                <a:schemeClr val="bg1"/>
              </a:solidFill>
              <a:effectLst/>
              <a:latin typeface="Helvetica" panose="020B0604020202020204" pitchFamily="34" charset="0"/>
              <a:cs typeface="Helvetica" panose="020B0604020202020204" pitchFamily="34" charset="0"/>
            </a:endParaRPr>
          </a:p>
        </p:txBody>
      </p:sp>
      <p:sp>
        <p:nvSpPr>
          <p:cNvPr id="557" name="Rectangle 556"/>
          <p:cNvSpPr/>
          <p:nvPr/>
        </p:nvSpPr>
        <p:spPr>
          <a:xfrm>
            <a:off x="15621000" y="23776604"/>
            <a:ext cx="7080250" cy="646331"/>
          </a:xfrm>
          <a:prstGeom prst="rect">
            <a:avLst/>
          </a:prstGeom>
        </p:spPr>
        <p:txBody>
          <a:bodyPr wrap="square">
            <a:spAutoFit/>
          </a:bodyPr>
          <a:lstStyle/>
          <a:p>
            <a:r>
              <a:rPr lang="en-US" dirty="0" smtClean="0">
                <a:solidFill>
                  <a:schemeClr val="bg1"/>
                </a:solidFill>
                <a:effectLst/>
                <a:latin typeface="Helvetica" panose="020B0604020202020204" pitchFamily="34" charset="0"/>
                <a:cs typeface="Helvetica" panose="020B0604020202020204" pitchFamily="34" charset="0"/>
              </a:rPr>
              <a:t>Simulated spectrum of the central pad of the proton detector for the beta-decay of </a:t>
            </a:r>
            <a:r>
              <a:rPr lang="en-US" baseline="30000" dirty="0" smtClean="0">
                <a:solidFill>
                  <a:schemeClr val="bg1"/>
                </a:solidFill>
                <a:effectLst/>
                <a:latin typeface="Helvetica" panose="020B0604020202020204" pitchFamily="34" charset="0"/>
                <a:cs typeface="Helvetica" panose="020B0604020202020204" pitchFamily="34" charset="0"/>
              </a:rPr>
              <a:t>23</a:t>
            </a:r>
            <a:r>
              <a:rPr lang="en-US" dirty="0" smtClean="0">
                <a:solidFill>
                  <a:schemeClr val="bg1"/>
                </a:solidFill>
                <a:effectLst/>
                <a:latin typeface="Helvetica" panose="020B0604020202020204" pitchFamily="34" charset="0"/>
                <a:cs typeface="Helvetica" panose="020B0604020202020204" pitchFamily="34" charset="0"/>
              </a:rPr>
              <a:t>Al.</a:t>
            </a:r>
          </a:p>
        </p:txBody>
      </p:sp>
      <p:pic>
        <p:nvPicPr>
          <p:cNvPr id="540" name="Picture 5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256175" y="5794353"/>
            <a:ext cx="3102680" cy="2472792"/>
          </a:xfrm>
          <a:prstGeom prst="rect">
            <a:avLst/>
          </a:prstGeom>
        </p:spPr>
      </p:pic>
      <p:grpSp>
        <p:nvGrpSpPr>
          <p:cNvPr id="543" name="Group 542"/>
          <p:cNvGrpSpPr/>
          <p:nvPr/>
        </p:nvGrpSpPr>
        <p:grpSpPr>
          <a:xfrm>
            <a:off x="30323750" y="13693462"/>
            <a:ext cx="4898973" cy="4287033"/>
            <a:chOff x="29749217" y="13691052"/>
            <a:chExt cx="4898973" cy="4287033"/>
          </a:xfrm>
        </p:grpSpPr>
        <p:grpSp>
          <p:nvGrpSpPr>
            <p:cNvPr id="517" name="Group 516"/>
            <p:cNvGrpSpPr/>
            <p:nvPr/>
          </p:nvGrpSpPr>
          <p:grpSpPr>
            <a:xfrm>
              <a:off x="29749217" y="13691052"/>
              <a:ext cx="4898973" cy="4287033"/>
              <a:chOff x="26145372" y="13701593"/>
              <a:chExt cx="4898973" cy="4287033"/>
            </a:xfrm>
          </p:grpSpPr>
          <p:grpSp>
            <p:nvGrpSpPr>
              <p:cNvPr id="519" name="Group 518"/>
              <p:cNvGrpSpPr/>
              <p:nvPr/>
            </p:nvGrpSpPr>
            <p:grpSpPr>
              <a:xfrm>
                <a:off x="26145372" y="13701593"/>
                <a:ext cx="4425295" cy="4287033"/>
                <a:chOff x="12104672" y="14400283"/>
                <a:chExt cx="2989384" cy="3004432"/>
              </a:xfrm>
              <a:solidFill>
                <a:schemeClr val="bg1"/>
              </a:solidFill>
              <a:scene3d>
                <a:camera prst="perspectiveRelaxedModerately" fov="5100000">
                  <a:rot lat="7800000" lon="0" rev="0"/>
                </a:camera>
                <a:lightRig rig="flat" dir="t">
                  <a:rot lat="0" lon="0" rev="4800000"/>
                </a:lightRig>
              </a:scene3d>
            </p:grpSpPr>
            <p:sp>
              <p:nvSpPr>
                <p:cNvPr id="520" name="Pie 519"/>
                <p:cNvSpPr/>
                <p:nvPr/>
              </p:nvSpPr>
              <p:spPr>
                <a:xfrm>
                  <a:off x="12104672" y="14400580"/>
                  <a:ext cx="2979885" cy="2973448"/>
                </a:xfrm>
                <a:prstGeom prst="pie">
                  <a:avLst>
                    <a:gd name="adj1" fmla="val 10800000"/>
                    <a:gd name="adj2" fmla="val 16200000"/>
                  </a:avLst>
                </a:prstGeom>
                <a:solidFill>
                  <a:schemeClr val="bg2">
                    <a:lumMod val="90000"/>
                  </a:schemeClr>
                </a:solidFill>
                <a:ln w="28575" cap="sq">
                  <a:solidFill>
                    <a:schemeClr val="tx1"/>
                  </a:solidFill>
                </a:ln>
                <a:sp3d extrusionH="82550" prstMaterial="matte">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521" name="Pie 520"/>
                <p:cNvSpPr/>
                <p:nvPr/>
              </p:nvSpPr>
              <p:spPr>
                <a:xfrm rot="5400000">
                  <a:off x="12117389" y="14403502"/>
                  <a:ext cx="2979885" cy="2973448"/>
                </a:xfrm>
                <a:prstGeom prst="pie">
                  <a:avLst>
                    <a:gd name="adj1" fmla="val 10800000"/>
                    <a:gd name="adj2" fmla="val 16200000"/>
                  </a:avLst>
                </a:prstGeom>
                <a:solidFill>
                  <a:srgbClr val="92D050"/>
                </a:solidFill>
                <a:ln w="28575" cap="sq">
                  <a:solidFill>
                    <a:schemeClr val="tx1"/>
                  </a:solidFill>
                </a:ln>
                <a:sp3d extrusionH="82550" prstMaterial="matte">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522" name="Pie 521"/>
                <p:cNvSpPr/>
                <p:nvPr/>
              </p:nvSpPr>
              <p:spPr>
                <a:xfrm rot="10800000">
                  <a:off x="12113896" y="14431267"/>
                  <a:ext cx="2979885" cy="2973448"/>
                </a:xfrm>
                <a:prstGeom prst="pie">
                  <a:avLst>
                    <a:gd name="adj1" fmla="val 10800000"/>
                    <a:gd name="adj2" fmla="val 16200000"/>
                  </a:avLst>
                </a:prstGeom>
                <a:solidFill>
                  <a:schemeClr val="bg2">
                    <a:lumMod val="90000"/>
                  </a:schemeClr>
                </a:solidFill>
                <a:ln w="28575" cap="sq">
                  <a:solidFill>
                    <a:schemeClr val="tx1"/>
                  </a:solidFill>
                </a:ln>
                <a:sp3d extrusionH="82550" prstMaterial="matte">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523" name="Pie 522"/>
                <p:cNvSpPr/>
                <p:nvPr/>
              </p:nvSpPr>
              <p:spPr>
                <a:xfrm rot="16200000">
                  <a:off x="12104327" y="14424873"/>
                  <a:ext cx="2979885" cy="2973448"/>
                </a:xfrm>
                <a:prstGeom prst="pie">
                  <a:avLst>
                    <a:gd name="adj1" fmla="val 10800000"/>
                    <a:gd name="adj2" fmla="val 16200000"/>
                  </a:avLst>
                </a:prstGeom>
                <a:solidFill>
                  <a:srgbClr val="0070C0"/>
                </a:solidFill>
                <a:ln w="28575" cap="sq">
                  <a:solidFill>
                    <a:schemeClr val="tx1"/>
                  </a:solidFill>
                </a:ln>
                <a:sp3d extrusionH="82550" prstMaterial="matte">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524" name="Oval 523"/>
                <p:cNvSpPr/>
                <p:nvPr/>
              </p:nvSpPr>
              <p:spPr>
                <a:xfrm>
                  <a:off x="12804023" y="15158341"/>
                  <a:ext cx="1576516" cy="1509662"/>
                </a:xfrm>
                <a:prstGeom prst="ellipse">
                  <a:avLst/>
                </a:prstGeom>
                <a:solidFill>
                  <a:srgbClr val="FFC000"/>
                </a:solidFill>
                <a:ln w="34925">
                  <a:solidFill>
                    <a:schemeClr val="tx1"/>
                  </a:solidFill>
                </a:ln>
                <a:sp3d extrusionH="82550" prstMaterial="matte">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grpSp>
          <p:cxnSp>
            <p:nvCxnSpPr>
              <p:cNvPr id="139" name="Connecteur droit 11"/>
              <p:cNvCxnSpPr/>
              <p:nvPr/>
            </p:nvCxnSpPr>
            <p:spPr>
              <a:xfrm flipV="1">
                <a:off x="27998128" y="14773982"/>
                <a:ext cx="2163285" cy="701788"/>
              </a:xfrm>
              <a:prstGeom prst="line">
                <a:avLst/>
              </a:prstGeom>
              <a:ln w="571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41" name="Multiplication 13"/>
              <p:cNvSpPr>
                <a:spLocks noChangeAspect="1"/>
              </p:cNvSpPr>
              <p:nvPr/>
            </p:nvSpPr>
            <p:spPr>
              <a:xfrm>
                <a:off x="28984733" y="14925642"/>
                <a:ext cx="428998" cy="287891"/>
              </a:xfrm>
              <a:prstGeom prst="mathMultiply">
                <a:avLst/>
              </a:prstGeom>
              <a:solidFill>
                <a:srgbClr val="A6A6A6"/>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2" name="Multiplication 14"/>
              <p:cNvSpPr>
                <a:spLocks noChangeAspect="1"/>
              </p:cNvSpPr>
              <p:nvPr/>
            </p:nvSpPr>
            <p:spPr>
              <a:xfrm>
                <a:off x="28518805" y="15102114"/>
                <a:ext cx="428998" cy="287891"/>
              </a:xfrm>
              <a:prstGeom prst="mathMultiply">
                <a:avLst/>
              </a:prstGeom>
              <a:solidFill>
                <a:srgbClr val="A6A6A6"/>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143" name="Connecteur droit 15"/>
              <p:cNvCxnSpPr/>
              <p:nvPr/>
            </p:nvCxnSpPr>
            <p:spPr>
              <a:xfrm rot="5400000">
                <a:off x="28332822" y="15700176"/>
                <a:ext cx="837239" cy="2147"/>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5" name="Connecteur droit 17"/>
              <p:cNvCxnSpPr/>
              <p:nvPr/>
            </p:nvCxnSpPr>
            <p:spPr>
              <a:xfrm rot="5400000">
                <a:off x="28627949" y="15679637"/>
                <a:ext cx="1147535" cy="2147"/>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46" name="ZoneTexte 18"/>
              <p:cNvSpPr txBox="1"/>
              <p:nvPr/>
            </p:nvSpPr>
            <p:spPr>
              <a:xfrm>
                <a:off x="29437815" y="14272500"/>
                <a:ext cx="1606530" cy="400110"/>
              </a:xfrm>
              <a:prstGeom prst="rect">
                <a:avLst/>
              </a:prstGeom>
              <a:noFill/>
            </p:spPr>
            <p:txBody>
              <a:bodyPr wrap="none" rtlCol="0">
                <a:spAutoFit/>
              </a:bodyPr>
              <a:lstStyle/>
              <a:p>
                <a:r>
                  <a:rPr lang="fr-FR" sz="2000" dirty="0">
                    <a:latin typeface="Times New Roman"/>
                    <a:cs typeface="Times New Roman"/>
                  </a:rPr>
                  <a:t>(</a:t>
                </a:r>
                <a:r>
                  <a:rPr lang="fr-FR" sz="2000" dirty="0" err="1">
                    <a:latin typeface="Times New Roman"/>
                    <a:cs typeface="Times New Roman"/>
                  </a:rPr>
                  <a:t>x</a:t>
                </a:r>
                <a:r>
                  <a:rPr lang="fr-FR" sz="2000" baseline="-25000" dirty="0" err="1">
                    <a:latin typeface="Times New Roman"/>
                    <a:cs typeface="Times New Roman"/>
                  </a:rPr>
                  <a:t>i</a:t>
                </a:r>
                <a:r>
                  <a:rPr lang="fr-FR" sz="2000" dirty="0" err="1">
                    <a:latin typeface="Times New Roman"/>
                    <a:cs typeface="Times New Roman"/>
                  </a:rPr>
                  <a:t>,y</a:t>
                </a:r>
                <a:r>
                  <a:rPr lang="fr-FR" sz="2000" baseline="-25000" dirty="0" err="1">
                    <a:latin typeface="Times New Roman"/>
                    <a:cs typeface="Times New Roman"/>
                  </a:rPr>
                  <a:t>i</a:t>
                </a:r>
                <a:r>
                  <a:rPr lang="fr-FR" sz="2000" dirty="0" err="1">
                    <a:latin typeface="Times New Roman"/>
                    <a:cs typeface="Times New Roman"/>
                  </a:rPr>
                  <a:t>,z</a:t>
                </a:r>
                <a:r>
                  <a:rPr lang="fr-FR" sz="2000" baseline="-25000" dirty="0" err="1">
                    <a:latin typeface="Times New Roman"/>
                    <a:cs typeface="Times New Roman"/>
                  </a:rPr>
                  <a:t>i</a:t>
                </a:r>
                <a:r>
                  <a:rPr lang="fr-FR" sz="2000" dirty="0" err="1">
                    <a:latin typeface="Times New Roman"/>
                    <a:cs typeface="Times New Roman"/>
                  </a:rPr>
                  <a:t>,t</a:t>
                </a:r>
                <a:r>
                  <a:rPr lang="fr-FR" sz="2000" baseline="-25000" dirty="0" err="1">
                    <a:latin typeface="Times New Roman"/>
                    <a:cs typeface="Times New Roman"/>
                  </a:rPr>
                  <a:t>i</a:t>
                </a:r>
                <a:r>
                  <a:rPr lang="fr-FR" sz="2000" dirty="0" err="1">
                    <a:latin typeface="Times New Roman"/>
                    <a:cs typeface="Times New Roman"/>
                  </a:rPr>
                  <a:t>,</a:t>
                </a:r>
                <a:r>
                  <a:rPr lang="fr-FR" sz="2000" dirty="0" err="1">
                    <a:latin typeface="Symbol" charset="2"/>
                    <a:cs typeface="Symbol" charset="2"/>
                  </a:rPr>
                  <a:t>D</a:t>
                </a:r>
                <a:r>
                  <a:rPr lang="fr-FR" sz="2000" dirty="0" err="1">
                    <a:latin typeface="Times New Roman"/>
                    <a:cs typeface="Times New Roman"/>
                  </a:rPr>
                  <a:t>E</a:t>
                </a:r>
                <a:r>
                  <a:rPr lang="fr-FR" sz="2000" baseline="-25000" dirty="0" err="1">
                    <a:latin typeface="Times New Roman"/>
                    <a:cs typeface="Times New Roman"/>
                  </a:rPr>
                  <a:t>i</a:t>
                </a:r>
                <a:r>
                  <a:rPr lang="fr-FR" sz="2000" dirty="0">
                    <a:latin typeface="Times New Roman"/>
                    <a:cs typeface="Times New Roman"/>
                  </a:rPr>
                  <a:t>)</a:t>
                </a:r>
              </a:p>
            </p:txBody>
          </p:sp>
          <p:sp>
            <p:nvSpPr>
              <p:cNvPr id="147" name="Multiplication 19"/>
              <p:cNvSpPr>
                <a:spLocks noChangeAspect="1"/>
              </p:cNvSpPr>
              <p:nvPr/>
            </p:nvSpPr>
            <p:spPr>
              <a:xfrm>
                <a:off x="28022008" y="15256909"/>
                <a:ext cx="428998" cy="287891"/>
              </a:xfrm>
              <a:prstGeom prst="mathMultiply">
                <a:avLst/>
              </a:prstGeom>
              <a:solidFill>
                <a:schemeClr val="bg1">
                  <a:lumMod val="65000"/>
                </a:schemeClr>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148" name="Connecteur droit 20"/>
              <p:cNvCxnSpPr/>
              <p:nvPr/>
            </p:nvCxnSpPr>
            <p:spPr>
              <a:xfrm rot="5400000">
                <a:off x="27983377" y="15748770"/>
                <a:ext cx="526938" cy="2147"/>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4" name="Connecteur droit 16"/>
              <p:cNvCxnSpPr/>
              <p:nvPr/>
            </p:nvCxnSpPr>
            <p:spPr>
              <a:xfrm flipH="1">
                <a:off x="29741893" y="14885049"/>
                <a:ext cx="47505" cy="1955434"/>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40" name="Multiplication 12"/>
              <p:cNvSpPr>
                <a:spLocks noChangeAspect="1"/>
              </p:cNvSpPr>
              <p:nvPr/>
            </p:nvSpPr>
            <p:spPr>
              <a:xfrm>
                <a:off x="29566342" y="14773982"/>
                <a:ext cx="428998" cy="287891"/>
              </a:xfrm>
              <a:prstGeom prst="mathMultiply">
                <a:avLst/>
              </a:prstGeom>
              <a:solidFill>
                <a:srgbClr val="A6A6A6"/>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528" name="Connecteur droit 11"/>
              <p:cNvCxnSpPr/>
              <p:nvPr/>
            </p:nvCxnSpPr>
            <p:spPr>
              <a:xfrm flipH="1" flipV="1">
                <a:off x="26956358" y="14384937"/>
                <a:ext cx="1051588" cy="1099222"/>
              </a:xfrm>
              <a:prstGeom prst="line">
                <a:avLst/>
              </a:prstGeom>
              <a:ln w="285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0" name="Connecteur droit 16"/>
              <p:cNvCxnSpPr/>
              <p:nvPr/>
            </p:nvCxnSpPr>
            <p:spPr>
              <a:xfrm flipH="1">
                <a:off x="27144845" y="14583781"/>
                <a:ext cx="7083" cy="940833"/>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32" name="Multiplication 19"/>
              <p:cNvSpPr>
                <a:spLocks noChangeAspect="1"/>
              </p:cNvSpPr>
              <p:nvPr/>
            </p:nvSpPr>
            <p:spPr>
              <a:xfrm>
                <a:off x="27037802" y="14525138"/>
                <a:ext cx="223170" cy="149764"/>
              </a:xfrm>
              <a:prstGeom prst="mathMultiply">
                <a:avLst/>
              </a:prstGeom>
              <a:solidFill>
                <a:schemeClr val="bg1">
                  <a:lumMod val="65000"/>
                </a:schemeClr>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561" name="Isosceles Triangle 560"/>
            <p:cNvSpPr/>
            <p:nvPr/>
          </p:nvSpPr>
          <p:spPr>
            <a:xfrm>
              <a:off x="33143493" y="16051414"/>
              <a:ext cx="395302" cy="898991"/>
            </a:xfrm>
            <a:prstGeom prst="triangle">
              <a:avLst/>
            </a:prstGeom>
            <a:solidFill>
              <a:schemeClr val="bg2">
                <a:lumMod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Isosceles Triangle 561"/>
            <p:cNvSpPr/>
            <p:nvPr/>
          </p:nvSpPr>
          <p:spPr>
            <a:xfrm>
              <a:off x="32611394" y="15405088"/>
              <a:ext cx="395302" cy="898991"/>
            </a:xfrm>
            <a:prstGeom prst="triangle">
              <a:avLst/>
            </a:prstGeom>
            <a:solidFill>
              <a:schemeClr val="bg2">
                <a:lumMod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Isosceles Triangle 562"/>
            <p:cNvSpPr/>
            <p:nvPr/>
          </p:nvSpPr>
          <p:spPr>
            <a:xfrm>
              <a:off x="32150815" y="15448282"/>
              <a:ext cx="395302" cy="898991"/>
            </a:xfrm>
            <a:prstGeom prst="triangle">
              <a:avLst/>
            </a:prstGeom>
            <a:solidFill>
              <a:schemeClr val="bg2">
                <a:lumMod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Isosceles Triangle 563"/>
            <p:cNvSpPr/>
            <p:nvPr/>
          </p:nvSpPr>
          <p:spPr>
            <a:xfrm>
              <a:off x="31669617" y="15465229"/>
              <a:ext cx="395302" cy="898991"/>
            </a:xfrm>
            <a:prstGeom prst="triangle">
              <a:avLst/>
            </a:prstGeom>
            <a:solidFill>
              <a:schemeClr val="bg2">
                <a:lumMod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Isosceles Triangle 564"/>
            <p:cNvSpPr/>
            <p:nvPr/>
          </p:nvSpPr>
          <p:spPr>
            <a:xfrm>
              <a:off x="30633606" y="14660080"/>
              <a:ext cx="235465" cy="882241"/>
            </a:xfrm>
            <a:prstGeom prst="triangle">
              <a:avLst/>
            </a:prstGeom>
            <a:solidFill>
              <a:schemeClr val="bg2">
                <a:lumMod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9" name="Group 568"/>
          <p:cNvGrpSpPr/>
          <p:nvPr/>
        </p:nvGrpSpPr>
        <p:grpSpPr>
          <a:xfrm>
            <a:off x="15870767" y="18751356"/>
            <a:ext cx="6273280" cy="4882896"/>
            <a:chOff x="15901263" y="19009630"/>
            <a:chExt cx="6273280" cy="4882896"/>
          </a:xfrm>
          <a:effectLst>
            <a:outerShdw blurRad="50800" dist="38100" algn="l" rotWithShape="0">
              <a:prstClr val="black">
                <a:alpha val="40000"/>
              </a:prstClr>
            </a:outerShdw>
          </a:effectLst>
        </p:grpSpPr>
        <p:pic>
          <p:nvPicPr>
            <p:cNvPr id="544" name="Picture 54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901263" y="19009630"/>
              <a:ext cx="6273280" cy="4882896"/>
            </a:xfrm>
            <a:prstGeom prst="rect">
              <a:avLst/>
            </a:prstGeom>
          </p:spPr>
        </p:pic>
        <p:sp>
          <p:nvSpPr>
            <p:cNvPr id="545" name="TextBox 544"/>
            <p:cNvSpPr txBox="1"/>
            <p:nvPr/>
          </p:nvSpPr>
          <p:spPr>
            <a:xfrm>
              <a:off x="19222975" y="19619288"/>
              <a:ext cx="2017039" cy="707886"/>
            </a:xfrm>
            <a:prstGeom prst="rect">
              <a:avLst/>
            </a:prstGeom>
            <a:noFill/>
            <a:ln>
              <a:solidFill>
                <a:schemeClr val="tx1"/>
              </a:solidFill>
            </a:ln>
          </p:spPr>
          <p:txBody>
            <a:bodyPr wrap="square" rtlCol="0">
              <a:spAutoFit/>
            </a:bodyPr>
            <a:lstStyle/>
            <a:p>
              <a:r>
                <a:rPr lang="en-US" sz="2000">
                  <a:solidFill>
                    <a:srgbClr val="000066"/>
                  </a:solidFill>
                  <a:latin typeface="Helvetica" panose="020B0604020202020204" pitchFamily="34" charset="0"/>
                  <a:cs typeface="Helvetica" panose="020B0604020202020204" pitchFamily="34" charset="0"/>
                </a:rPr>
                <a:t>Protons+Betas</a:t>
              </a:r>
            </a:p>
            <a:p>
              <a:r>
                <a:rPr lang="en-US" sz="2000">
                  <a:solidFill>
                    <a:srgbClr val="FF0000"/>
                  </a:solidFill>
                  <a:latin typeface="Helvetica" panose="020B0604020202020204" pitchFamily="34" charset="0"/>
                  <a:cs typeface="Helvetica" panose="020B0604020202020204" pitchFamily="34" charset="0"/>
                </a:rPr>
                <a:t>Betas</a:t>
              </a:r>
              <a:endParaRPr lang="en-US" sz="2000" dirty="0">
                <a:solidFill>
                  <a:srgbClr val="FF0000"/>
                </a:solidFill>
                <a:latin typeface="Helvetica" panose="020B0604020202020204" pitchFamily="34" charset="0"/>
                <a:cs typeface="Helvetica" panose="020B0604020202020204" pitchFamily="34" charset="0"/>
              </a:endParaRPr>
            </a:p>
          </p:txBody>
        </p:sp>
        <p:sp>
          <p:nvSpPr>
            <p:cNvPr id="547" name="TextBox 546"/>
            <p:cNvSpPr txBox="1"/>
            <p:nvPr/>
          </p:nvSpPr>
          <p:spPr>
            <a:xfrm rot="16200000">
              <a:off x="17089985" y="21343588"/>
              <a:ext cx="849720" cy="338554"/>
            </a:xfrm>
            <a:prstGeom prst="rect">
              <a:avLst/>
            </a:prstGeom>
            <a:noFill/>
          </p:spPr>
          <p:txBody>
            <a:bodyPr wrap="none" rtlCol="0">
              <a:spAutoFit/>
            </a:bodyPr>
            <a:lstStyle/>
            <a:p>
              <a:r>
                <a:rPr lang="en-US" sz="1600" dirty="0"/>
                <a:t>197 </a:t>
              </a:r>
              <a:r>
                <a:rPr lang="en-US" sz="1600" dirty="0" err="1"/>
                <a:t>keV</a:t>
              </a:r>
              <a:endParaRPr lang="en-US" sz="1600" dirty="0"/>
            </a:p>
          </p:txBody>
        </p:sp>
        <p:sp>
          <p:nvSpPr>
            <p:cNvPr id="570" name="TextBox 569"/>
            <p:cNvSpPr txBox="1"/>
            <p:nvPr/>
          </p:nvSpPr>
          <p:spPr>
            <a:xfrm rot="16200000">
              <a:off x="17316219" y="22113955"/>
              <a:ext cx="849720" cy="338554"/>
            </a:xfrm>
            <a:prstGeom prst="rect">
              <a:avLst/>
            </a:prstGeom>
            <a:noFill/>
          </p:spPr>
          <p:txBody>
            <a:bodyPr wrap="none" rtlCol="0">
              <a:spAutoFit/>
            </a:bodyPr>
            <a:lstStyle/>
            <a:p>
              <a:r>
                <a:rPr lang="en-US" sz="1600" dirty="0"/>
                <a:t>222 </a:t>
              </a:r>
              <a:r>
                <a:rPr lang="en-US" sz="1600" dirty="0" err="1"/>
                <a:t>keV</a:t>
              </a:r>
              <a:endParaRPr lang="en-US" sz="1600" dirty="0"/>
            </a:p>
          </p:txBody>
        </p:sp>
        <p:sp>
          <p:nvSpPr>
            <p:cNvPr id="571" name="TextBox 570"/>
            <p:cNvSpPr txBox="1"/>
            <p:nvPr/>
          </p:nvSpPr>
          <p:spPr>
            <a:xfrm rot="16200000">
              <a:off x="17429490" y="21116436"/>
              <a:ext cx="849720" cy="338554"/>
            </a:xfrm>
            <a:prstGeom prst="rect">
              <a:avLst/>
            </a:prstGeom>
            <a:noFill/>
          </p:spPr>
          <p:txBody>
            <a:bodyPr wrap="none" rtlCol="0">
              <a:spAutoFit/>
            </a:bodyPr>
            <a:lstStyle/>
            <a:p>
              <a:r>
                <a:rPr lang="en-US" sz="1600" dirty="0"/>
                <a:t>255 </a:t>
              </a:r>
              <a:r>
                <a:rPr lang="en-US" sz="1600" dirty="0" err="1"/>
                <a:t>keV</a:t>
              </a:r>
              <a:endParaRPr lang="en-US" sz="1600" dirty="0"/>
            </a:p>
          </p:txBody>
        </p:sp>
        <p:sp>
          <p:nvSpPr>
            <p:cNvPr id="572" name="TextBox 571"/>
            <p:cNvSpPr txBox="1"/>
            <p:nvPr/>
          </p:nvSpPr>
          <p:spPr>
            <a:xfrm rot="16200000">
              <a:off x="19008897" y="21045449"/>
              <a:ext cx="849720" cy="338554"/>
            </a:xfrm>
            <a:prstGeom prst="rect">
              <a:avLst/>
            </a:prstGeom>
            <a:noFill/>
          </p:spPr>
          <p:txBody>
            <a:bodyPr wrap="none" rtlCol="0">
              <a:spAutoFit/>
            </a:bodyPr>
            <a:lstStyle/>
            <a:p>
              <a:r>
                <a:rPr lang="en-US" sz="1600" dirty="0"/>
                <a:t>554 </a:t>
              </a:r>
              <a:r>
                <a:rPr lang="en-US" sz="1600" dirty="0" err="1"/>
                <a:t>keV</a:t>
              </a:r>
              <a:endParaRPr lang="en-US" sz="1600" dirty="0"/>
            </a:p>
          </p:txBody>
        </p:sp>
        <p:sp>
          <p:nvSpPr>
            <p:cNvPr id="573" name="TextBox 572"/>
            <p:cNvSpPr txBox="1"/>
            <p:nvPr/>
          </p:nvSpPr>
          <p:spPr>
            <a:xfrm rot="16200000">
              <a:off x="20430781" y="20750616"/>
              <a:ext cx="849720" cy="338554"/>
            </a:xfrm>
            <a:prstGeom prst="rect">
              <a:avLst/>
            </a:prstGeom>
            <a:noFill/>
          </p:spPr>
          <p:txBody>
            <a:bodyPr wrap="none" rtlCol="0">
              <a:spAutoFit/>
            </a:bodyPr>
            <a:lstStyle/>
            <a:p>
              <a:r>
                <a:rPr lang="en-US" sz="1600" dirty="0"/>
                <a:t>828 </a:t>
              </a:r>
              <a:r>
                <a:rPr lang="en-US" sz="1600" dirty="0" err="1"/>
                <a:t>keV</a:t>
              </a:r>
              <a:endParaRPr lang="en-US" sz="1600" dirty="0"/>
            </a:p>
          </p:txBody>
        </p:sp>
        <p:sp>
          <p:nvSpPr>
            <p:cNvPr id="574" name="TextBox 573"/>
            <p:cNvSpPr txBox="1"/>
            <p:nvPr/>
          </p:nvSpPr>
          <p:spPr>
            <a:xfrm>
              <a:off x="17173905" y="20137113"/>
              <a:ext cx="849720" cy="338554"/>
            </a:xfrm>
            <a:prstGeom prst="rect">
              <a:avLst/>
            </a:prstGeom>
            <a:noFill/>
          </p:spPr>
          <p:txBody>
            <a:bodyPr wrap="none" rtlCol="0">
              <a:spAutoFit/>
            </a:bodyPr>
            <a:lstStyle/>
            <a:p>
              <a:r>
                <a:rPr lang="en-US" sz="1600" dirty="0">
                  <a:solidFill>
                    <a:srgbClr val="FF0000"/>
                  </a:solidFill>
                </a:rPr>
                <a:t>150 </a:t>
              </a:r>
              <a:r>
                <a:rPr lang="en-US" sz="1600" dirty="0" err="1">
                  <a:solidFill>
                    <a:srgbClr val="FF0000"/>
                  </a:solidFill>
                </a:rPr>
                <a:t>keV</a:t>
              </a:r>
              <a:endParaRPr lang="en-US" sz="1600" dirty="0">
                <a:solidFill>
                  <a:srgbClr val="FF0000"/>
                </a:solidFill>
              </a:endParaRPr>
            </a:p>
          </p:txBody>
        </p:sp>
        <p:cxnSp>
          <p:nvCxnSpPr>
            <p:cNvPr id="559" name="Straight Arrow Connector 558"/>
            <p:cNvCxnSpPr/>
            <p:nvPr/>
          </p:nvCxnSpPr>
          <p:spPr>
            <a:xfrm flipH="1">
              <a:off x="17250610" y="20464962"/>
              <a:ext cx="138615" cy="266596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566" name="Picture 565"/>
          <p:cNvPicPr>
            <a:picLocks/>
          </p:cNvPicPr>
          <p:nvPr/>
        </p:nvPicPr>
        <p:blipFill>
          <a:blip r:embed="rId15">
            <a:extLst>
              <a:ext uri="{28A0092B-C50C-407E-A947-70E740481C1C}">
                <a14:useLocalDpi xmlns:a14="http://schemas.microsoft.com/office/drawing/2010/main" val="0"/>
              </a:ext>
            </a:extLst>
          </a:blip>
          <a:stretch>
            <a:fillRect/>
          </a:stretch>
        </p:blipFill>
        <p:spPr>
          <a:xfrm>
            <a:off x="1557945" y="18752571"/>
            <a:ext cx="4882896" cy="4882896"/>
          </a:xfrm>
          <a:prstGeom prst="rect">
            <a:avLst/>
          </a:prstGeom>
          <a:effectLst>
            <a:outerShdw blurRad="50800" dist="38100" algn="l" rotWithShape="0">
              <a:prstClr val="black">
                <a:alpha val="40000"/>
              </a:prstClr>
            </a:outerShdw>
          </a:effectLst>
        </p:spPr>
      </p:pic>
      <p:sp>
        <p:nvSpPr>
          <p:cNvPr id="582" name="Rectangle 581"/>
          <p:cNvSpPr/>
          <p:nvPr/>
        </p:nvSpPr>
        <p:spPr>
          <a:xfrm>
            <a:off x="86574" y="12161636"/>
            <a:ext cx="4866429" cy="830997"/>
          </a:xfrm>
          <a:prstGeom prst="rect">
            <a:avLst/>
          </a:prstGeom>
        </p:spPr>
        <p:txBody>
          <a:bodyPr wrap="square">
            <a:spAutoFit/>
          </a:bodyPr>
          <a:lstStyle/>
          <a:p>
            <a:r>
              <a:rPr lang="en-US" sz="1600" i="1" dirty="0">
                <a:latin typeface="Times New Roman" panose="02020603050405020304" pitchFamily="18" charset="0"/>
                <a:cs typeface="Times New Roman" panose="02020603050405020304" pitchFamily="18" charset="0"/>
              </a:rPr>
              <a:t>&lt;</a:t>
            </a:r>
            <a:r>
              <a:rPr lang="en-US" sz="1600" i="1" dirty="0" err="1">
                <a:latin typeface="Symbol" panose="05050102010706020507" pitchFamily="18" charset="2"/>
                <a:cs typeface="Times New Roman" panose="02020603050405020304" pitchFamily="18" charset="0"/>
              </a:rPr>
              <a:t>s</a:t>
            </a:r>
            <a:r>
              <a:rPr lang="en-US" sz="1600" i="1" dirty="0" err="1">
                <a:latin typeface="Times New Roman" panose="02020603050405020304" pitchFamily="18" charset="0"/>
                <a:cs typeface="Times New Roman" panose="02020603050405020304" pitchFamily="18" charset="0"/>
              </a:rPr>
              <a:t>v</a:t>
            </a:r>
            <a:r>
              <a:rPr lang="en-US" sz="1600" i="1" dirty="0">
                <a:latin typeface="Times New Roman" panose="02020603050405020304" pitchFamily="18" charset="0"/>
                <a:cs typeface="Times New Roman" panose="02020603050405020304" pitchFamily="18" charset="0"/>
              </a:rPr>
              <a:t>&gt;:</a:t>
            </a:r>
            <a:r>
              <a:rPr lang="en-US" sz="1600" dirty="0">
                <a:latin typeface="Times New Roman" panose="02020603050405020304" pitchFamily="18" charset="0"/>
                <a:cs typeface="Times New Roman" panose="02020603050405020304" pitchFamily="18" charset="0"/>
              </a:rPr>
              <a:t> Reaction rate,</a:t>
            </a:r>
            <a:r>
              <a:rPr lang="en-US" sz="1600" i="1" dirty="0">
                <a:latin typeface="Times New Roman" panose="02020603050405020304" pitchFamily="18" charset="0"/>
                <a:cs typeface="Times New Roman" panose="02020603050405020304" pitchFamily="18" charset="0"/>
              </a:rPr>
              <a:t> E</a:t>
            </a:r>
            <a:r>
              <a:rPr lang="en-US" sz="1600" i="1" baseline="-25000" dirty="0">
                <a:latin typeface="Times New Roman" panose="02020603050405020304" pitchFamily="18" charset="0"/>
                <a:cs typeface="Times New Roman" panose="02020603050405020304" pitchFamily="18" charset="0"/>
              </a:rPr>
              <a:t>R</a:t>
            </a:r>
            <a:r>
              <a:rPr lang="en-US" sz="1600" dirty="0">
                <a:latin typeface="Times New Roman" panose="02020603050405020304" pitchFamily="18" charset="0"/>
                <a:cs typeface="Times New Roman" panose="02020603050405020304" pitchFamily="18" charset="0"/>
              </a:rPr>
              <a:t>: Resonance energy, </a:t>
            </a:r>
            <a:r>
              <a:rPr lang="en-US" sz="1600" i="1" dirty="0">
                <a:latin typeface="Times New Roman" panose="02020603050405020304" pitchFamily="18" charset="0"/>
                <a:cs typeface="Times New Roman" panose="02020603050405020304" pitchFamily="18" charset="0"/>
              </a:rPr>
              <a:t>T</a:t>
            </a:r>
            <a:r>
              <a:rPr lang="en-US" sz="1600" dirty="0">
                <a:latin typeface="Times New Roman" panose="02020603050405020304" pitchFamily="18" charset="0"/>
                <a:cs typeface="Times New Roman" panose="02020603050405020304" pitchFamily="18" charset="0"/>
              </a:rPr>
              <a:t>: Temperature, </a:t>
            </a:r>
            <a:r>
              <a:rPr lang="en-US" sz="1600" dirty="0" err="1">
                <a:latin typeface="Symbol" panose="05050102010706020507" pitchFamily="18" charset="2"/>
                <a:cs typeface="Times New Roman" panose="02020603050405020304" pitchFamily="18" charset="0"/>
              </a:rPr>
              <a:t>wg</a:t>
            </a:r>
            <a:r>
              <a:rPr lang="en-US" sz="1600" dirty="0">
                <a:latin typeface="Times New Roman" panose="02020603050405020304" pitchFamily="18" charset="0"/>
                <a:cs typeface="Times New Roman" panose="02020603050405020304" pitchFamily="18" charset="0"/>
              </a:rPr>
              <a:t>: Resonance strength, </a:t>
            </a:r>
            <a:r>
              <a:rPr lang="en-US" sz="1600" i="1" dirty="0" err="1">
                <a:latin typeface="Times New Roman" panose="02020603050405020304" pitchFamily="18" charset="0"/>
                <a:cs typeface="Times New Roman" panose="02020603050405020304" pitchFamily="18" charset="0"/>
              </a:rPr>
              <a:t>J</a:t>
            </a:r>
            <a:r>
              <a:rPr lang="en-US" sz="1600" i="1" baseline="-250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Spins, </a:t>
            </a:r>
            <a:r>
              <a:rPr lang="en-US" sz="1600" dirty="0" err="1">
                <a:latin typeface="Symbol" panose="05050102010706020507" pitchFamily="18" charset="2"/>
                <a:cs typeface="Times New Roman" panose="02020603050405020304" pitchFamily="18" charset="0"/>
              </a:rPr>
              <a:t>G</a:t>
            </a:r>
            <a:r>
              <a:rPr lang="en-US" sz="1600" baseline="-250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Partial widths, </a:t>
            </a:r>
            <a:r>
              <a:rPr lang="en-US" sz="1600" dirty="0">
                <a:latin typeface="Symbol" panose="05050102010706020507" pitchFamily="18" charset="2"/>
                <a:cs typeface="Times New Roman" panose="02020603050405020304" pitchFamily="18" charset="0"/>
              </a:rPr>
              <a:t>G</a:t>
            </a:r>
            <a:r>
              <a:rPr lang="en-US" sz="1600" dirty="0">
                <a:latin typeface="Times New Roman" panose="02020603050405020304" pitchFamily="18" charset="0"/>
                <a:cs typeface="Times New Roman" panose="02020603050405020304" pitchFamily="18" charset="0"/>
              </a:rPr>
              <a:t>: Total resonance width.</a:t>
            </a:r>
          </a:p>
        </p:txBody>
      </p:sp>
      <p:sp>
        <p:nvSpPr>
          <p:cNvPr id="583" name="Rectangle 582"/>
          <p:cNvSpPr/>
          <p:nvPr/>
        </p:nvSpPr>
        <p:spPr>
          <a:xfrm>
            <a:off x="353804" y="27502412"/>
            <a:ext cx="11874500" cy="736099"/>
          </a:xfrm>
          <a:prstGeom prst="rect">
            <a:avLst/>
          </a:prstGeom>
        </p:spPr>
        <p:txBody>
          <a:bodyPr>
            <a:spAutoFit/>
          </a:bodyPr>
          <a:lstStyle/>
          <a:p>
            <a:pPr eaLnBrk="1" fontAlgn="auto" hangingPunct="1">
              <a:spcBef>
                <a:spcPts val="0"/>
              </a:spcBef>
              <a:spcAft>
                <a:spcPts val="720"/>
              </a:spcAft>
              <a:buClr>
                <a:srgbClr val="000000"/>
              </a:buClr>
              <a:buSzPct val="100000"/>
              <a:defRPr/>
            </a:pPr>
            <a:r>
              <a:rPr lang="en-US" b="1" kern="0" dirty="0" smtClean="0">
                <a:solidFill>
                  <a:srgbClr val="000000"/>
                </a:solidFill>
                <a:latin typeface="+mn-lt"/>
                <a:cs typeface="Gotham Book" pitchFamily="50" charset="0"/>
              </a:rPr>
              <a:t>CONTACT INFORMATION:  </a:t>
            </a:r>
            <a:endParaRPr lang="en-US" b="1" kern="0" dirty="0">
              <a:solidFill>
                <a:srgbClr val="000000"/>
              </a:solidFill>
              <a:latin typeface="+mn-lt"/>
              <a:cs typeface="Gotham Book" pitchFamily="50" charset="0"/>
            </a:endParaRPr>
          </a:p>
          <a:p>
            <a:pPr eaLnBrk="1" fontAlgn="auto" hangingPunct="1">
              <a:spcBef>
                <a:spcPts val="0"/>
              </a:spcBef>
              <a:spcAft>
                <a:spcPts val="720"/>
              </a:spcAft>
              <a:buClr>
                <a:srgbClr val="000000"/>
              </a:buClr>
              <a:buSzPct val="100000"/>
              <a:defRPr/>
            </a:pPr>
            <a:endParaRPr lang="en-US" b="1" kern="0" dirty="0">
              <a:solidFill>
                <a:srgbClr val="000000"/>
              </a:solidFill>
              <a:latin typeface="Gotham Book" pitchFamily="50" charset="0"/>
              <a:cs typeface="Gotham Book" pitchFamily="50" charset="0"/>
            </a:endParaRPr>
          </a:p>
        </p:txBody>
      </p:sp>
      <p:sp>
        <p:nvSpPr>
          <p:cNvPr id="585" name="Rectangle 9"/>
          <p:cNvSpPr>
            <a:spLocks noChangeArrowheads="1"/>
          </p:cNvSpPr>
          <p:nvPr/>
        </p:nvSpPr>
        <p:spPr bwMode="auto">
          <a:xfrm>
            <a:off x="3325620" y="27488676"/>
            <a:ext cx="8671514" cy="369332"/>
          </a:xfrm>
          <a:prstGeom prst="rect">
            <a:avLst/>
          </a:prstGeom>
          <a:noFill/>
          <a:ln w="9525">
            <a:noFill/>
            <a:miter lim="800000"/>
            <a:headEnd/>
            <a:tailEnd/>
          </a:ln>
          <a:effectLst/>
        </p:spPr>
        <p:txBody>
          <a:bodyPr wrap="square">
            <a:spAutoFit/>
          </a:bodyPr>
          <a:lstStyle/>
          <a:p>
            <a:r>
              <a:rPr lang="en-US" dirty="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email: perez-loureiro@nscl.msu.edu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82B25"/>
        </a:solidFill>
        <a:ln>
          <a:noFill/>
        </a:ln>
      </a:spPr>
      <a:bodyPr anchor="ctr"/>
      <a:lstStyle>
        <a:defPPr algn="ctr">
          <a:defRPr>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31105</TotalTime>
  <Words>832</Words>
  <Application>Microsoft Office PowerPoint</Application>
  <PresentationFormat>Custom</PresentationFormat>
  <Paragraphs>124</Paragraphs>
  <Slides>1</Slides>
  <Notes>1</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5" baseType="lpstr">
      <vt:lpstr>Arial</vt:lpstr>
      <vt:lpstr>Calibri</vt:lpstr>
      <vt:lpstr>Calibri Light</vt:lpstr>
      <vt:lpstr>Gotham Book</vt:lpstr>
      <vt:lpstr>Helvetica</vt:lpstr>
      <vt:lpstr>StarSymbol</vt:lpstr>
      <vt:lpstr>Symbol</vt:lpstr>
      <vt:lpstr>Tahoma</vt:lpstr>
      <vt:lpstr>Times New Roman</vt:lpstr>
      <vt:lpstr>Wingdings</vt:lpstr>
      <vt:lpstr>Office Theme</vt:lpstr>
      <vt:lpstr>1_Custom Design</vt:lpstr>
      <vt:lpstr>Custom Design</vt:lpstr>
      <vt:lpstr>Equation</vt:lpstr>
      <vt:lpstr>Simulation of a Low-Background Proton Detector for Studying Low-Energy Resonances Relevant in Thermonuclear Reactions D. Perez-Loureiro1, C. Wrede1,2  1National Superconducting Cyclotron Laboratory, Michigan State University, East Lansing, Michigan, USA 2Department of Physics and Astronomy, Michigan State University, East Lansing, Michigan, USA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David Perez Loureiro</dc:creator>
  <cp:lastModifiedBy>Perez-Loureiro, David</cp:lastModifiedBy>
  <cp:revision>186</cp:revision>
  <dcterms:created xsi:type="dcterms:W3CDTF">2006-08-16T00:00:00Z</dcterms:created>
  <dcterms:modified xsi:type="dcterms:W3CDTF">2014-11-06T22:20:15Z</dcterms:modified>
</cp:coreProperties>
</file>