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f42328882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f42328882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173750" y="139900"/>
            <a:ext cx="6796500" cy="359700"/>
          </a:xfrm>
          <a:prstGeom prst="rect">
            <a:avLst/>
          </a:prstGeom>
          <a:noFill/>
          <a:ln>
            <a:noFill/>
          </a:ln>
        </p:spPr>
        <p:txBody>
          <a:bodyPr anchorCtr="0" anchor="t" bIns="17775" lIns="44450" spcFirstLastPara="1" rIns="44450" wrap="square" tIns="17775">
            <a:noAutofit/>
          </a:bodyPr>
          <a:lstStyle/>
          <a:p>
            <a:pPr indent="0" lvl="0" marL="0" rtl="0" algn="ctr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1869">
                <a:solidFill>
                  <a:srgbClr val="064308"/>
                </a:solidFill>
              </a:rPr>
              <a:t>Measuring the</a:t>
            </a:r>
            <a:r>
              <a:rPr b="1" baseline="30000" lang="en" sz="1869">
                <a:solidFill>
                  <a:srgbClr val="064308"/>
                </a:solidFill>
              </a:rPr>
              <a:t>15</a:t>
            </a:r>
            <a:r>
              <a:rPr b="1" lang="en" sz="1869">
                <a:solidFill>
                  <a:srgbClr val="064308"/>
                </a:solidFill>
              </a:rPr>
              <a:t>O(α,γ)</a:t>
            </a:r>
            <a:r>
              <a:rPr b="1" baseline="30000" lang="en" sz="1869">
                <a:solidFill>
                  <a:srgbClr val="064308"/>
                </a:solidFill>
              </a:rPr>
              <a:t>19</a:t>
            </a:r>
            <a:r>
              <a:rPr b="1" lang="en" sz="1869">
                <a:solidFill>
                  <a:srgbClr val="064308"/>
                </a:solidFill>
              </a:rPr>
              <a:t>Ne Reaction </a:t>
            </a:r>
            <a:r>
              <a:rPr b="1" lang="en" sz="1869">
                <a:solidFill>
                  <a:srgbClr val="064308"/>
                </a:solidFill>
              </a:rPr>
              <a:t>in Type I X-ray Bursts </a:t>
            </a:r>
            <a:r>
              <a:rPr b="1" lang="en" sz="1869">
                <a:solidFill>
                  <a:srgbClr val="064308"/>
                </a:solidFill>
              </a:rPr>
              <a:t>using </a:t>
            </a:r>
            <a:r>
              <a:rPr b="1" baseline="30000" lang="en" sz="1869">
                <a:solidFill>
                  <a:srgbClr val="064308"/>
                </a:solidFill>
              </a:rPr>
              <a:t>20</a:t>
            </a:r>
            <a:r>
              <a:rPr b="1" lang="en" sz="1869">
                <a:solidFill>
                  <a:srgbClr val="064308"/>
                </a:solidFill>
              </a:rPr>
              <a:t>Mg β-decay </a:t>
            </a:r>
            <a:endParaRPr b="1" baseline="30000" sz="1869">
              <a:solidFill>
                <a:srgbClr val="064308"/>
              </a:solidFill>
            </a:endParaRPr>
          </a:p>
          <a:p>
            <a:pPr indent="0" lvl="0" marL="0" rtl="0" algn="ctr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20"/>
          </a:p>
        </p:txBody>
      </p:sp>
      <p:sp>
        <p:nvSpPr>
          <p:cNvPr id="55" name="Google Shape;55;p13"/>
          <p:cNvSpPr txBox="1"/>
          <p:nvPr/>
        </p:nvSpPr>
        <p:spPr>
          <a:xfrm>
            <a:off x="91556" y="764275"/>
            <a:ext cx="36867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1000" u="sng">
                <a:solidFill>
                  <a:srgbClr val="064308"/>
                </a:solidFill>
              </a:rPr>
              <a:t>Astrophysical Motivation</a:t>
            </a:r>
            <a:endParaRPr b="1" sz="1000" u="sng">
              <a:solidFill>
                <a:srgbClr val="064308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64308"/>
                </a:solidFill>
              </a:rPr>
              <a:t>The </a:t>
            </a:r>
            <a:r>
              <a:rPr b="1" baseline="30000" lang="en" sz="1000">
                <a:solidFill>
                  <a:srgbClr val="0A4309"/>
                </a:solidFill>
              </a:rPr>
              <a:t>15</a:t>
            </a:r>
            <a:r>
              <a:rPr b="1" lang="en" sz="1000">
                <a:solidFill>
                  <a:srgbClr val="0A4309"/>
                </a:solidFill>
              </a:rPr>
              <a:t>O(α,γ)</a:t>
            </a:r>
            <a:r>
              <a:rPr b="1" baseline="30000" lang="en" sz="1000">
                <a:solidFill>
                  <a:srgbClr val="0A4309"/>
                </a:solidFill>
              </a:rPr>
              <a:t>19</a:t>
            </a:r>
            <a:r>
              <a:rPr b="1" lang="en" sz="1000">
                <a:solidFill>
                  <a:srgbClr val="0A4309"/>
                </a:solidFill>
              </a:rPr>
              <a:t>Ne</a:t>
            </a:r>
            <a:r>
              <a:rPr lang="en" sz="1000">
                <a:solidFill>
                  <a:srgbClr val="064308"/>
                </a:solidFill>
              </a:rPr>
              <a:t> reaction is the most important thermonuclear reaction rate uncertainty for Type I X-ray bursts [1]</a:t>
            </a:r>
            <a:endParaRPr sz="1000">
              <a:solidFill>
                <a:srgbClr val="064308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0" l="0" r="0" t="2047"/>
          <a:stretch/>
        </p:blipFill>
        <p:spPr>
          <a:xfrm>
            <a:off x="3868575" y="668862"/>
            <a:ext cx="5141675" cy="311924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6408" y="1659350"/>
            <a:ext cx="3717000" cy="9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1000" u="sng">
                <a:solidFill>
                  <a:srgbClr val="064308"/>
                </a:solidFill>
              </a:rPr>
              <a:t>Reaction Dominance</a:t>
            </a:r>
            <a:endParaRPr b="1" sz="1000" u="sng">
              <a:solidFill>
                <a:srgbClr val="064308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64308"/>
                </a:solidFill>
              </a:rPr>
              <a:t>Dominated by a single resonance at E</a:t>
            </a:r>
            <a:r>
              <a:rPr baseline="-25000" lang="en" sz="1000">
                <a:solidFill>
                  <a:srgbClr val="064308"/>
                </a:solidFill>
              </a:rPr>
              <a:t>CM</a:t>
            </a:r>
            <a:r>
              <a:rPr lang="en" sz="1000">
                <a:solidFill>
                  <a:srgbClr val="064308"/>
                </a:solidFill>
              </a:rPr>
              <a:t> = 506 keV (E</a:t>
            </a:r>
            <a:r>
              <a:rPr baseline="-25000" lang="en" sz="1000">
                <a:solidFill>
                  <a:srgbClr val="064308"/>
                </a:solidFill>
              </a:rPr>
              <a:t>x</a:t>
            </a:r>
            <a:r>
              <a:rPr lang="en" sz="1000">
                <a:solidFill>
                  <a:srgbClr val="064308"/>
                </a:solidFill>
              </a:rPr>
              <a:t> = 4034 keV in </a:t>
            </a:r>
            <a:r>
              <a:rPr baseline="30000" lang="en" sz="1000">
                <a:solidFill>
                  <a:srgbClr val="064308"/>
                </a:solidFill>
              </a:rPr>
              <a:t>19</a:t>
            </a:r>
            <a:r>
              <a:rPr lang="en" sz="1000">
                <a:solidFill>
                  <a:srgbClr val="064308"/>
                </a:solidFill>
              </a:rPr>
              <a:t>Ne); only the alpha branching ratio (</a:t>
            </a:r>
            <a:r>
              <a:rPr b="1" lang="en" sz="1000">
                <a:solidFill>
                  <a:srgbClr val="0A4309"/>
                </a:solidFill>
              </a:rPr>
              <a:t>Γα/Γ</a:t>
            </a:r>
            <a:r>
              <a:rPr lang="en" sz="1000">
                <a:solidFill>
                  <a:srgbClr val="064308"/>
                </a:solidFill>
              </a:rPr>
              <a:t>) is needed to </a:t>
            </a:r>
            <a:r>
              <a:rPr lang="en" sz="1000">
                <a:solidFill>
                  <a:srgbClr val="064308"/>
                </a:solidFill>
              </a:rPr>
              <a:t>calculate</a:t>
            </a:r>
            <a:r>
              <a:rPr lang="en" sz="1000">
                <a:solidFill>
                  <a:srgbClr val="064308"/>
                </a:solidFill>
              </a:rPr>
              <a:t> the reaction rate [2-4]</a:t>
            </a:r>
            <a:endParaRPr sz="1000">
              <a:solidFill>
                <a:srgbClr val="064308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9250" y="3565100"/>
            <a:ext cx="37713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1000" u="sng">
                <a:solidFill>
                  <a:srgbClr val="064308"/>
                </a:solidFill>
              </a:rPr>
              <a:t>Previous Attempts </a:t>
            </a:r>
            <a:endParaRPr b="1" sz="1000" u="sng">
              <a:solidFill>
                <a:srgbClr val="064308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64308"/>
                </a:solidFill>
              </a:rPr>
              <a:t>Past experiments using transfer reactions could only establish upper limits on the branching ratio. </a:t>
            </a:r>
            <a:r>
              <a:rPr lang="en" sz="1000">
                <a:solidFill>
                  <a:srgbClr val="064308"/>
                </a:solidFill>
              </a:rPr>
              <a:t>[5-8]</a:t>
            </a:r>
            <a:r>
              <a:rPr lang="en" sz="1000">
                <a:solidFill>
                  <a:srgbClr val="064308"/>
                </a:solidFill>
              </a:rPr>
              <a:t> </a:t>
            </a:r>
            <a:endParaRPr sz="1000">
              <a:solidFill>
                <a:srgbClr val="064308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64308"/>
                </a:solidFill>
              </a:rPr>
              <a:t>Prior Run (e21072): Demonstrated technique and sensitivity using GADGET II TPC, but was limited by </a:t>
            </a:r>
            <a:r>
              <a:rPr baseline="30000" lang="en" sz="1000">
                <a:solidFill>
                  <a:srgbClr val="064308"/>
                </a:solidFill>
              </a:rPr>
              <a:t>20</a:t>
            </a:r>
            <a:r>
              <a:rPr lang="en" sz="1000">
                <a:solidFill>
                  <a:srgbClr val="064308"/>
                </a:solidFill>
              </a:rPr>
              <a:t>Mg beam intensity and purity.</a:t>
            </a:r>
            <a:endParaRPr sz="1000">
              <a:solidFill>
                <a:srgbClr val="064308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541625" y="4351425"/>
            <a:ext cx="21579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[6] B. Davids et al., PRC 67, 062808 (2003)</a:t>
            </a:r>
            <a:endParaRPr sz="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[7] K. E. Rehm et al., PRC 67, 065809 (2003)</a:t>
            </a:r>
            <a:endParaRPr sz="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[8] W. P Tan et al., PRL 98, 242503 (2007)</a:t>
            </a:r>
            <a:endParaRPr sz="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[9] C. Wrede et al., PRC 96, 032801(R) (2017)</a:t>
            </a:r>
            <a:endParaRPr sz="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76403" y="2689175"/>
            <a:ext cx="3717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1000" u="sng">
                <a:solidFill>
                  <a:srgbClr val="064308"/>
                </a:solidFill>
              </a:rPr>
              <a:t>Experimental Approach</a:t>
            </a:r>
            <a:endParaRPr b="1" sz="1000" u="sng">
              <a:solidFill>
                <a:srgbClr val="064308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64308"/>
                </a:solidFill>
              </a:rPr>
              <a:t>Capture</a:t>
            </a:r>
            <a:r>
              <a:rPr lang="en" sz="1000">
                <a:solidFill>
                  <a:srgbClr val="064308"/>
                </a:solidFill>
              </a:rPr>
              <a:t> </a:t>
            </a:r>
            <a:r>
              <a:rPr b="1" baseline="30000" lang="en" sz="1000">
                <a:solidFill>
                  <a:srgbClr val="0A4309"/>
                </a:solidFill>
              </a:rPr>
              <a:t>20</a:t>
            </a:r>
            <a:r>
              <a:rPr b="1" lang="en" sz="1000">
                <a:solidFill>
                  <a:srgbClr val="0A4309"/>
                </a:solidFill>
              </a:rPr>
              <a:t>Mg(βpα)</a:t>
            </a:r>
            <a:r>
              <a:rPr lang="en" sz="1000">
                <a:solidFill>
                  <a:srgbClr val="064308"/>
                </a:solidFill>
              </a:rPr>
              <a:t> events using the </a:t>
            </a:r>
            <a:r>
              <a:rPr b="1" lang="en" sz="1000">
                <a:solidFill>
                  <a:srgbClr val="0A4309"/>
                </a:solidFill>
              </a:rPr>
              <a:t>GADGET II TPC</a:t>
            </a:r>
            <a:r>
              <a:rPr lang="en" sz="1000">
                <a:solidFill>
                  <a:srgbClr val="064308"/>
                </a:solidFill>
              </a:rPr>
              <a:t> to measure </a:t>
            </a:r>
            <a:r>
              <a:rPr b="1" lang="en" sz="1000">
                <a:solidFill>
                  <a:srgbClr val="0A4309"/>
                </a:solidFill>
              </a:rPr>
              <a:t>Γα/Γ</a:t>
            </a:r>
            <a:r>
              <a:rPr lang="en" sz="1000">
                <a:solidFill>
                  <a:srgbClr val="064308"/>
                </a:solidFill>
              </a:rPr>
              <a:t> </a:t>
            </a:r>
            <a:endParaRPr sz="1000">
              <a:solidFill>
                <a:srgbClr val="064308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3834963" y="3881325"/>
            <a:ext cx="5208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64308"/>
                </a:solidFill>
              </a:rPr>
              <a:t>Accepted</a:t>
            </a:r>
            <a:r>
              <a:rPr b="1" lang="en" sz="1000">
                <a:solidFill>
                  <a:srgbClr val="064308"/>
                </a:solidFill>
              </a:rPr>
              <a:t> PAC3 Proposal - E25058 (Spokespeople - Chris Wrede, Ruchi Mahajan, Tyler Wheeler): Strength of the key 15O(a,g)19Ne resonance in X-ray bursts: Run 2</a:t>
            </a:r>
            <a:endParaRPr b="1" sz="1000">
              <a:solidFill>
                <a:srgbClr val="064308"/>
              </a:solidFill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3886125" y="3902175"/>
            <a:ext cx="5106600" cy="4509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4527000" y="4467150"/>
            <a:ext cx="30000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[1] R. Cyburt, et al., APJ 930, 2 (2016)</a:t>
            </a:r>
            <a:endParaRPr sz="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[2] W. P. Tan et al., PRC 72, 041302 (2005)</a:t>
            </a:r>
            <a:endParaRPr sz="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[3] R. Kanungo et al., PRC  74, 045803 (2006) </a:t>
            </a:r>
            <a:endParaRPr sz="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[4] S. Mythili et al., PRC 77, 035803 (2008)</a:t>
            </a:r>
            <a:endParaRPr sz="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[5] B. Davids et al., ApJ 735 40 (2011)</a:t>
            </a:r>
            <a:endParaRPr sz="1300"/>
          </a:p>
        </p:txBody>
      </p:sp>
      <p:sp>
        <p:nvSpPr>
          <p:cNvPr id="64" name="Google Shape;64;p13"/>
          <p:cNvSpPr/>
          <p:nvPr/>
        </p:nvSpPr>
        <p:spPr>
          <a:xfrm>
            <a:off x="8073925" y="2902150"/>
            <a:ext cx="491100" cy="3597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 txBox="1"/>
          <p:nvPr/>
        </p:nvSpPr>
        <p:spPr>
          <a:xfrm>
            <a:off x="8181700" y="2689175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64308"/>
                </a:solidFill>
              </a:rPr>
              <a:t>[9]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