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7"/>
  </p:notesMasterIdLst>
  <p:handoutMasterIdLst>
    <p:handoutMasterId r:id="rId8"/>
  </p:handoutMasterIdLst>
  <p:sldIdLst>
    <p:sldId id="497" r:id="rId6"/>
  </p:sldIdLst>
  <p:sldSz cx="12192000" cy="6858000"/>
  <p:notesSz cx="6950075" cy="9236075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2982" y="54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11" y="0"/>
            <a:ext cx="3011489" cy="463385"/>
          </a:xfrm>
          <a:prstGeom prst="rect">
            <a:avLst/>
          </a:prstGeom>
        </p:spPr>
        <p:txBody>
          <a:bodyPr vert="horz" lIns="90959" tIns="45479" rIns="90959" bIns="45479" rtlCol="0"/>
          <a:lstStyle>
            <a:lvl1pPr algn="r">
              <a:defRPr sz="1200"/>
            </a:lvl1pPr>
          </a:lstStyle>
          <a:p>
            <a:r>
              <a:rPr lang="en-US" sz="900" dirty="0"/>
              <a:t>3 May 2023</a:t>
            </a:r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9" cy="463385"/>
          </a:xfrm>
          <a:prstGeom prst="rect">
            <a:avLst/>
          </a:prstGeom>
        </p:spPr>
        <p:txBody>
          <a:bodyPr vert="horz" lIns="90959" tIns="45479" rIns="90959" bIns="45479" rtlCol="0"/>
          <a:lstStyle>
            <a:lvl1pPr algn="l">
              <a:defRPr sz="1200"/>
            </a:lvl1pPr>
          </a:lstStyle>
          <a:p>
            <a:r>
              <a:rPr lang="en-US" sz="900" dirty="0"/>
              <a:t>FRIB PowerPoint Template 16x9 Status</a:t>
            </a:r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88289" y="8450227"/>
            <a:ext cx="4729728" cy="703690"/>
          </a:xfrm>
          <a:prstGeom prst="rect">
            <a:avLst/>
          </a:prstGeom>
        </p:spPr>
        <p:txBody>
          <a:bodyPr vert="horz" lIns="94149" tIns="47074" rIns="94149" bIns="47074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48824, USA</a:t>
            </a:r>
          </a:p>
          <a:p>
            <a:r>
              <a:rPr lang="en-US" sz="900" dirty="0"/>
              <a:t>frib.msu.edu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" y="8403314"/>
            <a:ext cx="642863" cy="7506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699" cy="461725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2"/>
            <a:ext cx="3011699" cy="461725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914" tIns="45956" rIns="91914" bIns="459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78"/>
            <a:ext cx="5560060" cy="4155519"/>
          </a:xfrm>
          <a:prstGeom prst="rect">
            <a:avLst/>
          </a:prstGeom>
        </p:spPr>
        <p:txBody>
          <a:bodyPr vert="horz" wrap="square" lIns="91914" tIns="45956" rIns="91914" bIns="459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764"/>
            <a:ext cx="3011699" cy="461724"/>
          </a:xfrm>
          <a:prstGeom prst="rect">
            <a:avLst/>
          </a:prstGeom>
        </p:spPr>
        <p:txBody>
          <a:bodyPr vert="horz" wrap="square" lIns="91914" tIns="45956" rIns="91914" bIns="459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764"/>
            <a:ext cx="3011699" cy="461724"/>
          </a:xfrm>
          <a:prstGeom prst="rect">
            <a:avLst/>
          </a:prstGeom>
        </p:spPr>
        <p:txBody>
          <a:bodyPr vert="horz" wrap="square" lIns="91914" tIns="45956" rIns="91914" bIns="4595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D52DA-7EC2-A93A-E527-24C0D964E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53488"/>
          <a:stretch/>
        </p:blipFill>
        <p:spPr>
          <a:xfrm>
            <a:off x="2819400" y="5636776"/>
            <a:ext cx="3048000" cy="639434"/>
          </a:xfrm>
          <a:prstGeom prst="rect">
            <a:avLst/>
          </a:prstGeom>
        </p:spPr>
      </p:pic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5E56C48-E97E-EB04-E105-6EE91E71C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9800" y="5695162"/>
            <a:ext cx="3474189" cy="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Presenter, 12 Month 2025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CA7DB83F-E61E-321B-024F-70BAC486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4341" r="8838" b="9944"/>
          <a:stretch/>
        </p:blipFill>
        <p:spPr>
          <a:xfrm>
            <a:off x="5411481" y="4124388"/>
            <a:ext cx="2047845" cy="1645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6DCED-73A7-4B4B-A5FB-A75E7E1E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67" y="3507691"/>
            <a:ext cx="1470941" cy="1278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56D2B-10E7-15C6-39D0-3CE1710A0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921" y="3692706"/>
            <a:ext cx="2359480" cy="2359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33673-B569-DDDA-C617-0EDFC3FB0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444" y="3523910"/>
            <a:ext cx="3124201" cy="2528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FA7771-0F9B-2061-494D-2DD2D2E975A2}"/>
              </a:ext>
            </a:extLst>
          </p:cNvPr>
          <p:cNvSpPr/>
          <p:nvPr/>
        </p:nvSpPr>
        <p:spPr>
          <a:xfrm>
            <a:off x="2981673" y="5817833"/>
            <a:ext cx="2975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4308"/>
                </a:solidFill>
              </a:rPr>
              <a:t>F. Mercier </a:t>
            </a:r>
            <a:r>
              <a:rPr lang="en-US" sz="1200" i="1" dirty="0">
                <a:solidFill>
                  <a:srgbClr val="064308"/>
                </a:solidFill>
              </a:rPr>
              <a:t>et al</a:t>
            </a:r>
            <a:r>
              <a:rPr lang="en-US" sz="1200" dirty="0">
                <a:solidFill>
                  <a:srgbClr val="064308"/>
                </a:solidFill>
              </a:rPr>
              <a:t>., Phys. Rev. Lett., 127, 012501, (2021). </a:t>
            </a:r>
          </a:p>
          <a:p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8128000" cy="493746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aseline="30000" dirty="0"/>
              <a:t>220</a:t>
            </a:r>
            <a:r>
              <a:rPr lang="en-US" dirty="0"/>
              <a:t>Rn from a </a:t>
            </a:r>
            <a:r>
              <a:rPr lang="en-US" baseline="30000" dirty="0"/>
              <a:t>228</a:t>
            </a:r>
            <a:r>
              <a:rPr lang="en-US" dirty="0"/>
              <a:t>Th source to look for simultaneous double alpha decay</a:t>
            </a:r>
          </a:p>
          <a:p>
            <a:r>
              <a:rPr lang="en-US" dirty="0"/>
              <a:t>Theoretical predictions of half lives vary depending on model</a:t>
            </a:r>
          </a:p>
          <a:p>
            <a:r>
              <a:rPr lang="en-US" dirty="0"/>
              <a:t>Pressure Upgrade to support differential pressures &gt;2 atm</a:t>
            </a:r>
          </a:p>
          <a:p>
            <a:pPr lvl="1"/>
            <a:r>
              <a:rPr lang="en-US" dirty="0"/>
              <a:t>Higher efficiency to contain high energy events in the active region</a:t>
            </a:r>
          </a:p>
          <a:p>
            <a:r>
              <a:rPr lang="en-US" dirty="0"/>
              <a:t>Gating on high energy events (above ~9 MeV) and fitting the remaining events of interest via MCMC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Search for Double Alpha Decay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5EE0DF-56DF-B6E2-66B1-B48EA1929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10590"/>
              </p:ext>
            </p:extLst>
          </p:nvPr>
        </p:nvGraphicFramePr>
        <p:xfrm>
          <a:off x="8001000" y="1018237"/>
          <a:ext cx="4191000" cy="242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5834298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874526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968"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Branching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Half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58087"/>
                  </a:ext>
                </a:extLst>
              </a:tr>
              <a:tr h="503952">
                <a:tc>
                  <a:txBody>
                    <a:bodyPr/>
                    <a:lstStyle/>
                    <a:p>
                      <a:r>
                        <a:rPr lang="en-US" dirty="0"/>
                        <a:t>UMADAC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6532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4195"/>
                  </a:ext>
                </a:extLst>
              </a:tr>
              <a:tr h="503952">
                <a:tc>
                  <a:txBody>
                    <a:bodyPr/>
                    <a:lstStyle/>
                    <a:p>
                      <a:r>
                        <a:rPr lang="en-US" dirty="0"/>
                        <a:t>Microscopic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1.1x10</a:t>
                      </a:r>
                      <a:r>
                        <a:rPr lang="en-US" baseline="30000" dirty="0"/>
                        <a:t>8</a:t>
                      </a:r>
                      <a:r>
                        <a:rPr lang="en-US" baseline="0" dirty="0"/>
                        <a:t>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08231"/>
                  </a:ext>
                </a:extLst>
              </a:tr>
              <a:tr h="503952">
                <a:tc>
                  <a:txBody>
                    <a:bodyPr/>
                    <a:lstStyle/>
                    <a:p>
                      <a:r>
                        <a:rPr lang="en-US" dirty="0"/>
                        <a:t>MGLDM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</a:t>
                      </a:r>
                      <a:r>
                        <a:rPr lang="en-US" baseline="30000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~5.6x10</a:t>
                      </a:r>
                      <a:r>
                        <a:rPr lang="en-US" baseline="30000" dirty="0"/>
                        <a:t>21</a:t>
                      </a:r>
                      <a:r>
                        <a:rPr lang="en-US" baseline="0" dirty="0"/>
                        <a:t>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7764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45C6F85-F87F-F5CB-79F0-58095A3BFD0F}"/>
              </a:ext>
            </a:extLst>
          </p:cNvPr>
          <p:cNvSpPr/>
          <p:nvPr/>
        </p:nvSpPr>
        <p:spPr>
          <a:xfrm>
            <a:off x="8001000" y="6230705"/>
            <a:ext cx="441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4308"/>
                </a:solidFill>
              </a:rPr>
              <a:t>[1] </a:t>
            </a:r>
            <a:r>
              <a:rPr lang="en-US" sz="1200" dirty="0" err="1">
                <a:solidFill>
                  <a:srgbClr val="064308"/>
                </a:solidFill>
              </a:rPr>
              <a:t>V.Yu</a:t>
            </a:r>
            <a:r>
              <a:rPr lang="en-US" sz="1200" dirty="0">
                <a:solidFill>
                  <a:srgbClr val="064308"/>
                </a:solidFill>
              </a:rPr>
              <a:t>. Denisov, Phys. Lett. B, 835, 137569, (2022). </a:t>
            </a:r>
          </a:p>
          <a:p>
            <a:r>
              <a:rPr lang="en-US" sz="1200" dirty="0">
                <a:solidFill>
                  <a:srgbClr val="064308"/>
                </a:solidFill>
              </a:rPr>
              <a:t>[2] J. Zhao </a:t>
            </a:r>
            <a:r>
              <a:rPr lang="en-US" sz="1200" i="1" dirty="0">
                <a:solidFill>
                  <a:srgbClr val="064308"/>
                </a:solidFill>
              </a:rPr>
              <a:t>et al.</a:t>
            </a:r>
            <a:r>
              <a:rPr lang="en-US" sz="1200" dirty="0">
                <a:solidFill>
                  <a:srgbClr val="064308"/>
                </a:solidFill>
              </a:rPr>
              <a:t>, Phys. Rev. C, 107, 034311, (2023). </a:t>
            </a:r>
          </a:p>
          <a:p>
            <a:r>
              <a:rPr lang="en-US" sz="1200" dirty="0">
                <a:solidFill>
                  <a:srgbClr val="064308"/>
                </a:solidFill>
              </a:rPr>
              <a:t>[3] K. P. Santhosh </a:t>
            </a:r>
            <a:r>
              <a:rPr lang="en-US" sz="1200" i="1" dirty="0">
                <a:solidFill>
                  <a:srgbClr val="064308"/>
                </a:solidFill>
              </a:rPr>
              <a:t>et al</a:t>
            </a:r>
            <a:r>
              <a:rPr lang="en-US" sz="1200" dirty="0">
                <a:solidFill>
                  <a:srgbClr val="064308"/>
                </a:solidFill>
              </a:rPr>
              <a:t>., Phys. Rev. C, 104, 064604, (2021).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645C9F-F32E-AB7A-25F2-31E7B6F5F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990" y="4755049"/>
            <a:ext cx="2237495" cy="1249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C59BF-BC8D-207F-A4F4-A7E1B06CC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" y="4127355"/>
            <a:ext cx="2502285" cy="1877205"/>
          </a:xfrm>
          <a:prstGeom prst="rect">
            <a:avLst/>
          </a:prstGeom>
          <a:ln w="28575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7A07EB-F4FA-E87F-04B8-1A4CB4C1D127}"/>
              </a:ext>
            </a:extLst>
          </p:cNvPr>
          <p:cNvSpPr txBox="1"/>
          <p:nvPr/>
        </p:nvSpPr>
        <p:spPr>
          <a:xfrm>
            <a:off x="5920589" y="3423379"/>
            <a:ext cx="15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 Event of Interest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13FE8D-140E-EC42-5576-3A03FF2F0E70}"/>
              </a:ext>
            </a:extLst>
          </p:cNvPr>
          <p:cNvCxnSpPr>
            <a:stCxn id="15" idx="2"/>
          </p:cNvCxnSpPr>
          <p:nvPr/>
        </p:nvCxnSpPr>
        <p:spPr>
          <a:xfrm flipH="1">
            <a:off x="6689957" y="4069710"/>
            <a:ext cx="1" cy="197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CD6782-05F1-B2AE-4A0B-DA3FEADEA57F}"/>
              </a:ext>
            </a:extLst>
          </p:cNvPr>
          <p:cNvCxnSpPr>
            <a:cxnSpLocks/>
          </p:cNvCxnSpPr>
          <p:nvPr/>
        </p:nvCxnSpPr>
        <p:spPr>
          <a:xfrm>
            <a:off x="7284612" y="3994778"/>
            <a:ext cx="594655" cy="760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F581B8-9E58-290C-1B64-1C7F342C0396}"/>
              </a:ext>
            </a:extLst>
          </p:cNvPr>
          <p:cNvCxnSpPr>
            <a:cxnSpLocks/>
          </p:cNvCxnSpPr>
          <p:nvPr/>
        </p:nvCxnSpPr>
        <p:spPr>
          <a:xfrm>
            <a:off x="7437012" y="3709078"/>
            <a:ext cx="403027" cy="237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61901C-8F61-59D6-5A31-018C3D5024E3}"/>
              </a:ext>
            </a:extLst>
          </p:cNvPr>
          <p:cNvSpPr txBox="1"/>
          <p:nvPr/>
        </p:nvSpPr>
        <p:spPr>
          <a:xfrm>
            <a:off x="10544877" y="3682936"/>
            <a:ext cx="1538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MCMC Fit of a Simulated 2</a:t>
            </a:r>
            <a:r>
              <a:rPr lang="el-GR" dirty="0"/>
              <a:t>α</a:t>
            </a:r>
            <a:r>
              <a:rPr lang="en-US" dirty="0"/>
              <a:t> Event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270699-7EF4-B48F-B15B-1519670C88FA}"/>
              </a:ext>
            </a:extLst>
          </p:cNvPr>
          <p:cNvCxnSpPr>
            <a:cxnSpLocks/>
          </p:cNvCxnSpPr>
          <p:nvPr/>
        </p:nvCxnSpPr>
        <p:spPr>
          <a:xfrm flipH="1">
            <a:off x="11153637" y="4567063"/>
            <a:ext cx="201970" cy="289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54865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48689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Parsons, Alex</DisplayName>
        <AccountId>936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48689</Filtered_x0020_Document_x0020_Number0>
    <Identifier xmlns="51b9806a-5185-426e-8026-9f8401f8c974">FM</Identifier>
    <Formatted_x0020_Revision xmlns="51b9806a-5185-426e-8026-9f8401f8c974">005</Formatted_x0020_Revision>
    <Revision_x0020_History xmlns="51b9806a-5185-426e-8026-9f8401f8c974">Updated footer with new DOE logo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purl.org/dc/dcmitype/"/>
    <ds:schemaRef ds:uri="http://schemas.microsoft.com/office/2006/metadata/properties"/>
    <ds:schemaRef ds:uri="31ac3772-10db-466f-87b2-5ca6a813de61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eabd35fa-70f7-4707-bb94-f0fb9d38b1ac"/>
    <ds:schemaRef ds:uri="http://schemas.microsoft.com/sharepoint/v4"/>
    <ds:schemaRef ds:uri="27e6a43e-a4c4-4f52-b0e1-49827a209077"/>
    <ds:schemaRef ds:uri="51b9806a-5185-426e-8026-9f8401f8c974"/>
    <ds:schemaRef ds:uri="6819902c-d263-4340-a3b4-c7375668d2ad"/>
  </ds:schemaRefs>
</ds:datastoreItem>
</file>

<file path=customXml/itemProps2.xml><?xml version="1.0" encoding="utf-8"?>
<ds:datastoreItem xmlns:ds="http://schemas.openxmlformats.org/officeDocument/2006/customXml" ds:itemID="{9492E1D8-DBB6-4499-95C6-CADF0CC52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57BF34-B7C1-46C0-9AA8-0B6FB1E45DD9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194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Lucida Grande</vt:lpstr>
      <vt:lpstr>Wingdings</vt:lpstr>
      <vt:lpstr>1_FRIB3</vt:lpstr>
      <vt:lpstr>Search for Double Alpha Decay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subject>S10000-FM-000454-R005</dc:subject>
  <dc:creator>Parsons, Alex</dc:creator>
  <cp:lastModifiedBy>Wrede, Christopher</cp:lastModifiedBy>
  <cp:revision>15</cp:revision>
  <cp:lastPrinted>2024-12-18T15:41:47Z</cp:lastPrinted>
  <dcterms:created xsi:type="dcterms:W3CDTF">2023-05-16T14:40:51Z</dcterms:created>
  <dcterms:modified xsi:type="dcterms:W3CDTF">2025-05-30T13:07:55Z</dcterms:modified>
  <cp:category>24 February 2025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141c4800-5459-4a0f-8f70-37b212b6aaa7,4;141c4800-5459-4a0f-8f70-37b212b6aaa7,4;141c4800-5459-4a0f-8f70-37b212b6aaa7,4;141c4800-5459-4a0f-8f70-37b212b6aaa7,5;141c4800-5459-4a0f-8f70-37b212b6aaa7,5;141c4800-5459-4a0f-8f70-37b212b6aaa7,5;141c4800-5459-4a0f-8f70-37b212b6aaa7,5;141c4800-5459-4a0f-8f70-37b212b6aaa7,5;141c4800-5459-4a0f-8f70-37b212b6aaa7,4;141c4800-5459-4a0f-8f70-37b212b6aaa7,4;141c4800-5459-4a0f-8f70-37b212b6aaa7,4;141c4800-5459-4a0f-8f70-37b212b6aaa7,7;141c4800-5459-4a0f-8f70-37b212b6aaa7,7;141c4800-5459-4a0f-8f70-37b212b6aaa7,7;141c4800-5459-4a0f-8f70-37b212b6aaa7,7;141c4800-5459-4a0f-8f70-37b212b6aaa7,7;141c4800-5459-4a0f-8f70-37b212b6aaa7,4;141c4800-5459-4a0f-8f70-37b212b6aaa7,4;141c4800-5459-4a0f-8f70-37b212b6aaa7,4;141c4800-5459-4a0f-8f70-37b212b6aaa7,6;141c4800-5459-4a0f-8f70-37b212b6aaa7,6;141c4800-5459-4a0f-8f70-37b212b6aaa7,6;141c4800-5459-4a0f-8f70-37b212b6aaa7,6;141c4800-5459-4a0f-8f70-37b212b6aaa7,6;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