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4101-25AB-DD59-4FAE-D0BC65F82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8CB2E-7E93-E77E-492C-7B50ABE63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5BFAC-85FE-B647-737D-D83FD4B0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59438-D0DB-8989-0C14-9AE7BA03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DDC3-4475-6185-66E2-F861F513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4837-A38E-A378-F1B3-6BE3D212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CE4DD-D3D1-C3AC-51CC-3ADF80CCD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D458-DE4D-D159-A123-46386BF5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9DE3-6A13-2DCF-A95F-C1EF158D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EB75-7802-D1E2-4015-13DA77FB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20F95-49FD-EC6C-D964-7C94498D4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8EB5E-62EF-969A-613D-9CD4DBC59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489A-B598-5056-94B1-68311170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4707E-6949-3A45-8C57-9B13F3C0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B6B0-5EB3-1947-DFAB-98318C6C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7909-D7C5-E74F-3BCA-E60B11AD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6D72-46CA-030D-7B4B-42DC25DD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4DC1-29E3-C1E1-313B-9ED2ACAE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0D7-60D3-AA10-1E4F-CC46533B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BA366-33D9-9961-CE16-CD93F97C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8591-7239-DD31-BFF5-7B8478F4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AA09B-EAC3-E534-A7B6-EDC759111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27B8-69EA-4881-50E1-500F4138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5F57-58C5-B63F-2888-E0A98CB8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348F3-C795-DBFB-1597-8C672402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55B0-89FF-82B3-912F-01267FFC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DC6CE-3377-58F0-D5C6-95C588307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E419E-6E56-E414-41BD-380ACA14F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B7B62-C194-E5C9-9E16-48104C64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D0AC4-8454-60C0-27AF-893EE05C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E3D55-626D-9044-9EAB-35AD00F8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6C79-95F6-93E8-BFDA-F5110CAE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5BB07-842D-61EE-927A-39FFA922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F9ADB-0BD4-E0E0-1FA6-0267834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27911-D32F-33B9-9F8B-306155AB0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E1507-9F2A-7C13-4DA4-3E9322902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D0F2B-DA91-0F72-24FD-08CE6F4C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B9D4C-7ED2-4727-539F-681F209B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604E1-70CE-A62E-EC79-F1D773AE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2B71-A6B4-4363-D8BF-E9BAB0E9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C4F10-01E9-BA35-112B-438418F9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3A0E4-9BE9-0097-4E87-0600B614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4CCDA-DF3A-33FD-E757-DA1A100B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87C32-54A3-4168-ACB8-143DF451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DB2BB-D434-BC81-1A1A-D95B9136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A6C39-89BC-5539-80B2-B18ED09B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BA78-AA14-F8D6-4F8D-99840DD5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0D9B-A32F-A619-2CD6-A7802C8C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896F8-3DCB-3546-E964-43C5179E1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43B80-366B-1F55-76D5-DCBE3320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AA2CE-8DB0-ED64-2873-D4B3867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DFE12-9319-209C-9D0E-C2A402BC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FD2E-B1EF-BE72-556C-84EDEE35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E17F5-A46B-F2ED-3F05-1D077F51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E28C1-A51D-524B-A124-D7356FA0A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8F582-BDF2-7465-A1B7-9EA0E2E5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841CF-8A1A-8093-1EB8-63CB76F3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54DC9-441D-1338-5D9A-303F68AF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A74FB-66B5-C9B1-3D3F-F44382AD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1C3FC-DEF2-2A94-F7BA-AACCFE3D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CC2F-DFDD-0600-AABD-F41405397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F4DCA-7832-4C68-805B-35DBBC83C95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4A1D-3941-337D-D877-CA3DA1936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D4DF-AD9F-D596-4104-83827D72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931F7-0916-45BC-ACA8-36A22CB1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A9590F-BA81-5AEA-8ABC-8389628F4BFC}"/>
              </a:ext>
            </a:extLst>
          </p:cNvPr>
          <p:cNvSpPr txBox="1"/>
          <p:nvPr/>
        </p:nvSpPr>
        <p:spPr>
          <a:xfrm>
            <a:off x="164860" y="5656552"/>
            <a:ext cx="118622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ea typeface="ヒラギノ角ゴ Pro W3"/>
              </a:rPr>
              <a:t>Accepted PAC3 Proposal- E25046 (PI- Dr.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ヒラギノ角ゴ Pro W3"/>
              </a:rPr>
              <a:t>Ruchi Mahajan, University of Kentucky) 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To measure  the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ヒラギノ角ゴ Pro W3"/>
                <a:cs typeface="Arial" panose="020B0604020202020204" pitchFamily="34" charset="0"/>
              </a:rPr>
              <a:t>57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ヒラギノ角ゴ Pro W3"/>
                <a:cs typeface="Arial" panose="020B0604020202020204" pitchFamily="34" charset="0"/>
              </a:rPr>
              <a:t>Ni(p,γ)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ヒラギノ角ゴ Pro W3"/>
                <a:cs typeface="Arial" panose="020B0604020202020204" pitchFamily="34" charset="0"/>
              </a:rPr>
              <a:t>58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ヒラギノ角ゴ Pro W3"/>
                <a:cs typeface="Arial" panose="020B0604020202020204" pitchFamily="34" charset="0"/>
              </a:rPr>
              <a:t>Cu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reaction rate through β-delayed p decay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ヒラギノ角ゴ Pro W3"/>
                <a:cs typeface="Arial" panose="020B0604020202020204" pitchFamily="34" charset="0"/>
              </a:rPr>
              <a:t>at FRIB using GADGET I facility.</a:t>
            </a:r>
            <a:endParaRPr lang="en-US" b="1" dirty="0">
              <a:solidFill>
                <a:schemeClr val="accent6">
                  <a:lumMod val="50000"/>
                </a:schemeClr>
              </a:solidFill>
              <a:ea typeface="ヒラギノ角ゴ Pro W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28DCC-96C1-DCE9-EB11-BD98F707FCEB}"/>
              </a:ext>
            </a:extLst>
          </p:cNvPr>
          <p:cNvSpPr/>
          <p:nvPr/>
        </p:nvSpPr>
        <p:spPr>
          <a:xfrm>
            <a:off x="488731" y="603594"/>
            <a:ext cx="9621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Goal: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To measure  the 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Ni(p,γ)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 rate through β-delayed p decay.</a:t>
            </a:r>
          </a:p>
          <a:p>
            <a:endParaRPr lang="en-US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3983C-0D01-336D-A773-04711B7DAC3E}"/>
              </a:ext>
            </a:extLst>
          </p:cNvPr>
          <p:cNvSpPr txBox="1"/>
          <p:nvPr/>
        </p:nvSpPr>
        <p:spPr>
          <a:xfrm>
            <a:off x="294430" y="2806474"/>
            <a:ext cx="49554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aseline="30000" dirty="0"/>
              <a:t>44</a:t>
            </a:r>
            <a:r>
              <a:rPr lang="en-US" dirty="0"/>
              <a:t>Ti  production depends on the </a:t>
            </a:r>
            <a:r>
              <a:rPr lang="en-US" baseline="30000" dirty="0"/>
              <a:t>57</a:t>
            </a:r>
            <a:r>
              <a:rPr lang="en-US" dirty="0"/>
              <a:t>Ni(p,𝛾)</a:t>
            </a:r>
            <a:r>
              <a:rPr lang="en-US" baseline="30000" dirty="0"/>
              <a:t>58</a:t>
            </a:r>
            <a:r>
              <a:rPr lang="en-US" dirty="0"/>
              <a:t>Cu reaction rate. [1-2]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15DD9-5C96-A654-6197-1F501ED78392}"/>
              </a:ext>
            </a:extLst>
          </p:cNvPr>
          <p:cNvSpPr txBox="1"/>
          <p:nvPr/>
        </p:nvSpPr>
        <p:spPr>
          <a:xfrm>
            <a:off x="488731" y="3948232"/>
            <a:ext cx="476118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Constraining this rate requires better knowledge of  the </a:t>
            </a:r>
            <a:r>
              <a:rPr lang="en-US" baseline="30000" dirty="0"/>
              <a:t>58</a:t>
            </a:r>
            <a:r>
              <a:rPr lang="en-US" dirty="0"/>
              <a:t>Cu structure, especially level energies between </a:t>
            </a:r>
            <a:r>
              <a:rPr lang="en-US" b="1" dirty="0"/>
              <a:t>3–6 MeV.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B21B6-0082-ADC6-F02C-ABD011775173}"/>
              </a:ext>
            </a:extLst>
          </p:cNvPr>
          <p:cNvSpPr txBox="1"/>
          <p:nvPr/>
        </p:nvSpPr>
        <p:spPr>
          <a:xfrm>
            <a:off x="294430" y="1554446"/>
            <a:ext cx="49554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Understanding nucleosynthesis in CCSN requires better knowledge of </a:t>
            </a:r>
            <a:r>
              <a:rPr lang="en-US" baseline="30000" dirty="0"/>
              <a:t>44</a:t>
            </a:r>
            <a:r>
              <a:rPr lang="en-US" dirty="0"/>
              <a:t>Ti production.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2F26A37-966B-B395-59F1-633ED6AF7A64}"/>
              </a:ext>
            </a:extLst>
          </p:cNvPr>
          <p:cNvSpPr/>
          <p:nvPr/>
        </p:nvSpPr>
        <p:spPr>
          <a:xfrm>
            <a:off x="2569780" y="2248092"/>
            <a:ext cx="220715" cy="46121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7AC59B-0ADC-F4B7-7151-0D21708D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406" y="1147979"/>
            <a:ext cx="2823863" cy="3302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6DB560D-4935-F4F2-E49E-D03D3764F209}"/>
              </a:ext>
            </a:extLst>
          </p:cNvPr>
          <p:cNvSpPr txBox="1">
            <a:spLocks/>
          </p:cNvSpPr>
          <p:nvPr/>
        </p:nvSpPr>
        <p:spPr>
          <a:xfrm>
            <a:off x="1472528" y="116638"/>
            <a:ext cx="8991600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Ni(p, γ )</a:t>
            </a:r>
            <a:r>
              <a:rPr lang="en-US" sz="36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reaction rate: β-decay of </a:t>
            </a:r>
            <a:r>
              <a:rPr lang="en-US" sz="3600" b="1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 with GADGET 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4EEAE0-CE33-55C1-A13D-57F8F97BC326}"/>
              </a:ext>
            </a:extLst>
          </p:cNvPr>
          <p:cNvSpPr/>
          <p:nvPr/>
        </p:nvSpPr>
        <p:spPr>
          <a:xfrm>
            <a:off x="488731" y="1494555"/>
            <a:ext cx="4761186" cy="7384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C0D21E9-F938-3181-8900-FB2EFD371E00}"/>
              </a:ext>
            </a:extLst>
          </p:cNvPr>
          <p:cNvSpPr/>
          <p:nvPr/>
        </p:nvSpPr>
        <p:spPr>
          <a:xfrm>
            <a:off x="488731" y="2714369"/>
            <a:ext cx="4761186" cy="7384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D348F4-31DC-DE4F-F7C1-5743FF158517}"/>
              </a:ext>
            </a:extLst>
          </p:cNvPr>
          <p:cNvSpPr/>
          <p:nvPr/>
        </p:nvSpPr>
        <p:spPr>
          <a:xfrm>
            <a:off x="504503" y="3938869"/>
            <a:ext cx="4761186" cy="87006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E1ED2E-7857-0C1D-80C9-C25CD54BEC06}"/>
              </a:ext>
            </a:extLst>
          </p:cNvPr>
          <p:cNvSpPr txBox="1"/>
          <p:nvPr/>
        </p:nvSpPr>
        <p:spPr>
          <a:xfrm>
            <a:off x="675756" y="5155892"/>
            <a:ext cx="6306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experimental rates exist for this reaction.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453B8B-2292-85CD-6FF5-94CEB2B4C359}"/>
              </a:ext>
            </a:extLst>
          </p:cNvPr>
          <p:cNvSpPr/>
          <p:nvPr/>
        </p:nvSpPr>
        <p:spPr>
          <a:xfrm>
            <a:off x="575443" y="5182802"/>
            <a:ext cx="4761186" cy="36933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A715A04-198C-D5E1-4C49-17719B5BC465}"/>
              </a:ext>
            </a:extLst>
          </p:cNvPr>
          <p:cNvSpPr/>
          <p:nvPr/>
        </p:nvSpPr>
        <p:spPr>
          <a:xfrm>
            <a:off x="2580286" y="3456784"/>
            <a:ext cx="220715" cy="46121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111E122-3705-63A0-A833-6B65F330B318}"/>
              </a:ext>
            </a:extLst>
          </p:cNvPr>
          <p:cNvSpPr/>
          <p:nvPr/>
        </p:nvSpPr>
        <p:spPr>
          <a:xfrm>
            <a:off x="2580286" y="4849752"/>
            <a:ext cx="210209" cy="27227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71067-4127-4CB1-BE17-47DE41CD9CF3}"/>
              </a:ext>
            </a:extLst>
          </p:cNvPr>
          <p:cNvSpPr txBox="1"/>
          <p:nvPr/>
        </p:nvSpPr>
        <p:spPr>
          <a:xfrm>
            <a:off x="2065283" y="1129300"/>
            <a:ext cx="20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D72542-AC2F-5D16-210E-60A406E6B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898" y="1147979"/>
            <a:ext cx="2957527" cy="3309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3ACDDD-D19C-C454-EAC4-A37BF5F14008}"/>
              </a:ext>
            </a:extLst>
          </p:cNvPr>
          <p:cNvSpPr txBox="1"/>
          <p:nvPr/>
        </p:nvSpPr>
        <p:spPr>
          <a:xfrm>
            <a:off x="5503320" y="409786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[3]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9A7BEF-8CD4-6A64-9734-605751F11AEC}"/>
              </a:ext>
            </a:extLst>
          </p:cNvPr>
          <p:cNvSpPr txBox="1"/>
          <p:nvPr/>
        </p:nvSpPr>
        <p:spPr>
          <a:xfrm>
            <a:off x="8788525" y="4117615"/>
            <a:ext cx="44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A719BF5-B320-0E5F-5585-06A595422495}"/>
              </a:ext>
            </a:extLst>
          </p:cNvPr>
          <p:cNvSpPr/>
          <p:nvPr/>
        </p:nvSpPr>
        <p:spPr>
          <a:xfrm>
            <a:off x="5514958" y="4677107"/>
            <a:ext cx="6188311" cy="87006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80C3C7-6928-701B-7995-FB797099C1F5}"/>
              </a:ext>
            </a:extLst>
          </p:cNvPr>
          <p:cNvSpPr txBox="1"/>
          <p:nvPr/>
        </p:nvSpPr>
        <p:spPr>
          <a:xfrm>
            <a:off x="5601670" y="4652388"/>
            <a:ext cx="6164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Protons will be detected in the gaseous proton detector</a:t>
            </a:r>
            <a:r>
              <a:rPr lang="en-US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surrounding high-purity germanium array will detect the coincident gamma rays.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F6535D-FF7C-A393-E8FC-EC364A11EF15}"/>
              </a:ext>
            </a:extLst>
          </p:cNvPr>
          <p:cNvSpPr txBox="1"/>
          <p:nvPr/>
        </p:nvSpPr>
        <p:spPr>
          <a:xfrm>
            <a:off x="181210" y="63322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Magkotsios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et. al,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Supp. Series 191, 66-95 (2010).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[2] K. Hermansen et. al,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ApJ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​ 901​, 77 (2020)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FE9B92-A3EC-2D4E-E0C3-D40AE00AC4B6}"/>
              </a:ext>
            </a:extLst>
          </p:cNvPr>
          <p:cNvSpPr txBox="1"/>
          <p:nvPr/>
        </p:nvSpPr>
        <p:spPr>
          <a:xfrm>
            <a:off x="8609113" y="636070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[3] M. Friedman, et al., NIM A 940, 93 (2019)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[4] A. A. Ciemny et al. PRC 101, 034305 (2020)</a:t>
            </a:r>
          </a:p>
        </p:txBody>
      </p:sp>
    </p:spTree>
    <p:extLst>
      <p:ext uri="{BB962C8B-B14F-4D97-AF65-F5344CB8AC3E}">
        <p14:creationId xmlns:p14="http://schemas.microsoft.com/office/powerpoint/2010/main" val="2065809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232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ヒラギノ角ゴ Pro W3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Mahajan, Ruchi</dc:creator>
  <cp:lastModifiedBy>Mahajan, Ruchi</cp:lastModifiedBy>
  <cp:revision>3</cp:revision>
  <dcterms:created xsi:type="dcterms:W3CDTF">2025-05-30T17:56:24Z</dcterms:created>
  <dcterms:modified xsi:type="dcterms:W3CDTF">2025-05-30T19:15:10Z</dcterms:modified>
</cp:coreProperties>
</file>