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28" r:id="rId2"/>
    <p:sldId id="52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794" autoAdjust="0"/>
  </p:normalViewPr>
  <p:slideViewPr>
    <p:cSldViewPr snapToGrid="0">
      <p:cViewPr varScale="1">
        <p:scale>
          <a:sx n="87" d="100"/>
          <a:sy n="87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998AE-4209-4ED9-885B-9FC711911E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A481-AAC7-4CD0-BB23-2748E093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21606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D909A-ED19-13E7-9FE0-A467557D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124D75-210C-CCDB-4E17-4C55FE21C4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565738-17F6-C844-3CC7-47FC40931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Motivation: </a:t>
            </a:r>
            <a:r>
              <a:rPr lang="en-US" baseline="0" dirty="0" err="1"/>
              <a:t>NiCu</a:t>
            </a:r>
            <a:r>
              <a:rPr lang="en-US" baseline="0" dirty="0"/>
              <a:t> cycle strongly effects x-ray burst observables, and it’s importance is determined by the competition between 59Cu(</a:t>
            </a:r>
            <a:r>
              <a:rPr lang="en-US" baseline="0" dirty="0" err="1"/>
              <a:t>p,a</a:t>
            </a:r>
            <a:r>
              <a:rPr lang="en-US" baseline="0" dirty="0"/>
              <a:t>) and 59Cu(</a:t>
            </a:r>
            <a:r>
              <a:rPr lang="en-US" baseline="0" dirty="0" err="1"/>
              <a:t>p,g</a:t>
            </a:r>
            <a:r>
              <a:rPr lang="en-US" baseline="0" dirty="0"/>
              <a:t>)</a:t>
            </a:r>
          </a:p>
          <a:p>
            <a:r>
              <a:rPr lang="en-US" baseline="0" dirty="0"/>
              <a:t>Experiment: </a:t>
            </a:r>
          </a:p>
        </p:txBody>
      </p:sp>
    </p:spTree>
    <p:extLst>
      <p:ext uri="{BB962C8B-B14F-4D97-AF65-F5344CB8AC3E}">
        <p14:creationId xmlns:p14="http://schemas.microsoft.com/office/powerpoint/2010/main" val="280686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9061-2FA8-0A15-1595-F14D79B93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44FAD-0F0C-B3E4-E743-B518BC48B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8205D-D081-1FBC-05EF-9453BF90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9FEBF-4233-06EA-96C5-D2D1E4F2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EF5A3-CCA1-9DB7-D50D-8C711C22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C248-EE90-72C9-39A0-0B618A85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8DA83-21E5-24E5-FEC5-BD43B5D47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204D4-DC54-2269-1F53-2D13CA70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32C1-F38E-D8F2-F19F-A7DE4627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82CC-A8B4-EFDB-E56E-E3BFD0A6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577D54-04DD-AE4D-381C-46698243A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8C63D-9D47-D507-1FEA-8E0ACD5B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62C5-1376-BE74-A8FA-C52AE9F5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ED7FD-3917-EC7A-D4F7-D13DB970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C300-1B99-5E5D-4382-56054018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8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493746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096000" y="6356450"/>
            <a:ext cx="5080007" cy="364628"/>
          </a:xfrm>
        </p:spPr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A. Adams, 8 December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frib.msu.edu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689A-E4BE-8801-6612-9282F320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34E9-AEA4-8511-A81D-921B728B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E007-C389-21C6-FEEE-65C46F74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5D0A9-4C1A-BE35-0246-B5318091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081F0-CE62-0F0C-A187-3770DBDF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8947-3AD5-F5C4-EF26-136ACC0C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7F2B-7618-608C-A45E-597796BB5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E785-2536-9876-49E4-7E2C1E17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38349-5648-82E7-1946-1A55658A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13E40-1473-A549-B9E5-0F9A0396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8701-9E49-BABC-6548-C1B45341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B08EC-DBCA-B8BC-EF5C-37E58B241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F16E5-0B75-C7A5-B27E-117809D4F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CBDC6-FBEB-DFB4-8BDC-9FE90E9E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4BF0-FC93-7B36-BB8E-8C93868A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D6C48-338A-01BC-C435-FD05E404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2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F414-3A9E-976F-F371-E01FA894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C5BEC-347E-A3E0-A2F8-FF7417582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033A5-1365-4B9D-839F-D017835D9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DF466-F698-CFC3-F94F-9F383F275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11E0E-2EE2-86A3-145E-1492BCCB5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D4E66-A970-8119-E885-F8B40D3B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C6427-B72C-98DE-8382-546FD366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A8DCD-00E0-CA24-B0F4-AFEE5EB5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FCB2-94A3-A527-80EA-7507E467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6DF85-AEA4-C497-915B-C2422456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DCEDF0-EB91-7261-C713-04B72030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D687A-F4E3-3973-8C71-0380B5B7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6C4A-5898-F077-AEAD-296166C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07B33-D0E7-F02D-20FA-4F622C97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A37CC-45FE-CB32-427C-56AFFCFE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D237-DD98-7565-DB8E-94C5C697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4FE1-FE57-66FA-7E96-CB507E8D1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A9AB8-A967-317A-4706-E12B158C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D26E8-06A8-3D5E-5B1D-4A49DA6C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F8E2C-2B8A-3E8F-DDA0-38A6A9D5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DB9B-6C46-09DE-1046-E78FFA40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6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5D30-EA1C-E5BD-7B98-C95D6FA5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694CE-04BF-F257-E448-911B98E8A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E7BD8-9936-5010-94E2-33B187586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CA28F-1E59-78F2-0AC2-52A48363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BD8E9-C911-3353-AA62-3368C7EA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94E2B-C7A8-5C74-BA1D-5EEF2E84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ABBEC-AEB0-7094-A980-9C2A6C8E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B8D26-095A-EBAD-2CAF-4A96446C2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1AC40-B42D-52AE-C469-610823310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36E9B2-22B0-4A0D-AE26-1F0238F2F597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D0E20-256D-CBF1-6C2F-8229A4A82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B03B1-C3BA-CAF2-9C3E-7D34A0D58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AAEE85-1B25-4E4E-BECE-769BE7E2F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E23035: 	Is there a </a:t>
            </a:r>
            <a:r>
              <a:rPr lang="en-US" dirty="0" err="1"/>
              <a:t>NiCu</a:t>
            </a:r>
            <a:r>
              <a:rPr lang="en-US" dirty="0"/>
              <a:t> Cycle in X-ray Bursts?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26853" y="5073509"/>
                <a:ext cx="1831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-decay half-life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53" y="5073509"/>
                <a:ext cx="1831527" cy="369332"/>
              </a:xfrm>
              <a:prstGeom prst="rect">
                <a:avLst/>
              </a:prstGeom>
              <a:blipFill>
                <a:blip r:embed="rId3"/>
                <a:stretch>
                  <a:fillRect l="-1000" t="-6557" r="-2000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>
            <a:extLst>
              <a:ext uri="{FF2B5EF4-FFF2-40B4-BE49-F238E27FC236}">
                <a16:creationId xmlns:a16="http://schemas.microsoft.com/office/drawing/2014/main" id="{9912761F-E49C-37D8-1158-97321B34E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485" y="3171709"/>
            <a:ext cx="3077005" cy="2291082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2258380" y="5258175"/>
            <a:ext cx="5987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CAD00ACD-E06C-F5EE-9E57-60897AF36D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279"/>
          <a:stretch/>
        </p:blipFill>
        <p:spPr>
          <a:xfrm>
            <a:off x="2657707" y="1159249"/>
            <a:ext cx="4189163" cy="1338483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67BC821-9473-547C-C75F-62F8A8348573}"/>
              </a:ext>
            </a:extLst>
          </p:cNvPr>
          <p:cNvCxnSpPr>
            <a:cxnSpLocks/>
          </p:cNvCxnSpPr>
          <p:nvPr/>
        </p:nvCxnSpPr>
        <p:spPr>
          <a:xfrm>
            <a:off x="2007909" y="1599824"/>
            <a:ext cx="695518" cy="45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Left Brace 42">
            <a:extLst>
              <a:ext uri="{FF2B5EF4-FFF2-40B4-BE49-F238E27FC236}">
                <a16:creationId xmlns:a16="http://schemas.microsoft.com/office/drawing/2014/main" id="{5C2B8D09-6D69-649F-7E31-E7CDE0128B1E}"/>
              </a:ext>
            </a:extLst>
          </p:cNvPr>
          <p:cNvSpPr/>
          <p:nvPr/>
        </p:nvSpPr>
        <p:spPr>
          <a:xfrm>
            <a:off x="2592371" y="2111953"/>
            <a:ext cx="111056" cy="32689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C285C9-7CD4-5BA5-BF5D-20F00AF6E961}"/>
              </a:ext>
            </a:extLst>
          </p:cNvPr>
          <p:cNvSpPr txBox="1"/>
          <p:nvPr/>
        </p:nvSpPr>
        <p:spPr>
          <a:xfrm>
            <a:off x="101600" y="2102904"/>
            <a:ext cx="249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NiCu</a:t>
            </a:r>
            <a:r>
              <a:rPr lang="en-US" dirty="0"/>
              <a:t> cycle reactions, focus of E23035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7FF971-D4CE-B1EF-346D-A2DE1082410B}"/>
              </a:ext>
            </a:extLst>
          </p:cNvPr>
          <p:cNvSpPr txBox="1"/>
          <p:nvPr/>
        </p:nvSpPr>
        <p:spPr>
          <a:xfrm>
            <a:off x="214883" y="1134512"/>
            <a:ext cx="204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E21072 and 25058 using GADGET II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8143DE-C5E9-2322-38C7-C701B1752240}"/>
              </a:ext>
            </a:extLst>
          </p:cNvPr>
          <p:cNvSpPr/>
          <p:nvPr/>
        </p:nvSpPr>
        <p:spPr>
          <a:xfrm>
            <a:off x="2857106" y="2587479"/>
            <a:ext cx="4378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Cyburt</a:t>
            </a:r>
            <a:r>
              <a:rPr lang="fr-FR" dirty="0"/>
              <a:t> et al., </a:t>
            </a:r>
            <a:r>
              <a:rPr lang="fr-FR" dirty="0" err="1"/>
              <a:t>Astrophys</a:t>
            </a:r>
            <a:r>
              <a:rPr lang="fr-FR" dirty="0"/>
              <a:t>. J. </a:t>
            </a:r>
            <a:r>
              <a:rPr lang="fr-FR" b="1" dirty="0"/>
              <a:t>830</a:t>
            </a:r>
            <a:r>
              <a:rPr lang="fr-FR" dirty="0"/>
              <a:t>, 2 (2016).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2CE4A5-43AE-5359-C325-1E03FBA0B540}"/>
                  </a:ext>
                </a:extLst>
              </p:cNvPr>
              <p:cNvSpPr txBox="1"/>
              <p:nvPr/>
            </p:nvSpPr>
            <p:spPr>
              <a:xfrm>
                <a:off x="7112887" y="1159249"/>
                <a:ext cx="4864230" cy="4919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Astrophysical Environment: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59</a:t>
                </a:r>
                <a:r>
                  <a:rPr lang="en-US" dirty="0"/>
                  <a:t>Cu(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59</a:t>
                </a:r>
                <a:r>
                  <a:rPr lang="en-US" dirty="0"/>
                  <a:t>Cu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aseline="30000" dirty="0"/>
                  <a:t>60</a:t>
                </a:r>
                <a:r>
                  <a:rPr lang="en-US" dirty="0"/>
                  <a:t>Zn*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56</a:t>
                </a:r>
                <a:r>
                  <a:rPr lang="en-US" dirty="0"/>
                  <a:t>Ni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59</a:t>
                </a:r>
                <a:r>
                  <a:rPr lang="en-US" dirty="0"/>
                  <a:t>Cu(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):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59</a:t>
                </a:r>
                <a:r>
                  <a:rPr lang="en-US" dirty="0"/>
                  <a:t>Cu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aseline="30000" dirty="0"/>
                  <a:t>60</a:t>
                </a:r>
                <a:r>
                  <a:rPr lang="en-US" dirty="0"/>
                  <a:t>Zn*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60</a:t>
                </a:r>
                <a:r>
                  <a:rPr lang="en-US" dirty="0"/>
                  <a:t>Zn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E23035 will populate excited states in </a:t>
                </a:r>
                <a:r>
                  <a:rPr lang="en-US" baseline="30000" dirty="0"/>
                  <a:t>60</a:t>
                </a:r>
                <a:r>
                  <a:rPr lang="en-US" dirty="0"/>
                  <a:t>Zn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-decay of </a:t>
                </a:r>
                <a:r>
                  <a:rPr lang="en-US" baseline="30000" dirty="0"/>
                  <a:t>60</a:t>
                </a:r>
                <a:r>
                  <a:rPr lang="en-US" dirty="0"/>
                  <a:t>Ga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60</a:t>
                </a:r>
                <a:r>
                  <a:rPr lang="en-US" dirty="0"/>
                  <a:t>Ga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 baseline="30000" dirty="0"/>
                  <a:t> 60</a:t>
                </a:r>
                <a:r>
                  <a:rPr lang="en-US" dirty="0"/>
                  <a:t>Zn*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59</a:t>
                </a:r>
                <a:r>
                  <a:rPr lang="en-US" dirty="0"/>
                  <a:t>Cu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60</a:t>
                </a:r>
                <a:r>
                  <a:rPr lang="en-US" dirty="0"/>
                  <a:t>Ga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1" dirty="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 baseline="30000" dirty="0"/>
                  <a:t> 60</a:t>
                </a:r>
                <a:r>
                  <a:rPr lang="en-US" dirty="0"/>
                  <a:t>Zn*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60</a:t>
                </a:r>
                <a:r>
                  <a:rPr lang="en-US" dirty="0"/>
                  <a:t>Zn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baseline="30000" dirty="0"/>
                  <a:t>60</a:t>
                </a:r>
                <a:r>
                  <a:rPr lang="en-US" dirty="0"/>
                  <a:t>Ga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1" dirty="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 baseline="30000" dirty="0"/>
                  <a:t> 60</a:t>
                </a:r>
                <a:r>
                  <a:rPr lang="en-US" dirty="0"/>
                  <a:t>Zn*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aseline="30000" dirty="0"/>
                  <a:t>56</a:t>
                </a:r>
                <a:r>
                  <a:rPr lang="en-US" dirty="0"/>
                  <a:t>Ni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GADGET II TPC will be identify and measure energy of charged particles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FDSi</a:t>
                </a:r>
                <a:r>
                  <a:rPr lang="en-US" dirty="0"/>
                  <a:t> DEGA germanium will detect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-rays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Provides information about the competition between </a:t>
                </a:r>
                <a:r>
                  <a:rPr lang="en-US" baseline="30000" dirty="0"/>
                  <a:t>59</a:t>
                </a:r>
                <a:r>
                  <a:rPr lang="en-US" dirty="0"/>
                  <a:t>Cu(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 and </a:t>
                </a:r>
                <a:r>
                  <a:rPr lang="en-US" baseline="30000" dirty="0"/>
                  <a:t>59</a:t>
                </a:r>
                <a:r>
                  <a:rPr lang="en-US" dirty="0"/>
                  <a:t>Cu(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Together with lifetime information, provides resonance strengths and reaction rates.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2CE4A5-43AE-5359-C325-1E03FBA0B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887" y="1159249"/>
                <a:ext cx="4864230" cy="4919232"/>
              </a:xfrm>
              <a:prstGeom prst="rect">
                <a:avLst/>
              </a:prstGeom>
              <a:blipFill>
                <a:blip r:embed="rId6"/>
                <a:stretch>
                  <a:fillRect l="-877" t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69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A80B2-6CD3-4971-B9C3-85D3AEB3F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DF4210-4453-FA3B-D79C-008E57A85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494" y="1457677"/>
            <a:ext cx="5742623" cy="390348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2488B2A-E4D7-AE38-6C89-5853E08D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E23035: 	Is there a </a:t>
            </a:r>
            <a:r>
              <a:rPr lang="en-US" dirty="0" err="1"/>
              <a:t>NiCu</a:t>
            </a:r>
            <a:r>
              <a:rPr lang="en-US" dirty="0"/>
              <a:t> Cycle in X-ray Bursts?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2430F18-C3A0-0145-74B1-DD086ADBA4B3}"/>
                  </a:ext>
                </a:extLst>
              </p:cNvPr>
              <p:cNvSpPr txBox="1"/>
              <p:nvPr/>
            </p:nvSpPr>
            <p:spPr>
              <a:xfrm>
                <a:off x="426853" y="5073509"/>
                <a:ext cx="1831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-decay half-life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2430F18-C3A0-0145-74B1-DD086ADBA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53" y="5073509"/>
                <a:ext cx="1831527" cy="369332"/>
              </a:xfrm>
              <a:prstGeom prst="rect">
                <a:avLst/>
              </a:prstGeom>
              <a:blipFill>
                <a:blip r:embed="rId4"/>
                <a:stretch>
                  <a:fillRect l="-1000" t="-6557" r="-2000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>
            <a:extLst>
              <a:ext uri="{FF2B5EF4-FFF2-40B4-BE49-F238E27FC236}">
                <a16:creationId xmlns:a16="http://schemas.microsoft.com/office/drawing/2014/main" id="{B15A1190-7661-A598-314F-3AD5C274B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485" y="3171709"/>
            <a:ext cx="3077005" cy="2291082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8F148D8-BE44-C806-5D76-0CE53B9E452C}"/>
              </a:ext>
            </a:extLst>
          </p:cNvPr>
          <p:cNvCxnSpPr>
            <a:cxnSpLocks/>
          </p:cNvCxnSpPr>
          <p:nvPr/>
        </p:nvCxnSpPr>
        <p:spPr>
          <a:xfrm>
            <a:off x="2258380" y="5258175"/>
            <a:ext cx="5987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68AECB6E-6B1C-6AB2-912D-F02AC60D40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6279"/>
          <a:stretch/>
        </p:blipFill>
        <p:spPr>
          <a:xfrm>
            <a:off x="2657707" y="1159249"/>
            <a:ext cx="4189163" cy="1338483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D4C68E-682D-F02C-05B1-1080D93F0830}"/>
              </a:ext>
            </a:extLst>
          </p:cNvPr>
          <p:cNvCxnSpPr>
            <a:cxnSpLocks/>
          </p:cNvCxnSpPr>
          <p:nvPr/>
        </p:nvCxnSpPr>
        <p:spPr>
          <a:xfrm>
            <a:off x="2007909" y="1599824"/>
            <a:ext cx="695518" cy="45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Left Brace 42">
            <a:extLst>
              <a:ext uri="{FF2B5EF4-FFF2-40B4-BE49-F238E27FC236}">
                <a16:creationId xmlns:a16="http://schemas.microsoft.com/office/drawing/2014/main" id="{B867B532-AE45-D96E-E0E2-BF09ACB81E87}"/>
              </a:ext>
            </a:extLst>
          </p:cNvPr>
          <p:cNvSpPr/>
          <p:nvPr/>
        </p:nvSpPr>
        <p:spPr>
          <a:xfrm>
            <a:off x="2592371" y="2111953"/>
            <a:ext cx="111056" cy="32689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8112A4-09B4-803C-DDFE-8398FD88937B}"/>
              </a:ext>
            </a:extLst>
          </p:cNvPr>
          <p:cNvSpPr txBox="1"/>
          <p:nvPr/>
        </p:nvSpPr>
        <p:spPr>
          <a:xfrm>
            <a:off x="101600" y="2102904"/>
            <a:ext cx="249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NiCu</a:t>
            </a:r>
            <a:r>
              <a:rPr lang="en-US" dirty="0"/>
              <a:t> cycle reactions, focus of E23035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499263B-7A0E-B89D-3464-1DD610790609}"/>
              </a:ext>
            </a:extLst>
          </p:cNvPr>
          <p:cNvSpPr txBox="1"/>
          <p:nvPr/>
        </p:nvSpPr>
        <p:spPr>
          <a:xfrm>
            <a:off x="214883" y="1134512"/>
            <a:ext cx="204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E21072 and 25058 using GADGET II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9C3C41F-BDFD-7EC2-BC1D-A836E027A64F}"/>
              </a:ext>
            </a:extLst>
          </p:cNvPr>
          <p:cNvSpPr/>
          <p:nvPr/>
        </p:nvSpPr>
        <p:spPr>
          <a:xfrm>
            <a:off x="2857106" y="2587479"/>
            <a:ext cx="4378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Cyburt</a:t>
            </a:r>
            <a:r>
              <a:rPr lang="fr-FR" dirty="0"/>
              <a:t> et al., </a:t>
            </a:r>
            <a:r>
              <a:rPr lang="fr-FR" dirty="0" err="1"/>
              <a:t>Astrophys</a:t>
            </a:r>
            <a:r>
              <a:rPr lang="fr-FR" dirty="0"/>
              <a:t>. J. </a:t>
            </a:r>
            <a:r>
              <a:rPr lang="fr-FR" b="1" dirty="0"/>
              <a:t>830</a:t>
            </a:r>
            <a:r>
              <a:rPr lang="fr-FR" dirty="0"/>
              <a:t>, 2 (2016).</a:t>
            </a:r>
          </a:p>
        </p:txBody>
      </p:sp>
    </p:spTree>
    <p:extLst>
      <p:ext uri="{BB962C8B-B14F-4D97-AF65-F5344CB8AC3E}">
        <p14:creationId xmlns:p14="http://schemas.microsoft.com/office/powerpoint/2010/main" val="180890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243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Cambria Math</vt:lpstr>
      <vt:lpstr>Helvetica</vt:lpstr>
      <vt:lpstr>Office Theme</vt:lpstr>
      <vt:lpstr>E23035:  Is there a NiCu Cycle in X-ray Bursts?</vt:lpstr>
      <vt:lpstr>E23035:  Is there a NiCu Cycle in X-ray Bursts?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Adams</dc:creator>
  <cp:lastModifiedBy>Alex Adams</cp:lastModifiedBy>
  <cp:revision>3</cp:revision>
  <dcterms:created xsi:type="dcterms:W3CDTF">2025-06-02T15:03:14Z</dcterms:created>
  <dcterms:modified xsi:type="dcterms:W3CDTF">2025-06-02T15:23:46Z</dcterms:modified>
</cp:coreProperties>
</file>