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528" r:id="rId2"/>
    <p:sldId id="52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794" autoAdjust="0"/>
  </p:normalViewPr>
  <p:slideViewPr>
    <p:cSldViewPr snapToGrid="0">
      <p:cViewPr varScale="1">
        <p:scale>
          <a:sx n="87" d="100"/>
          <a:sy n="87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6998AE-4209-4ED9-885B-9FC711911E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7FA481-AAC7-4CD0-BB23-2748E09380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571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/>
          </a:p>
        </p:txBody>
      </p:sp>
    </p:spTree>
    <p:extLst>
      <p:ext uri="{BB962C8B-B14F-4D97-AF65-F5344CB8AC3E}">
        <p14:creationId xmlns:p14="http://schemas.microsoft.com/office/powerpoint/2010/main" val="32160631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D909A-ED19-13E7-9FE0-A467557DED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9124D75-210C-CCDB-4E17-4C55FE21C4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C565738-17F6-C844-3CC7-47FC40931F4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baseline="0" dirty="0"/>
              <a:t>Motivation: </a:t>
            </a:r>
            <a:r>
              <a:rPr lang="en-US" baseline="0" dirty="0" err="1"/>
              <a:t>NiCu</a:t>
            </a:r>
            <a:r>
              <a:rPr lang="en-US" baseline="0" dirty="0"/>
              <a:t> cycle strongly effects x-ray burst observables, and it’s importance is determined by the competition between 59Cu(</a:t>
            </a:r>
            <a:r>
              <a:rPr lang="en-US" baseline="0" dirty="0" err="1"/>
              <a:t>p,a</a:t>
            </a:r>
            <a:r>
              <a:rPr lang="en-US" baseline="0" dirty="0"/>
              <a:t>) and 59Cu(</a:t>
            </a:r>
            <a:r>
              <a:rPr lang="en-US" baseline="0" dirty="0" err="1"/>
              <a:t>p,g</a:t>
            </a:r>
            <a:r>
              <a:rPr lang="en-US" baseline="0" dirty="0"/>
              <a:t>)</a:t>
            </a:r>
          </a:p>
          <a:p>
            <a:r>
              <a:rPr lang="en-US" baseline="0" dirty="0"/>
              <a:t>Experiment: </a:t>
            </a:r>
          </a:p>
        </p:txBody>
      </p:sp>
    </p:spTree>
    <p:extLst>
      <p:ext uri="{BB962C8B-B14F-4D97-AF65-F5344CB8AC3E}">
        <p14:creationId xmlns:p14="http://schemas.microsoft.com/office/powerpoint/2010/main" val="28068626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39061-2FA8-0A15-1595-F14D79B931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FF44FAD-0F0C-B3E4-E743-B518BC48B0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08205D-D081-1FBC-05EF-9453BF907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E9FEBF-4233-06EA-96C5-D2D1E4F26B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7EF5A3-CCA1-9DB7-D50D-8C711C22CC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7534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06C248-EE90-72C9-39A0-0B618A85A7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A8DA83-21E5-24E5-FEC5-BD43B5D47E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4204D4-DC54-2269-1F53-2D13CA707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3D32C1-F38E-D8F2-F19F-A7DE462743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9882CC-A8B4-EFDB-E56E-E3BFD0A6D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235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9577D54-04DD-AE4D-381C-46698243AA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248C63D-9D47-D507-1FEA-8E0ACD5BDC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E662C5-1376-BE74-A8FA-C52AE9F5C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6ED7FD-3917-EC7A-D4F7-D13DB9703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6BC300-1B99-5E5D-4382-5605401833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8831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-16080" y="6063452"/>
            <a:ext cx="12208079" cy="822960"/>
          </a:xfrm>
          <a:prstGeom prst="rect">
            <a:avLst/>
          </a:prstGeom>
          <a:solidFill>
            <a:srgbClr val="E7E9D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7" descr="FRIB_ppt_top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"/>
            <a:ext cx="12192000" cy="1003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93039" y="1320109"/>
            <a:ext cx="10486572" cy="3415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7040" eaLnBrk="0" hangingPunct="0">
              <a:lnSpc>
                <a:spcPct val="90000"/>
              </a:lnSpc>
              <a:defRPr/>
            </a:pPr>
            <a:endParaRPr lang="en-US" dirty="0">
              <a:latin typeface="Helvetica" pitchFamily="-107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487207" y="3009312"/>
            <a:ext cx="12192000" cy="3692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63500" dist="107763" dir="2700000" algn="ctr" rotWithShape="0">
              <a:schemeClr val="folHlink">
                <a:alpha val="74998"/>
              </a:schemeClr>
            </a:outerShdw>
          </a:effectLst>
        </p:spPr>
        <p:txBody>
          <a:bodyPr lIns="91374" tIns="45687" rIns="91374" bIns="45687">
            <a:spAutoFit/>
          </a:bodyPr>
          <a:lstStyle/>
          <a:p>
            <a:pPr defTabSz="457040">
              <a:defRPr/>
            </a:pPr>
            <a:endParaRPr lang="en-US" dirty="0">
              <a:latin typeface="Arial" charset="0"/>
              <a:ea typeface="ヒラギノ角ゴ Pro W3" pitchFamily="-107" charset="-128"/>
              <a:cs typeface="Arial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1600" y="1067100"/>
            <a:ext cx="11987896" cy="493746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101600" y="289337"/>
            <a:ext cx="11988800" cy="47862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Footer Placeholder 6"/>
          <p:cNvSpPr>
            <a:spLocks noGrp="1"/>
          </p:cNvSpPr>
          <p:nvPr>
            <p:ph type="ftr" sz="quarter" idx="10"/>
          </p:nvPr>
        </p:nvSpPr>
        <p:spPr>
          <a:xfrm>
            <a:off x="6096000" y="6356450"/>
            <a:ext cx="5080007" cy="364628"/>
          </a:xfrm>
        </p:spPr>
        <p:txBody>
          <a:bodyPr/>
          <a:lstStyle>
            <a:lvl1pPr algn="r" eaLnBrk="0" hangingPunct="0">
              <a:lnSpc>
                <a:spcPct val="90000"/>
              </a:lnSpc>
              <a:defRPr sz="1200" smtClean="0">
                <a:solidFill>
                  <a:srgbClr val="064308"/>
                </a:solidFill>
                <a:latin typeface="Arial"/>
                <a:ea typeface="+mn-ea"/>
                <a:cs typeface="Arial"/>
              </a:defRPr>
            </a:lvl1pPr>
          </a:lstStyle>
          <a:p>
            <a:pPr>
              <a:defRPr/>
            </a:pPr>
            <a:r>
              <a:rPr lang="en-US"/>
              <a:t>A. Adams, 8 December 2023</a:t>
            </a:r>
            <a:endParaRPr lang="en-US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r>
              <a:rPr lang="en-US" dirty="0"/>
              <a:t>, Slide </a:t>
            </a:r>
            <a:fld id="{35AD4620-7552-4207-8973-898801ED212B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2" name="TextBox 1"/>
          <p:cNvSpPr txBox="1"/>
          <p:nvPr userDrawn="1"/>
        </p:nvSpPr>
        <p:spPr>
          <a:xfrm>
            <a:off x="838200" y="6095341"/>
            <a:ext cx="5486399" cy="7591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US" sz="1200" b="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Facility for Rare Isotope Beams</a:t>
            </a:r>
          </a:p>
          <a:p>
            <a:pPr>
              <a:lnSpc>
                <a:spcPts val="1300"/>
              </a:lnSpc>
            </a:pPr>
            <a:r>
              <a:rPr lang="en-US" sz="120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U.S. Department of Energy Office of Science | Michigan State University</a:t>
            </a:r>
          </a:p>
          <a:p>
            <a:pPr>
              <a:lnSpc>
                <a:spcPts val="1300"/>
              </a:lnSpc>
            </a:pPr>
            <a:r>
              <a:rPr lang="en-US" sz="120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640 South Shaw Lane • East Lansing, MI 48824, USA</a:t>
            </a:r>
          </a:p>
          <a:p>
            <a:pPr>
              <a:lnSpc>
                <a:spcPts val="1300"/>
              </a:lnSpc>
            </a:pPr>
            <a:r>
              <a:rPr lang="en-US" sz="1200" kern="1200" dirty="0">
                <a:solidFill>
                  <a:schemeClr val="tx1"/>
                </a:solidFill>
                <a:latin typeface="Arial" pitchFamily="34" charset="0"/>
                <a:ea typeface="ヒラギノ角ゴ Pro W3" charset="-128"/>
                <a:cs typeface="+mn-cs"/>
              </a:rPr>
              <a:t>frib.msu.edu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28" y="6063452"/>
            <a:ext cx="621425" cy="731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5213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2689A-E4BE-8801-6612-9282F32055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6334E9-AEA4-8511-A81D-921B728B0A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91E007-C389-21C6-FEEE-65C46F747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35D0A9-4C1A-BE35-0246-B5318091C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A081F0-CE62-0F0C-A187-3770DBDF6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593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428947-3AD5-F5C4-EF26-136ACC0CC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5B7F2B-7618-608C-A45E-597796BB5F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C0E785-2536-9876-49E4-7E2C1E173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38349-5648-82E7-1946-1A55658A7E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13E40-1473-A549-B9E5-0F9A039652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498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8E8701-9E49-BABC-6548-C1B453412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FB08EC-DBCA-B8BC-EF5C-37E58B2412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8F16E5-0B75-C7A5-B27E-117809D4F7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CBDC6-FBEB-DFB4-8BDC-9FE90E9E1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B74BF0-FC93-7B36-BB8E-8C93868A6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8D6C48-338A-01BC-C435-FD05E4040D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52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FDF414-3A9E-976F-F371-E01FA894CC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4C5BEC-347E-A3E0-A2F8-FF7417582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5033A5-1365-4B9D-839F-D017835D98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73DF466-F698-CFC3-F94F-9F383F2750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9D11E0E-2EE2-86A3-145E-1492BCCB56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3D4E66-A970-8119-E885-F8B40D3BC0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2EC6427-B72C-98DE-8382-546FD366F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8FA8DCD-00E0-CA24-B0F4-AFEE5EB55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324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DFCB2-94A3-A527-80EA-7507E4674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06DF85-AEA4-C497-915B-C2422456D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DCEDF0-EB91-7261-C713-04B720301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6D687A-F4E3-3973-8C71-0380B5B78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4336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0B96C4A-5898-F077-AEAD-296166CC3C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207B33-D0E7-F02D-20FA-4F622C978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E1A37CC-45FE-CB32-427C-56AFFCFE8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8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1D237-DD98-7565-DB8E-94C5C6970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E4FE1-FE57-66FA-7E96-CB507E8D1B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C9A9AB8-A967-317A-4706-E12B158C94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9D26E8-06A8-3D5E-5B1D-4A49DA6C72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FDF8E2C-2B8A-3E8F-DDA0-38A6A9D5F1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040DB9B-6C46-09DE-1046-E78FFA401C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7663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535D30-EA1C-E5BD-7B98-C95D6FA5F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5A694CE-04BF-F257-E448-911B98E8AAD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DE7BD8-9936-5010-94E2-33B1875863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9CA28F-1E59-78F2-0AC2-52A48363B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E8BD8E9-C911-3353-AA62-3368C7EA83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E94E2B-C7A8-5C74-BA1D-5EEF2E848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0150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BABBEC-AEB0-7094-A980-9C2A6C8E49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AB8D26-095A-EBAD-2CAF-4A96446C2C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81AC40-B42D-52AE-C469-6108233102C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336E9B2-22B0-4A0D-AE26-1F0238F2F597}" type="datetimeFigureOut">
              <a:rPr lang="en-US" smtClean="0"/>
              <a:t>6/2/2025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D0E20-256D-CBF1-6C2F-8229A4A82C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CB03B1-C3BA-CAF2-9C3E-7D34A0D5833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4AAEE85-1B25-4E4E-BECE-769BE7E2FC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413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E23035: 	Is there a </a:t>
            </a:r>
            <a:r>
              <a:rPr lang="en-US" dirty="0" err="1"/>
              <a:t>NiCu</a:t>
            </a:r>
            <a:r>
              <a:rPr lang="en-US" dirty="0"/>
              <a:t> Cycle in X-ray Bursts?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/>
              <p:cNvSpPr txBox="1"/>
              <p:nvPr/>
            </p:nvSpPr>
            <p:spPr>
              <a:xfrm>
                <a:off x="426853" y="5073509"/>
                <a:ext cx="18315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-decay half-life</a:t>
                </a:r>
              </a:p>
            </p:txBody>
          </p:sp>
        </mc:Choice>
        <mc:Fallback>
          <p:sp>
            <p:nvSpPr>
              <p:cNvPr id="35" name="TextBox 3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53" y="5073509"/>
                <a:ext cx="1831527" cy="369332"/>
              </a:xfrm>
              <a:prstGeom prst="rect">
                <a:avLst/>
              </a:prstGeom>
              <a:blipFill>
                <a:blip r:embed="rId3"/>
                <a:stretch>
                  <a:fillRect l="-1000" t="-6557" r="-2000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Picture 35">
            <a:extLst>
              <a:ext uri="{FF2B5EF4-FFF2-40B4-BE49-F238E27FC236}">
                <a16:creationId xmlns:a16="http://schemas.microsoft.com/office/drawing/2014/main" id="{9912761F-E49C-37D8-1158-97321B34EB2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65485" y="3171709"/>
            <a:ext cx="3077005" cy="2291082"/>
          </a:xfrm>
          <a:prstGeom prst="rect">
            <a:avLst/>
          </a:prstGeom>
        </p:spPr>
      </p:pic>
      <p:cxnSp>
        <p:nvCxnSpPr>
          <p:cNvPr id="33" name="Straight Arrow Connector 32"/>
          <p:cNvCxnSpPr>
            <a:cxnSpLocks/>
          </p:cNvCxnSpPr>
          <p:nvPr/>
        </p:nvCxnSpPr>
        <p:spPr>
          <a:xfrm>
            <a:off x="2258380" y="5258175"/>
            <a:ext cx="59872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" name="Picture 40">
            <a:extLst>
              <a:ext uri="{FF2B5EF4-FFF2-40B4-BE49-F238E27FC236}">
                <a16:creationId xmlns:a16="http://schemas.microsoft.com/office/drawing/2014/main" id="{CAD00ACD-E06C-F5EE-9E57-60897AF36DE4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r="16279"/>
          <a:stretch/>
        </p:blipFill>
        <p:spPr>
          <a:xfrm>
            <a:off x="2657707" y="1159249"/>
            <a:ext cx="4189163" cy="1338483"/>
          </a:xfrm>
          <a:prstGeom prst="rect">
            <a:avLst/>
          </a:prstGeom>
        </p:spPr>
      </p:pic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167BC821-9473-547C-C75F-62F8A8348573}"/>
              </a:ext>
            </a:extLst>
          </p:cNvPr>
          <p:cNvCxnSpPr>
            <a:cxnSpLocks/>
          </p:cNvCxnSpPr>
          <p:nvPr/>
        </p:nvCxnSpPr>
        <p:spPr>
          <a:xfrm>
            <a:off x="2007909" y="1599824"/>
            <a:ext cx="695518" cy="4532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Left Brace 42">
            <a:extLst>
              <a:ext uri="{FF2B5EF4-FFF2-40B4-BE49-F238E27FC236}">
                <a16:creationId xmlns:a16="http://schemas.microsoft.com/office/drawing/2014/main" id="{5C2B8D09-6D69-649F-7E31-E7CDE0128B1E}"/>
              </a:ext>
            </a:extLst>
          </p:cNvPr>
          <p:cNvSpPr/>
          <p:nvPr/>
        </p:nvSpPr>
        <p:spPr>
          <a:xfrm>
            <a:off x="2592371" y="2111953"/>
            <a:ext cx="111056" cy="32689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6C285C9-7CD4-5BA5-BF5D-20F00AF6E961}"/>
              </a:ext>
            </a:extLst>
          </p:cNvPr>
          <p:cNvSpPr txBox="1"/>
          <p:nvPr/>
        </p:nvSpPr>
        <p:spPr>
          <a:xfrm>
            <a:off x="101600" y="2102904"/>
            <a:ext cx="2490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/>
              <a:t>NiCu</a:t>
            </a:r>
            <a:r>
              <a:rPr lang="en-US" dirty="0"/>
              <a:t> cycle reactions, focus of E23035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7A7FF971-D4CE-B1EF-346D-A2DE1082410B}"/>
              </a:ext>
            </a:extLst>
          </p:cNvPr>
          <p:cNvSpPr txBox="1"/>
          <p:nvPr/>
        </p:nvSpPr>
        <p:spPr>
          <a:xfrm>
            <a:off x="214883" y="1134512"/>
            <a:ext cx="2043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E21072 and 25058 using GADGET II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758143DE-C5E9-2322-38C7-C701B1752240}"/>
              </a:ext>
            </a:extLst>
          </p:cNvPr>
          <p:cNvSpPr/>
          <p:nvPr/>
        </p:nvSpPr>
        <p:spPr>
          <a:xfrm>
            <a:off x="2857106" y="2587479"/>
            <a:ext cx="4378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Cyburt</a:t>
            </a:r>
            <a:r>
              <a:rPr lang="fr-FR" dirty="0"/>
              <a:t> et al., </a:t>
            </a:r>
            <a:r>
              <a:rPr lang="fr-FR" dirty="0" err="1"/>
              <a:t>Astrophys</a:t>
            </a:r>
            <a:r>
              <a:rPr lang="fr-FR" dirty="0"/>
              <a:t>. J. </a:t>
            </a:r>
            <a:r>
              <a:rPr lang="fr-FR" b="1" dirty="0"/>
              <a:t>830</a:t>
            </a:r>
            <a:r>
              <a:rPr lang="fr-FR" dirty="0"/>
              <a:t>, 2 (2016).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462CE4A5-43AE-5359-C325-1E03FBA0B540}"/>
                  </a:ext>
                </a:extLst>
              </p:cNvPr>
              <p:cNvSpPr txBox="1"/>
              <p:nvPr/>
            </p:nvSpPr>
            <p:spPr>
              <a:xfrm>
                <a:off x="7112887" y="1159249"/>
                <a:ext cx="4864230" cy="49192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Astrophysical Environment: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baseline="30000" dirty="0"/>
                  <a:t>59</a:t>
                </a:r>
                <a:r>
                  <a:rPr lang="en-US" dirty="0"/>
                  <a:t>Cu(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, 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): 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baseline="30000" dirty="0"/>
                  <a:t>59</a:t>
                </a:r>
                <a:r>
                  <a:rPr lang="en-US" dirty="0"/>
                  <a:t>Cu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baseline="30000" dirty="0"/>
                  <a:t>60</a:t>
                </a:r>
                <a:r>
                  <a:rPr lang="en-US" dirty="0"/>
                  <a:t>Zn*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baseline="30000" dirty="0"/>
                  <a:t>56</a:t>
                </a:r>
                <a:r>
                  <a:rPr lang="en-US" dirty="0"/>
                  <a:t>Ni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baseline="30000" dirty="0"/>
                  <a:t>59</a:t>
                </a:r>
                <a:r>
                  <a:rPr lang="en-US" dirty="0"/>
                  <a:t>Cu(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):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baseline="30000" dirty="0"/>
                  <a:t>59</a:t>
                </a:r>
                <a:r>
                  <a:rPr lang="en-US" dirty="0"/>
                  <a:t>Cu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baseline="30000" dirty="0"/>
                  <a:t>60</a:t>
                </a:r>
                <a:r>
                  <a:rPr lang="en-US" dirty="0"/>
                  <a:t>Zn*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i="1" dirty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baseline="30000" dirty="0"/>
                  <a:t>60</a:t>
                </a:r>
                <a:r>
                  <a:rPr lang="en-US" dirty="0"/>
                  <a:t>Zn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E23035 will populate excited states in </a:t>
                </a:r>
                <a:r>
                  <a:rPr lang="en-US" baseline="30000" dirty="0"/>
                  <a:t>60</a:t>
                </a:r>
                <a:r>
                  <a:rPr lang="en-US" dirty="0"/>
                  <a:t>Zn by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-decay of </a:t>
                </a:r>
                <a:r>
                  <a:rPr lang="en-US" baseline="30000" dirty="0"/>
                  <a:t>60</a:t>
                </a:r>
                <a:r>
                  <a:rPr lang="en-US" dirty="0"/>
                  <a:t>Ga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baseline="30000" dirty="0"/>
                  <a:t>60</a:t>
                </a:r>
                <a:r>
                  <a:rPr lang="en-US" dirty="0"/>
                  <a:t>Ga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i="1" dirty="0" smtClean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β</m:t>
                            </m:r>
                          </m:e>
                          <m:sup>
                            <m: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baseline="30000" dirty="0"/>
                  <a:t> 60</a:t>
                </a:r>
                <a:r>
                  <a:rPr lang="en-US" dirty="0"/>
                  <a:t>Zn*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baseline="30000" dirty="0"/>
                  <a:t>59</a:t>
                </a:r>
                <a:r>
                  <a:rPr lang="en-US" dirty="0"/>
                  <a:t>Cu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baseline="30000" dirty="0"/>
                  <a:t>60</a:t>
                </a:r>
                <a:r>
                  <a:rPr lang="en-US" dirty="0"/>
                  <a:t>Ga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i="1" dirty="0">
                                <a:latin typeface="Cambria Math" panose="02040503050406030204" pitchFamily="18" charset="0"/>
                              </a:rPr>
                              <m:t>β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baseline="30000" dirty="0"/>
                  <a:t> 60</a:t>
                </a:r>
                <a:r>
                  <a:rPr lang="en-US" dirty="0"/>
                  <a:t>Zn*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𝛾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baseline="30000" dirty="0"/>
                  <a:t>60</a:t>
                </a:r>
                <a:r>
                  <a:rPr lang="en-US" dirty="0"/>
                  <a:t>Zn</a:t>
                </a:r>
              </a:p>
              <a:p>
                <a:pPr marL="742950" lvl="1" indent="-285750">
                  <a:buFont typeface="Arial" panose="020B0604020202020204" pitchFamily="34" charset="0"/>
                  <a:buChar char="•"/>
                </a:pPr>
                <a:r>
                  <a:rPr lang="en-US" baseline="30000" dirty="0"/>
                  <a:t>60</a:t>
                </a:r>
                <a:r>
                  <a:rPr lang="en-US" dirty="0"/>
                  <a:t>Ga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i="1" dirty="0">
                            <a:latin typeface="Cambria Math" panose="02040503050406030204" pitchFamily="18" charset="0"/>
                          </a:rPr>
                        </m:ctrlPr>
                      </m:groupChrPr>
                      <m:e>
                        <m:sSup>
                          <m:sSupPr>
                            <m:ctrlPr>
                              <a:rPr lang="en-US" b="0" i="1" dirty="0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m:rPr>
                                <m:sty m:val="p"/>
                              </m:rPr>
                              <a:rPr lang="en-US" i="1" dirty="0">
                                <a:latin typeface="Cambria Math" panose="02040503050406030204" pitchFamily="18" charset="0"/>
                              </a:rPr>
                              <m:t>β</m:t>
                            </m:r>
                          </m:e>
                          <m:sup>
                            <m:r>
                              <a:rPr lang="en-US" i="1" dirty="0">
                                <a:latin typeface="Cambria Math" panose="02040503050406030204" pitchFamily="18" charset="0"/>
                              </a:rPr>
                              <m:t>+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baseline="30000" dirty="0"/>
                  <a:t> 60</a:t>
                </a:r>
                <a:r>
                  <a:rPr lang="en-US" dirty="0"/>
                  <a:t>Zn*</a:t>
                </a:r>
                <a14:m>
                  <m:oMath xmlns:m="http://schemas.openxmlformats.org/officeDocument/2006/math">
                    <m:r>
                      <a:rPr lang="en-US" i="1" dirty="0">
                        <a:latin typeface="Cambria Math" panose="02040503050406030204" pitchFamily="18" charset="0"/>
                      </a:rPr>
                      <m:t>→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baseline="30000" dirty="0"/>
                  <a:t>56</a:t>
                </a:r>
                <a:r>
                  <a:rPr lang="en-US" dirty="0"/>
                  <a:t>Ni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GADGET II TPC will be identify and measure energy of charged particles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 err="1"/>
                  <a:t>FDSi</a:t>
                </a:r>
                <a:r>
                  <a:rPr lang="en-US" dirty="0"/>
                  <a:t> DEGA germanium will detect</a:t>
                </a:r>
                <a14:m>
                  <m:oMath xmlns:m="http://schemas.openxmlformats.org/officeDocument/2006/math"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-rays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Provides information about the competition between </a:t>
                </a:r>
                <a:r>
                  <a:rPr lang="en-US" baseline="30000" dirty="0"/>
                  <a:t>59</a:t>
                </a:r>
                <a:r>
                  <a:rPr lang="en-US" dirty="0"/>
                  <a:t>Cu(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𝛼</m:t>
                    </m:r>
                  </m:oMath>
                </a14:m>
                <a:r>
                  <a:rPr lang="en-US" dirty="0"/>
                  <a:t>) and </a:t>
                </a:r>
                <a:r>
                  <a:rPr lang="en-US" baseline="30000" dirty="0"/>
                  <a:t>59</a:t>
                </a:r>
                <a:r>
                  <a:rPr lang="en-US" dirty="0"/>
                  <a:t>Cu(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𝛾</m:t>
                    </m:r>
                  </m:oMath>
                </a14:m>
                <a:r>
                  <a:rPr lang="en-US" dirty="0"/>
                  <a:t>)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en-US" dirty="0"/>
                  <a:t>Together with lifetime information, provides resonance strengths and reaction rates.</a:t>
                </a:r>
              </a:p>
              <a:p>
                <a:pPr marL="285750" indent="-285750">
                  <a:buFont typeface="Arial" panose="020B0604020202020204" pitchFamily="34" charset="0"/>
                  <a:buChar char="•"/>
                </a:pPr>
                <a:endParaRPr lang="en-US" dirty="0"/>
              </a:p>
            </p:txBody>
          </p:sp>
        </mc:Choice>
        <mc:Fallback>
          <p:sp>
            <p:nvSpPr>
              <p:cNvPr id="53" name="TextBox 52">
                <a:extLst>
                  <a:ext uri="{FF2B5EF4-FFF2-40B4-BE49-F238E27FC236}">
                    <a16:creationId xmlns:a16="http://schemas.microsoft.com/office/drawing/2014/main" id="{462CE4A5-43AE-5359-C325-1E03FBA0B54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12887" y="1159249"/>
                <a:ext cx="4864230" cy="4919232"/>
              </a:xfrm>
              <a:prstGeom prst="rect">
                <a:avLst/>
              </a:prstGeom>
              <a:blipFill>
                <a:blip r:embed="rId6"/>
                <a:stretch>
                  <a:fillRect l="-877" t="-4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05696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A80B2-6CD3-4971-B9C3-85D3AEB3FF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DDF4210-4453-FA3B-D79C-008E57A85F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34494" y="1457677"/>
            <a:ext cx="5742623" cy="3903483"/>
          </a:xfrm>
          <a:prstGeom prst="rect">
            <a:avLst/>
          </a:prstGeo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12488B2A-E4D7-AE38-6C89-5853E08D88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E23035: 	Is there a </a:t>
            </a:r>
            <a:r>
              <a:rPr lang="en-US" dirty="0" err="1"/>
              <a:t>NiCu</a:t>
            </a:r>
            <a:r>
              <a:rPr lang="en-US" dirty="0"/>
              <a:t> Cycle in X-ray Bursts?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2430F18-C3A0-0145-74B1-DD086ADBA4B3}"/>
                  </a:ext>
                </a:extLst>
              </p:cNvPr>
              <p:cNvSpPr txBox="1"/>
              <p:nvPr/>
            </p:nvSpPr>
            <p:spPr>
              <a:xfrm>
                <a:off x="426853" y="5073509"/>
                <a:ext cx="183152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𝛽</m:t>
                    </m:r>
                  </m:oMath>
                </a14:m>
                <a:r>
                  <a:rPr lang="en-US" dirty="0"/>
                  <a:t>-decay half-life</a:t>
                </a:r>
              </a:p>
            </p:txBody>
          </p:sp>
        </mc:Choice>
        <mc:Fallback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2430F18-C3A0-0145-74B1-DD086ADBA4B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6853" y="5073509"/>
                <a:ext cx="1831527" cy="369332"/>
              </a:xfrm>
              <a:prstGeom prst="rect">
                <a:avLst/>
              </a:prstGeom>
              <a:blipFill>
                <a:blip r:embed="rId4"/>
                <a:stretch>
                  <a:fillRect l="-1000" t="-6557" r="-2000" b="-2623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6" name="Picture 35">
            <a:extLst>
              <a:ext uri="{FF2B5EF4-FFF2-40B4-BE49-F238E27FC236}">
                <a16:creationId xmlns:a16="http://schemas.microsoft.com/office/drawing/2014/main" id="{B15A1190-7661-A598-314F-3AD5C274BB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65485" y="3171709"/>
            <a:ext cx="3077005" cy="2291082"/>
          </a:xfrm>
          <a:prstGeom prst="rect">
            <a:avLst/>
          </a:prstGeom>
        </p:spPr>
      </p:pic>
      <p:cxnSp>
        <p:nvCxnSpPr>
          <p:cNvPr id="33" name="Straight Arrow Connector 32">
            <a:extLst>
              <a:ext uri="{FF2B5EF4-FFF2-40B4-BE49-F238E27FC236}">
                <a16:creationId xmlns:a16="http://schemas.microsoft.com/office/drawing/2014/main" id="{C8F148D8-BE44-C806-5D76-0CE53B9E452C}"/>
              </a:ext>
            </a:extLst>
          </p:cNvPr>
          <p:cNvCxnSpPr>
            <a:cxnSpLocks/>
          </p:cNvCxnSpPr>
          <p:nvPr/>
        </p:nvCxnSpPr>
        <p:spPr>
          <a:xfrm>
            <a:off x="2258380" y="5258175"/>
            <a:ext cx="598726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1" name="Picture 40">
            <a:extLst>
              <a:ext uri="{FF2B5EF4-FFF2-40B4-BE49-F238E27FC236}">
                <a16:creationId xmlns:a16="http://schemas.microsoft.com/office/drawing/2014/main" id="{68AECB6E-6B1C-6AB2-912D-F02AC60D4019}"/>
              </a:ext>
            </a:extLst>
          </p:cNvPr>
          <p:cNvPicPr>
            <a:picLocks noChangeAspect="1"/>
          </p:cNvPicPr>
          <p:nvPr/>
        </p:nvPicPr>
        <p:blipFill rotWithShape="1">
          <a:blip r:embed="rId6"/>
          <a:srcRect r="16279"/>
          <a:stretch/>
        </p:blipFill>
        <p:spPr>
          <a:xfrm>
            <a:off x="2657707" y="1159249"/>
            <a:ext cx="4189163" cy="1338483"/>
          </a:xfrm>
          <a:prstGeom prst="rect">
            <a:avLst/>
          </a:prstGeom>
        </p:spPr>
      </p:pic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45D4C68E-682D-F02C-05B1-1080D93F0830}"/>
              </a:ext>
            </a:extLst>
          </p:cNvPr>
          <p:cNvCxnSpPr>
            <a:cxnSpLocks/>
          </p:cNvCxnSpPr>
          <p:nvPr/>
        </p:nvCxnSpPr>
        <p:spPr>
          <a:xfrm>
            <a:off x="2007909" y="1599824"/>
            <a:ext cx="695518" cy="45324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Left Brace 42">
            <a:extLst>
              <a:ext uri="{FF2B5EF4-FFF2-40B4-BE49-F238E27FC236}">
                <a16:creationId xmlns:a16="http://schemas.microsoft.com/office/drawing/2014/main" id="{B867B532-AE45-D96E-E0E2-BF09ACB81E87}"/>
              </a:ext>
            </a:extLst>
          </p:cNvPr>
          <p:cNvSpPr/>
          <p:nvPr/>
        </p:nvSpPr>
        <p:spPr>
          <a:xfrm>
            <a:off x="2592371" y="2111953"/>
            <a:ext cx="111056" cy="326896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488112A4-09B4-803C-DDFE-8398FD88937B}"/>
              </a:ext>
            </a:extLst>
          </p:cNvPr>
          <p:cNvSpPr txBox="1"/>
          <p:nvPr/>
        </p:nvSpPr>
        <p:spPr>
          <a:xfrm>
            <a:off x="101600" y="2102904"/>
            <a:ext cx="24907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dirty="0" err="1"/>
              <a:t>NiCu</a:t>
            </a:r>
            <a:r>
              <a:rPr lang="en-US" dirty="0"/>
              <a:t> cycle reactions, focus of E23035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4499263B-7A0E-B89D-3464-1DD610790609}"/>
              </a:ext>
            </a:extLst>
          </p:cNvPr>
          <p:cNvSpPr txBox="1"/>
          <p:nvPr/>
        </p:nvSpPr>
        <p:spPr>
          <a:xfrm>
            <a:off x="214883" y="1134512"/>
            <a:ext cx="20434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E21072 and 25058 using GADGET II</a:t>
            </a: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9C3C41F-BDFD-7EC2-BC1D-A836E027A64F}"/>
              </a:ext>
            </a:extLst>
          </p:cNvPr>
          <p:cNvSpPr/>
          <p:nvPr/>
        </p:nvSpPr>
        <p:spPr>
          <a:xfrm>
            <a:off x="2857106" y="2587479"/>
            <a:ext cx="43781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Cyburt</a:t>
            </a:r>
            <a:r>
              <a:rPr lang="fr-FR" dirty="0"/>
              <a:t> et al., </a:t>
            </a:r>
            <a:r>
              <a:rPr lang="fr-FR" dirty="0" err="1"/>
              <a:t>Astrophys</a:t>
            </a:r>
            <a:r>
              <a:rPr lang="fr-FR" dirty="0"/>
              <a:t>. J. </a:t>
            </a:r>
            <a:r>
              <a:rPr lang="fr-FR" b="1" dirty="0"/>
              <a:t>830</a:t>
            </a:r>
            <a:r>
              <a:rPr lang="fr-FR" dirty="0"/>
              <a:t>, 2 (2016).</a:t>
            </a:r>
          </a:p>
        </p:txBody>
      </p:sp>
    </p:spTree>
    <p:extLst>
      <p:ext uri="{BB962C8B-B14F-4D97-AF65-F5344CB8AC3E}">
        <p14:creationId xmlns:p14="http://schemas.microsoft.com/office/powerpoint/2010/main" val="1808909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</TotalTime>
  <Words>243</Words>
  <Application>Microsoft Office PowerPoint</Application>
  <PresentationFormat>Widescreen</PresentationFormat>
  <Paragraphs>23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Cambria Math</vt:lpstr>
      <vt:lpstr>Helvetica</vt:lpstr>
      <vt:lpstr>Office Theme</vt:lpstr>
      <vt:lpstr>E23035:  Is there a NiCu Cycle in X-ray Bursts?</vt:lpstr>
      <vt:lpstr>E23035:  Is there a NiCu Cycle in X-ray Bursts?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Alex Adams</dc:creator>
  <cp:lastModifiedBy>Alex Adams</cp:lastModifiedBy>
  <cp:revision>3</cp:revision>
  <dcterms:created xsi:type="dcterms:W3CDTF">2025-06-02T15:03:14Z</dcterms:created>
  <dcterms:modified xsi:type="dcterms:W3CDTF">2025-06-02T15:23:46Z</dcterms:modified>
</cp:coreProperties>
</file>