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9" r:id="rId5"/>
    <p:sldId id="284" r:id="rId6"/>
    <p:sldId id="261" r:id="rId7"/>
    <p:sldId id="262" r:id="rId8"/>
    <p:sldId id="290" r:id="rId9"/>
    <p:sldId id="264" r:id="rId10"/>
    <p:sldId id="298" r:id="rId11"/>
    <p:sldId id="299" r:id="rId12"/>
    <p:sldId id="300" r:id="rId13"/>
    <p:sldId id="293" r:id="rId14"/>
    <p:sldId id="292" r:id="rId15"/>
    <p:sldId id="287" r:id="rId16"/>
    <p:sldId id="273" r:id="rId17"/>
    <p:sldId id="280" r:id="rId18"/>
    <p:sldId id="281" r:id="rId19"/>
    <p:sldId id="282" r:id="rId20"/>
    <p:sldId id="283" r:id="rId21"/>
    <p:sldId id="279" r:id="rId22"/>
    <p:sldId id="289" r:id="rId23"/>
    <p:sldId id="301" r:id="rId24"/>
    <p:sldId id="269" r:id="rId25"/>
    <p:sldId id="270" r:id="rId26"/>
    <p:sldId id="286" r:id="rId27"/>
    <p:sldId id="285" r:id="rId28"/>
    <p:sldId id="295" r:id="rId29"/>
    <p:sldId id="288" r:id="rId30"/>
    <p:sldId id="297" r:id="rId31"/>
    <p:sldId id="272" r:id="rId32"/>
    <p:sldId id="274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86163" autoAdjust="0"/>
  </p:normalViewPr>
  <p:slideViewPr>
    <p:cSldViewPr snapToGrid="0">
      <p:cViewPr varScale="1">
        <p:scale>
          <a:sx n="97" d="100"/>
          <a:sy n="97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8F15F-A852-4A38-9493-593F71A2590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DB993-70D9-4795-8278-20E0F6660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4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https://timeline.web.cern.ch/becquerel-discovers-radioactivity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B993-70D9-4795-8278-20E0F66601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B993-70D9-4795-8278-20E0F66601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B993-70D9-4795-8278-20E0F66601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40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DB993-70D9-4795-8278-20E0F66601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4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704" y="1238251"/>
            <a:ext cx="9986635" cy="447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7055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1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91" indent="0" algn="ctr">
              <a:buNone/>
              <a:defRPr/>
            </a:lvl2pPr>
            <a:lvl3pPr marL="864578" indent="0" algn="ctr">
              <a:buNone/>
              <a:defRPr/>
            </a:lvl3pPr>
            <a:lvl4pPr marL="1296867" indent="0" algn="ctr">
              <a:buNone/>
              <a:defRPr/>
            </a:lvl4pPr>
            <a:lvl5pPr marL="1729158" indent="0" algn="ctr">
              <a:buNone/>
              <a:defRPr/>
            </a:lvl5pPr>
            <a:lvl6pPr marL="2161447" indent="0" algn="ctr">
              <a:buNone/>
              <a:defRPr/>
            </a:lvl6pPr>
            <a:lvl7pPr marL="2593736" indent="0" algn="ctr">
              <a:buNone/>
              <a:defRPr/>
            </a:lvl7pPr>
            <a:lvl8pPr marL="3026023" indent="0" algn="ctr">
              <a:buNone/>
              <a:defRPr/>
            </a:lvl8pPr>
            <a:lvl9pPr marL="34583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6" y="3147284"/>
            <a:ext cx="12001499" cy="47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55"/>
            <a:ext cx="12192000" cy="425885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Energy, Office of Science, Office of Nuclear Physics and used resources of</a:t>
            </a:r>
          </a:p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the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Facility for Rare Isotope Beams (FRIB) Operations, which is a DOE Office of Science User Facility under Award Number DE-SC0023633.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45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900" y="546593"/>
            <a:ext cx="1600200" cy="204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5642531"/>
            <a:ext cx="3200400" cy="701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083" y="5642962"/>
            <a:ext cx="2651760" cy="6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281883"/>
            <a:ext cx="11988800" cy="4863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31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Monthly Slides, 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38" y="6132515"/>
            <a:ext cx="12188956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E543906-16D3-4B1F-A4DE-E132643E3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063452"/>
            <a:ext cx="12192001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40" y="1320110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 eaLnBrk="0" hangingPunct="0">
              <a:lnSpc>
                <a:spcPct val="90000"/>
              </a:lnSpc>
              <a:defRPr/>
            </a:pPr>
            <a:endParaRPr lang="en-US" sz="18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3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>
              <a:defRPr/>
            </a:pPr>
            <a:endParaRPr lang="en-US" sz="180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1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096001" y="6356450"/>
            <a:ext cx="5080007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J. Dopfer, APS Fall DNP, 8 October 2024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8201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29" y="6063452"/>
            <a:ext cx="62142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5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063452"/>
            <a:ext cx="1219200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40" y="1320110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 eaLnBrk="0" hangingPunct="0">
              <a:lnSpc>
                <a:spcPct val="90000"/>
              </a:lnSpc>
              <a:defRPr/>
            </a:pPr>
            <a:endParaRPr lang="en-US" sz="18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3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>
              <a:defRPr/>
            </a:pPr>
            <a:endParaRPr lang="en-US" sz="180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1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Monthly Slides, Date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10200"/>
            <a:ext cx="12192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sz="1800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07095"/>
            <a:ext cx="12192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sz="1800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10201"/>
            <a:ext cx="12089496" cy="584200"/>
          </a:xfrm>
        </p:spPr>
        <p:txBody>
          <a:bodyPr anchor="ctr"/>
          <a:lstStyle>
            <a:lvl1pPr marL="137116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29" y="6063452"/>
            <a:ext cx="621425" cy="731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201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13308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29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40" y="1320110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 eaLnBrk="0" hangingPunct="0">
              <a:lnSpc>
                <a:spcPct val="90000"/>
              </a:lnSpc>
              <a:defRPr/>
            </a:pPr>
            <a:endParaRPr lang="en-US" sz="18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3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>
              <a:defRPr/>
            </a:pPr>
            <a:endParaRPr lang="en-US" sz="180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7" y="1071571"/>
            <a:ext cx="589763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Monthly Slides, Date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1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34908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29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40" y="1320110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 eaLnBrk="0" hangingPunct="0">
              <a:lnSpc>
                <a:spcPct val="90000"/>
              </a:lnSpc>
              <a:defRPr/>
            </a:pPr>
            <a:endParaRPr lang="en-US" sz="18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3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>
              <a:defRPr/>
            </a:pPr>
            <a:endParaRPr lang="en-US" sz="180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3" y="1067106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1603" y="3581408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Monthly Slides, Date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1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426239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29" y="6063452"/>
            <a:ext cx="621425" cy="731520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3040" y="1320110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 eaLnBrk="0" hangingPunct="0">
              <a:lnSpc>
                <a:spcPct val="90000"/>
              </a:lnSpc>
              <a:defRPr/>
            </a:pPr>
            <a:endParaRPr lang="en-US" sz="18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87207" y="3009313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>
              <a:defRPr/>
            </a:pPr>
            <a:endParaRPr lang="en-US" sz="180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2" y="1067106"/>
            <a:ext cx="5892800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67379" y="1067106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1614" y="3581408"/>
            <a:ext cx="5892799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67379" y="3581408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Monthly Slides, Date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8201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06881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29" y="6063452"/>
            <a:ext cx="621425" cy="731520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40" y="1320110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 eaLnBrk="0" hangingPunct="0">
              <a:lnSpc>
                <a:spcPct val="90000"/>
              </a:lnSpc>
              <a:defRPr/>
            </a:pPr>
            <a:endParaRPr lang="en-US" sz="18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13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>
              <a:defRPr/>
            </a:pPr>
            <a:endParaRPr lang="en-US" sz="180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Monthly Slides, Date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1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16787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40" y="1320110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 eaLnBrk="0" hangingPunct="0">
              <a:lnSpc>
                <a:spcPct val="90000"/>
              </a:lnSpc>
              <a:defRPr/>
            </a:pPr>
            <a:endParaRPr lang="en-US" sz="18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207" y="3009313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>
              <a:defRPr/>
            </a:pPr>
            <a:endParaRPr lang="en-US" sz="180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1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6079" y="6063452"/>
            <a:ext cx="12192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08242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6079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29" y="6063452"/>
            <a:ext cx="621425" cy="731520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40" y="1320110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 eaLnBrk="0" hangingPunct="0">
              <a:lnSpc>
                <a:spcPct val="90000"/>
              </a:lnSpc>
              <a:defRPr/>
            </a:pPr>
            <a:endParaRPr lang="en-US" sz="18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3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55">
              <a:defRPr/>
            </a:pPr>
            <a:endParaRPr lang="en-US" sz="180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1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Monthly Slides, Date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1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2390962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8" y="79927"/>
            <a:ext cx="11990413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8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13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A. Presenter, Monthly Slides, Date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1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0339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39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39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39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39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94" algn="ctr" defTabSz="80785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191" algn="ctr" defTabSz="80785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284" algn="ctr" defTabSz="80785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380" algn="ctr" defTabSz="807853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201" indent="-180201" algn="l" defTabSz="803395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405" indent="-151670" algn="l" defTabSz="803395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659" indent="-160678" algn="l" defTabSz="803395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313" indent="-133649" algn="l" defTabSz="803395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3118" indent="-180201" algn="l" defTabSz="803395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577" indent="-150778" algn="l" defTabSz="80785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673" indent="-150778" algn="l" defTabSz="80785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770" indent="-150778" algn="l" defTabSz="80785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864" indent="-150778" algn="l" defTabSz="807853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1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4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0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8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3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66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1" algn="l" defTabSz="9141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Meeting of the APS DNP, 2024</a:t>
            </a:r>
          </a:p>
          <a:p>
            <a:r>
              <a:rPr lang="en-US" dirty="0" smtClean="0"/>
              <a:t>Joseph Dopfer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Alpha Decay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61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APS Fall DNP, 8 October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37" t="4609" r="67871" b="47897"/>
          <a:stretch/>
        </p:blipFill>
        <p:spPr>
          <a:xfrm>
            <a:off x="1315896" y="1241568"/>
            <a:ext cx="3889269" cy="2227944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/>
          <a:p>
            <a:r>
              <a:rPr lang="en-US" dirty="0" smtClean="0"/>
              <a:t>Run 77 Event 487347 – Sequential </a:t>
            </a:r>
            <a:r>
              <a:rPr lang="en-US" dirty="0"/>
              <a:t>single-alpha decays of </a:t>
            </a:r>
            <a:r>
              <a:rPr lang="en-US" baseline="30000" dirty="0"/>
              <a:t>220</a:t>
            </a:r>
            <a:r>
              <a:rPr lang="en-US" dirty="0"/>
              <a:t>Rn and </a:t>
            </a:r>
            <a:r>
              <a:rPr lang="en-US" baseline="30000" dirty="0"/>
              <a:t>216</a:t>
            </a:r>
            <a:r>
              <a:rPr lang="en-US" dirty="0"/>
              <a:t>Po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01601" y="289337"/>
            <a:ext cx="11988800" cy="478624"/>
          </a:xfrm>
        </p:spPr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8210" y="1342873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Pad Plane Image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5504" t="4609" r="33746" b="6290"/>
          <a:stretch/>
        </p:blipFill>
        <p:spPr>
          <a:xfrm>
            <a:off x="6419461" y="1777999"/>
            <a:ext cx="3797559" cy="4179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637" t="51639" r="67871" b="6290"/>
          <a:stretch/>
        </p:blipFill>
        <p:spPr>
          <a:xfrm>
            <a:off x="1624366" y="3984171"/>
            <a:ext cx="3889269" cy="19735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63984" y="3641065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Summed Traces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63984" y="3322778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X-axis (2.2 mm)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29797" y="2306164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</a:t>
            </a:r>
            <a:r>
              <a:rPr lang="en-US" sz="1400" dirty="0" smtClean="0"/>
              <a:t>-axis (2.2 mm)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63984" y="5673371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Time (20 ns per bin)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28469" y="4669659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ADC Units (arb. Units)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419461" y="2136710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61110" y="1822579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2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t="51761" r="53151" b="5805"/>
          <a:stretch/>
        </p:blipFill>
        <p:spPr>
          <a:xfrm>
            <a:off x="1616546" y="3948984"/>
            <a:ext cx="3884057" cy="19466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t="3761" r="56202" b="48826"/>
          <a:stretch/>
        </p:blipFill>
        <p:spPr>
          <a:xfrm>
            <a:off x="1288077" y="1233649"/>
            <a:ext cx="3631121" cy="217507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APS Fall DNP, 8 October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/>
          <a:p>
            <a:r>
              <a:rPr lang="en-US" dirty="0" smtClean="0"/>
              <a:t>Run 12 Event 176748 – </a:t>
            </a:r>
            <a:r>
              <a:rPr lang="en-US" dirty="0"/>
              <a:t>Sequential single-alpha decays of </a:t>
            </a:r>
            <a:r>
              <a:rPr lang="en-US" baseline="30000" dirty="0"/>
              <a:t>220</a:t>
            </a:r>
            <a:r>
              <a:rPr lang="en-US" dirty="0"/>
              <a:t>Rn and </a:t>
            </a:r>
            <a:r>
              <a:rPr lang="en-US" baseline="30000" dirty="0"/>
              <a:t>216</a:t>
            </a:r>
            <a:r>
              <a:rPr lang="en-US" dirty="0"/>
              <a:t>Po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01601" y="289337"/>
            <a:ext cx="11988800" cy="478624"/>
          </a:xfrm>
        </p:spPr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1157" t="3761" r="1575" b="5805"/>
          <a:stretch/>
        </p:blipFill>
        <p:spPr>
          <a:xfrm>
            <a:off x="6438123" y="1751397"/>
            <a:ext cx="3918858" cy="41486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8210" y="1342873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Pad Plane Image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63984" y="3641065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Summed Traces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63984" y="3322778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X-axis (2.2 mm)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29797" y="2306164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</a:t>
            </a:r>
            <a:r>
              <a:rPr lang="en-US" sz="1400" dirty="0" smtClean="0"/>
              <a:t>-axis (2.2 mm)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63984" y="5673371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Time (20 ns per bin)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28469" y="4669659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ADC Units (arb. Units)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6419461" y="2136710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61110" y="1822579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5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807" t="6668"/>
          <a:stretch/>
        </p:blipFill>
        <p:spPr>
          <a:xfrm>
            <a:off x="6235062" y="2115671"/>
            <a:ext cx="5956034" cy="340838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difference between two alpha events histogram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APS Fall DNP, 8 October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375" t="7650"/>
          <a:stretch/>
        </p:blipFill>
        <p:spPr>
          <a:xfrm>
            <a:off x="106680" y="2151529"/>
            <a:ext cx="6007258" cy="3372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7912" y="1746339"/>
            <a:ext cx="3231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Difference All Angles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68477" y="1746339"/>
            <a:ext cx="368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Difference Angles &gt;160 </a:t>
            </a:r>
            <a:r>
              <a:rPr lang="en-US" dirty="0" err="1" smtClean="0"/>
              <a:t>deg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13910" y="2243138"/>
            <a:ext cx="1431131" cy="645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543882" y="2238376"/>
            <a:ext cx="1574244" cy="645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70682" y="5324125"/>
            <a:ext cx="1431131" cy="645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62745" y="5277108"/>
            <a:ext cx="3231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Time Difference (20 ns)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10709165" y="5301601"/>
            <a:ext cx="1431131" cy="645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441963" y="5256475"/>
            <a:ext cx="3231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Time Difference (20 ns)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707131" y="2459733"/>
            <a:ext cx="954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Counts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381174" y="2391758"/>
            <a:ext cx="954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Counts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514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957" t="50896" r="54124" b="4995"/>
          <a:stretch/>
        </p:blipFill>
        <p:spPr>
          <a:xfrm>
            <a:off x="1616546" y="3927779"/>
            <a:ext cx="3722914" cy="20154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957" t="4472" r="54124" b="48697"/>
          <a:stretch/>
        </p:blipFill>
        <p:spPr>
          <a:xfrm>
            <a:off x="1416180" y="1216007"/>
            <a:ext cx="3722914" cy="213981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10 Event 160001 – Double Alpha Candidate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Dopfer, APS Fall DNP, 8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994" t="4472" b="6213"/>
          <a:stretch/>
        </p:blipFill>
        <p:spPr>
          <a:xfrm>
            <a:off x="6512767" y="1785264"/>
            <a:ext cx="3978740" cy="40809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8210" y="1342873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Pad Plane Image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63984" y="3641065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Summed Traces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63984" y="3322778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X-axis (2.2 mm)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29797" y="2306164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</a:t>
            </a:r>
            <a:r>
              <a:rPr lang="en-US" sz="1400" dirty="0" smtClean="0"/>
              <a:t>-axis (2.2 mm)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63984" y="5673371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Time (20 ns per bin)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28469" y="4669659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ADC Units (arb. Units)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6419461" y="2136710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61110" y="1822579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06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345" t="51026" r="68264" b="9341"/>
          <a:stretch/>
        </p:blipFill>
        <p:spPr>
          <a:xfrm>
            <a:off x="1532570" y="3939710"/>
            <a:ext cx="3825551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45" t="4999" r="68264" b="48456"/>
          <a:stretch/>
        </p:blipFill>
        <p:spPr>
          <a:xfrm>
            <a:off x="1394408" y="1220460"/>
            <a:ext cx="3825551" cy="2147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743" t="4999" r="33280" b="9519"/>
          <a:stretch/>
        </p:blipFill>
        <p:spPr>
          <a:xfrm>
            <a:off x="6512766" y="1795948"/>
            <a:ext cx="3775153" cy="394447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86 Event 136154 – Double Alpha Candidate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Dopfer, APS Fall DNP, 8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8210" y="1342873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Pad Plane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63984" y="3641065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Summed Traces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63984" y="3322778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X-axis (2.2 mm)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429797" y="2306164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</a:t>
            </a:r>
            <a:r>
              <a:rPr lang="en-US" sz="1400" dirty="0" smtClean="0"/>
              <a:t>-axis (2.2 mm)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63984" y="5673371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Time (20 ns per bin)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28469" y="4669659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ADC Units (arb. Units)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419461" y="2136710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61110" y="1822579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7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t="50888" r="68097" b="7458"/>
          <a:stretch/>
        </p:blipFill>
        <p:spPr>
          <a:xfrm>
            <a:off x="1513908" y="3881535"/>
            <a:ext cx="3870279" cy="19024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t="8729" r="68251" b="48091"/>
          <a:stretch/>
        </p:blipFill>
        <p:spPr>
          <a:xfrm>
            <a:off x="1308768" y="1403040"/>
            <a:ext cx="3851618" cy="1972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748" t="8729" r="33641" b="7458"/>
          <a:stretch/>
        </p:blipFill>
        <p:spPr>
          <a:xfrm>
            <a:off x="6550090" y="1956049"/>
            <a:ext cx="3713497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92 Event 242519 – Double Alpha Candidate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Dopfer, APS Fall DNP, 8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8210" y="1342873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Pad Plane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63984" y="3641065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Summed Traces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63984" y="3322778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X-axis (2.2 mm)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429797" y="2306164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</a:t>
            </a:r>
            <a:r>
              <a:rPr lang="en-US" sz="1400" dirty="0" smtClean="0"/>
              <a:t>-axis (2.2 mm)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63984" y="5673371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Time (20 ns per bin)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28469" y="4669659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ADC Units (arb. Units)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419461" y="2136710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61110" y="1822579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50" t="4804" r="68017" b="48477"/>
          <a:stretch/>
        </p:blipFill>
        <p:spPr>
          <a:xfrm>
            <a:off x="1462657" y="1289550"/>
            <a:ext cx="3788227" cy="21337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5008" t="4804" r="33479" b="10403"/>
          <a:stretch/>
        </p:blipFill>
        <p:spPr>
          <a:xfrm>
            <a:off x="6438121" y="1800618"/>
            <a:ext cx="3822173" cy="387275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95 Event 68242 – Double Alpha Candidate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Dopfer, APS Fall DNP, 8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8210" y="1342873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Pad Plane Image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63984" y="3641065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Summed Traces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63984" y="3322778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X-axis (2.2 mm)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429797" y="2306164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</a:t>
            </a:r>
            <a:r>
              <a:rPr lang="en-US" sz="1400" dirty="0" smtClean="0"/>
              <a:t>-axis (2.2 mm)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63984" y="5673371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Time (20 ns per bin)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28469" y="4669659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ADC Units (arb. Units)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419461" y="2136710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61110" y="1822579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365" t="51727" r="68402" b="10403"/>
          <a:stretch/>
        </p:blipFill>
        <p:spPr>
          <a:xfrm>
            <a:off x="1635206" y="3958731"/>
            <a:ext cx="3788228" cy="172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08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66" t="51581" r="67633" b="7357"/>
          <a:stretch/>
        </p:blipFill>
        <p:spPr>
          <a:xfrm>
            <a:off x="1616546" y="4022868"/>
            <a:ext cx="3857625" cy="18754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66" t="4214" r="67633" b="47902"/>
          <a:stretch/>
        </p:blipFill>
        <p:spPr>
          <a:xfrm>
            <a:off x="1356255" y="1276512"/>
            <a:ext cx="3857625" cy="2186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5269" t="4214" r="33500" b="9814"/>
          <a:stretch/>
        </p:blipFill>
        <p:spPr>
          <a:xfrm>
            <a:off x="6466113" y="1746830"/>
            <a:ext cx="3776617" cy="392654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101 Event 14362 – Double Alpha Candidate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Dopfer, APS Fall DNP, 8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63984" y="3641065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Summed Traces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63984" y="3322778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X-axis (2.2 mm)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429797" y="2306164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</a:t>
            </a:r>
            <a:r>
              <a:rPr lang="en-US" sz="1400" dirty="0" smtClean="0"/>
              <a:t>-axis (2.2 mm)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63984" y="5673371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Time (20 ns per bin)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28469" y="4669659"/>
            <a:ext cx="226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ADC Units (arb. Units)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428986" y="2096229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61110" y="1822579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02691" y="1322049"/>
            <a:ext cx="3125755" cy="429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38210" y="1342873"/>
            <a:ext cx="226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Pad Plane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59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recent years, there has been </a:t>
            </a:r>
            <a:r>
              <a:rPr lang="en-US" dirty="0"/>
              <a:t>increasing interest in predicting the half life of the undiscovered simultaneous double-alpha decay </a:t>
            </a:r>
            <a:r>
              <a:rPr lang="en-US" dirty="0" smtClean="0"/>
              <a:t>mode, </a:t>
            </a:r>
            <a:r>
              <a:rPr lang="en-US" dirty="0"/>
              <a:t>with widely varying results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upgraded the TPC of the GADGET II system to operate at higher pressures (up to 2000 </a:t>
            </a:r>
            <a:r>
              <a:rPr lang="en-US" dirty="0" err="1" smtClean="0"/>
              <a:t>torr</a:t>
            </a:r>
            <a:r>
              <a:rPr lang="en-US" dirty="0" smtClean="0"/>
              <a:t>), resulting in a higher efficienc</a:t>
            </a:r>
            <a:r>
              <a:rPr lang="en-US" dirty="0" smtClean="0"/>
              <a:t>y to contain the full energy of a particle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GADGET II system is uniquely prepared to conduct this experiment in a tabletop </a:t>
            </a:r>
            <a:r>
              <a:rPr lang="en-US" dirty="0" smtClean="0"/>
              <a:t>setting</a:t>
            </a:r>
            <a:endParaRPr lang="en-US" dirty="0" smtClean="0"/>
          </a:p>
          <a:p>
            <a:r>
              <a:rPr lang="en-US" dirty="0" smtClean="0"/>
              <a:t>With the data taken so far, we have ruled out one of the theoretical predictions (Denisov, 2021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see candidates whose signals are consistent with what we expect to see for double alpha decay, but further analysis is required to rule out the possibility these come from background</a:t>
            </a: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Outlook</a:t>
            </a:r>
          </a:p>
          <a:p>
            <a:r>
              <a:rPr lang="en-US" dirty="0" smtClean="0"/>
              <a:t>We have begun analyzing approximately 20% of the data we will take</a:t>
            </a:r>
          </a:p>
          <a:p>
            <a:r>
              <a:rPr lang="en-US" dirty="0" smtClean="0"/>
              <a:t>Our goal with the full data set is to test the microscopic prediction of Zhao </a:t>
            </a:r>
            <a:r>
              <a:rPr lang="en-US" i="1" dirty="0" smtClean="0"/>
              <a:t>et al.</a:t>
            </a:r>
            <a:endParaRPr lang="en-US" i="1" dirty="0" smtClean="0"/>
          </a:p>
          <a:p>
            <a:r>
              <a:rPr lang="en-US" dirty="0" smtClean="0"/>
              <a:t>We will also analyze gamma data taken with </a:t>
            </a:r>
            <a:r>
              <a:rPr lang="en-US" dirty="0" smtClean="0"/>
              <a:t>two </a:t>
            </a:r>
            <a:r>
              <a:rPr lang="en-US" dirty="0" smtClean="0"/>
              <a:t>HPGe </a:t>
            </a:r>
            <a:r>
              <a:rPr lang="en-US" dirty="0" smtClean="0"/>
              <a:t>detectors coupled to the TPC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Dopfer, APS Fall DNP, 8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2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gratefully acknowledge financial support from the U.S. National Science Foundation under Award Numbers 1913554 &amp; 2209429.</a:t>
            </a:r>
          </a:p>
          <a:p>
            <a:r>
              <a:rPr lang="en-US" sz="2400" dirty="0"/>
              <a:t>This material is based upon work supported by the U.S. Department of Energy, Office of Science, Office under Award Number(s) </a:t>
            </a:r>
            <a:r>
              <a:rPr lang="en-US" sz="2400" dirty="0"/>
              <a:t>DE-SC0016052</a:t>
            </a:r>
            <a:r>
              <a:rPr lang="en-US" sz="2400" dirty="0" smtClean="0"/>
              <a:t>, DE-SC0023529, </a:t>
            </a:r>
            <a:r>
              <a:rPr lang="en-US" sz="2400" dirty="0"/>
              <a:t>DE-SC0022299</a:t>
            </a:r>
            <a:r>
              <a:rPr lang="en-US" sz="2400" dirty="0"/>
              <a:t>, </a:t>
            </a:r>
            <a:r>
              <a:rPr lang="en-US" sz="2400" dirty="0" smtClean="0"/>
              <a:t>&amp; </a:t>
            </a:r>
            <a:r>
              <a:rPr lang="en-US" sz="2400" dirty="0" smtClean="0"/>
              <a:t>DE-SC0024587</a:t>
            </a:r>
          </a:p>
          <a:p>
            <a:r>
              <a:rPr lang="en-US" sz="2400" dirty="0" smtClean="0"/>
              <a:t>Thanks also to the </a:t>
            </a:r>
            <a:r>
              <a:rPr lang="en-US" sz="2400" dirty="0" smtClean="0"/>
              <a:t>GADGET double alpha search </a:t>
            </a:r>
            <a:r>
              <a:rPr lang="en-US" sz="2400" dirty="0" smtClean="0"/>
              <a:t>collaboration: Alex Adams, Daniel </a:t>
            </a:r>
            <a:r>
              <a:rPr lang="en-US" sz="2400" dirty="0" err="1" smtClean="0"/>
              <a:t>Bazin</a:t>
            </a:r>
            <a:r>
              <a:rPr lang="en-US" sz="2400" dirty="0" smtClean="0"/>
              <a:t>, </a:t>
            </a:r>
            <a:r>
              <a:rPr lang="en-US" sz="2400" dirty="0" err="1" smtClean="0"/>
              <a:t>Ruchi</a:t>
            </a:r>
            <a:r>
              <a:rPr lang="en-US" sz="2400" dirty="0" smtClean="0"/>
              <a:t> Mahajan,</a:t>
            </a:r>
            <a:r>
              <a:rPr lang="en-US" sz="2400" dirty="0"/>
              <a:t> Emanuel </a:t>
            </a:r>
            <a:r>
              <a:rPr lang="en-US" sz="2400" dirty="0" err="1"/>
              <a:t>Pollacco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Lijie</a:t>
            </a:r>
            <a:r>
              <a:rPr lang="en-US" sz="2400" dirty="0" smtClean="0"/>
              <a:t> Sun, Tyler Wheeler, Chris </a:t>
            </a:r>
            <a:r>
              <a:rPr lang="en-US" sz="2400" dirty="0" err="1" smtClean="0"/>
              <a:t>Wrede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and Funding Acknowledgements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APS Fall DNP, 8 October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5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24" y="3020465"/>
            <a:ext cx="1860099" cy="22813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Single Decay Modes</a:t>
                </a:r>
              </a:p>
              <a:p>
                <a:pPr lvl="1"/>
                <a:r>
                  <a:rPr lang="el-GR" dirty="0" smtClean="0"/>
                  <a:t>α</a:t>
                </a:r>
                <a:r>
                  <a:rPr lang="en-US" dirty="0" smtClean="0"/>
                  <a:t> – E. Rutherford (</a:t>
                </a:r>
                <a:r>
                  <a:rPr lang="en-US" b="1" dirty="0" smtClean="0"/>
                  <a:t>1899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l-GR" dirty="0"/>
                  <a:t>β</a:t>
                </a:r>
                <a:r>
                  <a:rPr lang="en-US" dirty="0" smtClean="0"/>
                  <a:t> – H. Becquerel (</a:t>
                </a:r>
                <a:r>
                  <a:rPr lang="en-US" b="1" dirty="0" smtClean="0"/>
                  <a:t>1896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– P. Villard (</a:t>
                </a:r>
                <a:r>
                  <a:rPr lang="en-US" b="1" dirty="0" smtClean="0"/>
                  <a:t>1900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Double Decay</a:t>
                </a:r>
              </a:p>
              <a:p>
                <a:pPr lvl="1"/>
                <a:r>
                  <a:rPr lang="el-GR" dirty="0" smtClean="0"/>
                  <a:t>2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l-GR" dirty="0" smtClean="0"/>
                  <a:t>ββ</a:t>
                </a:r>
                <a:r>
                  <a:rPr lang="en-US" dirty="0" smtClean="0"/>
                  <a:t> - M</a:t>
                </a:r>
                <a:r>
                  <a:rPr lang="en-US" dirty="0"/>
                  <a:t>. K. </a:t>
                </a:r>
                <a:r>
                  <a:rPr lang="en-US" dirty="0" smtClean="0"/>
                  <a:t>Moe, D. D. </a:t>
                </a:r>
                <a:r>
                  <a:rPr lang="en-US" dirty="0" err="1" smtClean="0"/>
                  <a:t>Lowentha</a:t>
                </a:r>
                <a:r>
                  <a:rPr lang="en-US" dirty="0" err="1"/>
                  <a:t>l</a:t>
                </a:r>
                <a:r>
                  <a:rPr lang="en-US" dirty="0" smtClean="0"/>
                  <a:t> (</a:t>
                </a:r>
                <a:r>
                  <a:rPr lang="en-US" b="1" dirty="0" smtClean="0"/>
                  <a:t>1980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- J. </a:t>
                </a:r>
                <a:r>
                  <a:rPr lang="en-US" dirty="0" err="1"/>
                  <a:t>Kramp</a:t>
                </a:r>
                <a:r>
                  <a:rPr lang="en-US" dirty="0"/>
                  <a:t>, </a:t>
                </a:r>
                <a:r>
                  <a:rPr lang="en-US" dirty="0" smtClean="0"/>
                  <a:t>et al.(</a:t>
                </a:r>
                <a:r>
                  <a:rPr lang="en-US" b="1" dirty="0" smtClean="0"/>
                  <a:t>1987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l-GR" dirty="0" smtClean="0"/>
                  <a:t>αα</a:t>
                </a:r>
                <a:r>
                  <a:rPr lang="en-US" dirty="0" smtClean="0"/>
                  <a:t> </a:t>
                </a:r>
                <a:r>
                  <a:rPr lang="en-US" dirty="0" smtClean="0"/>
                  <a:t>– Undiscovered (</a:t>
                </a:r>
                <a:r>
                  <a:rPr lang="en-US" b="1" dirty="0" smtClean="0"/>
                  <a:t>????</a:t>
                </a:r>
                <a:r>
                  <a:rPr lang="en-US" dirty="0" smtClean="0"/>
                  <a:t>)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322"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525" y="2745997"/>
            <a:ext cx="3117476" cy="190685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123" y="3179992"/>
            <a:ext cx="2849861" cy="20726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Double Decays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Dopfer, APS Fall DNP, 8 October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24" y="1004316"/>
            <a:ext cx="1819118" cy="14678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9543" y="1036967"/>
            <a:ext cx="1820552" cy="145071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095754" y="1067100"/>
            <a:ext cx="2160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64308"/>
                </a:solidFill>
              </a:rPr>
              <a:t>Paul Villard, Archives d’électricité médicale, 16, 236–238, (1908).</a:t>
            </a:r>
            <a:endParaRPr lang="fr-FR" sz="1200" dirty="0">
              <a:solidFill>
                <a:srgbClr val="06430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48506" y="2474141"/>
            <a:ext cx="20229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064308"/>
                </a:solidFill>
              </a:rPr>
              <a:t>Image </a:t>
            </a:r>
            <a:r>
              <a:rPr lang="fr-FR" sz="1200" dirty="0" err="1">
                <a:solidFill>
                  <a:srgbClr val="064308"/>
                </a:solidFill>
              </a:rPr>
              <a:t>Credit</a:t>
            </a:r>
            <a:r>
              <a:rPr lang="fr-FR" sz="1200" dirty="0">
                <a:solidFill>
                  <a:srgbClr val="064308"/>
                </a:solidFill>
              </a:rPr>
              <a:t>: CERN</a:t>
            </a:r>
            <a:endParaRPr lang="fr-FR" sz="1200" dirty="0">
              <a:solidFill>
                <a:srgbClr val="064308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75059" y="4581447"/>
            <a:ext cx="338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64308"/>
                </a:solidFill>
              </a:rPr>
              <a:t>J. </a:t>
            </a:r>
            <a:r>
              <a:rPr lang="en-US" sz="1200" dirty="0" err="1" smtClean="0">
                <a:solidFill>
                  <a:srgbClr val="064308"/>
                </a:solidFill>
              </a:rPr>
              <a:t>Kramp</a:t>
            </a:r>
            <a:r>
              <a:rPr lang="en-US" sz="1200" dirty="0" smtClean="0">
                <a:solidFill>
                  <a:srgbClr val="064308"/>
                </a:solidFill>
              </a:rPr>
              <a:t> et al., Nuclear Phys. A, 474, 2, 412-450, (1987).</a:t>
            </a:r>
            <a:r>
              <a:rPr lang="fr-FR" sz="1200" dirty="0">
                <a:solidFill>
                  <a:srgbClr val="064308"/>
                </a:solidFill>
              </a:rPr>
              <a:t> 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755475" y="5306744"/>
            <a:ext cx="3635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64308"/>
                </a:solidFill>
              </a:rPr>
              <a:t>M. K. </a:t>
            </a:r>
            <a:r>
              <a:rPr lang="fr-FR" sz="1200" dirty="0" smtClean="0">
                <a:solidFill>
                  <a:srgbClr val="064308"/>
                </a:solidFill>
              </a:rPr>
              <a:t>Moe </a:t>
            </a:r>
            <a:r>
              <a:rPr lang="fr-FR" sz="1200" i="1" dirty="0">
                <a:solidFill>
                  <a:srgbClr val="064308"/>
                </a:solidFill>
              </a:rPr>
              <a:t>et al.</a:t>
            </a:r>
            <a:r>
              <a:rPr lang="fr-FR" sz="1200" dirty="0">
                <a:solidFill>
                  <a:srgbClr val="064308"/>
                </a:solidFill>
              </a:rPr>
              <a:t>, Phys. </a:t>
            </a:r>
            <a:r>
              <a:rPr lang="fr-FR" sz="1200" dirty="0" err="1">
                <a:solidFill>
                  <a:srgbClr val="064308"/>
                </a:solidFill>
              </a:rPr>
              <a:t>Rev</a:t>
            </a:r>
            <a:r>
              <a:rPr lang="fr-FR" sz="1200" dirty="0">
                <a:solidFill>
                  <a:srgbClr val="064308"/>
                </a:solidFill>
              </a:rPr>
              <a:t>. C, 22, 2186, </a:t>
            </a:r>
            <a:r>
              <a:rPr lang="fr-FR" sz="1200" dirty="0" smtClean="0">
                <a:solidFill>
                  <a:srgbClr val="064308"/>
                </a:solidFill>
              </a:rPr>
              <a:t>(1980).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107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90" y="1066800"/>
            <a:ext cx="6582833" cy="49371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Sensitivity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APS Fall DNP, 8 October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37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see that there is not a lot of information for decays to excited states of both </a:t>
            </a:r>
            <a:r>
              <a:rPr lang="en-US" baseline="30000" dirty="0"/>
              <a:t>216</a:t>
            </a:r>
            <a:r>
              <a:rPr lang="en-US" dirty="0"/>
              <a:t>Po and </a:t>
            </a:r>
            <a:r>
              <a:rPr lang="en-US" baseline="30000" dirty="0"/>
              <a:t>212</a:t>
            </a:r>
            <a:r>
              <a:rPr lang="en-US" dirty="0"/>
              <a:t>Pb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Decay to Excited States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Dopfer, APS Fall DNP, 8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98" t="1141" r="1323" b="1141"/>
          <a:stretch/>
        </p:blipFill>
        <p:spPr>
          <a:xfrm>
            <a:off x="1600200" y="2152066"/>
            <a:ext cx="4343400" cy="3683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50" y="1422455"/>
            <a:ext cx="5041050" cy="32010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15165" y="5825816"/>
            <a:ext cx="16001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Figure Credit: NNDC</a:t>
            </a:r>
          </a:p>
        </p:txBody>
      </p:sp>
    </p:spTree>
    <p:extLst>
      <p:ext uri="{BB962C8B-B14F-4D97-AF65-F5344CB8AC3E}">
        <p14:creationId xmlns:p14="http://schemas.microsoft.com/office/powerpoint/2010/main" val="2839891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see that there is not a lot of information for decays to excited states of both </a:t>
            </a:r>
            <a:r>
              <a:rPr lang="en-US" baseline="30000" dirty="0"/>
              <a:t>216</a:t>
            </a:r>
            <a:r>
              <a:rPr lang="en-US" dirty="0"/>
              <a:t>Po and </a:t>
            </a:r>
            <a:r>
              <a:rPr lang="en-US" baseline="30000" dirty="0"/>
              <a:t>212</a:t>
            </a:r>
            <a:r>
              <a:rPr lang="en-US" dirty="0"/>
              <a:t>Pb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Decay to Excited States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Dopfer, APS Fall DNP, 8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133" y="1828800"/>
            <a:ext cx="4506810" cy="4019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28800"/>
            <a:ext cx="4269966" cy="401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75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E65D112-AE06-4F66-8B4C-0AE9367FF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200" y="1186692"/>
            <a:ext cx="6363801" cy="23413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APS Fall DNP, 8 October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884C31-E693-49F7-9407-9875F912D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88" y="3544692"/>
            <a:ext cx="6404023" cy="23561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AC53C4-B34A-44EF-8D4E-AC76D8DFD2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59" t="1055"/>
          <a:stretch/>
        </p:blipFill>
        <p:spPr>
          <a:xfrm>
            <a:off x="101601" y="3569494"/>
            <a:ext cx="5931388" cy="2327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775A5E-0FED-4F60-8350-9B8BC5B512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64" r="1663"/>
          <a:stretch/>
        </p:blipFill>
        <p:spPr>
          <a:xfrm>
            <a:off x="0" y="1081516"/>
            <a:ext cx="6167534" cy="24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50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01473F-97B0-4455-A77B-790899E6E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39" y="1066799"/>
            <a:ext cx="9620133" cy="49371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APS Fall DNP, 8 October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69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 by Rose and Jones in 1984 in </a:t>
            </a:r>
            <a:r>
              <a:rPr lang="en-US" baseline="30000" dirty="0" smtClean="0"/>
              <a:t>223</a:t>
            </a:r>
            <a:r>
              <a:rPr lang="en-US" dirty="0" smtClean="0"/>
              <a:t>Ra -&gt; </a:t>
            </a:r>
            <a:r>
              <a:rPr lang="en-US" baseline="30000" dirty="0" smtClean="0"/>
              <a:t>14</a:t>
            </a:r>
            <a:r>
              <a:rPr lang="en-US" dirty="0" smtClean="0"/>
              <a:t>C + </a:t>
            </a:r>
            <a:r>
              <a:rPr lang="en-US" baseline="30000" dirty="0" smtClean="0"/>
              <a:t>209</a:t>
            </a:r>
            <a:r>
              <a:rPr lang="en-US" dirty="0" smtClean="0"/>
              <a:t>Pb / </a:t>
            </a:r>
            <a:r>
              <a:rPr lang="en-US" baseline="30000" dirty="0"/>
              <a:t>223</a:t>
            </a:r>
            <a:r>
              <a:rPr lang="en-US" dirty="0"/>
              <a:t>Ra -&gt; </a:t>
            </a:r>
            <a:r>
              <a:rPr lang="en-US" baseline="30000" dirty="0" smtClean="0"/>
              <a:t>12</a:t>
            </a:r>
            <a:r>
              <a:rPr lang="en-US" dirty="0" smtClean="0"/>
              <a:t>C </a:t>
            </a:r>
            <a:r>
              <a:rPr lang="en-US" dirty="0"/>
              <a:t>+ </a:t>
            </a:r>
            <a:r>
              <a:rPr lang="en-US" baseline="30000" dirty="0" smtClean="0"/>
              <a:t>211</a:t>
            </a:r>
            <a:r>
              <a:rPr lang="en-US" dirty="0" smtClean="0"/>
              <a:t>Pb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Decay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APS Fall DNP, 8 October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5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78" y="1084524"/>
            <a:ext cx="9711939" cy="49723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APS Fall DNP, 8 October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initial runs provide enough data to rule out the Denisov prediction of 1/100 decays being double alphas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4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24" y="1261496"/>
            <a:ext cx="4451248" cy="454866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Noise in the TPC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APS Fall DNP, 8 October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98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69 Event 200240 – </a:t>
            </a:r>
            <a:r>
              <a:rPr lang="en-US" dirty="0"/>
              <a:t>Accidental Coincidence: ~2 us difference in time between the 2 events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GADGET Workshop, 5 August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502" r="31899" b="5883"/>
          <a:stretch/>
        </p:blipFill>
        <p:spPr>
          <a:xfrm>
            <a:off x="1961026" y="1706366"/>
            <a:ext cx="8297333" cy="4080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4476"/>
            <a:ext cx="2594908" cy="24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74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Disintegration Events – We’ve seen ~5 of these types of events so far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GADGET Workshop, 5 August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985" b="7513"/>
          <a:stretch/>
        </p:blipFill>
        <p:spPr>
          <a:xfrm>
            <a:off x="0" y="2396067"/>
            <a:ext cx="6090629" cy="2854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5408" b="6040"/>
          <a:stretch/>
        </p:blipFill>
        <p:spPr>
          <a:xfrm>
            <a:off x="6192229" y="2394201"/>
            <a:ext cx="5999771" cy="2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7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Alpha Decay Theory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Dopfer, APS Fall DNP, 8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869"/>
            <a:ext cx="4617192" cy="2258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856" y="830668"/>
            <a:ext cx="4172289" cy="2731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12" y="3360773"/>
            <a:ext cx="5214697" cy="29956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0632" y="3555103"/>
            <a:ext cx="4023513" cy="2925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837" y="4357883"/>
            <a:ext cx="5809670" cy="25001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4139" y="669661"/>
            <a:ext cx="5088368" cy="32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Disintegration Events – We’ve seen ~5 of these types of events so far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GADGET Workshop, 5 August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28" t="4310" r="31994" b="6622"/>
          <a:stretch/>
        </p:blipFill>
        <p:spPr>
          <a:xfrm>
            <a:off x="321733" y="1438926"/>
            <a:ext cx="5172228" cy="25637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55" t="4053" r="31873" b="6273"/>
          <a:stretch/>
        </p:blipFill>
        <p:spPr>
          <a:xfrm>
            <a:off x="6095548" y="1346428"/>
            <a:ext cx="5529784" cy="2755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16" t="4173" r="32639" b="6253"/>
          <a:stretch/>
        </p:blipFill>
        <p:spPr>
          <a:xfrm>
            <a:off x="4038834" y="4052759"/>
            <a:ext cx="3962620" cy="20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75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Alpha Decay Theory: </a:t>
            </a:r>
            <a:r>
              <a:rPr lang="en-US" baseline="30000" dirty="0" smtClean="0"/>
              <a:t>220</a:t>
            </a:r>
            <a:r>
              <a:rPr lang="en-US" dirty="0" smtClean="0"/>
              <a:t>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J. Dopfer, APS Fall DNP, 8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643" y="1760417"/>
            <a:ext cx="4800358" cy="38847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5822" y="54248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064308"/>
                </a:solidFill>
              </a:rPr>
              <a:t>F</a:t>
            </a:r>
            <a:r>
              <a:rPr lang="en-US" sz="1200" dirty="0">
                <a:solidFill>
                  <a:srgbClr val="064308"/>
                </a:solidFill>
              </a:rPr>
              <a:t>. Mercier </a:t>
            </a:r>
            <a:r>
              <a:rPr lang="en-US" sz="1200" i="1" dirty="0">
                <a:solidFill>
                  <a:srgbClr val="064308"/>
                </a:solidFill>
              </a:rPr>
              <a:t>et al</a:t>
            </a:r>
            <a:r>
              <a:rPr lang="en-US" sz="1200" dirty="0" smtClean="0">
                <a:solidFill>
                  <a:srgbClr val="064308"/>
                </a:solidFill>
              </a:rPr>
              <a:t>., </a:t>
            </a:r>
            <a:r>
              <a:rPr lang="en-US" sz="1200" dirty="0" smtClean="0">
                <a:solidFill>
                  <a:srgbClr val="064308"/>
                </a:solidFill>
              </a:rPr>
              <a:t>Phys</a:t>
            </a:r>
            <a:r>
              <a:rPr lang="en-US" sz="1200" dirty="0">
                <a:solidFill>
                  <a:srgbClr val="064308"/>
                </a:solidFill>
              </a:rPr>
              <a:t>. Rev. Lett</a:t>
            </a:r>
            <a:r>
              <a:rPr lang="en-US" sz="1200" dirty="0" smtClean="0">
                <a:solidFill>
                  <a:srgbClr val="064308"/>
                </a:solidFill>
              </a:rPr>
              <a:t>., 127, 012501, </a:t>
            </a:r>
            <a:r>
              <a:rPr lang="en-US" sz="1200" dirty="0" smtClean="0">
                <a:solidFill>
                  <a:srgbClr val="064308"/>
                </a:solidFill>
              </a:rPr>
              <a:t>(2021). </a:t>
            </a:r>
            <a:endParaRPr lang="en-US" sz="1200" dirty="0">
              <a:solidFill>
                <a:srgbClr val="064308"/>
              </a:solidFill>
            </a:endParaRPr>
          </a:p>
          <a:p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512723"/>
              </p:ext>
            </p:extLst>
          </p:nvPr>
        </p:nvGraphicFramePr>
        <p:xfrm>
          <a:off x="1365083" y="2695078"/>
          <a:ext cx="499143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813">
                  <a:extLst>
                    <a:ext uri="{9D8B030D-6E8A-4147-A177-3AD203B41FA5}">
                      <a16:colId xmlns:a16="http://schemas.microsoft.com/office/drawing/2014/main" val="358342981"/>
                    </a:ext>
                  </a:extLst>
                </a:gridCol>
                <a:gridCol w="1663813">
                  <a:extLst>
                    <a:ext uri="{9D8B030D-6E8A-4147-A177-3AD203B41FA5}">
                      <a16:colId xmlns:a16="http://schemas.microsoft.com/office/drawing/2014/main" val="1787452645"/>
                    </a:ext>
                  </a:extLst>
                </a:gridCol>
                <a:gridCol w="1663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794">
                <a:tc>
                  <a:txBody>
                    <a:bodyPr/>
                    <a:lstStyle/>
                    <a:p>
                      <a:r>
                        <a:rPr lang="en-US" dirty="0" smtClean="0"/>
                        <a:t>Theory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Branching Ratio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Half Life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558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UMADAC [1]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-2.07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6532 s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Microscopic [2]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-6.4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1.1x10</a:t>
                      </a:r>
                      <a:r>
                        <a:rPr lang="en-US" baseline="30000" dirty="0" smtClean="0"/>
                        <a:t>8</a:t>
                      </a:r>
                      <a:r>
                        <a:rPr lang="en-US" baseline="0" dirty="0" smtClean="0"/>
                        <a:t> s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808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MGLDM [3]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</a:t>
                      </a:r>
                      <a:r>
                        <a:rPr lang="en-US" baseline="30000" dirty="0" smtClean="0"/>
                        <a:t>-20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~5.6x10</a:t>
                      </a:r>
                      <a:r>
                        <a:rPr lang="en-US" baseline="30000" dirty="0" smtClean="0"/>
                        <a:t>21</a:t>
                      </a:r>
                      <a:r>
                        <a:rPr lang="en-US" baseline="0" dirty="0" smtClean="0"/>
                        <a:t> s</a:t>
                      </a: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7764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95643" y="47639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64308"/>
                </a:solidFill>
              </a:rPr>
              <a:t>[1] </a:t>
            </a:r>
            <a:r>
              <a:rPr lang="en-US" sz="1200" dirty="0" err="1">
                <a:solidFill>
                  <a:srgbClr val="064308"/>
                </a:solidFill>
              </a:rPr>
              <a:t>V.Yu</a:t>
            </a:r>
            <a:r>
              <a:rPr lang="en-US" sz="1200" dirty="0">
                <a:solidFill>
                  <a:srgbClr val="064308"/>
                </a:solidFill>
              </a:rPr>
              <a:t>. </a:t>
            </a:r>
            <a:r>
              <a:rPr lang="en-US" sz="1200" dirty="0" smtClean="0">
                <a:solidFill>
                  <a:srgbClr val="064308"/>
                </a:solidFill>
              </a:rPr>
              <a:t>Denisov, </a:t>
            </a:r>
            <a:r>
              <a:rPr lang="en-US" sz="1200" dirty="0" smtClean="0">
                <a:solidFill>
                  <a:srgbClr val="064308"/>
                </a:solidFill>
              </a:rPr>
              <a:t>Phys. Lett. </a:t>
            </a:r>
            <a:r>
              <a:rPr lang="en-US" sz="1200" dirty="0" smtClean="0">
                <a:solidFill>
                  <a:srgbClr val="064308"/>
                </a:solidFill>
              </a:rPr>
              <a:t>B, 835, 137569, </a:t>
            </a:r>
            <a:r>
              <a:rPr lang="en-US" sz="1200" dirty="0">
                <a:solidFill>
                  <a:srgbClr val="064308"/>
                </a:solidFill>
              </a:rPr>
              <a:t>(2022</a:t>
            </a:r>
            <a:r>
              <a:rPr lang="en-US" sz="1200" dirty="0" smtClean="0">
                <a:solidFill>
                  <a:srgbClr val="064308"/>
                </a:solidFill>
              </a:rPr>
              <a:t>). </a:t>
            </a:r>
            <a:endParaRPr lang="en-US" sz="1200" dirty="0">
              <a:solidFill>
                <a:srgbClr val="064308"/>
              </a:solidFill>
            </a:endParaRPr>
          </a:p>
          <a:p>
            <a:r>
              <a:rPr lang="en-US" sz="1200" dirty="0">
                <a:solidFill>
                  <a:srgbClr val="064308"/>
                </a:solidFill>
              </a:rPr>
              <a:t>[2] J. Zhao </a:t>
            </a:r>
            <a:r>
              <a:rPr lang="en-US" sz="1200" i="1" dirty="0">
                <a:solidFill>
                  <a:srgbClr val="064308"/>
                </a:solidFill>
              </a:rPr>
              <a:t>et al</a:t>
            </a:r>
            <a:r>
              <a:rPr lang="en-US" sz="1200" i="1" dirty="0" smtClean="0">
                <a:solidFill>
                  <a:srgbClr val="064308"/>
                </a:solidFill>
              </a:rPr>
              <a:t>.</a:t>
            </a:r>
            <a:r>
              <a:rPr lang="en-US" sz="1200" dirty="0" smtClean="0">
                <a:solidFill>
                  <a:srgbClr val="064308"/>
                </a:solidFill>
              </a:rPr>
              <a:t>, </a:t>
            </a:r>
            <a:r>
              <a:rPr lang="en-US" sz="1200" dirty="0" smtClean="0">
                <a:solidFill>
                  <a:srgbClr val="064308"/>
                </a:solidFill>
              </a:rPr>
              <a:t>Phys</a:t>
            </a:r>
            <a:r>
              <a:rPr lang="en-US" sz="1200" dirty="0">
                <a:solidFill>
                  <a:srgbClr val="064308"/>
                </a:solidFill>
              </a:rPr>
              <a:t>. Rev. </a:t>
            </a:r>
            <a:r>
              <a:rPr lang="en-US" sz="1200" dirty="0" smtClean="0">
                <a:solidFill>
                  <a:srgbClr val="064308"/>
                </a:solidFill>
              </a:rPr>
              <a:t>C, 107, 034311, </a:t>
            </a:r>
            <a:r>
              <a:rPr lang="en-US" sz="1200" dirty="0" smtClean="0">
                <a:solidFill>
                  <a:srgbClr val="064308"/>
                </a:solidFill>
              </a:rPr>
              <a:t>(2023). </a:t>
            </a:r>
            <a:endParaRPr lang="en-US" sz="1200" dirty="0">
              <a:solidFill>
                <a:srgbClr val="064308"/>
              </a:solidFill>
            </a:endParaRPr>
          </a:p>
          <a:p>
            <a:r>
              <a:rPr lang="en-US" sz="1200" dirty="0">
                <a:solidFill>
                  <a:srgbClr val="064308"/>
                </a:solidFill>
              </a:rPr>
              <a:t>[3] K. P. </a:t>
            </a:r>
            <a:r>
              <a:rPr lang="en-US" sz="1200" dirty="0" smtClean="0">
                <a:solidFill>
                  <a:srgbClr val="064308"/>
                </a:solidFill>
              </a:rPr>
              <a:t>Santhosh </a:t>
            </a:r>
            <a:r>
              <a:rPr lang="en-US" sz="1200" i="1" dirty="0" smtClean="0">
                <a:solidFill>
                  <a:srgbClr val="064308"/>
                </a:solidFill>
              </a:rPr>
              <a:t>et </a:t>
            </a:r>
            <a:r>
              <a:rPr lang="en-US" sz="1200" i="1" dirty="0" smtClean="0">
                <a:solidFill>
                  <a:srgbClr val="064308"/>
                </a:solidFill>
              </a:rPr>
              <a:t>al</a:t>
            </a:r>
            <a:r>
              <a:rPr lang="en-US" sz="1200" dirty="0" smtClean="0">
                <a:solidFill>
                  <a:srgbClr val="064308"/>
                </a:solidFill>
              </a:rPr>
              <a:t>., </a:t>
            </a:r>
            <a:r>
              <a:rPr lang="en-US" sz="1200" dirty="0" smtClean="0">
                <a:solidFill>
                  <a:srgbClr val="064308"/>
                </a:solidFill>
              </a:rPr>
              <a:t>Phys</a:t>
            </a:r>
            <a:r>
              <a:rPr lang="en-US" sz="1200" dirty="0">
                <a:solidFill>
                  <a:srgbClr val="064308"/>
                </a:solidFill>
              </a:rPr>
              <a:t>. Rev. </a:t>
            </a:r>
            <a:r>
              <a:rPr lang="en-US" sz="1200" dirty="0" smtClean="0">
                <a:solidFill>
                  <a:srgbClr val="064308"/>
                </a:solidFill>
              </a:rPr>
              <a:t>C, 104, 064604, </a:t>
            </a:r>
            <a:r>
              <a:rPr lang="en-US" sz="1200" dirty="0" smtClean="0">
                <a:solidFill>
                  <a:srgbClr val="064308"/>
                </a:solidFill>
              </a:rPr>
              <a:t>(2021). </a:t>
            </a:r>
            <a:endParaRPr lang="en-US" sz="1200" dirty="0">
              <a:solidFill>
                <a:srgbClr val="064308"/>
              </a:solidFill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branching ratio of double alpha decay </a:t>
            </a:r>
            <a:r>
              <a:rPr lang="en-US" dirty="0" smtClean="0"/>
              <a:t>varies widely depending on </a:t>
            </a:r>
            <a:r>
              <a:rPr lang="en-US" dirty="0" smtClean="0"/>
              <a:t>the theoretical </a:t>
            </a:r>
            <a:r>
              <a:rPr lang="en-US" dirty="0" smtClean="0"/>
              <a:t>model</a:t>
            </a:r>
            <a:endParaRPr lang="en-US" dirty="0" smtClean="0"/>
          </a:p>
          <a:p>
            <a:r>
              <a:rPr lang="en-US" dirty="0" smtClean="0"/>
              <a:t>Our goal with this experiment is to measure past the microscopic limit</a:t>
            </a:r>
          </a:p>
          <a:p>
            <a:r>
              <a:rPr lang="en-US" dirty="0" smtClean="0"/>
              <a:t>Single alpha decay of </a:t>
            </a:r>
            <a:r>
              <a:rPr lang="en-US" baseline="30000" dirty="0" smtClean="0"/>
              <a:t>220</a:t>
            </a:r>
            <a:r>
              <a:rPr lang="en-US" dirty="0" smtClean="0"/>
              <a:t>Rn t</a:t>
            </a:r>
            <a:r>
              <a:rPr lang="en-US" baseline="-25000" dirty="0" smtClean="0"/>
              <a:t>1/2</a:t>
            </a:r>
            <a:r>
              <a:rPr lang="en-US" dirty="0" smtClean="0"/>
              <a:t>=55.6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GADGET II TPC to search for </a:t>
            </a:r>
            <a:r>
              <a:rPr lang="en-US" baseline="30000" dirty="0" smtClean="0"/>
              <a:t>220</a:t>
            </a:r>
            <a:r>
              <a:rPr lang="en-US" dirty="0" smtClean="0"/>
              <a:t>Rn double alpha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5548" y="6338172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 dirty="0"/>
              <a:t>J. Dopfer, APS Fall DNP, 8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2" y="1011325"/>
            <a:ext cx="5815623" cy="3049528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98740" y="4246096"/>
            <a:ext cx="487586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201" indent="-180201" algn="l" defTabSz="803395" rtl="0" eaLnBrk="1" fontAlgn="base" hangingPunct="1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405" indent="-151670" algn="l" defTabSz="803395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659" indent="-160678" algn="l" defTabSz="803395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313" indent="-133649" algn="l" defTabSz="803395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3118" indent="-180201" algn="l" defTabSz="803395" rtl="0" eaLnBrk="1" fontAlgn="base" hangingPunct="1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577" indent="-150778" algn="l" defTabSz="807853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673" indent="-150778" algn="l" defTabSz="807853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770" indent="-150778" algn="l" defTabSz="807853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864" indent="-150778" algn="l" defTabSz="807853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kern="0" baseline="30000" dirty="0" smtClean="0"/>
              <a:t>220</a:t>
            </a:r>
            <a:r>
              <a:rPr lang="en-US" kern="0" dirty="0" smtClean="0"/>
              <a:t>Rn is a noble gas, so we can flow it from our gas handling system into our detector, where it will alpha decay</a:t>
            </a:r>
            <a:endParaRPr lang="en-US" kern="0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2523740" y="3759551"/>
            <a:ext cx="2450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64308"/>
                </a:solidFill>
              </a:rPr>
              <a:t>Figure Credit: HiRA Collaboration</a:t>
            </a:r>
          </a:p>
          <a:p>
            <a:r>
              <a:rPr lang="en-US" sz="1200" dirty="0">
                <a:solidFill>
                  <a:srgbClr val="064308"/>
                </a:solidFill>
              </a:rPr>
              <a:t> </a:t>
            </a:r>
            <a:endParaRPr lang="en-US" sz="1200" dirty="0">
              <a:solidFill>
                <a:srgbClr val="06430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532" y="5179815"/>
            <a:ext cx="5031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rgbClr val="064308"/>
                </a:solidFill>
              </a:rPr>
              <a:t>M. </a:t>
            </a:r>
            <a:r>
              <a:rPr lang="da-DK" sz="1200" dirty="0" smtClean="0">
                <a:solidFill>
                  <a:srgbClr val="064308"/>
                </a:solidFill>
              </a:rPr>
              <a:t>Friedman </a:t>
            </a:r>
            <a:r>
              <a:rPr lang="da-DK" sz="1200" i="1" dirty="0">
                <a:solidFill>
                  <a:srgbClr val="064308"/>
                </a:solidFill>
              </a:rPr>
              <a:t>et al</a:t>
            </a:r>
            <a:r>
              <a:rPr lang="da-DK" sz="1200" i="1" dirty="0" smtClean="0">
                <a:solidFill>
                  <a:srgbClr val="064308"/>
                </a:solidFill>
              </a:rPr>
              <a:t>.,</a:t>
            </a:r>
            <a:r>
              <a:rPr lang="da-DK" sz="1200" dirty="0" smtClean="0">
                <a:solidFill>
                  <a:srgbClr val="064308"/>
                </a:solidFill>
              </a:rPr>
              <a:t> NIM, 940, 93-102, </a:t>
            </a:r>
            <a:r>
              <a:rPr lang="da-DK" sz="1200" dirty="0">
                <a:solidFill>
                  <a:srgbClr val="064308"/>
                </a:solidFill>
              </a:rPr>
              <a:t>(2019).</a:t>
            </a:r>
            <a:endParaRPr lang="da-DK" sz="1200" dirty="0">
              <a:solidFill>
                <a:srgbClr val="064308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5531" y="5617529"/>
            <a:ext cx="5031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64308"/>
                </a:solidFill>
              </a:rPr>
              <a:t>T. </a:t>
            </a:r>
            <a:r>
              <a:rPr lang="en-US" sz="1200" dirty="0" smtClean="0">
                <a:solidFill>
                  <a:srgbClr val="064308"/>
                </a:solidFill>
              </a:rPr>
              <a:t>Budner, </a:t>
            </a:r>
            <a:r>
              <a:rPr lang="en-US" sz="1200" dirty="0">
                <a:solidFill>
                  <a:srgbClr val="064308"/>
                </a:solidFill>
              </a:rPr>
              <a:t>PhD Thesis, </a:t>
            </a:r>
            <a:r>
              <a:rPr lang="en-US" sz="1200" dirty="0" smtClean="0">
                <a:solidFill>
                  <a:srgbClr val="064308"/>
                </a:solidFill>
              </a:rPr>
              <a:t>MSU, </a:t>
            </a:r>
            <a:r>
              <a:rPr lang="en-US" sz="1200" dirty="0">
                <a:solidFill>
                  <a:srgbClr val="064308"/>
                </a:solidFill>
              </a:rPr>
              <a:t>(2022).</a:t>
            </a:r>
            <a:endParaRPr lang="en-US" sz="1200" dirty="0">
              <a:solidFill>
                <a:srgbClr val="064308"/>
              </a:solidFill>
            </a:endParaRPr>
          </a:p>
        </p:txBody>
      </p:sp>
      <p:pic>
        <p:nvPicPr>
          <p:cNvPr id="28" name="Content Placeholder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7741" y="1055473"/>
            <a:ext cx="6211415" cy="401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28"/>
          <p:cNvSpPr/>
          <p:nvPr/>
        </p:nvSpPr>
        <p:spPr>
          <a:xfrm>
            <a:off x="7951215" y="1011325"/>
            <a:ext cx="1152525" cy="657225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884444" y="1953307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921688" y="1578769"/>
            <a:ext cx="3237" cy="374538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58613" y="1050564"/>
            <a:ext cx="130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/>
              <a:t>228</a:t>
            </a:r>
            <a:r>
              <a:rPr lang="en-US" sz="2400" b="1" dirty="0"/>
              <a:t>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570309" y="1222907"/>
            <a:ext cx="130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baseline="30000" dirty="0" smtClean="0"/>
              <a:t>220</a:t>
            </a:r>
            <a:r>
              <a:rPr lang="en-US" sz="2400" b="1" dirty="0" smtClean="0"/>
              <a:t>Rn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378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GADGET II TPC to search for </a:t>
            </a:r>
            <a:r>
              <a:rPr lang="en-US" baseline="30000" dirty="0"/>
              <a:t>220</a:t>
            </a:r>
            <a:r>
              <a:rPr lang="en-US" dirty="0"/>
              <a:t>Rn double alpha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5548" y="6338172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 dirty="0"/>
              <a:t>J. Dopfer, APS Fall DNP, 8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40" y="3795040"/>
            <a:ext cx="4523021" cy="22637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372600" y="4267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458200" y="4414534"/>
            <a:ext cx="2971800" cy="0"/>
          </a:xfrm>
          <a:prstGeom prst="line">
            <a:avLst/>
          </a:prstGeom>
          <a:ln w="9525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688081">
            <a:off x="9601132" y="4544363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4400000">
            <a:off x="9465140" y="4843358"/>
            <a:ext cx="274320" cy="51906"/>
          </a:xfrm>
          <a:prstGeom prst="rightArrow">
            <a:avLst/>
          </a:prstGeom>
          <a:solidFill>
            <a:srgbClr val="66FF66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072" y="4672011"/>
            <a:ext cx="118941" cy="1310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866920" y="4512796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21073" b="47691"/>
          <a:stretch/>
        </p:blipFill>
        <p:spPr>
          <a:xfrm>
            <a:off x="9614878" y="4846408"/>
            <a:ext cx="343509" cy="123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7923BD-EBE0-B5BC-D7BD-8F6A35058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893" y="1011325"/>
            <a:ext cx="4750515" cy="2393544"/>
          </a:xfrm>
          <a:prstGeom prst="rect">
            <a:avLst/>
          </a:prstGeom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6EF7ABEE-9061-C69A-5E31-DC16B2F01446}"/>
              </a:ext>
            </a:extLst>
          </p:cNvPr>
          <p:cNvSpPr txBox="1"/>
          <p:nvPr/>
        </p:nvSpPr>
        <p:spPr>
          <a:xfrm>
            <a:off x="8020345" y="3313276"/>
            <a:ext cx="353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064308"/>
                </a:solidFill>
              </a:rPr>
              <a:t>F. Kruger, </a:t>
            </a:r>
            <a:r>
              <a:rPr lang="en-GB" sz="1200" dirty="0" err="1">
                <a:solidFill>
                  <a:srgbClr val="064308"/>
                </a:solidFill>
              </a:rPr>
              <a:t>Nucl</a:t>
            </a:r>
            <a:r>
              <a:rPr lang="en-GB" sz="1200" dirty="0">
                <a:solidFill>
                  <a:srgbClr val="064308"/>
                </a:solidFill>
              </a:rPr>
              <a:t>. Instr. Meth</a:t>
            </a:r>
            <a:r>
              <a:rPr lang="en-GB" sz="1200" dirty="0" smtClean="0">
                <a:solidFill>
                  <a:srgbClr val="064308"/>
                </a:solidFill>
              </a:rPr>
              <a:t>., A845, 248, (2017).</a:t>
            </a:r>
            <a:endParaRPr lang="en-GB" sz="1200" dirty="0">
              <a:solidFill>
                <a:srgbClr val="06430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7973" y="6031014"/>
            <a:ext cx="3436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64308"/>
                </a:solidFill>
              </a:rPr>
              <a:t>R</a:t>
            </a:r>
            <a:r>
              <a:rPr lang="en-US" sz="1200" dirty="0">
                <a:solidFill>
                  <a:srgbClr val="064308"/>
                </a:solidFill>
              </a:rPr>
              <a:t>. Mahajan, et al., Phys. Rev. C, 110, 035807, (2024).</a:t>
            </a:r>
          </a:p>
          <a:p>
            <a:endParaRPr lang="en-US" sz="1200" dirty="0">
              <a:solidFill>
                <a:srgbClr val="064308"/>
              </a:solidFill>
            </a:endParaRPr>
          </a:p>
          <a:p>
            <a:r>
              <a:rPr lang="en-US" sz="1200" dirty="0">
                <a:solidFill>
                  <a:srgbClr val="064308"/>
                </a:solidFill>
              </a:rPr>
              <a:t> </a:t>
            </a:r>
            <a:endParaRPr lang="en-US" sz="1200" dirty="0">
              <a:solidFill>
                <a:srgbClr val="064308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7" y="1098143"/>
            <a:ext cx="5748302" cy="4311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675" y="1093450"/>
            <a:ext cx="2565114" cy="123322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023183" y="5547245"/>
            <a:ext cx="296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HPGe Gamma Detectors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055270" y="4062413"/>
            <a:ext cx="1807368" cy="1428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786313" y="4774406"/>
            <a:ext cx="776288" cy="16661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848350" y="3555206"/>
            <a:ext cx="166688" cy="53340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98369" y="3555206"/>
            <a:ext cx="443420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544398" y="4791067"/>
            <a:ext cx="337291" cy="618303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271589" y="3759994"/>
            <a:ext cx="1725417" cy="35046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612231" y="4414116"/>
            <a:ext cx="266662" cy="418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62050" y="3251077"/>
            <a:ext cx="121445" cy="516061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693487" y="3251078"/>
            <a:ext cx="468563" cy="11606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693487" y="5138740"/>
            <a:ext cx="423319" cy="476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118514" y="4591050"/>
            <a:ext cx="326111" cy="555304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388607" y="4390847"/>
            <a:ext cx="51956" cy="21382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1371602" y="4384745"/>
            <a:ext cx="969167" cy="22949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-5040000">
            <a:off x="3805278" y="4246438"/>
            <a:ext cx="495383" cy="112574"/>
          </a:xfrm>
          <a:prstGeom prst="arc">
            <a:avLst>
              <a:gd name="adj1" fmla="val 14759525"/>
              <a:gd name="adj2" fmla="val 881287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c 85"/>
          <p:cNvSpPr/>
          <p:nvPr/>
        </p:nvSpPr>
        <p:spPr>
          <a:xfrm rot="15876152">
            <a:off x="2376226" y="3951495"/>
            <a:ext cx="2000637" cy="844543"/>
          </a:xfrm>
          <a:prstGeom prst="arc">
            <a:avLst>
              <a:gd name="adj1" fmla="val 16607932"/>
              <a:gd name="adj2" fmla="val 19905967"/>
            </a:avLst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c 98"/>
          <p:cNvSpPr/>
          <p:nvPr/>
        </p:nvSpPr>
        <p:spPr>
          <a:xfrm rot="16906096">
            <a:off x="3167471" y="2962902"/>
            <a:ext cx="681020" cy="749339"/>
          </a:xfrm>
          <a:prstGeom prst="arc">
            <a:avLst>
              <a:gd name="adj1" fmla="val 16355706"/>
              <a:gd name="adj2" fmla="val 4359494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>
            <a:off x="2609850" y="4531846"/>
            <a:ext cx="17621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609850" y="4321969"/>
            <a:ext cx="4763" cy="22145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440781" y="4333875"/>
            <a:ext cx="169069" cy="202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2238375" y="4329114"/>
            <a:ext cx="209550" cy="1762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2207788" y="4498181"/>
            <a:ext cx="37731" cy="10648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207087" y="4598623"/>
            <a:ext cx="4763" cy="965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2016919" y="4673979"/>
            <a:ext cx="237612" cy="72669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2200275" y="4681865"/>
            <a:ext cx="64294" cy="205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241006" y="4554132"/>
            <a:ext cx="17621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4421981" y="4348163"/>
            <a:ext cx="33338" cy="2178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4445794" y="4348163"/>
            <a:ext cx="161925" cy="1190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4595814" y="4355307"/>
            <a:ext cx="207167" cy="20954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4799045" y="4560818"/>
            <a:ext cx="30884" cy="8607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4799045" y="4638676"/>
            <a:ext cx="27749" cy="11889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779169" y="4757575"/>
            <a:ext cx="216694" cy="65262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Arc 141"/>
          <p:cNvSpPr/>
          <p:nvPr/>
        </p:nvSpPr>
        <p:spPr>
          <a:xfrm rot="18272667">
            <a:off x="2570628" y="4423541"/>
            <a:ext cx="813395" cy="493048"/>
          </a:xfrm>
          <a:prstGeom prst="arc">
            <a:avLst>
              <a:gd name="adj1" fmla="val 16200000"/>
              <a:gd name="adj2" fmla="val 19572451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2963744" y="3236119"/>
            <a:ext cx="177125" cy="11042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Arc 143"/>
          <p:cNvSpPr/>
          <p:nvPr/>
        </p:nvSpPr>
        <p:spPr>
          <a:xfrm rot="1998402">
            <a:off x="3510023" y="4310251"/>
            <a:ext cx="813395" cy="508776"/>
          </a:xfrm>
          <a:prstGeom prst="arc">
            <a:avLst>
              <a:gd name="adj1" fmla="val 15048497"/>
              <a:gd name="adj2" fmla="val 19572451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flipH="1" flipV="1">
            <a:off x="3876675" y="3295651"/>
            <a:ext cx="114300" cy="1021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ight Arrow 144"/>
          <p:cNvSpPr/>
          <p:nvPr/>
        </p:nvSpPr>
        <p:spPr>
          <a:xfrm rot="13987479">
            <a:off x="1294019" y="5222009"/>
            <a:ext cx="1050743" cy="16318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ight Arrow 145"/>
          <p:cNvSpPr/>
          <p:nvPr/>
        </p:nvSpPr>
        <p:spPr>
          <a:xfrm rot="17866026">
            <a:off x="4590345" y="5203070"/>
            <a:ext cx="1050743" cy="16318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227685" y="1822571"/>
            <a:ext cx="273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GADGET II TPC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8" name="Right Arrow 147"/>
          <p:cNvSpPr/>
          <p:nvPr/>
        </p:nvSpPr>
        <p:spPr>
          <a:xfrm rot="3162062">
            <a:off x="2232230" y="2578570"/>
            <a:ext cx="1050743" cy="1631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404810" y="1402218"/>
            <a:ext cx="273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Pad Plane w/ </a:t>
            </a:r>
            <a:r>
              <a:rPr lang="en-US" b="1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Vetos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0" name="Right Arrow 149"/>
          <p:cNvSpPr/>
          <p:nvPr/>
        </p:nvSpPr>
        <p:spPr>
          <a:xfrm>
            <a:off x="2861857" y="1538679"/>
            <a:ext cx="915469" cy="1631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GADGET II TPC to search for </a:t>
            </a:r>
            <a:r>
              <a:rPr lang="en-US" baseline="30000" dirty="0"/>
              <a:t>220</a:t>
            </a:r>
            <a:r>
              <a:rPr lang="en-US" dirty="0"/>
              <a:t>Rn double alpha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5548" y="6338172"/>
            <a:ext cx="5080007" cy="364628"/>
          </a:xfrm>
        </p:spPr>
        <p:txBody>
          <a:bodyPr/>
          <a:lstStyle/>
          <a:p>
            <a:pPr>
              <a:defRPr/>
            </a:pPr>
            <a:r>
              <a:rPr lang="en-US" dirty="0"/>
              <a:t>J. Dopfer, APS Fall DNP, 8 October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40" y="3795040"/>
            <a:ext cx="4523021" cy="22637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372600" y="4267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8458200" y="4414534"/>
            <a:ext cx="2971800" cy="0"/>
          </a:xfrm>
          <a:prstGeom prst="line">
            <a:avLst/>
          </a:prstGeom>
          <a:ln w="9525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688081">
            <a:off x="9601132" y="4544363"/>
            <a:ext cx="381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4400000">
            <a:off x="9465140" y="4843358"/>
            <a:ext cx="274320" cy="51906"/>
          </a:xfrm>
          <a:prstGeom prst="rightArrow">
            <a:avLst/>
          </a:prstGeom>
          <a:solidFill>
            <a:srgbClr val="66FF66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072" y="4672011"/>
            <a:ext cx="118941" cy="1310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866920" y="4512796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21073" b="47691"/>
          <a:stretch/>
        </p:blipFill>
        <p:spPr>
          <a:xfrm>
            <a:off x="9614878" y="4846408"/>
            <a:ext cx="343509" cy="123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7923BD-EBE0-B5BC-D7BD-8F6A35058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893" y="1011325"/>
            <a:ext cx="4750515" cy="2393544"/>
          </a:xfrm>
          <a:prstGeom prst="rect">
            <a:avLst/>
          </a:prstGeom>
        </p:spPr>
      </p:pic>
      <p:sp>
        <p:nvSpPr>
          <p:cNvPr id="17" name="TextBox 1">
            <a:extLst>
              <a:ext uri="{FF2B5EF4-FFF2-40B4-BE49-F238E27FC236}">
                <a16:creationId xmlns:a16="http://schemas.microsoft.com/office/drawing/2014/main" id="{6EF7ABEE-9061-C69A-5E31-DC16B2F01446}"/>
              </a:ext>
            </a:extLst>
          </p:cNvPr>
          <p:cNvSpPr txBox="1"/>
          <p:nvPr/>
        </p:nvSpPr>
        <p:spPr>
          <a:xfrm>
            <a:off x="8020345" y="3313276"/>
            <a:ext cx="353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rgbClr val="064308"/>
                </a:solidFill>
              </a:rPr>
              <a:t>F. Kruger, </a:t>
            </a:r>
            <a:r>
              <a:rPr lang="en-GB" sz="1200" dirty="0" err="1">
                <a:solidFill>
                  <a:srgbClr val="064308"/>
                </a:solidFill>
              </a:rPr>
              <a:t>Nucl</a:t>
            </a:r>
            <a:r>
              <a:rPr lang="en-GB" sz="1200" dirty="0">
                <a:solidFill>
                  <a:srgbClr val="064308"/>
                </a:solidFill>
              </a:rPr>
              <a:t>. Instr. Meth</a:t>
            </a:r>
            <a:r>
              <a:rPr lang="en-GB" sz="1200" dirty="0" smtClean="0">
                <a:solidFill>
                  <a:srgbClr val="064308"/>
                </a:solidFill>
              </a:rPr>
              <a:t>., A845, 248, (2017).</a:t>
            </a:r>
            <a:endParaRPr lang="en-GB" sz="1200" dirty="0">
              <a:solidFill>
                <a:srgbClr val="064308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7973" y="6031014"/>
            <a:ext cx="3436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64308"/>
                </a:solidFill>
              </a:rPr>
              <a:t>R</a:t>
            </a:r>
            <a:r>
              <a:rPr lang="en-US" sz="1200" dirty="0">
                <a:solidFill>
                  <a:srgbClr val="064308"/>
                </a:solidFill>
              </a:rPr>
              <a:t>. Mahajan, et al., Phys. Rev. C, 110, 035807, (2024).</a:t>
            </a:r>
          </a:p>
          <a:p>
            <a:endParaRPr lang="en-US" sz="1200" dirty="0">
              <a:solidFill>
                <a:srgbClr val="064308"/>
              </a:solidFill>
            </a:endParaRPr>
          </a:p>
          <a:p>
            <a:r>
              <a:rPr lang="en-US" sz="1200" dirty="0">
                <a:solidFill>
                  <a:srgbClr val="064308"/>
                </a:solidFill>
              </a:rPr>
              <a:t> </a:t>
            </a:r>
            <a:endParaRPr lang="en-US" sz="1200" dirty="0">
              <a:solidFill>
                <a:srgbClr val="064308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7" y="1098143"/>
            <a:ext cx="5748302" cy="43112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6675" y="1093450"/>
            <a:ext cx="2565114" cy="123322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023183" y="5547245"/>
            <a:ext cx="296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HPGe Gamma Detectors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4055270" y="4062413"/>
            <a:ext cx="1807368" cy="1428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786313" y="4774406"/>
            <a:ext cx="776288" cy="16661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848350" y="3555206"/>
            <a:ext cx="166688" cy="53340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98369" y="3555206"/>
            <a:ext cx="443420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544398" y="4791067"/>
            <a:ext cx="337291" cy="618303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271589" y="3759994"/>
            <a:ext cx="1725417" cy="35046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2612231" y="4414116"/>
            <a:ext cx="266662" cy="418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162050" y="3251077"/>
            <a:ext cx="121445" cy="516061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693487" y="3251078"/>
            <a:ext cx="468563" cy="11606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693487" y="5138740"/>
            <a:ext cx="423319" cy="476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1118514" y="4591050"/>
            <a:ext cx="326111" cy="555304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388607" y="4390847"/>
            <a:ext cx="51956" cy="21382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1371602" y="4384745"/>
            <a:ext cx="969167" cy="22949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-5040000">
            <a:off x="3805278" y="4246438"/>
            <a:ext cx="495383" cy="112574"/>
          </a:xfrm>
          <a:prstGeom prst="arc">
            <a:avLst>
              <a:gd name="adj1" fmla="val 14759525"/>
              <a:gd name="adj2" fmla="val 8812879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Arc 85"/>
          <p:cNvSpPr/>
          <p:nvPr/>
        </p:nvSpPr>
        <p:spPr>
          <a:xfrm rot="15876152">
            <a:off x="2376226" y="3951495"/>
            <a:ext cx="2000637" cy="844543"/>
          </a:xfrm>
          <a:prstGeom prst="arc">
            <a:avLst>
              <a:gd name="adj1" fmla="val 16607932"/>
              <a:gd name="adj2" fmla="val 19905967"/>
            </a:avLst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c 98"/>
          <p:cNvSpPr/>
          <p:nvPr/>
        </p:nvSpPr>
        <p:spPr>
          <a:xfrm rot="16906096">
            <a:off x="3167471" y="2962902"/>
            <a:ext cx="681020" cy="749339"/>
          </a:xfrm>
          <a:prstGeom prst="arc">
            <a:avLst>
              <a:gd name="adj1" fmla="val 16355706"/>
              <a:gd name="adj2" fmla="val 4359494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>
            <a:off x="2609850" y="4531846"/>
            <a:ext cx="17621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609850" y="4321969"/>
            <a:ext cx="4763" cy="22145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2440781" y="4333875"/>
            <a:ext cx="169069" cy="202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2238375" y="4329114"/>
            <a:ext cx="209550" cy="1762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2207788" y="4498181"/>
            <a:ext cx="37731" cy="10648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2207087" y="4598623"/>
            <a:ext cx="4763" cy="9653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2016919" y="4673979"/>
            <a:ext cx="237612" cy="72669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2200275" y="4681865"/>
            <a:ext cx="64294" cy="205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4241006" y="4554132"/>
            <a:ext cx="17621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4421981" y="4348163"/>
            <a:ext cx="33338" cy="21787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 flipV="1">
            <a:off x="4445794" y="4348163"/>
            <a:ext cx="161925" cy="11906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4595814" y="4355307"/>
            <a:ext cx="207167" cy="20954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4799045" y="4560818"/>
            <a:ext cx="30884" cy="8607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4799045" y="4638676"/>
            <a:ext cx="27749" cy="11889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4779169" y="4757575"/>
            <a:ext cx="216694" cy="65262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Arc 141"/>
          <p:cNvSpPr/>
          <p:nvPr/>
        </p:nvSpPr>
        <p:spPr>
          <a:xfrm rot="18272667">
            <a:off x="2570628" y="4423541"/>
            <a:ext cx="813395" cy="493048"/>
          </a:xfrm>
          <a:prstGeom prst="arc">
            <a:avLst>
              <a:gd name="adj1" fmla="val 16200000"/>
              <a:gd name="adj2" fmla="val 19572451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2963744" y="3236119"/>
            <a:ext cx="177125" cy="110421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Arc 143"/>
          <p:cNvSpPr/>
          <p:nvPr/>
        </p:nvSpPr>
        <p:spPr>
          <a:xfrm rot="1998402">
            <a:off x="3510023" y="4310251"/>
            <a:ext cx="813395" cy="508776"/>
          </a:xfrm>
          <a:prstGeom prst="arc">
            <a:avLst>
              <a:gd name="adj1" fmla="val 15048497"/>
              <a:gd name="adj2" fmla="val 19572451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flipH="1" flipV="1">
            <a:off x="3876675" y="3295651"/>
            <a:ext cx="114300" cy="1021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Right Arrow 144"/>
          <p:cNvSpPr/>
          <p:nvPr/>
        </p:nvSpPr>
        <p:spPr>
          <a:xfrm rot="13987479">
            <a:off x="1294019" y="5222009"/>
            <a:ext cx="1050743" cy="16318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ight Arrow 145"/>
          <p:cNvSpPr/>
          <p:nvPr/>
        </p:nvSpPr>
        <p:spPr>
          <a:xfrm rot="17866026">
            <a:off x="4590345" y="5203070"/>
            <a:ext cx="1050743" cy="16318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227685" y="1822571"/>
            <a:ext cx="273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GADGET II TPC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8" name="Right Arrow 147"/>
          <p:cNvSpPr/>
          <p:nvPr/>
        </p:nvSpPr>
        <p:spPr>
          <a:xfrm rot="3162062">
            <a:off x="2232230" y="2578570"/>
            <a:ext cx="1050743" cy="1631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/>
          <p:cNvSpPr txBox="1"/>
          <p:nvPr/>
        </p:nvSpPr>
        <p:spPr>
          <a:xfrm>
            <a:off x="404810" y="1402218"/>
            <a:ext cx="273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Pad Plane w/ </a:t>
            </a:r>
            <a:r>
              <a:rPr lang="en-US" b="1" dirty="0" err="1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Vetos</a:t>
            </a:r>
            <a:endParaRPr lang="en-US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0" name="Right Arrow 149"/>
          <p:cNvSpPr/>
          <p:nvPr/>
        </p:nvSpPr>
        <p:spPr>
          <a:xfrm>
            <a:off x="2861857" y="1538679"/>
            <a:ext cx="915469" cy="1631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80" y="1091456"/>
            <a:ext cx="3021809" cy="22669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277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78" y="1084524"/>
            <a:ext cx="9711939" cy="49723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APS Fall DNP, 8 October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initial runs provide enough data to rule out the Denisov prediction of 1/100 decays being double alphas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83039" y="2032635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83039" y="2601754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83039" y="3151764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83039" y="3706687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83039" y="4256697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83039" y="4806707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83039" y="5393908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27389" y="5728705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76359" y="5339079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0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976359" y="4784156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1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970009" y="4229233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2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976359" y="3661267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3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8976359" y="3096170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4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970009" y="2538378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5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8976359" y="1977806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68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78" y="1084524"/>
            <a:ext cx="9711939" cy="49723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Dopfer, APS Fall DNP, 8 October 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initial runs provide enough data to rule out the Denisov prediction of 1/100 decays being double alphas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053013" y="1685925"/>
            <a:ext cx="0" cy="382905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083039" y="2032635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083039" y="2601754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83039" y="3151764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83039" y="3706687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83039" y="4256697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83039" y="4806707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83039" y="5393908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27389" y="5728705"/>
            <a:ext cx="167640" cy="198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976359" y="5339079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0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8976359" y="4784156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1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8970009" y="4229233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8976359" y="3661267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3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8976359" y="3096170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4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8970009" y="2538378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5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8976359" y="1977806"/>
            <a:ext cx="4502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1616222"/>
      </p:ext>
    </p:extLst>
  </p:cSld>
  <p:clrMapOvr>
    <a:masterClrMapping/>
  </p:clrMapOvr>
</p:sld>
</file>

<file path=ppt/theme/theme1.xml><?xml version="1.0" encoding="utf-8"?>
<a:theme xmlns:a="http://schemas.openxmlformats.org/drawingml/2006/main" name="2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-PowerPoint-Template-16x9-v4" id="{575FB9AF-2167-4DC9-8251-7C7906C27362}" vid="{39A0FD57-2919-4144-B7D1-713A68E6AA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62D6A12CF0C740B1E446A040FB3B35" ma:contentTypeVersion="7" ma:contentTypeDescription="Create a new document." ma:contentTypeScope="" ma:versionID="8cd4250d4813fb79aa35f08fcc40d8ca">
  <xsd:schema xmlns:xsd="http://www.w3.org/2001/XMLSchema" xmlns:xs="http://www.w3.org/2001/XMLSchema" xmlns:p="http://schemas.microsoft.com/office/2006/metadata/properties" xmlns:ns2="31ac3772-10db-466f-87b2-5ca6a813de61" targetNamespace="http://schemas.microsoft.com/office/2006/metadata/properties" ma:root="true" ma:fieldsID="5495c07e7a9a4e28f801b02ac5a6ea75" ns2:_="">
    <xsd:import namespace="31ac3772-10db-466f-87b2-5ca6a813de61"/>
    <xsd:element name="properties">
      <xsd:complexType>
        <xsd:sequence>
          <xsd:element name="documentManagement">
            <xsd:complexType>
              <xsd:all>
                <xsd:element ref="ns2:Archive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_x0020_Date xmlns="31ac3772-10db-466f-87b2-5ca6a813de61" xsi:nil="true"/>
  </documentManagement>
</p:properties>
</file>

<file path=customXml/itemProps1.xml><?xml version="1.0" encoding="utf-8"?>
<ds:datastoreItem xmlns:ds="http://schemas.openxmlformats.org/officeDocument/2006/customXml" ds:itemID="{49CECB70-2271-47F6-AAC8-BEA8FD3ADA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1DB31A-4F7D-457F-8E20-0E11CD5A12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D2CF7F-24DB-4CC1-BBD7-FCF1BD1F7AA1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31ac3772-10db-466f-87b2-5ca6a813de6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41729</TotalTime>
  <Words>1686</Words>
  <Application>Microsoft Office PowerPoint</Application>
  <PresentationFormat>Widescreen</PresentationFormat>
  <Paragraphs>239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Ｐゴシック</vt:lpstr>
      <vt:lpstr>Arial</vt:lpstr>
      <vt:lpstr>Calibri</vt:lpstr>
      <vt:lpstr>Cambria Math</vt:lpstr>
      <vt:lpstr>Helvetica</vt:lpstr>
      <vt:lpstr>Lucida Grande</vt:lpstr>
      <vt:lpstr>Wingdings</vt:lpstr>
      <vt:lpstr>ヒラギノ角ゴ Pro W3</vt:lpstr>
      <vt:lpstr>2_FRIB3</vt:lpstr>
      <vt:lpstr>Double Alpha Decay Search</vt:lpstr>
      <vt:lpstr>History of Double Decays</vt:lpstr>
      <vt:lpstr>Double Alpha Decay Theory</vt:lpstr>
      <vt:lpstr>Double Alpha Decay Theory: 220Rn</vt:lpstr>
      <vt:lpstr>Using the GADGET II TPC to search for 220Rn double alpha</vt:lpstr>
      <vt:lpstr>Using the GADGET II TPC to search for 220Rn double alpha</vt:lpstr>
      <vt:lpstr>Using the GADGET II TPC to search for 220Rn double alpha</vt:lpstr>
      <vt:lpstr>Preliminary Data</vt:lpstr>
      <vt:lpstr>Preliminary Data</vt:lpstr>
      <vt:lpstr>Preliminary Data</vt:lpstr>
      <vt:lpstr>Preliminary Data</vt:lpstr>
      <vt:lpstr>Preliminary Data</vt:lpstr>
      <vt:lpstr>Preliminary Data</vt:lpstr>
      <vt:lpstr>Preliminary Data</vt:lpstr>
      <vt:lpstr>Preliminary Data</vt:lpstr>
      <vt:lpstr>Preliminary Data</vt:lpstr>
      <vt:lpstr>Preliminary Data</vt:lpstr>
      <vt:lpstr>Conclusions</vt:lpstr>
      <vt:lpstr>Collaboration and Funding Acknowledgements</vt:lpstr>
      <vt:lpstr>Experimental Sensitivity</vt:lpstr>
      <vt:lpstr>Decay to Excited States</vt:lpstr>
      <vt:lpstr>Decay to Excited States</vt:lpstr>
      <vt:lpstr>Preliminary Data</vt:lpstr>
      <vt:lpstr>Preliminary Data</vt:lpstr>
      <vt:lpstr>Cluster Decay</vt:lpstr>
      <vt:lpstr>Preliminary Data</vt:lpstr>
      <vt:lpstr>Types of Noise in the TPC Data</vt:lpstr>
      <vt:lpstr>Preliminary Data</vt:lpstr>
      <vt:lpstr>Preliminary Data</vt:lpstr>
      <vt:lpstr>Preliminary Data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Project Summary</dc:title>
  <dc:creator>Zlotek, Amanda</dc:creator>
  <cp:lastModifiedBy>Dopfer, Joseph</cp:lastModifiedBy>
  <cp:revision>150</cp:revision>
  <dcterms:created xsi:type="dcterms:W3CDTF">2023-09-06T15:49:17Z</dcterms:created>
  <dcterms:modified xsi:type="dcterms:W3CDTF">2024-10-04T18:07:11Z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0x010100D562D6A12CF0C740B1E446A040FB3B35</vt:lpwstr>
  </property>
</Properties>
</file>