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0C93859-E686-4D08-92E3-D34A13C6B9D4}" v="1" dt="2025-05-26T17:15:43.2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83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923B-A0A7-4888-8EB1-13C91542E069}" type="datetimeFigureOut">
              <a:rPr lang="en-CA" smtClean="0"/>
              <a:t>2025-05-28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ADF1-7895-491E-AD5C-491AB8E048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93567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923B-A0A7-4888-8EB1-13C91542E069}" type="datetimeFigureOut">
              <a:rPr lang="en-CA" smtClean="0"/>
              <a:t>2025-05-28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ADF1-7895-491E-AD5C-491AB8E048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91319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923B-A0A7-4888-8EB1-13C91542E069}" type="datetimeFigureOut">
              <a:rPr lang="en-CA" smtClean="0"/>
              <a:t>2025-05-28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ADF1-7895-491E-AD5C-491AB8E048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244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923B-A0A7-4888-8EB1-13C91542E069}" type="datetimeFigureOut">
              <a:rPr lang="en-CA" smtClean="0"/>
              <a:t>2025-05-28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ADF1-7895-491E-AD5C-491AB8E048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13379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923B-A0A7-4888-8EB1-13C91542E069}" type="datetimeFigureOut">
              <a:rPr lang="en-CA" smtClean="0"/>
              <a:t>2025-05-28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ADF1-7895-491E-AD5C-491AB8E048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37410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923B-A0A7-4888-8EB1-13C91542E069}" type="datetimeFigureOut">
              <a:rPr lang="en-CA" smtClean="0"/>
              <a:t>2025-05-28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ADF1-7895-491E-AD5C-491AB8E048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003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923B-A0A7-4888-8EB1-13C91542E069}" type="datetimeFigureOut">
              <a:rPr lang="en-CA" smtClean="0"/>
              <a:t>2025-05-28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ADF1-7895-491E-AD5C-491AB8E048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01467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923B-A0A7-4888-8EB1-13C91542E069}" type="datetimeFigureOut">
              <a:rPr lang="en-CA" smtClean="0"/>
              <a:t>2025-05-28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ADF1-7895-491E-AD5C-491AB8E048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49446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923B-A0A7-4888-8EB1-13C91542E069}" type="datetimeFigureOut">
              <a:rPr lang="en-CA" smtClean="0"/>
              <a:t>2025-05-28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ADF1-7895-491E-AD5C-491AB8E048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39099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923B-A0A7-4888-8EB1-13C91542E069}" type="datetimeFigureOut">
              <a:rPr lang="en-CA" smtClean="0"/>
              <a:t>2025-05-28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ADF1-7895-491E-AD5C-491AB8E048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34322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923B-A0A7-4888-8EB1-13C91542E069}" type="datetimeFigureOut">
              <a:rPr lang="en-CA" smtClean="0"/>
              <a:t>2025-05-28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ADF1-7895-491E-AD5C-491AB8E048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96856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CF923B-A0A7-4888-8EB1-13C91542E069}" type="datetimeFigureOut">
              <a:rPr lang="en-CA" smtClean="0"/>
              <a:t>2025-05-28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C14ADF1-7895-491E-AD5C-491AB8E048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06176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90A9943-535B-66EB-63B8-0B27657B1193}"/>
              </a:ext>
            </a:extLst>
          </p:cNvPr>
          <p:cNvSpPr txBox="1"/>
          <p:nvPr/>
        </p:nvSpPr>
        <p:spPr>
          <a:xfrm>
            <a:off x="976271" y="391220"/>
            <a:ext cx="719145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sz="2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34</a:t>
            </a:r>
            <a:r>
              <a:rPr lang="en-C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Cl(p,</a:t>
            </a:r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</a:t>
            </a:r>
            <a:r>
              <a:rPr lang="en-C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CA" sz="2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35</a:t>
            </a:r>
            <a:r>
              <a:rPr lang="en-C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 reaction rate in classical novae: </a:t>
            </a:r>
          </a:p>
          <a:p>
            <a:pPr algn="ctr"/>
            <a:r>
              <a:rPr lang="en-C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Measurement of </a:t>
            </a:r>
            <a:r>
              <a:rPr lang="en-CA" sz="2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35</a:t>
            </a:r>
            <a:r>
              <a:rPr lang="en-C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 decay with GADGET I (E25052)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0879316-5FA7-4F7A-C7A7-906110C20AAB}"/>
              </a:ext>
            </a:extLst>
          </p:cNvPr>
          <p:cNvSpPr txBox="1"/>
          <p:nvPr/>
        </p:nvSpPr>
        <p:spPr>
          <a:xfrm>
            <a:off x="589989" y="1593409"/>
            <a:ext cx="815717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34g,m</a:t>
            </a:r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Cl(p,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</a:t>
            </a:r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CA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35</a:t>
            </a:r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 reactions affect the abundance of </a:t>
            </a:r>
            <a:r>
              <a:rPr lang="en-CA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34</a:t>
            </a:r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in ONe novae (</a:t>
            </a:r>
            <a:r>
              <a:rPr lang="en-C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CA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peak</a:t>
            </a:r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~ 0.4 GK)</a:t>
            </a:r>
          </a:p>
          <a:p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CA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32</a:t>
            </a:r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S/</a:t>
            </a:r>
            <a:r>
              <a:rPr lang="en-CA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34</a:t>
            </a:r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ratio:  help distinguish between presolar meteoritic grains of core-collapse supernova and classical nova origins</a:t>
            </a:r>
          </a:p>
          <a:p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	 </a:t>
            </a:r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GOAL:  </a:t>
            </a:r>
            <a:r>
              <a:rPr lang="en-CA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measure the beta-delayed proton and gamma decay of </a:t>
            </a:r>
            <a:r>
              <a:rPr lang="en-CA" baseline="300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35</a:t>
            </a:r>
            <a:r>
              <a:rPr lang="en-CA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 using 		     GADGET I to search for </a:t>
            </a:r>
            <a:r>
              <a:rPr lang="en-CA" baseline="300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34g,m</a:t>
            </a:r>
            <a:r>
              <a:rPr lang="en-CA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Cl+p resonances in </a:t>
            </a:r>
            <a:r>
              <a:rPr lang="en-CA" baseline="300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35</a:t>
            </a:r>
            <a:r>
              <a:rPr lang="en-CA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Ar.</a:t>
            </a:r>
          </a:p>
          <a:p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Experiment:  </a:t>
            </a:r>
          </a:p>
          <a:p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FRIB </a:t>
            </a:r>
            <a:r>
              <a:rPr lang="en-CA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35</a:t>
            </a:r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K fast-beam of ~ 2 × 10</a:t>
            </a:r>
            <a:r>
              <a:rPr lang="en-CA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</a:t>
            </a:r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pps, &gt; 99% purity</a:t>
            </a:r>
          </a:p>
          <a:p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Coincidence detection of decay protons with GADGET I and gamma rays with 	the DEGAi array</a:t>
            </a:r>
          </a:p>
        </p:txBody>
      </p:sp>
    </p:spTree>
    <p:extLst>
      <p:ext uri="{BB962C8B-B14F-4D97-AF65-F5344CB8AC3E}">
        <p14:creationId xmlns:p14="http://schemas.microsoft.com/office/powerpoint/2010/main" val="17475847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</TotalTime>
  <Words>130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Chen, Alan</dc:creator>
  <cp:lastModifiedBy>Wrede, Christopher</cp:lastModifiedBy>
  <cp:revision>2</cp:revision>
  <dcterms:created xsi:type="dcterms:W3CDTF">2025-05-26T16:49:59Z</dcterms:created>
  <dcterms:modified xsi:type="dcterms:W3CDTF">2025-05-28T18:00:21Z</dcterms:modified>
</cp:coreProperties>
</file>