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4"/>
  </p:notesMasterIdLst>
  <p:handoutMasterIdLst>
    <p:handoutMasterId r:id="rId5"/>
  </p:handoutMasterIdLst>
  <p:sldIdLst>
    <p:sldId id="315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1"/>
    <a:srgbClr val="000F7E"/>
    <a:srgbClr val="09198D"/>
    <a:srgbClr val="FF9129"/>
    <a:srgbClr val="00AA64"/>
    <a:srgbClr val="1A70B8"/>
    <a:srgbClr val="0A197E"/>
    <a:srgbClr val="000000"/>
    <a:srgbClr val="69C3FF"/>
    <a:srgbClr val="EB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3"/>
    <p:restoredTop sz="94953"/>
  </p:normalViewPr>
  <p:slideViewPr>
    <p:cSldViewPr snapToGrid="0" snapToObjects="1" showGuides="1">
      <p:cViewPr varScale="1">
        <p:scale>
          <a:sx n="146" d="100"/>
          <a:sy n="146" d="100"/>
        </p:scale>
        <p:origin x="702" y="114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5/28/2025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5/28/2025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5/28/2025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30FF50-D818-2F4B-B792-5C5E8A813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Experiment 25084: Demonstrating new methods for beta-delayed fission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8C7863-BC34-C9D3-9314-D5CF8692A904}"/>
              </a:ext>
            </a:extLst>
          </p:cNvPr>
          <p:cNvCxnSpPr/>
          <p:nvPr/>
        </p:nvCxnSpPr>
        <p:spPr>
          <a:xfrm>
            <a:off x="4420606" y="1505620"/>
            <a:ext cx="0" cy="288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3F97A4-BFB4-2CA6-A617-389C01BE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54" y="1329369"/>
            <a:ext cx="4083122" cy="272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632FD1-3392-F2DA-F638-A9EA90D27AF8}"/>
              </a:ext>
            </a:extLst>
          </p:cNvPr>
          <p:cNvSpPr txBox="1"/>
          <p:nvPr/>
        </p:nvSpPr>
        <p:spPr>
          <a:xfrm>
            <a:off x="4723396" y="4046338"/>
            <a:ext cx="37726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FDSi</a:t>
            </a:r>
            <a:r>
              <a:rPr lang="en-US" sz="1050" dirty="0"/>
              <a:t> with partial </a:t>
            </a:r>
            <a:r>
              <a:rPr lang="en-US" sz="1050" dirty="0" err="1"/>
              <a:t>DEGAi</a:t>
            </a:r>
            <a:r>
              <a:rPr lang="en-US" sz="1050" dirty="0"/>
              <a:t> and VANDLE detectors installed at FRIB. The GADGET II TPC (not shown) is housed at the center of the </a:t>
            </a:r>
            <a:r>
              <a:rPr lang="en-US" sz="1050" dirty="0" err="1"/>
              <a:t>FDSi</a:t>
            </a:r>
            <a:r>
              <a:rPr lang="en-US" sz="1050" dirty="0"/>
              <a:t> array to measure charged fission fragments.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E1CBC-0C7C-D548-B016-5655FF8250A8}"/>
              </a:ext>
            </a:extLst>
          </p:cNvPr>
          <p:cNvSpPr txBox="1"/>
          <p:nvPr/>
        </p:nvSpPr>
        <p:spPr>
          <a:xfrm>
            <a:off x="457199" y="1329369"/>
            <a:ext cx="396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 aim to demonstrate at FRIB a measurement capability for beta-delayed fission using the GADGET II TPC in </a:t>
            </a:r>
            <a:r>
              <a:rPr lang="en-US" sz="1350" dirty="0" err="1"/>
              <a:t>FDSi</a:t>
            </a:r>
            <a:r>
              <a:rPr lang="en-US" sz="1350" dirty="0"/>
              <a:t>. We will measure a rich set of fission properties, including: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Energy sharing between fragments and neutrons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Prompt fission neutron number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Prompt fission neutron energy spectrum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High-multiplicity angular correlations of ejecta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Fission product yields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r>
              <a:rPr lang="en-US" sz="1350" dirty="0"/>
              <a:t>Initial studies will focus on the sub-Pb region including </a:t>
            </a:r>
            <a:r>
              <a:rPr lang="en-US" sz="1350" baseline="30000" dirty="0"/>
              <a:t>180</a:t>
            </a:r>
            <a:r>
              <a:rPr lang="en-US" sz="1350" dirty="0"/>
              <a:t>Tl, </a:t>
            </a:r>
            <a:r>
              <a:rPr lang="en-US" sz="1350" baseline="30000" dirty="0"/>
              <a:t>186</a:t>
            </a:r>
            <a:r>
              <a:rPr lang="en-US" sz="1350" dirty="0"/>
              <a:t>Bi, </a:t>
            </a:r>
            <a:r>
              <a:rPr lang="en-US" sz="1350" baseline="30000" dirty="0"/>
              <a:t>192</a:t>
            </a:r>
            <a:r>
              <a:rPr lang="en-US" sz="1350" dirty="0"/>
              <a:t>At</a:t>
            </a:r>
          </a:p>
          <a:p>
            <a:endParaRPr lang="en-US" sz="1350" dirty="0"/>
          </a:p>
          <a:p>
            <a:r>
              <a:rPr lang="en-US" sz="1350" dirty="0"/>
              <a:t>After demonstration in E25084, future studies are planned for many minor actinides and some major actinides </a:t>
            </a:r>
            <a:r>
              <a:rPr lang="en-US" sz="1350" baseline="30000" dirty="0"/>
              <a:t>232</a:t>
            </a:r>
            <a:r>
              <a:rPr lang="en-US" sz="1350" dirty="0"/>
              <a:t>Th and </a:t>
            </a:r>
            <a:r>
              <a:rPr lang="en-US" sz="1350" baseline="30000" dirty="0"/>
              <a:t>238</a:t>
            </a:r>
            <a:r>
              <a:rPr lang="en-US" sz="1350" dirty="0"/>
              <a:t>U (by decay of </a:t>
            </a:r>
            <a:r>
              <a:rPr lang="en-US" sz="1350" baseline="30000" dirty="0"/>
              <a:t>232</a:t>
            </a:r>
            <a:r>
              <a:rPr lang="en-US" sz="1350" dirty="0"/>
              <a:t>Ac and </a:t>
            </a:r>
            <a:r>
              <a:rPr lang="en-US" sz="1350" baseline="30000" dirty="0"/>
              <a:t>238</a:t>
            </a:r>
            <a:r>
              <a:rPr lang="en-US" sz="1350" dirty="0"/>
              <a:t>Pa)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F189B-F156-2AAB-D5C1-DB1E3BB0EDC7}"/>
              </a:ext>
            </a:extLst>
          </p:cNvPr>
          <p:cNvSpPr txBox="1"/>
          <p:nvPr/>
        </p:nvSpPr>
        <p:spPr>
          <a:xfrm>
            <a:off x="6861029" y="4745689"/>
            <a:ext cx="19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LA-UR number goes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C6D061-C98D-DBCD-C048-840EECE5E56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870107" y="2813963"/>
            <a:ext cx="475709" cy="769068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3A346E-6C4B-BE5F-FC0E-FA2F4107C18D}"/>
              </a:ext>
            </a:extLst>
          </p:cNvPr>
          <p:cNvSpPr txBox="1"/>
          <p:nvPr/>
        </p:nvSpPr>
        <p:spPr>
          <a:xfrm>
            <a:off x="6719058" y="3583031"/>
            <a:ext cx="1253516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Fission detector</a:t>
            </a:r>
          </a:p>
          <a:p>
            <a:pPr algn="ctr"/>
            <a:r>
              <a:rPr lang="en-US" sz="1100" dirty="0"/>
              <a:t>(GADGET II TPC)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04CF8B-778E-551B-D381-960B62B1AD6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036277" y="2042551"/>
            <a:ext cx="183571" cy="14892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8A25C3-0966-E824-0524-40699D490902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886659" y="3134256"/>
            <a:ext cx="149618" cy="39757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32045C-F7DD-49D0-9474-5D4E41675541}"/>
              </a:ext>
            </a:extLst>
          </p:cNvPr>
          <p:cNvSpPr txBox="1"/>
          <p:nvPr/>
        </p:nvSpPr>
        <p:spPr>
          <a:xfrm>
            <a:off x="5409519" y="3531835"/>
            <a:ext cx="125351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Aparajita"/>
              </a:rPr>
              <a:t>HPGe</a:t>
            </a:r>
            <a:r>
              <a:rPr lang="en-US" sz="1100" dirty="0">
                <a:latin typeface="Aparajita"/>
              </a:rPr>
              <a:t> </a:t>
            </a:r>
            <a:r>
              <a:rPr lang="el-GR" sz="1100" dirty="0">
                <a:latin typeface="Aparajita"/>
              </a:rPr>
              <a:t>γ</a:t>
            </a:r>
            <a:r>
              <a:rPr lang="en-US" sz="1100" dirty="0"/>
              <a:t> detectors</a:t>
            </a:r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DEGAi</a:t>
            </a:r>
            <a:r>
              <a:rPr lang="en-US" sz="1100" dirty="0"/>
              <a:t>)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18FBF288-4658-81DE-E9BF-6B264AA53BE4}"/>
              </a:ext>
            </a:extLst>
          </p:cNvPr>
          <p:cNvSpPr/>
          <p:nvPr/>
        </p:nvSpPr>
        <p:spPr>
          <a:xfrm rot="19751237">
            <a:off x="7598907" y="1158785"/>
            <a:ext cx="429092" cy="2359705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CAA86-ACD4-D80B-D92C-4FF4F195D072}"/>
              </a:ext>
            </a:extLst>
          </p:cNvPr>
          <p:cNvSpPr txBox="1"/>
          <p:nvPr/>
        </p:nvSpPr>
        <p:spPr>
          <a:xfrm>
            <a:off x="7895025" y="1895424"/>
            <a:ext cx="1202041" cy="4154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Neutron detectors</a:t>
            </a:r>
          </a:p>
          <a:p>
            <a:pPr algn="ctr"/>
            <a:r>
              <a:rPr lang="en-US" sz="1050" dirty="0"/>
              <a:t>(NEXT or VANDLE)</a:t>
            </a:r>
          </a:p>
        </p:txBody>
      </p:sp>
    </p:spTree>
    <p:extLst>
      <p:ext uri="{BB962C8B-B14F-4D97-AF65-F5344CB8AC3E}">
        <p14:creationId xmlns:p14="http://schemas.microsoft.com/office/powerpoint/2010/main" val="174870263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14684</TotalTime>
  <Words>164</Words>
  <Application>Microsoft Office PowerPoint</Application>
  <PresentationFormat>On-screen Show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Acumin Pro</vt:lpstr>
      <vt:lpstr>Aparajita</vt:lpstr>
      <vt:lpstr>Arial</vt:lpstr>
      <vt:lpstr>Calibri</vt:lpstr>
      <vt:lpstr>System Font Regular</vt:lpstr>
      <vt:lpstr>Wingdings</vt:lpstr>
      <vt:lpstr>Main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Wrede, Christopher</cp:lastModifiedBy>
  <cp:revision>256</cp:revision>
  <dcterms:created xsi:type="dcterms:W3CDTF">2020-12-17T00:35:24Z</dcterms:created>
  <dcterms:modified xsi:type="dcterms:W3CDTF">2025-05-28T21:38:37Z</dcterms:modified>
</cp:coreProperties>
</file>