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3" r:id="rId2"/>
  </p:sldMasterIdLst>
  <p:notesMasterIdLst>
    <p:notesMasterId r:id="rId4"/>
  </p:notesMasterIdLst>
  <p:handoutMasterIdLst>
    <p:handoutMasterId r:id="rId5"/>
  </p:handoutMasterIdLst>
  <p:sldIdLst>
    <p:sldId id="315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1"/>
    <a:srgbClr val="000F7E"/>
    <a:srgbClr val="09198D"/>
    <a:srgbClr val="FF9129"/>
    <a:srgbClr val="00AA64"/>
    <a:srgbClr val="1A70B8"/>
    <a:srgbClr val="0A197E"/>
    <a:srgbClr val="000000"/>
    <a:srgbClr val="69C3FF"/>
    <a:srgbClr val="EB0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3"/>
    <p:restoredTop sz="94953"/>
  </p:normalViewPr>
  <p:slideViewPr>
    <p:cSldViewPr snapToGrid="0" snapToObjects="1" showGuides="1">
      <p:cViewPr varScale="1">
        <p:scale>
          <a:sx n="120" d="100"/>
          <a:sy n="120" d="100"/>
        </p:scale>
        <p:origin x="456" y="72"/>
      </p:cViewPr>
      <p:guideLst>
        <p:guide/>
        <p:guide orient="horz" pos="1620"/>
      </p:guideLst>
    </p:cSldViewPr>
  </p:slideViewPr>
  <p:outlineViewPr>
    <p:cViewPr>
      <p:scale>
        <a:sx n="33" d="100"/>
        <a:sy n="33" d="100"/>
      </p:scale>
      <p:origin x="0" y="-38112"/>
    </p:cViewPr>
  </p:outlineViewPr>
  <p:notesTextViewPr>
    <p:cViewPr>
      <p:scale>
        <a:sx n="1" d="1"/>
        <a:sy n="1" d="1"/>
      </p:scale>
      <p:origin x="0" y="-24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 showGuides="1">
      <p:cViewPr varScale="1">
        <p:scale>
          <a:sx n="72" d="100"/>
          <a:sy n="72" d="100"/>
        </p:scale>
        <p:origin x="301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E6B804-3E45-364D-A045-BB358CB8E6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8BAC92-B99D-FF4D-A990-D686745CA7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5749E-04CE-F245-A958-C4F030697BC8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6A46C-39E5-FF4C-9921-815AC4BE94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FC7B7-2133-5C4A-AC28-C1AA9FF1AC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CEA21-F2A0-454B-B622-7D3A8835A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6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F264E-8066-E947-B6B5-B5BD434D7B6B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8D52D-A3F1-4B43-9554-93E43582D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3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effectLst/>
                <a:latin typeface="Aptos" panose="020F0502020204030204" pitchFamily="34" charset="0"/>
                <a:ea typeface="Aptos" panose="020F0502020204030204" pitchFamily="34" charset="0"/>
                <a:cs typeface="Times New Roman" panose="02020603050405020304" pitchFamily="18" charset="0"/>
              </a:rPr>
              <a:t>Slide approved for unlimited release with LA-UR-25-25492.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effectLst/>
                <a:latin typeface="Aptos" panose="020F0502020204030204" pitchFamily="34" charset="0"/>
                <a:cs typeface="Times New Roman" panose="02020603050405020304" pitchFamily="18" charset="0"/>
              </a:rPr>
              <a:t>Please do not remove the LA-UR number from this slide or derivations </a:t>
            </a:r>
            <a:r>
              <a:rPr lang="en-US" sz="900">
                <a:effectLst/>
                <a:latin typeface="Aptos" panose="020F0502020204030204" pitchFamily="34" charset="0"/>
                <a:cs typeface="Times New Roman" panose="02020603050405020304" pitchFamily="18" charset="0"/>
              </a:rPr>
              <a:t>of this slide.</a:t>
            </a:r>
            <a:endParaRPr lang="en-US" sz="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98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A78D693-BA62-1E4A-A3D2-53CDC72AAE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560" y="190440"/>
            <a:ext cx="8805439" cy="495306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374" y="1486403"/>
            <a:ext cx="3830320" cy="1169551"/>
          </a:xfrm>
        </p:spPr>
        <p:txBody>
          <a:bodyPr lIns="0" tIns="0" rIns="0" bIns="0" anchor="t" anchorCtr="0">
            <a:normAutofit/>
          </a:bodyPr>
          <a:lstStyle>
            <a:lvl1pPr algn="l" fontAlgn="t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671309"/>
            <a:ext cx="3830320" cy="485140"/>
          </a:xfrm>
        </p:spPr>
        <p:txBody>
          <a:bodyPr lIns="0" tIns="0" rIns="0" bIns="0"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presenter or presenting org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D57AE5-8F4A-FA4E-90E4-E2EE525E9D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58373"/>
            <a:ext cx="3331464" cy="152975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000446-DC24-2642-A21F-0BEA007314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97127"/>
            <a:ext cx="2714105" cy="243609"/>
          </a:xfrm>
        </p:spPr>
        <p:txBody>
          <a:bodyPr lIns="0" tIns="0" rIns="0" bIns="0"/>
          <a:lstStyle>
            <a:lvl1pPr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the date of the presentation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5AE9854-7A76-C34E-9D7F-DE749A698C73}"/>
              </a:ext>
            </a:extLst>
          </p:cNvPr>
          <p:cNvSpPr txBox="1">
            <a:spLocks/>
          </p:cNvSpPr>
          <p:nvPr userDrawn="1"/>
        </p:nvSpPr>
        <p:spPr>
          <a:xfrm>
            <a:off x="8705088" y="4849122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DD9D28ED-2D06-3A46-9727-8A9B2D7E7F63}"/>
              </a:ext>
            </a:extLst>
          </p:cNvPr>
          <p:cNvSpPr txBox="1">
            <a:spLocks/>
          </p:cNvSpPr>
          <p:nvPr userDrawn="1"/>
        </p:nvSpPr>
        <p:spPr>
          <a:xfrm>
            <a:off x="8074152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15BFA-90C1-0F46-AAA7-8C67D48F46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140122"/>
            <a:ext cx="2597150" cy="379412"/>
          </a:xfrm>
        </p:spPr>
        <p:txBody>
          <a:bodyPr lIns="0" tIns="0" rIns="0" bIns="0" anchor="t" anchorCtr="0"/>
          <a:lstStyle>
            <a:lvl1pPr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3pPr>
            <a:lvl4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4pPr>
            <a:lvl5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LA-UR number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14CA33-8F7C-674C-8C40-9D83B5A1C5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6401" y="4751400"/>
            <a:ext cx="598099" cy="2746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5E8F88-2F04-A24D-B64D-D31A64C16106}"/>
              </a:ext>
            </a:extLst>
          </p:cNvPr>
          <p:cNvSpPr txBox="1"/>
          <p:nvPr userDrawn="1"/>
        </p:nvSpPr>
        <p:spPr>
          <a:xfrm>
            <a:off x="918682" y="4859907"/>
            <a:ext cx="388825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by Triad National Security, LLC, for the U.S. Department of Energy’s NNSA.</a:t>
            </a:r>
          </a:p>
        </p:txBody>
      </p:sp>
    </p:spTree>
    <p:extLst>
      <p:ext uri="{BB962C8B-B14F-4D97-AF65-F5344CB8AC3E}">
        <p14:creationId xmlns:p14="http://schemas.microsoft.com/office/powerpoint/2010/main" val="1132053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Area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46214E2-32D4-424B-9DE1-4EDE442968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143000"/>
            <a:ext cx="3840480" cy="27238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40E4E95-1B27-5348-9471-7BB69800ED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B65E676-959E-0E41-8EAD-45D6F7E076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46320" y="1143000"/>
            <a:ext cx="3840480" cy="27238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1900B1-3D44-764E-9A42-70386E05E5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508760"/>
            <a:ext cx="3840480" cy="303476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8685422-C0F4-174C-BFA6-015246A3D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46320" y="1508760"/>
            <a:ext cx="3840480" cy="303476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78109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and Tex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4D7D689-7F2D-0348-816C-97C77A8DA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DB2A39F7-5A62-2B4C-A657-BD57B5768EF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7200" y="1143000"/>
            <a:ext cx="368503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6CCEB416-B433-8F46-8DFF-FFAC7ACCA5F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520440"/>
            <a:ext cx="3685032" cy="18108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66B16311-DD9F-7D43-964B-E92B217DC3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7200" y="3840480"/>
            <a:ext cx="368503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023AA45D-8199-F644-847B-E64A5EC3F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246120"/>
            <a:ext cx="368503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2652C890-3579-2E47-9AB6-1D78A5E4764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001768" y="1143000"/>
            <a:ext cx="368503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DD1D0C09-D811-144F-BEBD-275B6A12072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1768" y="3520440"/>
            <a:ext cx="3685032" cy="18108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2213ED2D-D77F-7D49-9E2D-96B09A5A751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1768" y="3840480"/>
            <a:ext cx="368503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5AA83665-F240-0345-B903-C8950DEFAF0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01768" y="3246120"/>
            <a:ext cx="368503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3352064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13F276B-7B5E-4A45-AB9F-2B475F2AEA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143000"/>
            <a:ext cx="249328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52044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3F0E9DEE-404F-3B49-8159-94FE1CD3739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3840480"/>
            <a:ext cx="249631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A3DBA4-BE0E-254D-B5C0-8A64DDD66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41D2BBC2-2746-3640-A719-673E2A8446C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24612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89502A4B-C79D-094E-AB5C-63DF6E12EF8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27400" y="1143000"/>
            <a:ext cx="249631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EAC29D9-3DBA-0242-8290-359D5CA84B6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35992" y="352044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3F9A309D-AA80-C54C-9A92-012D53D91C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35992" y="3840480"/>
            <a:ext cx="249631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03EA5BB2-66F6-4F44-964B-E9F9D73F21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35991" y="324612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898309A4-718B-084E-8229-17E4D40AEA4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188617" y="1143000"/>
            <a:ext cx="249631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36A0BC0D-8996-364B-A361-13CBBB9B478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98777" y="352044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8D60D97D-2394-F140-9FBA-975ED64074F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99632" y="3840480"/>
            <a:ext cx="249631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5AA90BFA-AE15-3049-88D8-EA2FDB94E71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98067" y="324612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92932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" userDrawn="1">
          <p15:clr>
            <a:srgbClr val="FBAE40"/>
          </p15:clr>
        </p15:guide>
        <p15:guide id="2" pos="4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61FE822B-AC64-EF4D-8FBA-F5A67DA6075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5720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55F05C8A-25A6-8743-93FA-19E18F32CEE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5720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FCE87CD-A10E-D049-9E39-8C800BEF41A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7B382B21-A741-2447-9794-C4BAAA2A34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819E2C4F-8306-5F45-9827-3921D5E3E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4247F89-81E5-374A-93B4-95F0EBEEB19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60096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F7F65FAA-0013-D547-8E1C-08509B0C975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60096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0CC8275-50BB-9D46-8CBD-03E17397C17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60096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657B4D06-BD92-7545-B5A7-8502A75042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60096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CF4ED884-6C25-824B-BDBF-AF0431A6640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473456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AA0BC496-BA6C-7C4D-AC5E-A59885AE42A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73456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07D1AADA-118E-BE41-B80B-51BBD18F656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73456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E24E11C2-3904-B24A-8E60-8EA03D6D30B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73456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17E6B775-F183-E24D-B8C8-C5A9D75E35BE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685800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7BA052C5-1320-4341-BC7F-17F881F3CCB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85800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BD7FEF4-B67E-064E-B1C5-49DA8EA685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85800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EF1030E4-D0AC-614F-A18A-38721222865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85800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619495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_Visual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0C70A86-A745-E949-B1D0-41B5D2173B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374AFBB-4A85-9144-9EB0-15F9294B61F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" y="1143000"/>
            <a:ext cx="8229600" cy="3106216"/>
          </a:xfrm>
        </p:spPr>
        <p:txBody>
          <a:bodyPr/>
          <a:lstStyle>
            <a:lvl1pPr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graph, photo, or data visualization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F0B3C679-22DF-8940-B381-273549871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396742"/>
            <a:ext cx="82296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71237F-D7E9-904A-BC33-1E69BDE7303D}"/>
              </a:ext>
            </a:extLst>
          </p:cNvPr>
          <p:cNvSpPr/>
          <p:nvPr userDrawn="1"/>
        </p:nvSpPr>
        <p:spPr>
          <a:xfrm>
            <a:off x="-832136" y="0"/>
            <a:ext cx="565609" cy="565609"/>
          </a:xfrm>
          <a:prstGeom prst="rect">
            <a:avLst/>
          </a:prstGeom>
          <a:solidFill>
            <a:srgbClr val="0A19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7B0030-82A1-3149-AAC5-8B912D85AC60}"/>
              </a:ext>
            </a:extLst>
          </p:cNvPr>
          <p:cNvSpPr/>
          <p:nvPr userDrawn="1"/>
        </p:nvSpPr>
        <p:spPr>
          <a:xfrm>
            <a:off x="-832136" y="999242"/>
            <a:ext cx="565609" cy="565609"/>
          </a:xfrm>
          <a:prstGeom prst="rect">
            <a:avLst/>
          </a:prstGeom>
          <a:solidFill>
            <a:srgbClr val="1A70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678108-D8E6-6F48-9E71-79B4060AB9EF}"/>
              </a:ext>
            </a:extLst>
          </p:cNvPr>
          <p:cNvSpPr/>
          <p:nvPr userDrawn="1"/>
        </p:nvSpPr>
        <p:spPr>
          <a:xfrm>
            <a:off x="-832136" y="2036191"/>
            <a:ext cx="565609" cy="565609"/>
          </a:xfrm>
          <a:prstGeom prst="rect">
            <a:avLst/>
          </a:prstGeom>
          <a:solidFill>
            <a:srgbClr val="00AA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500438-DFE5-1541-A57C-CCDAE308867C}"/>
              </a:ext>
            </a:extLst>
          </p:cNvPr>
          <p:cNvSpPr/>
          <p:nvPr userDrawn="1"/>
        </p:nvSpPr>
        <p:spPr>
          <a:xfrm>
            <a:off x="-832136" y="3073140"/>
            <a:ext cx="565609" cy="565609"/>
          </a:xfrm>
          <a:prstGeom prst="rect">
            <a:avLst/>
          </a:prstGeom>
          <a:solidFill>
            <a:srgbClr val="FF91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0A870-4CCE-B041-ADAA-FFD498F6B5DE}"/>
              </a:ext>
            </a:extLst>
          </p:cNvPr>
          <p:cNvSpPr txBox="1"/>
          <p:nvPr userDrawn="1"/>
        </p:nvSpPr>
        <p:spPr>
          <a:xfrm>
            <a:off x="-1784645" y="-715416"/>
            <a:ext cx="151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LANL-APPROVED 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PALETTE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AD157-F0FF-E841-B877-5FF726EE6DB4}"/>
              </a:ext>
            </a:extLst>
          </p:cNvPr>
          <p:cNvSpPr txBox="1"/>
          <p:nvPr userDrawn="1"/>
        </p:nvSpPr>
        <p:spPr>
          <a:xfrm>
            <a:off x="-2109430" y="-2497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COLOR: ULTRAMARINE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EF9DA1-1206-D94F-936A-8C56D3FA0437}"/>
              </a:ext>
            </a:extLst>
          </p:cNvPr>
          <p:cNvSpPr txBox="1"/>
          <p:nvPr userDrawn="1"/>
        </p:nvSpPr>
        <p:spPr>
          <a:xfrm>
            <a:off x="-2109430" y="987317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COLOR: BLUE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18CEFD-1271-3F43-A3DB-664C3A2A6F61}"/>
              </a:ext>
            </a:extLst>
          </p:cNvPr>
          <p:cNvSpPr txBox="1"/>
          <p:nvPr userDrawn="1"/>
        </p:nvSpPr>
        <p:spPr>
          <a:xfrm>
            <a:off x="-2109430" y="2033693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PALETTE: GREEN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2C2957-98B7-7447-A979-8F5F9439F931}"/>
              </a:ext>
            </a:extLst>
          </p:cNvPr>
          <p:cNvSpPr txBox="1"/>
          <p:nvPr userDrawn="1"/>
        </p:nvSpPr>
        <p:spPr>
          <a:xfrm>
            <a:off x="-2109430" y="3080068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PALETTE: ORANGE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7D5F0D-5C60-5143-BF1E-4A0546C4287F}"/>
              </a:ext>
            </a:extLst>
          </p:cNvPr>
          <p:cNvSpPr/>
          <p:nvPr userDrawn="1"/>
        </p:nvSpPr>
        <p:spPr>
          <a:xfrm>
            <a:off x="-832136" y="4156183"/>
            <a:ext cx="565609" cy="56560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A6A2F-D5F2-CB4B-A618-B3021CB6FE30}"/>
              </a:ext>
            </a:extLst>
          </p:cNvPr>
          <p:cNvSpPr txBox="1"/>
          <p:nvPr userDrawn="1"/>
        </p:nvSpPr>
        <p:spPr>
          <a:xfrm>
            <a:off x="-2109430" y="4163111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MONOCHROMATIC: GREY</a:t>
            </a:r>
          </a:p>
        </p:txBody>
      </p:sp>
    </p:spTree>
    <p:extLst>
      <p:ext uri="{BB962C8B-B14F-4D97-AF65-F5344CB8AC3E}">
        <p14:creationId xmlns:p14="http://schemas.microsoft.com/office/powerpoint/2010/main" val="4163876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ackground 2_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8229600" cy="6858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3200400"/>
          </a:xfrm>
        </p:spPr>
        <p:txBody>
          <a:bodyPr/>
          <a:lstStyle>
            <a:lvl1pPr marL="228600" indent="-217488">
              <a:buClr>
                <a:srgbClr val="3296DC"/>
              </a:buClr>
              <a:buFont typeface="+mj-lt"/>
              <a:buAutoNum type="arabicPeriod"/>
              <a:tabLst/>
              <a:defRPr/>
            </a:lvl1pPr>
            <a:lvl2pPr marL="458788" indent="-230188">
              <a:buClr>
                <a:srgbClr val="3296DC"/>
              </a:buClr>
              <a:buFont typeface="+mj-lt"/>
              <a:buAutoNum type="arabicPeriod"/>
              <a:tabLst/>
              <a:defRPr/>
            </a:lvl2pPr>
            <a:lvl3pPr marL="687388" indent="-228600">
              <a:buClr>
                <a:srgbClr val="3296DC"/>
              </a:buClr>
              <a:buFont typeface="+mj-lt"/>
              <a:buAutoNum type="arabicPeriod"/>
              <a:tabLst/>
              <a:defRPr/>
            </a:lvl3pPr>
            <a:lvl4pPr marL="1546225" indent="-174625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284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C25BDFE-288F-694A-8F3E-5EA7C70FB2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43AE689-5E80-EF4B-BEB2-12EB7E2E75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671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F08DEE9-E8E9-294E-AFDB-272348017E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97816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515D795-953A-8047-83C7-D0752DBDB0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11063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C01086B-B4A6-8A48-849F-4A810C93B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51419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2E775BD-5F42-B44F-98CB-85BE7A979F1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76589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266F9AF-0547-674E-8536-FB560908A4E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03643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1F14FC34-4139-5E42-8B4C-3D14628AB1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73671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9C51006D-405B-1540-844A-A08EDAFBA83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17717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B91A61BE-01BD-F145-9B92-D20E78E3DAB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21193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D5F2828C-B1EF-364B-8D48-33FAC26A31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745412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0D5B74BE-11D4-3E4C-AA8A-16543EABA18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0883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A61A0372-A989-7542-8743-212304AD19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00235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F70A5-083D-2649-B16E-E603A2ACAC1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7519" y="3042072"/>
            <a:ext cx="1097280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60BD62F-9DEA-AD47-9777-0410E222A0E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868606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520748F-3B1C-7D44-9F74-07C77A95BDF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298553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1F05B3B-46BF-E34A-B6EB-3B5C40F9DF4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43305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0A64131-E697-7142-892C-FECA1AF2C56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72200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EF72F97E-E60E-FB4D-82AA-CB9ACA474A8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596233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52133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-No Subhead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9600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4F4C0B-8E0E-D247-8998-89B0F977E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12463272" cy="3195638"/>
          </a:xfrm>
        </p:spPr>
        <p:txBody>
          <a:bodyPr wrap="square"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</a:defRPr>
            </a:lvl1pPr>
            <a:lvl2pPr marL="460375" indent="-230188">
              <a:tabLst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14400" indent="-227013">
              <a:tabLst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68955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_TOC or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8229600" cy="6858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3200400"/>
          </a:xfrm>
        </p:spPr>
        <p:txBody>
          <a:bodyPr/>
          <a:lstStyle>
            <a:lvl1pPr marL="228600" indent="-228600">
              <a:buClr>
                <a:schemeClr val="bg1"/>
              </a:buClr>
              <a:tabLst/>
              <a:defRPr/>
            </a:lvl1pPr>
            <a:lvl2pPr marL="458788" indent="-230188">
              <a:buClr>
                <a:schemeClr val="bg1"/>
              </a:buClr>
              <a:buFont typeface="System Font Regular"/>
              <a:buChar char="⁃"/>
              <a:tabLst/>
              <a:defRPr/>
            </a:lvl2pPr>
            <a:lvl3pPr marL="687388" indent="-228600">
              <a:buClr>
                <a:schemeClr val="bg1"/>
              </a:buClr>
              <a:tabLst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60208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 2_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8229600" cy="6858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3200400"/>
          </a:xfrm>
        </p:spPr>
        <p:txBody>
          <a:bodyPr/>
          <a:lstStyle>
            <a:lvl1pPr marL="228600" indent="-217488">
              <a:buClr>
                <a:srgbClr val="3296DC"/>
              </a:buClr>
              <a:buFont typeface="+mj-lt"/>
              <a:buAutoNum type="arabicPeriod"/>
              <a:tabLst/>
              <a:defRPr/>
            </a:lvl1pPr>
            <a:lvl2pPr marL="458788" indent="-230188">
              <a:buClr>
                <a:srgbClr val="3296DC"/>
              </a:buClr>
              <a:buFont typeface="+mj-lt"/>
              <a:buAutoNum type="arabicPeriod"/>
              <a:tabLst/>
              <a:defRPr/>
            </a:lvl2pPr>
            <a:lvl3pPr marL="687388" indent="-228600">
              <a:buClr>
                <a:srgbClr val="3296DC"/>
              </a:buClr>
              <a:buFont typeface="+mj-lt"/>
              <a:buAutoNum type="arabicPeriod"/>
              <a:tabLst/>
              <a:defRPr/>
            </a:lvl3pPr>
            <a:lvl4pPr marL="1546225" indent="-174625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8298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Statemen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7" cy="5143500"/>
          </a:xfrm>
          <a:noFill/>
          <a:ln>
            <a:noFill/>
          </a:ln>
        </p:spPr>
        <p:txBody>
          <a:bodyPr/>
          <a:lstStyle>
            <a:lvl1pPr>
              <a:buFontTx/>
              <a:buNone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3296A8-807F-5647-9E27-81056A8089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6280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66E7E14-724D-564D-8C8A-AA19AF322B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71609" y="4420821"/>
            <a:ext cx="1505063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950A1-C470-5C48-B92A-282D2269A9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55949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-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9600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4F4C0B-8E0E-D247-8998-89B0F977E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8229600" cy="3195638"/>
          </a:xfrm>
        </p:spPr>
        <p:txBody>
          <a:bodyPr wrap="square"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 marL="460375" indent="-230188"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914400" indent="-227013">
              <a:tabLst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7765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_w logo wtrm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1CB73A-3EB2-0F4B-A749-FE602CE5F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67" t="3208" r="30052" b="19629"/>
          <a:stretch/>
        </p:blipFill>
        <p:spPr>
          <a:xfrm>
            <a:off x="3064933" y="-141546"/>
            <a:ext cx="6079068" cy="5285046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6054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2999"/>
            <a:ext cx="8226054" cy="3200400"/>
          </a:xfrm>
        </p:spPr>
        <p:txBody>
          <a:bodyPr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51EB0E6-A70D-CE45-BB73-DE0110A910ED}"/>
              </a:ext>
            </a:extLst>
          </p:cNvPr>
          <p:cNvSpPr txBox="1">
            <a:spLocks/>
          </p:cNvSpPr>
          <p:nvPr userDrawn="1"/>
        </p:nvSpPr>
        <p:spPr>
          <a:xfrm>
            <a:off x="8705088" y="4846001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7AA508B-E60F-E649-B511-759C564E884D}"/>
              </a:ext>
            </a:extLst>
          </p:cNvPr>
          <p:cNvSpPr txBox="1">
            <a:spLocks/>
          </p:cNvSpPr>
          <p:nvPr userDrawn="1"/>
        </p:nvSpPr>
        <p:spPr>
          <a:xfrm>
            <a:off x="8074152" y="4846320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6/10/2025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79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143000"/>
            <a:ext cx="8226055" cy="27238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6054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508760"/>
            <a:ext cx="8226054" cy="2906613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50234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828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  <p15:guide id="2" pos="2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with Text and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7" cy="514350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DBF6C-0676-5247-8404-7764B27D9124}"/>
              </a:ext>
            </a:extLst>
          </p:cNvPr>
          <p:cNvSpPr/>
          <p:nvPr userDrawn="1"/>
        </p:nvSpPr>
        <p:spPr>
          <a:xfrm>
            <a:off x="0" y="0"/>
            <a:ext cx="5376672" cy="51435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DF54824-3A03-A745-AD49-C744B2A21D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3368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709C09F-8C0C-7248-AEB2-1C7859F51F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71609" y="4420821"/>
            <a:ext cx="1505254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94CDEA-D510-9F45-84BD-82CAA8464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44A7A8-335B-174E-9471-7B8989F429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184" y="4809234"/>
            <a:ext cx="1037332" cy="2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25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hoto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6035B-8130-D844-B0F2-44CBE0D286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76673" y="2571750"/>
            <a:ext cx="3767327" cy="2571750"/>
          </a:xfrm>
          <a:noFill/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8" cy="257175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4117486-5C49-E242-8CBE-03C8F8711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3368" cy="6675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FE409C5D-AFD1-7745-A713-F12280BE81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71609" y="4420821"/>
            <a:ext cx="1505254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E46F9CE-9C02-284E-A17F-0C31F82B2F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/>
            </a:lvl1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96773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with 2 Photos and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6035B-8130-D844-B0F2-44CBE0D286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76673" y="2571750"/>
            <a:ext cx="3767328" cy="2571750"/>
          </a:xfrm>
          <a:noFill/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DBF6C-0676-5247-8404-7764B27D9124}"/>
              </a:ext>
            </a:extLst>
          </p:cNvPr>
          <p:cNvSpPr/>
          <p:nvPr userDrawn="1"/>
        </p:nvSpPr>
        <p:spPr>
          <a:xfrm>
            <a:off x="0" y="0"/>
            <a:ext cx="5376672" cy="51435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8" cy="257175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25C079B-5F34-5149-9937-5E0A7D1910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3368" cy="6675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2C113B2A-25B6-4D4F-BE66-8FD128DADF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71609" y="4420821"/>
            <a:ext cx="1505254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4511911-ADCF-3F4A-9C7A-1469A5E074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BC7184-67F4-D44E-A683-638A4BD086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184" y="4809234"/>
            <a:ext cx="1037332" cy="2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02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62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3328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3C9D7-E9D0-FF4B-A8C0-A88200BA90FB}"/>
              </a:ext>
            </a:extLst>
          </p:cNvPr>
          <p:cNvSpPr txBox="1">
            <a:spLocks/>
          </p:cNvSpPr>
          <p:nvPr userDrawn="1"/>
        </p:nvSpPr>
        <p:spPr>
          <a:xfrm>
            <a:off x="8708182" y="4846001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DDB747-6C5D-1648-A189-AC12B7E1788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29184" y="4811397"/>
            <a:ext cx="1033271" cy="2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6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92" r:id="rId3"/>
    <p:sldLayoutId id="2147483707" r:id="rId4"/>
    <p:sldLayoutId id="2147483686" r:id="rId5"/>
    <p:sldLayoutId id="2147483690" r:id="rId6"/>
    <p:sldLayoutId id="2147483667" r:id="rId7"/>
    <p:sldLayoutId id="2147483688" r:id="rId8"/>
    <p:sldLayoutId id="2147483674" r:id="rId9"/>
    <p:sldLayoutId id="2147483684" r:id="rId10"/>
    <p:sldLayoutId id="2147483678" r:id="rId11"/>
    <p:sldLayoutId id="2147483680" r:id="rId12"/>
    <p:sldLayoutId id="2147483682" r:id="rId13"/>
    <p:sldLayoutId id="2147483689" r:id="rId14"/>
    <p:sldLayoutId id="2147483724" r:id="rId15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rgbClr val="000F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0188" indent="-2222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0375" indent="-2301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−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8975" indent="-231775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701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−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0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9A08365-AEEB-3D48-A287-0A6C23C5D3D6}"/>
              </a:ext>
            </a:extLst>
          </p:cNvPr>
          <p:cNvSpPr txBox="1">
            <a:spLocks/>
          </p:cNvSpPr>
          <p:nvPr userDrawn="1"/>
        </p:nvSpPr>
        <p:spPr>
          <a:xfrm>
            <a:off x="8705088" y="4849122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198D408-451C-7649-B63F-9BB20EE7A64E}"/>
              </a:ext>
            </a:extLst>
          </p:cNvPr>
          <p:cNvSpPr txBox="1">
            <a:spLocks/>
          </p:cNvSpPr>
          <p:nvPr userDrawn="1"/>
        </p:nvSpPr>
        <p:spPr>
          <a:xfrm>
            <a:off x="8074152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99391D-1BCF-B249-A015-254233AE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886700" cy="667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2BBD0-F847-394A-96EA-C2F6C3D00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7886700" cy="32623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0E74A-F632-C648-A3E6-DE91F97087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29184" y="4809234"/>
            <a:ext cx="1037332" cy="2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08" r:id="rId2"/>
    <p:sldLayoutId id="2147483694" r:id="rId3"/>
    <p:sldLayoutId id="2147483705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0663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tabLst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8788" indent="-230188" algn="l" defTabSz="914400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SzPct val="100000"/>
        <a:buFont typeface="System Font Regular"/>
        <a:buChar char="–"/>
        <a:tabLst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738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itchFamily="2" charset="2"/>
        <a:buChar char="§"/>
        <a:tabLst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7575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100000"/>
        <a:buFont typeface="System Font Regular"/>
        <a:buChar char="–"/>
        <a:tabLst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q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0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30FF50-D818-2F4B-B792-5C5E8A813F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FRIB Experiment 25084: Demonstrating new methods for beta-delayed fission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F8C7863-BC34-C9D3-9314-D5CF8692A904}"/>
              </a:ext>
            </a:extLst>
          </p:cNvPr>
          <p:cNvCxnSpPr/>
          <p:nvPr/>
        </p:nvCxnSpPr>
        <p:spPr>
          <a:xfrm>
            <a:off x="4420606" y="1505620"/>
            <a:ext cx="0" cy="2885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3F97A4-BFB4-2CA6-A617-389C01BEE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54" y="1329369"/>
            <a:ext cx="4083122" cy="272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632FD1-3392-F2DA-F638-A9EA90D27AF8}"/>
              </a:ext>
            </a:extLst>
          </p:cNvPr>
          <p:cNvSpPr txBox="1"/>
          <p:nvPr/>
        </p:nvSpPr>
        <p:spPr>
          <a:xfrm>
            <a:off x="4723396" y="4046338"/>
            <a:ext cx="377265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/>
              <a:t>FDSi</a:t>
            </a:r>
            <a:r>
              <a:rPr lang="en-US" sz="1050" dirty="0"/>
              <a:t> with partial </a:t>
            </a:r>
            <a:r>
              <a:rPr lang="en-US" sz="1050" dirty="0" err="1"/>
              <a:t>DEGAi</a:t>
            </a:r>
            <a:r>
              <a:rPr lang="en-US" sz="1050" dirty="0"/>
              <a:t> and VANDLE detectors installed at FRIB. The GADGET II TPC (not shown) is housed at the center of the </a:t>
            </a:r>
            <a:r>
              <a:rPr lang="en-US" sz="1050" dirty="0" err="1"/>
              <a:t>FDSi</a:t>
            </a:r>
            <a:r>
              <a:rPr lang="en-US" sz="1050" dirty="0"/>
              <a:t> array to measure charged fission fragments.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CE1CBC-0C7C-D548-B016-5655FF8250A8}"/>
              </a:ext>
            </a:extLst>
          </p:cNvPr>
          <p:cNvSpPr txBox="1"/>
          <p:nvPr/>
        </p:nvSpPr>
        <p:spPr>
          <a:xfrm>
            <a:off x="457199" y="1329369"/>
            <a:ext cx="39634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We aim to demonstrate at FRIB a measurement capability for beta-delayed fission using the GADGET II TPC in </a:t>
            </a:r>
            <a:r>
              <a:rPr lang="en-US" sz="1350" dirty="0" err="1"/>
              <a:t>FDSi</a:t>
            </a:r>
            <a:r>
              <a:rPr lang="en-US" sz="1350" dirty="0"/>
              <a:t>. We will measure a rich set of fission properties, including: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Energy sharing between fragments and neutrons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Prompt fission neutron number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Prompt fission neutron energy spectrum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High-multiplicity angular correlations of ejecta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Fission product yields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r>
              <a:rPr lang="en-US" sz="1350" dirty="0"/>
              <a:t>Initial studies will focus on the sub-Pb region including </a:t>
            </a:r>
            <a:r>
              <a:rPr lang="en-US" sz="1350" baseline="30000" dirty="0"/>
              <a:t>180</a:t>
            </a:r>
            <a:r>
              <a:rPr lang="en-US" sz="1350" dirty="0"/>
              <a:t>Tl, </a:t>
            </a:r>
            <a:r>
              <a:rPr lang="en-US" sz="1350" baseline="30000" dirty="0"/>
              <a:t>186</a:t>
            </a:r>
            <a:r>
              <a:rPr lang="en-US" sz="1350" dirty="0"/>
              <a:t>Bi, </a:t>
            </a:r>
            <a:r>
              <a:rPr lang="en-US" sz="1350" baseline="30000" dirty="0"/>
              <a:t>192</a:t>
            </a:r>
            <a:r>
              <a:rPr lang="en-US" sz="1350" dirty="0"/>
              <a:t>At</a:t>
            </a:r>
          </a:p>
          <a:p>
            <a:endParaRPr lang="en-US" sz="1350" dirty="0"/>
          </a:p>
          <a:p>
            <a:r>
              <a:rPr lang="en-US" sz="1350" dirty="0"/>
              <a:t>After demonstration in E25084, future studies are planned for many minor actinides and some major actinides </a:t>
            </a:r>
            <a:r>
              <a:rPr lang="en-US" sz="1350" baseline="30000" dirty="0"/>
              <a:t>232</a:t>
            </a:r>
            <a:r>
              <a:rPr lang="en-US" sz="1350" dirty="0"/>
              <a:t>Th and </a:t>
            </a:r>
            <a:r>
              <a:rPr lang="en-US" sz="1350" baseline="30000" dirty="0"/>
              <a:t>238</a:t>
            </a:r>
            <a:r>
              <a:rPr lang="en-US" sz="1350" dirty="0"/>
              <a:t>U (by decay of </a:t>
            </a:r>
            <a:r>
              <a:rPr lang="en-US" sz="1350" baseline="30000" dirty="0"/>
              <a:t>232</a:t>
            </a:r>
            <a:r>
              <a:rPr lang="en-US" sz="1350" dirty="0"/>
              <a:t>Ac and </a:t>
            </a:r>
            <a:r>
              <a:rPr lang="en-US" sz="1350" baseline="30000" dirty="0"/>
              <a:t>238</a:t>
            </a:r>
            <a:r>
              <a:rPr lang="en-US" sz="1350" dirty="0"/>
              <a:t>Pa)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5F189B-F156-2AAB-D5C1-DB1E3BB0EDC7}"/>
              </a:ext>
            </a:extLst>
          </p:cNvPr>
          <p:cNvSpPr txBox="1"/>
          <p:nvPr/>
        </p:nvSpPr>
        <p:spPr>
          <a:xfrm>
            <a:off x="6861029" y="4745689"/>
            <a:ext cx="1986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/>
                <a:latin typeface="Aptos" panose="020F0502020204030204" pitchFamily="34" charset="0"/>
                <a:ea typeface="Aptos" panose="020F0502020204030204" pitchFamily="34" charset="0"/>
                <a:cs typeface="Times New Roman" panose="02020603050405020304" pitchFamily="18" charset="0"/>
              </a:rPr>
              <a:t>LA-UR-25-25492</a:t>
            </a:r>
            <a:endParaRPr lang="en-US" sz="105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CC6D061-C98D-DBCD-C048-840EECE5E566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6870107" y="2813963"/>
            <a:ext cx="475709" cy="769068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13A346E-6C4B-BE5F-FC0E-FA2F4107C18D}"/>
              </a:ext>
            </a:extLst>
          </p:cNvPr>
          <p:cNvSpPr txBox="1"/>
          <p:nvPr/>
        </p:nvSpPr>
        <p:spPr>
          <a:xfrm>
            <a:off x="6719058" y="3583031"/>
            <a:ext cx="1253516" cy="43088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Fission detector</a:t>
            </a:r>
          </a:p>
          <a:p>
            <a:pPr algn="ctr"/>
            <a:r>
              <a:rPr lang="en-US" sz="1100" dirty="0"/>
              <a:t>(GADGET II TPC)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004CF8B-778E-551B-D381-960B62B1AD65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6036277" y="2042551"/>
            <a:ext cx="183571" cy="1489284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B8A25C3-0966-E824-0524-40699D490902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5886659" y="3134256"/>
            <a:ext cx="149618" cy="397579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32045C-F7DD-49D0-9474-5D4E41675541}"/>
              </a:ext>
            </a:extLst>
          </p:cNvPr>
          <p:cNvSpPr txBox="1"/>
          <p:nvPr/>
        </p:nvSpPr>
        <p:spPr>
          <a:xfrm>
            <a:off x="5409519" y="3531835"/>
            <a:ext cx="1253516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Aparajita"/>
              </a:rPr>
              <a:t>HPGe</a:t>
            </a:r>
            <a:r>
              <a:rPr lang="en-US" sz="1100" dirty="0">
                <a:latin typeface="Aparajita"/>
              </a:rPr>
              <a:t> </a:t>
            </a:r>
            <a:r>
              <a:rPr lang="el-GR" sz="1100" dirty="0">
                <a:latin typeface="Aparajita"/>
              </a:rPr>
              <a:t>γ</a:t>
            </a:r>
            <a:r>
              <a:rPr lang="en-US" sz="1100" dirty="0"/>
              <a:t> detectors</a:t>
            </a:r>
          </a:p>
          <a:p>
            <a:pPr algn="ctr"/>
            <a:r>
              <a:rPr lang="en-US" sz="1100" dirty="0"/>
              <a:t>(</a:t>
            </a:r>
            <a:r>
              <a:rPr lang="en-US" sz="1100" dirty="0" err="1"/>
              <a:t>DEGAi</a:t>
            </a:r>
            <a:r>
              <a:rPr lang="en-US" sz="1100" dirty="0"/>
              <a:t>)</a:t>
            </a:r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18FBF288-4658-81DE-E9BF-6B264AA53BE4}"/>
              </a:ext>
            </a:extLst>
          </p:cNvPr>
          <p:cNvSpPr/>
          <p:nvPr/>
        </p:nvSpPr>
        <p:spPr>
          <a:xfrm rot="19751237">
            <a:off x="7598907" y="1158785"/>
            <a:ext cx="429092" cy="2359705"/>
          </a:xfrm>
          <a:prstGeom prst="rightBrac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1CAA86-ACD4-D80B-D92C-4FF4F195D072}"/>
              </a:ext>
            </a:extLst>
          </p:cNvPr>
          <p:cNvSpPr txBox="1"/>
          <p:nvPr/>
        </p:nvSpPr>
        <p:spPr>
          <a:xfrm>
            <a:off x="7895025" y="1895424"/>
            <a:ext cx="1202041" cy="41549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Neutron detectors</a:t>
            </a:r>
          </a:p>
          <a:p>
            <a:pPr algn="ctr"/>
            <a:r>
              <a:rPr lang="en-US" sz="1050" dirty="0"/>
              <a:t>(NEXT or VANDLE)</a:t>
            </a:r>
          </a:p>
        </p:txBody>
      </p:sp>
    </p:spTree>
    <p:extLst>
      <p:ext uri="{BB962C8B-B14F-4D97-AF65-F5344CB8AC3E}">
        <p14:creationId xmlns:p14="http://schemas.microsoft.com/office/powerpoint/2010/main" val="1748702636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000E7E"/>
      </a:dk2>
      <a:lt2>
        <a:srgbClr val="E7E6E6"/>
      </a:lt2>
      <a:accent1>
        <a:srgbClr val="0070C1"/>
      </a:accent1>
      <a:accent2>
        <a:srgbClr val="FF9128"/>
      </a:accent2>
      <a:accent3>
        <a:srgbClr val="CCD0E1"/>
      </a:accent3>
      <a:accent4>
        <a:srgbClr val="00A963"/>
      </a:accent4>
      <a:accent5>
        <a:srgbClr val="69C3FF"/>
      </a:accent5>
      <a:accent6>
        <a:srgbClr val="EB0E1D"/>
      </a:accent6>
      <a:hlink>
        <a:srgbClr val="69C3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14693</TotalTime>
  <Words>187</Words>
  <Application>Microsoft Office PowerPoint</Application>
  <PresentationFormat>On-screen Show (16:9)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Acumin Pro</vt:lpstr>
      <vt:lpstr>Aparajita</vt:lpstr>
      <vt:lpstr>Aptos</vt:lpstr>
      <vt:lpstr>Arial</vt:lpstr>
      <vt:lpstr>Calibri</vt:lpstr>
      <vt:lpstr>System Font Regular</vt:lpstr>
      <vt:lpstr>Wingdings</vt:lpstr>
      <vt:lpstr>Main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Surbrook, Jason Tyler</cp:lastModifiedBy>
  <cp:revision>259</cp:revision>
  <dcterms:created xsi:type="dcterms:W3CDTF">2020-12-17T00:35:24Z</dcterms:created>
  <dcterms:modified xsi:type="dcterms:W3CDTF">2025-06-10T16:28:33Z</dcterms:modified>
</cp:coreProperties>
</file>