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4" r:id="rId4"/>
  </p:sldMasterIdLst>
  <p:notesMasterIdLst>
    <p:notesMasterId r:id="rId25"/>
  </p:notesMasterIdLst>
  <p:handoutMasterIdLst>
    <p:handoutMasterId r:id="rId26"/>
  </p:handoutMasterIdLst>
  <p:sldIdLst>
    <p:sldId id="303" r:id="rId5"/>
    <p:sldId id="304" r:id="rId6"/>
    <p:sldId id="341" r:id="rId7"/>
    <p:sldId id="330" r:id="rId8"/>
    <p:sldId id="313" r:id="rId9"/>
    <p:sldId id="337" r:id="rId10"/>
    <p:sldId id="352" r:id="rId11"/>
    <p:sldId id="349" r:id="rId12"/>
    <p:sldId id="345" r:id="rId13"/>
    <p:sldId id="353" r:id="rId14"/>
    <p:sldId id="306" r:id="rId15"/>
    <p:sldId id="307" r:id="rId16"/>
    <p:sldId id="338" r:id="rId17"/>
    <p:sldId id="351" r:id="rId18"/>
    <p:sldId id="355" r:id="rId19"/>
    <p:sldId id="357" r:id="rId20"/>
    <p:sldId id="356" r:id="rId21"/>
    <p:sldId id="344" r:id="rId22"/>
    <p:sldId id="348" r:id="rId23"/>
    <p:sldId id="346" r:id="rId24"/>
  </p:sldIdLst>
  <p:sldSz cx="12192000" cy="6858000"/>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1F2"/>
    <a:srgbClr val="6B9F25"/>
    <a:srgbClr val="342D2D"/>
    <a:srgbClr val="00B050"/>
    <a:srgbClr val="67B14B"/>
    <a:srgbClr val="000000"/>
    <a:srgbClr val="064308"/>
    <a:srgbClr val="E6E8DC"/>
    <a:srgbClr val="B7B58A"/>
    <a:srgbClr val="0F0C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78" autoAdjust="0"/>
    <p:restoredTop sz="94660"/>
  </p:normalViewPr>
  <p:slideViewPr>
    <p:cSldViewPr snapToObjects="1">
      <p:cViewPr varScale="1">
        <p:scale>
          <a:sx n="107" d="100"/>
          <a:sy n="107" d="100"/>
        </p:scale>
        <p:origin x="294" y="102"/>
      </p:cViewPr>
      <p:guideLst>
        <p:guide orient="horz" pos="2160"/>
        <p:guide pos="384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3/11/2025</a:t>
            </a:fld>
            <a:endParaRPr lang="en-US"/>
          </a:p>
        </p:txBody>
      </p:sp>
      <p:sp>
        <p:nvSpPr>
          <p:cNvPr id="4" name="Slide Image Placeholder 3"/>
          <p:cNvSpPr>
            <a:spLocks noGrp="1" noRot="1" noChangeAspect="1"/>
          </p:cNvSpPr>
          <p:nvPr>
            <p:ph type="sldImg" idx="2"/>
          </p:nvPr>
        </p:nvSpPr>
        <p:spPr>
          <a:xfrm>
            <a:off x="409575" y="695325"/>
            <a:ext cx="617855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a:ea typeface="ヒラギノ角ゴ Pro W3"/>
                <a:cs typeface="ヒラギノ角ゴ Pro W3"/>
              </a:rPr>
              <a:t>Other Points</a:t>
            </a:r>
            <a:r>
              <a:rPr lang="en-US" u="sng" baseline="0" dirty="0">
                <a:ea typeface="ヒラギノ角ゴ Pro W3"/>
                <a:cs typeface="ヒラギノ角ゴ Pro W3"/>
              </a:rPr>
              <a:t> to Mention</a:t>
            </a:r>
            <a:r>
              <a:rPr lang="en-US" baseline="0" dirty="0">
                <a:ea typeface="ヒラギノ角ゴ Pro W3"/>
                <a:cs typeface="ヒラギノ角ゴ Pro W3"/>
              </a:rPr>
              <a:t>:</a:t>
            </a:r>
          </a:p>
          <a:p>
            <a:endParaRPr lang="en-US" dirty="0">
              <a:ea typeface="ヒラギノ角ゴ Pro W3"/>
              <a:cs typeface="ヒラギノ角ゴ Pro W3"/>
            </a:endParaRPr>
          </a:p>
          <a:p>
            <a:pPr marL="171450" indent="-171450">
              <a:buFont typeface="Arial" panose="020B0604020202020204" pitchFamily="34" charset="0"/>
              <a:buChar char="•"/>
            </a:pPr>
            <a:r>
              <a:rPr lang="en-US" dirty="0">
                <a:ea typeface="ヒラギノ角ゴ Pro W3"/>
                <a:cs typeface="ヒラギノ角ゴ Pro W3"/>
              </a:rPr>
              <a:t>FRIB enables</a:t>
            </a:r>
            <a:r>
              <a:rPr lang="en-US" baseline="0" dirty="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a:ea typeface="ヒラギノ角ゴ Pro W3"/>
                <a:cs typeface="ヒラギノ角ゴ Pro W3"/>
              </a:rPr>
              <a:t>Approximately 1,400 world-class scientists are engaged and belong to the FRIB Users Organization (FRIBUO)</a:t>
            </a:r>
          </a:p>
          <a:p>
            <a:pPr marL="171450" indent="-171450">
              <a:buFont typeface="Arial" panose="020B0604020202020204" pitchFamily="34" charset="0"/>
              <a:buChar char="•"/>
            </a:pPr>
            <a:r>
              <a:rPr lang="en-US" baseline="0" dirty="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a:ea typeface="ヒラギノ角ゴ Pro W3"/>
              <a:cs typeface="ヒラギノ角ゴ Pro W3"/>
            </a:endParaRPr>
          </a:p>
        </p:txBody>
      </p:sp>
    </p:spTree>
    <p:extLst>
      <p:ext uri="{BB962C8B-B14F-4D97-AF65-F5344CB8AC3E}">
        <p14:creationId xmlns:p14="http://schemas.microsoft.com/office/powerpoint/2010/main" val="29620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232763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155264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231825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185236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3876079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9338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4" y="1238251"/>
            <a:ext cx="9986635" cy="33554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4835" tIns="32417" rIns="64835" bIns="32417">
            <a:spAutoFit/>
          </a:bodyPr>
          <a:lstStyle/>
          <a:p>
            <a:pPr defTabSz="342780" eaLnBrk="0" hangingPunct="0">
              <a:lnSpc>
                <a:spcPct val="90000"/>
              </a:lnSpc>
              <a:defRPr/>
            </a:pPr>
            <a:endParaRPr lang="en-US" sz="195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324208" indent="0" algn="ctr">
              <a:buNone/>
              <a:defRPr/>
            </a:lvl2pPr>
            <a:lvl3pPr marL="648413" indent="0" algn="ctr">
              <a:buNone/>
              <a:defRPr/>
            </a:lvl3pPr>
            <a:lvl4pPr marL="972620" indent="0" algn="ctr">
              <a:buNone/>
              <a:defRPr/>
            </a:lvl4pPr>
            <a:lvl5pPr marL="1296828" indent="0" algn="ctr">
              <a:buNone/>
              <a:defRPr/>
            </a:lvl5pPr>
            <a:lvl6pPr marL="1621034" indent="0" algn="ctr">
              <a:buNone/>
              <a:defRPr/>
            </a:lvl6pPr>
            <a:lvl7pPr marL="1945241" indent="0" algn="ctr">
              <a:buNone/>
              <a:defRPr/>
            </a:lvl7pPr>
            <a:lvl8pPr marL="2269447" indent="0" algn="ctr">
              <a:buNone/>
              <a:defRPr/>
            </a:lvl8pPr>
            <a:lvl9pPr marL="2593654"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6" y="3201434"/>
            <a:ext cx="12001499" cy="370313"/>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387155"/>
            <a:ext cx="12192000" cy="319413"/>
          </a:xfrm>
          <a:prstGeom prst="rect">
            <a:avLst/>
          </a:prstGeom>
          <a:noFill/>
        </p:spPr>
        <p:txBody>
          <a:bodyPr wrap="square" lIns="64865" tIns="32432" rIns="64865" bIns="32432" rtlCol="0">
            <a:spAutoFit/>
          </a:bodyPr>
          <a:lstStyle/>
          <a:p>
            <a:pPr algn="ctr"/>
            <a:r>
              <a:rPr lang="en-US" sz="825"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825" kern="1200" dirty="0">
                <a:solidFill>
                  <a:schemeClr val="tx1"/>
                </a:solidFill>
                <a:latin typeface="+mn-lt"/>
                <a:ea typeface="ヒラギノ角ゴ Pro W3"/>
                <a:cs typeface="ヒラギノ角ゴ Pro W3"/>
              </a:rPr>
              <a:t>the</a:t>
            </a:r>
            <a:r>
              <a:rPr lang="en-US" sz="825" kern="1200" baseline="0" dirty="0">
                <a:solidFill>
                  <a:schemeClr val="tx1"/>
                </a:solidFill>
                <a:latin typeface="+mn-lt"/>
                <a:ea typeface="ヒラギノ角ゴ Pro W3"/>
                <a:cs typeface="ヒラギノ角ゴ Pro W3"/>
              </a:rPr>
              <a:t> </a:t>
            </a:r>
            <a:r>
              <a:rPr lang="en-US" sz="825"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7"/>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4083" y="5642963"/>
            <a:ext cx="2651760" cy="627065"/>
          </a:xfrm>
          <a:prstGeom prst="rect">
            <a:avLst/>
          </a:prstGeom>
        </p:spPr>
      </p:pic>
    </p:spTree>
    <p:extLst>
      <p:ext uri="{BB962C8B-B14F-4D97-AF65-F5344CB8AC3E}">
        <p14:creationId xmlns:p14="http://schemas.microsoft.com/office/powerpoint/2010/main" val="1656820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822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822799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699" y="1238250"/>
            <a:ext cx="9986635"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838200" y="842745"/>
            <a:ext cx="10515600" cy="370325"/>
          </a:xfrm>
          <a:prstGeom prst="rect">
            <a:avLst/>
          </a:prstGeo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702489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1"/>
            <a:ext cx="12214971"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893037" y="1320108"/>
            <a:ext cx="10486572"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6"/>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2589488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377907463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6D52DA-7EC2-A93A-E527-24C0D964EA86}"/>
              </a:ext>
            </a:extLst>
          </p:cNvPr>
          <p:cNvPicPr>
            <a:picLocks noChangeAspect="1"/>
          </p:cNvPicPr>
          <p:nvPr userDrawn="1"/>
        </p:nvPicPr>
        <p:blipFill>
          <a:blip r:embed="rId2"/>
          <a:stretch>
            <a:fillRect/>
          </a:stretch>
        </p:blipFill>
        <p:spPr>
          <a:xfrm>
            <a:off x="2819400" y="5636776"/>
            <a:ext cx="6553200" cy="639434"/>
          </a:xfrm>
          <a:prstGeom prst="rect">
            <a:avLst/>
          </a:prstGeom>
        </p:spPr>
      </p:pic>
      <p:sp>
        <p:nvSpPr>
          <p:cNvPr id="5" name="Text Box 5"/>
          <p:cNvSpPr txBox="1">
            <a:spLocks noChangeArrowheads="1"/>
          </p:cNvSpPr>
          <p:nvPr/>
        </p:nvSpPr>
        <p:spPr bwMode="auto">
          <a:xfrm>
            <a:off x="850703" y="1238250"/>
            <a:ext cx="9986635" cy="44738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7040"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432277" indent="0" algn="ctr">
              <a:buNone/>
              <a:defRPr/>
            </a:lvl2pPr>
            <a:lvl3pPr marL="864551" indent="0" algn="ctr">
              <a:buNone/>
              <a:defRPr/>
            </a:lvl3pPr>
            <a:lvl4pPr marL="1296827" indent="0" algn="ctr">
              <a:buNone/>
              <a:defRPr/>
            </a:lvl4pPr>
            <a:lvl5pPr marL="1729104" indent="0" algn="ctr">
              <a:buNone/>
              <a:defRPr/>
            </a:lvl5pPr>
            <a:lvl6pPr marL="2161379" indent="0" algn="ctr">
              <a:buNone/>
              <a:defRPr/>
            </a:lvl6pPr>
            <a:lvl7pPr marL="2593655" indent="0" algn="ctr">
              <a:buNone/>
              <a:defRPr/>
            </a:lvl7pPr>
            <a:lvl8pPr marL="3025929" indent="0" algn="ctr">
              <a:buNone/>
              <a:defRPr/>
            </a:lvl8pPr>
            <a:lvl9pPr marL="3458205"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5" y="3147284"/>
            <a:ext cx="12001499" cy="478612"/>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387154"/>
            <a:ext cx="12192000" cy="425885"/>
          </a:xfrm>
          <a:prstGeom prst="rect">
            <a:avLst/>
          </a:prstGeom>
          <a:noFill/>
        </p:spPr>
        <p:txBody>
          <a:bodyPr wrap="square" lIns="86486" tIns="43243" rIns="86486" bIns="43243" rtlCol="0">
            <a:spAutoFit/>
          </a:bodyPr>
          <a:lstStyle/>
          <a:p>
            <a:pPr algn="ctr"/>
            <a:r>
              <a:rPr lang="en-US" sz="1100"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1100" kern="1200" dirty="0">
                <a:solidFill>
                  <a:schemeClr val="tx1"/>
                </a:solidFill>
                <a:latin typeface="+mn-lt"/>
                <a:ea typeface="ヒラギノ角ゴ Pro W3"/>
                <a:cs typeface="ヒラギノ角ゴ Pro W3"/>
              </a:rPr>
              <a:t>the</a:t>
            </a:r>
            <a:r>
              <a:rPr lang="en-US" sz="1100" kern="1200" baseline="0" dirty="0">
                <a:solidFill>
                  <a:schemeClr val="tx1"/>
                </a:solidFill>
                <a:latin typeface="+mn-lt"/>
                <a:ea typeface="ヒラギノ角ゴ Pro W3"/>
                <a:cs typeface="ヒラギノ角ゴ Pro W3"/>
              </a:rPr>
              <a:t> </a:t>
            </a:r>
            <a:r>
              <a:rPr lang="en-US" sz="1100"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5"/>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spTree>
    <p:extLst>
      <p:ext uri="{BB962C8B-B14F-4D97-AF65-F5344CB8AC3E}">
        <p14:creationId xmlns:p14="http://schemas.microsoft.com/office/powerpoint/2010/main" val="1005283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3" y="1238250"/>
            <a:ext cx="9986635" cy="44738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7040"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6" name="TextBox 5"/>
          <p:cNvSpPr txBox="1"/>
          <p:nvPr userDrawn="1"/>
        </p:nvSpPr>
        <p:spPr>
          <a:xfrm>
            <a:off x="0" y="6387154"/>
            <a:ext cx="12192000" cy="425885"/>
          </a:xfrm>
          <a:prstGeom prst="rect">
            <a:avLst/>
          </a:prstGeom>
          <a:noFill/>
        </p:spPr>
        <p:txBody>
          <a:bodyPr wrap="square" lIns="86486" tIns="43243" rIns="86486" bIns="43243" rtlCol="0">
            <a:spAutoFit/>
          </a:bodyPr>
          <a:lstStyle/>
          <a:p>
            <a:pPr algn="ctr"/>
            <a:r>
              <a:rPr lang="en-US" sz="1100"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1100" kern="1200" dirty="0">
                <a:solidFill>
                  <a:schemeClr val="tx1"/>
                </a:solidFill>
                <a:latin typeface="+mn-lt"/>
                <a:ea typeface="ヒラギノ角ゴ Pro W3"/>
                <a:cs typeface="ヒラギノ角ゴ Pro W3"/>
              </a:rPr>
              <a:t>the</a:t>
            </a:r>
            <a:r>
              <a:rPr lang="en-US" sz="1100" kern="1200" baseline="0" dirty="0">
                <a:solidFill>
                  <a:schemeClr val="tx1"/>
                </a:solidFill>
                <a:latin typeface="+mn-lt"/>
                <a:ea typeface="ヒラギノ角ゴ Pro W3"/>
                <a:cs typeface="ヒラギノ角ゴ Pro W3"/>
              </a:rPr>
              <a:t> </a:t>
            </a:r>
            <a:r>
              <a:rPr lang="en-US" sz="1100"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5"/>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4" name="Picture 3">
            <a:extLst>
              <a:ext uri="{FF2B5EF4-FFF2-40B4-BE49-F238E27FC236}">
                <a16:creationId xmlns:a16="http://schemas.microsoft.com/office/drawing/2014/main" id="{526D52DA-7EC2-A93A-E527-24C0D964EA86}"/>
              </a:ext>
            </a:extLst>
          </p:cNvPr>
          <p:cNvPicPr>
            <a:picLocks noChangeAspect="1"/>
          </p:cNvPicPr>
          <p:nvPr userDrawn="1"/>
        </p:nvPicPr>
        <p:blipFill>
          <a:blip r:embed="rId3"/>
          <a:srcRect r="53488"/>
          <a:stretch/>
        </p:blipFill>
        <p:spPr>
          <a:xfrm>
            <a:off x="2819400" y="5636776"/>
            <a:ext cx="3048000" cy="639434"/>
          </a:xfrm>
          <a:prstGeom prst="rect">
            <a:avLst/>
          </a:prstGeom>
        </p:spPr>
      </p:pic>
      <p:pic>
        <p:nvPicPr>
          <p:cNvPr id="3" name="Picture 2" descr="A black background with blue text&#10;&#10;AI-generated content may be incorrect.">
            <a:extLst>
              <a:ext uri="{FF2B5EF4-FFF2-40B4-BE49-F238E27FC236}">
                <a16:creationId xmlns:a16="http://schemas.microsoft.com/office/drawing/2014/main" id="{25E56C48-E97E-EB04-E105-6EE91E71CEC7}"/>
              </a:ext>
            </a:extLst>
          </p:cNvPr>
          <p:cNvPicPr>
            <a:picLocks noChangeAspect="1"/>
          </p:cNvPicPr>
          <p:nvPr userDrawn="1"/>
        </p:nvPicPr>
        <p:blipFill>
          <a:blip r:embed="rId4"/>
          <a:stretch>
            <a:fillRect/>
          </a:stretch>
        </p:blipFill>
        <p:spPr>
          <a:xfrm>
            <a:off x="6019800" y="5695162"/>
            <a:ext cx="3474189" cy="616246"/>
          </a:xfrm>
          <a:prstGeom prst="rect">
            <a:avLst/>
          </a:prstGeom>
        </p:spPr>
      </p:pic>
    </p:spTree>
    <p:extLst>
      <p:ext uri="{BB962C8B-B14F-4D97-AF65-F5344CB8AC3E}">
        <p14:creationId xmlns:p14="http://schemas.microsoft.com/office/powerpoint/2010/main" val="4207005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a:t>Click to edit Master title style</a:t>
            </a:r>
            <a:endParaRPr lang="en-US" dirty="0"/>
          </a:p>
        </p:txBody>
      </p:sp>
      <p:sp>
        <p:nvSpPr>
          <p:cNvPr id="8" name="Footer Placeholder 6"/>
          <p:cNvSpPr>
            <a:spLocks noGrp="1"/>
          </p:cNvSpPr>
          <p:nvPr>
            <p:ph type="ftr" sz="quarter" idx="10"/>
          </p:nvPr>
        </p:nvSpPr>
        <p:spPr>
          <a:xfrm>
            <a:off x="6096002" y="6356450"/>
            <a:ext cx="5080007" cy="364628"/>
          </a:xfrm>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0" name="Slide Number Placeholder 4"/>
          <p:cNvSpPr>
            <a:spLocks noGrp="1"/>
          </p:cNvSpPr>
          <p:nvPr>
            <p:ph type="sldNum" sz="quarter" idx="11"/>
          </p:nvPr>
        </p:nvSpPr>
        <p:spPr/>
        <p:txBody>
          <a:bodyPr/>
          <a:lstStyle>
            <a:lvl1pPr>
              <a:defRPr sz="900"/>
            </a:lvl1pPr>
          </a:lstStyle>
          <a:p>
            <a:pPr>
              <a:defRPr/>
            </a:pPr>
            <a:r>
              <a:rPr lang="en-US" dirty="0"/>
              <a:t>, Slide </a:t>
            </a:r>
            <a:fld id="{35AD4620-7552-4207-8973-898801ED212B}" type="slidenum">
              <a:rPr lang="en-US" smtClean="0"/>
              <a:pPr>
                <a:defRPr/>
              </a:pPr>
              <a:t>‹#›</a:t>
            </a:fld>
            <a:endParaRPr lang="en-US" dirty="0"/>
          </a:p>
        </p:txBody>
      </p:sp>
      <p:sp>
        <p:nvSpPr>
          <p:cNvPr id="2" name="TextBox 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mn-cs"/>
              </a:rPr>
              <a:t>Facility for Rare Isotope Beams</a:t>
            </a:r>
          </a:p>
          <a:p>
            <a:pPr>
              <a:lnSpc>
                <a:spcPts val="975"/>
              </a:lnSpc>
            </a:pPr>
            <a:r>
              <a:rPr lang="en-US" sz="900" kern="1200" dirty="0">
                <a:solidFill>
                  <a:schemeClr val="tx1"/>
                </a:solidFill>
                <a:latin typeface="Arial" pitchFamily="34" charset="0"/>
                <a:ea typeface="ヒラギノ角ゴ Pro W3" charset="-128"/>
                <a:cs typeface="+mn-cs"/>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mn-cs"/>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Tree>
    <p:extLst>
      <p:ext uri="{BB962C8B-B14F-4D97-AF65-F5344CB8AC3E}">
        <p14:creationId xmlns:p14="http://schemas.microsoft.com/office/powerpoint/2010/main" val="184139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0" name="Slide Number Placeholder 4"/>
          <p:cNvSpPr>
            <a:spLocks noGrp="1"/>
          </p:cNvSpPr>
          <p:nvPr>
            <p:ph type="sldNum" sz="quarter" idx="11"/>
          </p:nvPr>
        </p:nvSpPr>
        <p:spPr/>
        <p:txBody>
          <a:bodyPr/>
          <a:lstStyle>
            <a:lvl1pPr>
              <a:defRPr sz="900"/>
            </a:lvl1pPr>
          </a:lstStyle>
          <a:p>
            <a:pPr>
              <a:defRPr/>
            </a:pPr>
            <a:r>
              <a:rPr lang="en-US" dirty="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68549" tIns="34275" rIns="68549" bIns="34275"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68549" tIns="34275" rIns="68549" bIns="34275"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02834" indent="0">
              <a:spcBef>
                <a:spcPts val="0"/>
              </a:spcBef>
              <a:buNone/>
              <a:defRPr b="1" baseline="0"/>
            </a:lvl1pPr>
          </a:lstStyle>
          <a:p>
            <a:pPr lvl="0"/>
            <a:r>
              <a:rPr lang="en-US" dirty="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
        <p:nvSpPr>
          <p:cNvPr id="15" name="TextBox 14"/>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0711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150282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a:t>Click to edit Master title style</a:t>
            </a:r>
            <a:endParaRPr lang="en-US" dirty="0"/>
          </a:p>
        </p:txBody>
      </p:sp>
      <p:sp>
        <p:nvSpPr>
          <p:cNvPr id="3" name="Content Placeholder 2"/>
          <p:cNvSpPr>
            <a:spLocks noGrp="1"/>
          </p:cNvSpPr>
          <p:nvPr>
            <p:ph idx="1"/>
          </p:nvPr>
        </p:nvSpPr>
        <p:spPr>
          <a:xfrm>
            <a:off x="101603" y="1067107"/>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3" y="3581409"/>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5405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7"/>
            <a:ext cx="5892800"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6167381" y="1067107"/>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1614" y="3581409"/>
            <a:ext cx="5892799"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167381" y="3581409"/>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4255522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659849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9" y="134077"/>
            <a:ext cx="11990413" cy="370325"/>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799"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6"/>
          <p:cNvSpPr>
            <a:spLocks noGrp="1"/>
          </p:cNvSpPr>
          <p:nvPr>
            <p:ph type="ftr" sz="quarter" idx="3"/>
          </p:nvPr>
        </p:nvSpPr>
        <p:spPr>
          <a:xfrm>
            <a:off x="5520914" y="6356450"/>
            <a:ext cx="5655095" cy="364628"/>
          </a:xfrm>
          <a:prstGeom prst="rect">
            <a:avLst/>
          </a:prstGeom>
        </p:spPr>
        <p:txBody>
          <a:bodyPr lIns="0" tIns="45712" rIns="0" bIns="45712" anchor="b"/>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900">
                <a:solidFill>
                  <a:srgbClr val="064308"/>
                </a:solidFill>
                <a:ea typeface="ヒラギノ角ゴ Pro W3" charset="-128"/>
                <a:cs typeface="+mn-cs"/>
              </a:defRPr>
            </a:lvl1pPr>
          </a:lstStyle>
          <a:p>
            <a:pPr>
              <a:defRPr/>
            </a:pPr>
            <a:r>
              <a:rPr lang="en-US" dirty="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2648457402"/>
      </p:ext>
    </p:extLst>
  </p:cSld>
  <p:clrMap bg1="lt1" tx1="dk1" bg2="lt2" tx2="dk2" accent1="accent1" accent2="accent2" accent3="accent3" accent4="accent4" accent5="accent5" accent6="accent6" hlink="hlink" folHlink="folHlink"/>
  <p:sldLayoutIdLst>
    <p:sldLayoutId id="2147484005" r:id="rId1"/>
    <p:sldLayoutId id="2147484017" r:id="rId2"/>
    <p:sldLayoutId id="2147484018"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Lst>
  <p:hf hdr="0" dt="0"/>
  <p:txStyles>
    <p:titleStyle>
      <a:lvl1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1pPr>
      <a:lvl2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2pPr>
      <a:lvl3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3pPr>
      <a:lvl4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4pPr>
      <a:lvl5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5pPr>
      <a:lvl6pPr marL="342810"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6pPr>
      <a:lvl7pPr marL="68562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7pPr>
      <a:lvl8pPr marL="1028431"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8pPr>
      <a:lvl9pPr marL="137124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9pPr>
    </p:titleStyle>
    <p:bodyStyle>
      <a:lvl1pPr marL="135146" indent="-135146" algn="l" defTabSz="602528" rtl="0" eaLnBrk="1" fontAlgn="base" hangingPunct="1">
        <a:lnSpc>
          <a:spcPct val="90000"/>
        </a:lnSpc>
        <a:spcBef>
          <a:spcPts val="905"/>
        </a:spcBef>
        <a:spcAft>
          <a:spcPct val="0"/>
        </a:spcAft>
        <a:buSzPct val="100000"/>
        <a:buFont typeface="Wingdings" pitchFamily="2" charset="2"/>
        <a:buChar char="§"/>
        <a:defRPr sz="1650">
          <a:solidFill>
            <a:srgbClr val="064308"/>
          </a:solidFill>
          <a:latin typeface="Arial" charset="0"/>
          <a:ea typeface="ＭＳ Ｐゴシック" pitchFamily="-65" charset="-128"/>
          <a:cs typeface="ＭＳ Ｐゴシック" pitchFamily="-65" charset="-128"/>
        </a:defRPr>
      </a:lvl1pPr>
      <a:lvl2pPr marL="272546" indent="-113749" algn="l" defTabSz="602528" rtl="0" eaLnBrk="1" fontAlgn="base" hangingPunct="1">
        <a:lnSpc>
          <a:spcPct val="90000"/>
        </a:lnSpc>
        <a:spcBef>
          <a:spcPts val="151"/>
        </a:spcBef>
        <a:spcAft>
          <a:spcPct val="0"/>
        </a:spcAft>
        <a:buSzPct val="100000"/>
        <a:buFont typeface="Arial" pitchFamily="34" charset="0"/>
        <a:buChar char="•"/>
        <a:defRPr sz="1500">
          <a:solidFill>
            <a:schemeClr val="tx1"/>
          </a:solidFill>
          <a:latin typeface="Arial" charset="0"/>
          <a:ea typeface="ＭＳ Ｐゴシック" charset="-128"/>
          <a:cs typeface="ＭＳ Ｐゴシック"/>
        </a:defRPr>
      </a:lvl2pPr>
      <a:lvl3pPr marL="443731" indent="-120505" algn="l" defTabSz="602528" rtl="0" eaLnBrk="1" fontAlgn="base" hangingPunct="1">
        <a:lnSpc>
          <a:spcPct val="90000"/>
        </a:lnSpc>
        <a:spcBef>
          <a:spcPts val="15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546218" indent="-100234" algn="l" defTabSz="602528" rtl="0" eaLnBrk="1" fontAlgn="base" hangingPunct="1">
        <a:lnSpc>
          <a:spcPct val="90000"/>
        </a:lnSpc>
        <a:spcBef>
          <a:spcPts val="151"/>
        </a:spcBef>
        <a:spcAft>
          <a:spcPct val="0"/>
        </a:spcAft>
        <a:buClr>
          <a:srgbClr val="999999"/>
        </a:buClr>
        <a:buSzPct val="100000"/>
        <a:buFont typeface="Arial" pitchFamily="34" charset="0"/>
        <a:buChar char="•"/>
        <a:defRPr sz="1200">
          <a:solidFill>
            <a:schemeClr val="tx1"/>
          </a:solidFill>
          <a:latin typeface="+mn-lt"/>
          <a:ea typeface="ヒラギノ角ゴ Pro W3" pitchFamily="-111" charset="-128"/>
          <a:cs typeface="ヒラギノ角ゴ Pro W3"/>
        </a:defRPr>
      </a:lvl4pPr>
      <a:lvl5pPr marL="752315" indent="-135146" algn="l" defTabSz="602528" rtl="0" eaLnBrk="1" fontAlgn="base" hangingPunct="1">
        <a:lnSpc>
          <a:spcPct val="90000"/>
        </a:lnSpc>
        <a:spcBef>
          <a:spcPts val="151"/>
        </a:spcBef>
        <a:spcAft>
          <a:spcPct val="0"/>
        </a:spcAft>
        <a:buClr>
          <a:srgbClr val="999999"/>
        </a:buClr>
        <a:buSzPct val="100000"/>
        <a:buFont typeface="Lucida Grande" charset="0"/>
        <a:buChar char="»"/>
        <a:defRPr sz="1050">
          <a:solidFill>
            <a:schemeClr val="tx1"/>
          </a:solidFill>
          <a:latin typeface="+mn-lt"/>
          <a:ea typeface="ヒラギノ角ゴ Pro W3" pitchFamily="-111" charset="-128"/>
          <a:cs typeface="ヒラギノ角ゴ Pro W3"/>
        </a:defRPr>
      </a:lvl5pPr>
      <a:lvl6pPr marL="1667630"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6pPr>
      <a:lvl7pPr marL="2010443"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7pPr>
      <a:lvl8pPr marL="235325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8pPr>
      <a:lvl9pPr marL="269606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9pPr>
    </p:bodyStyle>
    <p:otherStyle>
      <a:defPPr>
        <a:defRPr lang="en-US"/>
      </a:defPPr>
      <a:lvl1pPr marL="0" algn="l" defTabSz="685622" rtl="0" eaLnBrk="1" latinLnBrk="0" hangingPunct="1">
        <a:defRPr sz="1350" kern="1200">
          <a:solidFill>
            <a:schemeClr val="tx1"/>
          </a:solidFill>
          <a:latin typeface="+mn-lt"/>
          <a:ea typeface="+mn-ea"/>
          <a:cs typeface="+mn-cs"/>
        </a:defRPr>
      </a:lvl1pPr>
      <a:lvl2pPr marL="342810" algn="l" defTabSz="685622" rtl="0" eaLnBrk="1" latinLnBrk="0" hangingPunct="1">
        <a:defRPr sz="1350" kern="1200">
          <a:solidFill>
            <a:schemeClr val="tx1"/>
          </a:solidFill>
          <a:latin typeface="+mn-lt"/>
          <a:ea typeface="+mn-ea"/>
          <a:cs typeface="+mn-cs"/>
        </a:defRPr>
      </a:lvl2pPr>
      <a:lvl3pPr marL="685622" algn="l" defTabSz="685622" rtl="0" eaLnBrk="1" latinLnBrk="0" hangingPunct="1">
        <a:defRPr sz="1350" kern="1200">
          <a:solidFill>
            <a:schemeClr val="tx1"/>
          </a:solidFill>
          <a:latin typeface="+mn-lt"/>
          <a:ea typeface="+mn-ea"/>
          <a:cs typeface="+mn-cs"/>
        </a:defRPr>
      </a:lvl3pPr>
      <a:lvl4pPr marL="1028431" algn="l" defTabSz="685622" rtl="0" eaLnBrk="1" latinLnBrk="0" hangingPunct="1">
        <a:defRPr sz="1350" kern="1200">
          <a:solidFill>
            <a:schemeClr val="tx1"/>
          </a:solidFill>
          <a:latin typeface="+mn-lt"/>
          <a:ea typeface="+mn-ea"/>
          <a:cs typeface="+mn-cs"/>
        </a:defRPr>
      </a:lvl4pPr>
      <a:lvl5pPr marL="1371242" algn="l" defTabSz="685622" rtl="0" eaLnBrk="1" latinLnBrk="0" hangingPunct="1">
        <a:defRPr sz="1350" kern="1200">
          <a:solidFill>
            <a:schemeClr val="tx1"/>
          </a:solidFill>
          <a:latin typeface="+mn-lt"/>
          <a:ea typeface="+mn-ea"/>
          <a:cs typeface="+mn-cs"/>
        </a:defRPr>
      </a:lvl5pPr>
      <a:lvl6pPr marL="1714055" algn="l" defTabSz="685622" rtl="0" eaLnBrk="1" latinLnBrk="0" hangingPunct="1">
        <a:defRPr sz="1350" kern="1200">
          <a:solidFill>
            <a:schemeClr val="tx1"/>
          </a:solidFill>
          <a:latin typeface="+mn-lt"/>
          <a:ea typeface="+mn-ea"/>
          <a:cs typeface="+mn-cs"/>
        </a:defRPr>
      </a:lvl6pPr>
      <a:lvl7pPr marL="2056865" algn="l" defTabSz="685622" rtl="0" eaLnBrk="1" latinLnBrk="0" hangingPunct="1">
        <a:defRPr sz="1350" kern="1200">
          <a:solidFill>
            <a:schemeClr val="tx1"/>
          </a:solidFill>
          <a:latin typeface="+mn-lt"/>
          <a:ea typeface="+mn-ea"/>
          <a:cs typeface="+mn-cs"/>
        </a:defRPr>
      </a:lvl7pPr>
      <a:lvl8pPr marL="2399675" algn="l" defTabSz="685622" rtl="0" eaLnBrk="1" latinLnBrk="0" hangingPunct="1">
        <a:defRPr sz="1350" kern="1200">
          <a:solidFill>
            <a:schemeClr val="tx1"/>
          </a:solidFill>
          <a:latin typeface="+mn-lt"/>
          <a:ea typeface="+mn-ea"/>
          <a:cs typeface="+mn-cs"/>
        </a:defRPr>
      </a:lvl8pPr>
      <a:lvl9pPr marL="2742485" algn="l" defTabSz="68562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8.png"/><Relationship Id="rId1" Type="http://schemas.openxmlformats.org/officeDocument/2006/relationships/slideLayout" Target="../slideLayouts/slideLayout9.xml"/><Relationship Id="rId5" Type="http://schemas.openxmlformats.org/officeDocument/2006/relationships/image" Target="../media/image38.jpg"/><Relationship Id="rId4" Type="http://schemas.openxmlformats.org/officeDocument/2006/relationships/hyperlink" Target="http://www.nscl.msu.edu/public/educa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9.gif"/></Relationships>
</file>

<file path=ppt/slides/_rels/slide1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hyperlink" Target="mailto:visits@frib.msu.edu" TargetMode="External"/><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hyperlink" Target="shop.msu.edu" TargetMode="External"/><Relationship Id="rId1" Type="http://schemas.openxmlformats.org/officeDocument/2006/relationships/slideLayout" Target="../slideLayouts/slideLayout9.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jpeg"/><Relationship Id="rId9" Type="http://schemas.openxmlformats.org/officeDocument/2006/relationships/hyperlink" Target="http://www.nscl.msu.ed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file:///I:\projects\outreach\Tours\Tour%20presentation%20files\constan_tour_v5.mp4" TargetMode="External"/><Relationship Id="rId1" Type="http://schemas.microsoft.com/office/2007/relationships/media" Target="file:///I:\projects\outreach\Tours\Tour%20presentation%20files\constan_tour_v5.mp4" TargetMode="External"/><Relationship Id="rId5" Type="http://schemas.openxmlformats.org/officeDocument/2006/relationships/image" Target="../media/image54.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emf"/><Relationship Id="rId3" Type="http://schemas.openxmlformats.org/officeDocument/2006/relationships/image" Target="../media/image12.emf"/><Relationship Id="rId7" Type="http://schemas.microsoft.com/office/2007/relationships/hdphoto" Target="../media/hdphoto1.wdp"/><Relationship Id="rId12"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emf"/><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9.jpeg"/><Relationship Id="rId5" Type="http://schemas.microsoft.com/office/2007/relationships/hdphoto" Target="../media/hdphoto2.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685800" y="3235871"/>
            <a:ext cx="108204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a:effectLst>
                  <a:outerShdw blurRad="38100" dist="38100" dir="2700000" algn="tl">
                    <a:srgbClr val="000000"/>
                  </a:outerShdw>
                </a:effectLst>
              </a:rPr>
              <a:t>WHO WILL DISCOVER OUR FUTURE?</a:t>
            </a:r>
          </a:p>
          <a:p>
            <a:pPr>
              <a:lnSpc>
                <a:spcPct val="75000"/>
              </a:lnSpc>
              <a:spcBef>
                <a:spcPct val="30000"/>
              </a:spcBef>
              <a:defRPr/>
            </a:pPr>
            <a:r>
              <a:rPr lang="en-US" sz="2000" i="1" dirty="0"/>
              <a:t>World-class nuclear experimentation and theory at </a:t>
            </a:r>
            <a:r>
              <a:rPr lang="en-US" sz="2000" i="1" dirty="0">
                <a:solidFill>
                  <a:schemeClr val="accent4"/>
                </a:solidFill>
              </a:rPr>
              <a:t>MSU</a:t>
            </a:r>
          </a:p>
        </p:txBody>
      </p:sp>
      <p:sp>
        <p:nvSpPr>
          <p:cNvPr id="6" name="Subtitle 6"/>
          <p:cNvSpPr txBox="1">
            <a:spLocks/>
          </p:cNvSpPr>
          <p:nvPr/>
        </p:nvSpPr>
        <p:spPr>
          <a:xfrm>
            <a:off x="1652289" y="44958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None/>
            </a:pPr>
            <a:r>
              <a:rPr lang="en-US" sz="1800" kern="0" dirty="0">
                <a:solidFill>
                  <a:schemeClr val="tx1"/>
                </a:solidFill>
                <a:latin typeface="Arial" pitchFamily="34" charset="0"/>
                <a:ea typeface="ＭＳ Ｐゴシック"/>
                <a:cs typeface="ＭＳ Ｐゴシック"/>
              </a:rPr>
              <a:t>Dr. Zach Constan</a:t>
            </a:r>
          </a:p>
          <a:p>
            <a:pPr marL="0" indent="0" algn="ctr">
              <a:spcBef>
                <a:spcPts val="600"/>
              </a:spcBef>
              <a:buNone/>
            </a:pPr>
            <a:r>
              <a:rPr lang="en-US" sz="1800" kern="0" dirty="0">
                <a:solidFill>
                  <a:schemeClr val="tx1"/>
                </a:solidFill>
                <a:latin typeface="Arial" pitchFamily="34" charset="0"/>
                <a:ea typeface="ＭＳ Ｐゴシック"/>
                <a:cs typeface="ＭＳ Ｐゴシック"/>
              </a:rPr>
              <a:t>Outreach Coordinator</a:t>
            </a:r>
          </a:p>
          <a:p>
            <a:pPr marL="0" indent="0" algn="ctr">
              <a:spcBef>
                <a:spcPts val="600"/>
              </a:spcBef>
              <a:buNone/>
            </a:pPr>
            <a:r>
              <a:rPr lang="en-US" sz="1800" kern="0" dirty="0">
                <a:solidFill>
                  <a:schemeClr val="tx1"/>
                </a:solidFill>
                <a:latin typeface="Arial" pitchFamily="34" charset="0"/>
                <a:ea typeface="ＭＳ Ｐゴシック"/>
                <a:cs typeface="ＭＳ Ｐゴシック"/>
              </a:rPr>
              <a:t>Facility for Rare Isotope Beams (FRIB)</a:t>
            </a:r>
          </a:p>
          <a:p>
            <a:pPr marL="0" indent="0" algn="ctr">
              <a:buNone/>
            </a:pPr>
            <a:endParaRPr lang="en-US" sz="1800" kern="0" dirty="0">
              <a:ea typeface="ＭＳ Ｐゴシック"/>
              <a:cs typeface="ＭＳ Ｐゴシック"/>
            </a:endParaRPr>
          </a:p>
          <a:p>
            <a:pPr marL="0" indent="0" algn="ctr">
              <a:buNone/>
            </a:pPr>
            <a:endParaRPr lang="en-US" sz="1800" kern="0" dirty="0">
              <a:latin typeface="Arial" pitchFamily="34" charset="0"/>
              <a:ea typeface="ＭＳ Ｐゴシック"/>
              <a:cs typeface="ＭＳ Ｐゴシック"/>
            </a:endParaRPr>
          </a:p>
        </p:txBody>
      </p:sp>
      <p:sp>
        <p:nvSpPr>
          <p:cNvPr id="5" name="Oval 4"/>
          <p:cNvSpPr/>
          <p:nvPr/>
        </p:nvSpPr>
        <p:spPr>
          <a:xfrm>
            <a:off x="5257800" y="43434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4000" dirty="0">
                <a:solidFill>
                  <a:schemeClr val="tx1"/>
                </a:solidFill>
              </a:rPr>
              <a:t>Who works at FRIB? Users</a:t>
            </a:r>
          </a:p>
        </p:txBody>
      </p:sp>
      <p:sp>
        <p:nvSpPr>
          <p:cNvPr id="4" name="Content Placeholder 2"/>
          <p:cNvSpPr txBox="1">
            <a:spLocks/>
          </p:cNvSpPr>
          <p:nvPr/>
        </p:nvSpPr>
        <p:spPr>
          <a:xfrm>
            <a:off x="8282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nSpc>
                <a:spcPct val="100000"/>
              </a:lnSpc>
              <a:spcBef>
                <a:spcPts val="0"/>
              </a:spcBef>
              <a:buNone/>
              <a:defRPr/>
            </a:pPr>
            <a:r>
              <a:rPr lang="en-US" kern="0" dirty="0">
                <a:solidFill>
                  <a:prstClr val="black"/>
                </a:solidFill>
              </a:rPr>
              <a:t>The </a:t>
            </a:r>
            <a:r>
              <a:rPr lang="en-US" b="1" kern="0" dirty="0">
                <a:solidFill>
                  <a:prstClr val="black"/>
                </a:solidFill>
              </a:rPr>
              <a:t>best nuclear scientists </a:t>
            </a:r>
          </a:p>
          <a:p>
            <a:pPr marL="0" indent="0">
              <a:lnSpc>
                <a:spcPct val="100000"/>
              </a:lnSpc>
              <a:spcBef>
                <a:spcPts val="0"/>
              </a:spcBef>
              <a:buNone/>
              <a:defRPr/>
            </a:pPr>
            <a:r>
              <a:rPr lang="en-US" kern="0" dirty="0">
                <a:solidFill>
                  <a:prstClr val="black"/>
                </a:solidFill>
              </a:rPr>
              <a:t>on the planet come to FRIB because our laboratory is a </a:t>
            </a:r>
            <a:r>
              <a:rPr lang="en-US" b="1" kern="0" dirty="0">
                <a:solidFill>
                  <a:prstClr val="black"/>
                </a:solidFill>
              </a:rPr>
              <a:t>world class research facility</a:t>
            </a:r>
          </a:p>
        </p:txBody>
      </p:sp>
      <p:sp>
        <p:nvSpPr>
          <p:cNvPr id="10" name="TextBox 9"/>
          <p:cNvSpPr txBox="1"/>
          <p:nvPr/>
        </p:nvSpPr>
        <p:spPr>
          <a:xfrm>
            <a:off x="2286000" y="3175260"/>
            <a:ext cx="1922144" cy="1077218"/>
          </a:xfrm>
          <a:prstGeom prst="rect">
            <a:avLst/>
          </a:prstGeom>
          <a:noFill/>
        </p:spPr>
        <p:txBody>
          <a:bodyPr wrap="square" rtlCol="0">
            <a:spAutoFit/>
          </a:bodyPr>
          <a:lstStyle/>
          <a:p>
            <a:pPr>
              <a:defRPr/>
            </a:pPr>
            <a:r>
              <a:rPr lang="en-US" sz="4000" dirty="0">
                <a:solidFill>
                  <a:prstClr val="black"/>
                </a:solidFill>
                <a:latin typeface="Arial Black" panose="020B0A04020102020204" pitchFamily="34" charset="0"/>
              </a:rPr>
              <a:t>~1500</a:t>
            </a:r>
          </a:p>
          <a:p>
            <a:pPr>
              <a:defRPr/>
            </a:pPr>
            <a:r>
              <a:rPr lang="en-US" sz="2400" b="1" dirty="0">
                <a:solidFill>
                  <a:prstClr val="black"/>
                </a:solidFill>
              </a:rPr>
              <a:t>researchers</a:t>
            </a:r>
            <a:endParaRPr lang="en-US" b="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041" y="1551080"/>
            <a:ext cx="6367000" cy="3983457"/>
          </a:xfrm>
          <a:prstGeom prst="rect">
            <a:avLst/>
          </a:prstGeom>
        </p:spPr>
      </p:pic>
    </p:spTree>
    <p:extLst>
      <p:ext uri="{BB962C8B-B14F-4D97-AF65-F5344CB8AC3E}">
        <p14:creationId xmlns:p14="http://schemas.microsoft.com/office/powerpoint/2010/main" val="2144056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07886"/>
          </a:xfrm>
          <a:prstGeom prst="rect">
            <a:avLst/>
          </a:prstGeom>
        </p:spPr>
        <p:txBody>
          <a:bodyPr wrap="square">
            <a:spAutoFit/>
          </a:bodyPr>
          <a:lstStyle/>
          <a:p>
            <a:pPr algn="ctr"/>
            <a:r>
              <a:rPr lang="en-US" sz="4000" b="1" dirty="0"/>
              <a:t>Our staff makes it possible</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2501380"/>
            <a:ext cx="7990258" cy="930148"/>
          </a:xfrm>
          <a:prstGeom prst="rect">
            <a:avLst/>
          </a:prstGeom>
        </p:spPr>
      </p:pic>
      <p:sp>
        <p:nvSpPr>
          <p:cNvPr id="5" name="TextBox 4"/>
          <p:cNvSpPr txBox="1"/>
          <p:nvPr/>
        </p:nvSpPr>
        <p:spPr>
          <a:xfrm>
            <a:off x="6999131" y="1813190"/>
            <a:ext cx="1569027" cy="523220"/>
          </a:xfrm>
          <a:prstGeom prst="rect">
            <a:avLst/>
          </a:prstGeom>
          <a:noFill/>
        </p:spPr>
        <p:txBody>
          <a:bodyPr wrap="square" rtlCol="0">
            <a:spAutoFit/>
          </a:bodyPr>
          <a:lstStyle/>
          <a:p>
            <a:pPr algn="ctr"/>
            <a:r>
              <a:rPr lang="en-US" sz="1400" b="1" dirty="0">
                <a:latin typeface="Century Gothic" panose="020B0502020202020204" pitchFamily="34" charset="0"/>
              </a:rPr>
              <a:t>Theorists and Experimenters</a:t>
            </a:r>
          </a:p>
        </p:txBody>
      </p:sp>
      <p:sp>
        <p:nvSpPr>
          <p:cNvPr id="6" name="TextBox 5"/>
          <p:cNvSpPr txBox="1"/>
          <p:nvPr/>
        </p:nvSpPr>
        <p:spPr>
          <a:xfrm>
            <a:off x="4114801" y="3604736"/>
            <a:ext cx="1606379" cy="738664"/>
          </a:xfrm>
          <a:prstGeom prst="rect">
            <a:avLst/>
          </a:prstGeom>
          <a:noFill/>
        </p:spPr>
        <p:txBody>
          <a:bodyPr wrap="square" rtlCol="0">
            <a:spAutoFit/>
          </a:bodyPr>
          <a:lstStyle/>
          <a:p>
            <a:pPr algn="ctr"/>
            <a:r>
              <a:rPr lang="en-US" sz="1400" b="1" dirty="0">
                <a:latin typeface="Century Gothic" panose="020B0502020202020204" pitchFamily="34" charset="0"/>
              </a:rPr>
              <a:t>Undergraduate and Graduate</a:t>
            </a:r>
          </a:p>
          <a:p>
            <a:pPr algn="ctr"/>
            <a:r>
              <a:rPr lang="en-US" sz="1400" b="1" dirty="0">
                <a:latin typeface="Century Gothic" panose="020B0502020202020204" pitchFamily="34" charset="0"/>
              </a:rPr>
              <a:t>students</a:t>
            </a:r>
          </a:p>
        </p:txBody>
      </p:sp>
      <p:sp>
        <p:nvSpPr>
          <p:cNvPr id="7" name="TextBox 6"/>
          <p:cNvSpPr txBox="1"/>
          <p:nvPr/>
        </p:nvSpPr>
        <p:spPr>
          <a:xfrm>
            <a:off x="9086115" y="1813190"/>
            <a:ext cx="1243914" cy="523220"/>
          </a:xfrm>
          <a:prstGeom prst="rect">
            <a:avLst/>
          </a:prstGeom>
          <a:noFill/>
        </p:spPr>
        <p:txBody>
          <a:bodyPr wrap="square" rtlCol="0">
            <a:spAutoFit/>
          </a:bodyPr>
          <a:lstStyle/>
          <a:p>
            <a:pPr algn="ctr"/>
            <a:r>
              <a:rPr lang="en-US" sz="1400" b="1" dirty="0">
                <a:latin typeface="Century Gothic" panose="020B0502020202020204" pitchFamily="34" charset="0"/>
              </a:rPr>
              <a:t>Facility operators</a:t>
            </a:r>
          </a:p>
        </p:txBody>
      </p:sp>
      <p:sp>
        <p:nvSpPr>
          <p:cNvPr id="8" name="TextBox 7"/>
          <p:cNvSpPr txBox="1"/>
          <p:nvPr/>
        </p:nvSpPr>
        <p:spPr>
          <a:xfrm>
            <a:off x="6200518" y="3604736"/>
            <a:ext cx="1370055" cy="523220"/>
          </a:xfrm>
          <a:prstGeom prst="rect">
            <a:avLst/>
          </a:prstGeom>
          <a:noFill/>
        </p:spPr>
        <p:txBody>
          <a:bodyPr wrap="square" rtlCol="0">
            <a:spAutoFit/>
          </a:bodyPr>
          <a:lstStyle/>
          <a:p>
            <a:pPr algn="ctr"/>
            <a:r>
              <a:rPr lang="en-US" sz="1400" b="1" dirty="0">
                <a:latin typeface="Century Gothic" panose="020B0502020202020204" pitchFamily="34" charset="0"/>
              </a:rPr>
              <a:t>Technicians &amp; machinists</a:t>
            </a:r>
          </a:p>
        </p:txBody>
      </p:sp>
      <p:sp>
        <p:nvSpPr>
          <p:cNvPr id="9" name="TextBox 8"/>
          <p:cNvSpPr txBox="1"/>
          <p:nvPr/>
        </p:nvSpPr>
        <p:spPr>
          <a:xfrm>
            <a:off x="3484148" y="1792131"/>
            <a:ext cx="1643448" cy="523220"/>
          </a:xfrm>
          <a:prstGeom prst="rect">
            <a:avLst/>
          </a:prstGeom>
          <a:noFill/>
        </p:spPr>
        <p:txBody>
          <a:bodyPr wrap="square" rtlCol="0">
            <a:spAutoFit/>
          </a:bodyPr>
          <a:lstStyle/>
          <a:p>
            <a:pPr algn="ctr"/>
            <a:r>
              <a:rPr lang="en-US" sz="1400" b="1" dirty="0">
                <a:latin typeface="Century Gothic" panose="020B0502020202020204" pitchFamily="34" charset="0"/>
              </a:rPr>
              <a:t>Research and Development</a:t>
            </a:r>
          </a:p>
        </p:txBody>
      </p:sp>
      <p:sp>
        <p:nvSpPr>
          <p:cNvPr id="10" name="TextBox 9"/>
          <p:cNvSpPr txBox="1"/>
          <p:nvPr/>
        </p:nvSpPr>
        <p:spPr>
          <a:xfrm>
            <a:off x="2631989" y="3604736"/>
            <a:ext cx="1243914" cy="523220"/>
          </a:xfrm>
          <a:prstGeom prst="rect">
            <a:avLst/>
          </a:prstGeom>
          <a:noFill/>
        </p:spPr>
        <p:txBody>
          <a:bodyPr wrap="square" rtlCol="0">
            <a:spAutoFit/>
          </a:bodyPr>
          <a:lstStyle/>
          <a:p>
            <a:pPr algn="ctr"/>
            <a:r>
              <a:rPr lang="en-US" sz="1400" b="1" dirty="0">
                <a:latin typeface="Century Gothic" panose="020B0502020202020204" pitchFamily="34" charset="0"/>
              </a:rPr>
              <a:t>Designers &amp; engineers</a:t>
            </a:r>
          </a:p>
        </p:txBody>
      </p:sp>
      <p:cxnSp>
        <p:nvCxnSpPr>
          <p:cNvPr id="11" name="Straight Connector 10"/>
          <p:cNvCxnSpPr/>
          <p:nvPr/>
        </p:nvCxnSpPr>
        <p:spPr>
          <a:xfrm>
            <a:off x="4024184" y="230972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3369276" y="327318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4893276" y="3289981"/>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7570573" y="2324897"/>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9918357" y="230378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6458465" y="327318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1905000" y="4343400"/>
            <a:ext cx="8610600" cy="1477328"/>
          </a:xfrm>
          <a:prstGeom prst="rect">
            <a:avLst/>
          </a:prstGeom>
        </p:spPr>
        <p:txBody>
          <a:bodyPr wrap="square">
            <a:spAutoFit/>
          </a:bodyPr>
          <a:lstStyle/>
          <a:p>
            <a:r>
              <a:rPr lang="en-US" dirty="0">
                <a:latin typeface="Arial" panose="020B0604020202020204" pitchFamily="34" charset="0"/>
                <a:cs typeface="Arial" panose="020B0604020202020204" pitchFamily="34" charset="0"/>
              </a:rPr>
              <a:t>Our people learned useful skills in:</a:t>
            </a:r>
          </a:p>
          <a:p>
            <a:r>
              <a:rPr lang="en-US" b="1" dirty="0">
                <a:cs typeface="Arial" panose="020B0604020202020204" pitchFamily="34" charset="0"/>
              </a:rPr>
              <a:t>nuclear science ▪ physics ▪ chemistry ▪ all types of engineering ▪ mathematics ▪ computer science ▪ welding ▪ machining ▪ pipefitting ▪</a:t>
            </a:r>
            <a:r>
              <a:rPr lang="en-US" dirty="0">
                <a:cs typeface="Arial" panose="020B0604020202020204" pitchFamily="34" charset="0"/>
              </a:rPr>
              <a:t> and so on</a:t>
            </a:r>
            <a:r>
              <a:rPr lang="en-US" dirty="0">
                <a:latin typeface="Arial" panose="020B0604020202020204" pitchFamily="34" charset="0"/>
                <a:cs typeface="Arial" panose="020B0604020202020204" pitchFamily="34" charset="0"/>
              </a:rPr>
              <a:t>… </a:t>
            </a:r>
          </a:p>
          <a:p>
            <a:endParaRPr lang="en-US" dirty="0">
              <a:solidFill>
                <a:schemeClr val="accent6">
                  <a:lumMod val="75000"/>
                </a:schemeClr>
              </a:solidFill>
              <a:cs typeface="Arial" panose="020B0604020202020204" pitchFamily="34" charset="0"/>
            </a:endParaRPr>
          </a:p>
          <a:p>
            <a:r>
              <a:rPr lang="en-US" dirty="0">
                <a:cs typeface="Arial" panose="020B0604020202020204" pitchFamily="34" charset="0"/>
              </a:rPr>
              <a:t>And had jobs in </a:t>
            </a:r>
            <a:r>
              <a:rPr lang="en-US" b="1" dirty="0">
                <a:cs typeface="Arial" panose="020B0604020202020204" pitchFamily="34" charset="0"/>
              </a:rPr>
              <a:t>quality control, building cars, construction, farming</a:t>
            </a:r>
            <a:r>
              <a:rPr lang="en-US" dirty="0">
                <a:cs typeface="Arial" panose="020B0604020202020204" pitchFamily="34" charset="0"/>
              </a:rPr>
              <a:t>, etc…</a:t>
            </a:r>
          </a:p>
        </p:txBody>
      </p:sp>
      <p:sp>
        <p:nvSpPr>
          <p:cNvPr id="18" name="Content Placeholder 2"/>
          <p:cNvSpPr txBox="1">
            <a:spLocks/>
          </p:cNvSpPr>
          <p:nvPr/>
        </p:nvSpPr>
        <p:spPr>
          <a:xfrm>
            <a:off x="2155901" y="1124319"/>
            <a:ext cx="7980092" cy="624234"/>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None/>
            </a:pPr>
            <a:r>
              <a:rPr lang="en-US" sz="3600" b="1" kern="0" dirty="0">
                <a:latin typeface="Arial Black" panose="020B0A04020102020204" pitchFamily="34" charset="0"/>
              </a:rPr>
              <a:t>800+ employees</a:t>
            </a:r>
          </a:p>
          <a:p>
            <a:pPr marL="457200" lvl="1" indent="0">
              <a:buNone/>
            </a:pPr>
            <a:endParaRPr lang="en-US" kern="0" dirty="0"/>
          </a:p>
          <a:p>
            <a:pPr marL="457200" lvl="1" indent="0">
              <a:buNone/>
            </a:pPr>
            <a:endParaRPr lang="en-US" kern="0" dirty="0"/>
          </a:p>
        </p:txBody>
      </p:sp>
    </p:spTree>
    <p:extLst>
      <p:ext uri="{BB962C8B-B14F-4D97-AF65-F5344CB8AC3E}">
        <p14:creationId xmlns:p14="http://schemas.microsoft.com/office/powerpoint/2010/main" val="18203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Training the next generation</a:t>
            </a:r>
          </a:p>
        </p:txBody>
      </p:sp>
      <p:sp>
        <p:nvSpPr>
          <p:cNvPr id="3" name="Content Placeholder 2"/>
          <p:cNvSpPr txBox="1">
            <a:spLocks/>
          </p:cNvSpPr>
          <p:nvPr/>
        </p:nvSpPr>
        <p:spPr>
          <a:xfrm>
            <a:off x="2152650" y="1143000"/>
            <a:ext cx="4368800" cy="2198914"/>
          </a:xfrm>
          <a:prstGeom prst="rect">
            <a:avLst/>
          </a:prstGeom>
        </p:spPr>
        <p:txBody>
          <a:bodyPr>
            <a:normAutofit fontScale="925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None/>
            </a:pPr>
            <a:r>
              <a:rPr lang="en-US" kern="0" dirty="0"/>
              <a:t>For 30+ years, has been a</a:t>
            </a:r>
          </a:p>
          <a:p>
            <a:pPr marL="0" indent="0" algn="ctr">
              <a:buNone/>
            </a:pPr>
            <a:r>
              <a:rPr lang="en-US" sz="3200" b="1" kern="0" dirty="0">
                <a:latin typeface="Arial Black" panose="020B0A04020102020204" pitchFamily="34" charset="0"/>
              </a:rPr>
              <a:t>Top-ranked nuclear science program </a:t>
            </a:r>
          </a:p>
          <a:p>
            <a:pPr marL="0" indent="0" algn="ctr">
              <a:buNone/>
            </a:pPr>
            <a:r>
              <a:rPr lang="en-US" kern="0" dirty="0"/>
              <a:t>among US graduate schools</a:t>
            </a:r>
          </a:p>
          <a:p>
            <a:pPr marL="0" indent="0" algn="ctr">
              <a:buNone/>
            </a:pPr>
            <a:r>
              <a:rPr lang="en-US" sz="1200" i="1" kern="0" dirty="0"/>
              <a:t>(U.S. News &amp; World Report)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943" y="1143000"/>
            <a:ext cx="2988816" cy="2198915"/>
          </a:xfrm>
          <a:prstGeom prst="rect">
            <a:avLst/>
          </a:prstGeom>
        </p:spPr>
      </p:pic>
      <p:sp>
        <p:nvSpPr>
          <p:cNvPr id="5" name="Content Placeholder 2"/>
          <p:cNvSpPr txBox="1">
            <a:spLocks/>
          </p:cNvSpPr>
          <p:nvPr/>
        </p:nvSpPr>
        <p:spPr>
          <a:xfrm>
            <a:off x="6456901" y="3683000"/>
            <a:ext cx="3850881" cy="2476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rPr>
              <a:t>FRIB Outreach offers:</a:t>
            </a:r>
          </a:p>
          <a:p>
            <a:r>
              <a:rPr lang="en-US" sz="1800" b="1" dirty="0">
                <a:solidFill>
                  <a:schemeClr val="tx1"/>
                </a:solidFill>
              </a:rPr>
              <a:t>Tours</a:t>
            </a:r>
            <a:r>
              <a:rPr lang="en-US" sz="1800" dirty="0">
                <a:solidFill>
                  <a:schemeClr val="tx1"/>
                </a:solidFill>
              </a:rPr>
              <a:t> for the general public</a:t>
            </a:r>
          </a:p>
          <a:p>
            <a:r>
              <a:rPr lang="en-US" sz="1800" b="1" dirty="0">
                <a:solidFill>
                  <a:schemeClr val="tx1"/>
                </a:solidFill>
              </a:rPr>
              <a:t>Summer research programs </a:t>
            </a:r>
            <a:r>
              <a:rPr lang="en-US" sz="1800" dirty="0">
                <a:solidFill>
                  <a:schemeClr val="tx1"/>
                </a:solidFill>
              </a:rPr>
              <a:t>for middle &amp; high school students</a:t>
            </a:r>
          </a:p>
          <a:p>
            <a:r>
              <a:rPr lang="en-US" sz="1800" dirty="0">
                <a:solidFill>
                  <a:schemeClr val="tx1"/>
                </a:solidFill>
              </a:rPr>
              <a:t>Nuclear science experiments and </a:t>
            </a:r>
            <a:r>
              <a:rPr lang="en-US" sz="1800" b="1" dirty="0">
                <a:solidFill>
                  <a:schemeClr val="tx1"/>
                </a:solidFill>
              </a:rPr>
              <a:t>lessons for teachers </a:t>
            </a:r>
            <a:r>
              <a:rPr lang="en-US" sz="1800" dirty="0">
                <a:solidFill>
                  <a:schemeClr val="tx1"/>
                </a:solidFill>
              </a:rPr>
              <a:t>to use</a:t>
            </a:r>
          </a:p>
          <a:p>
            <a:r>
              <a:rPr lang="en-US" sz="1800" dirty="0">
                <a:solidFill>
                  <a:schemeClr val="tx1"/>
                </a:solidFill>
              </a:rPr>
              <a:t>For more information online: </a:t>
            </a:r>
            <a:r>
              <a:rPr lang="en-US" sz="1800" dirty="0">
                <a:solidFill>
                  <a:srgbClr val="67B14B"/>
                </a:solidFill>
                <a:hlinkClick r:id="rId4"/>
              </a:rPr>
              <a:t>frib.msu.edu/public</a:t>
            </a:r>
            <a:endParaRPr lang="en-US" sz="1800" dirty="0">
              <a:solidFill>
                <a:schemeClr val="tx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1" y="3429000"/>
            <a:ext cx="3429000" cy="2574036"/>
          </a:xfrm>
          <a:prstGeom prst="rect">
            <a:avLst/>
          </a:prstGeom>
        </p:spPr>
      </p:pic>
    </p:spTree>
    <p:extLst>
      <p:ext uri="{BB962C8B-B14F-4D97-AF65-F5344CB8AC3E}">
        <p14:creationId xmlns:p14="http://schemas.microsoft.com/office/powerpoint/2010/main" val="1415342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1" y="1066801"/>
            <a:ext cx="6276991" cy="4757281"/>
          </a:xfrm>
          <a:prstGeom prst="rect">
            <a:avLst/>
          </a:prstGeom>
        </p:spPr>
      </p:pic>
      <p:sp>
        <p:nvSpPr>
          <p:cNvPr id="2" name="Rectangle 1"/>
          <p:cNvSpPr/>
          <p:nvPr/>
        </p:nvSpPr>
        <p:spPr>
          <a:xfrm>
            <a:off x="1556657" y="152400"/>
            <a:ext cx="9144000" cy="707886"/>
          </a:xfrm>
          <a:prstGeom prst="rect">
            <a:avLst/>
          </a:prstGeom>
        </p:spPr>
        <p:txBody>
          <a:bodyPr wrap="square">
            <a:spAutoFit/>
          </a:bodyPr>
          <a:lstStyle/>
          <a:p>
            <a:pPr algn="ctr">
              <a:defRPr/>
            </a:pPr>
            <a:r>
              <a:rPr lang="en-US" sz="4000" b="1" kern="0" dirty="0"/>
              <a:t>Want to keep discovering? Upgrade!</a:t>
            </a:r>
          </a:p>
        </p:txBody>
      </p:sp>
      <p:sp>
        <p:nvSpPr>
          <p:cNvPr id="4" name="Text Box 5"/>
          <p:cNvSpPr txBox="1">
            <a:spLocks noChangeArrowheads="1"/>
          </p:cNvSpPr>
          <p:nvPr/>
        </p:nvSpPr>
        <p:spPr bwMode="auto">
          <a:xfrm>
            <a:off x="7086600" y="1448654"/>
            <a:ext cx="3372594" cy="8309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a:solidFill>
                  <a:srgbClr val="333C2B"/>
                </a:solidFill>
                <a:latin typeface="Arial" panose="020B0604020202020204" pitchFamily="34" charset="0"/>
                <a:cs typeface="Arial" panose="020B0604020202020204" pitchFamily="34" charset="0"/>
              </a:rPr>
              <a:t>50+ years of NSCL, and the future is </a:t>
            </a:r>
            <a:r>
              <a:rPr lang="en-US" altLang="en-US" sz="2400" b="1" dirty="0">
                <a:solidFill>
                  <a:srgbClr val="333C2B"/>
                </a:solidFill>
                <a:latin typeface="Arial" panose="020B0604020202020204" pitchFamily="34" charset="0"/>
                <a:cs typeface="Arial" panose="020B0604020202020204" pitchFamily="34" charset="0"/>
              </a:rPr>
              <a:t>FRIB</a:t>
            </a:r>
          </a:p>
        </p:txBody>
      </p:sp>
    </p:spTree>
    <p:extLst>
      <p:ext uri="{BB962C8B-B14F-4D97-AF65-F5344CB8AC3E}">
        <p14:creationId xmlns:p14="http://schemas.microsoft.com/office/powerpoint/2010/main" val="2014369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1524000" y="1143000"/>
            <a:ext cx="9144000" cy="4800600"/>
          </a:xfrm>
          <a:prstGeom prst="rect">
            <a:avLst/>
          </a:prstGeom>
        </p:spPr>
      </p:pic>
      <p:sp>
        <p:nvSpPr>
          <p:cNvPr id="2" name="Title 1"/>
          <p:cNvSpPr>
            <a:spLocks noGrp="1"/>
          </p:cNvSpPr>
          <p:nvPr>
            <p:ph type="title"/>
          </p:nvPr>
        </p:nvSpPr>
        <p:spPr/>
        <p:txBody>
          <a:bodyPr/>
          <a:lstStyle/>
          <a:p>
            <a:r>
              <a:rPr lang="en-US" sz="4000" dirty="0"/>
              <a:t>FRIB on the MSU campus</a:t>
            </a:r>
          </a:p>
        </p:txBody>
      </p:sp>
      <p:sp>
        <p:nvSpPr>
          <p:cNvPr id="4" name="TextBox 3"/>
          <p:cNvSpPr txBox="1"/>
          <p:nvPr/>
        </p:nvSpPr>
        <p:spPr>
          <a:xfrm>
            <a:off x="3815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Detectors &amp; Experiments</a:t>
            </a:r>
          </a:p>
        </p:txBody>
      </p:sp>
      <p:sp>
        <p:nvSpPr>
          <p:cNvPr id="5" name="TextBox 4"/>
          <p:cNvSpPr txBox="1"/>
          <p:nvPr/>
        </p:nvSpPr>
        <p:spPr>
          <a:xfrm>
            <a:off x="2618480" y="3160084"/>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Target</a:t>
            </a:r>
          </a:p>
          <a:p>
            <a:pPr>
              <a:defRPr/>
            </a:pPr>
            <a:r>
              <a:rPr lang="en-US" dirty="0" err="1">
                <a:solidFill>
                  <a:prstClr val="black"/>
                </a:solidFill>
              </a:rPr>
              <a:t>Highbay</a:t>
            </a:r>
            <a:endParaRPr lang="en-US" dirty="0">
              <a:solidFill>
                <a:prstClr val="black"/>
              </a:solidFill>
            </a:endParaRPr>
          </a:p>
        </p:txBody>
      </p:sp>
      <p:sp>
        <p:nvSpPr>
          <p:cNvPr id="6" name="TextBox 5"/>
          <p:cNvSpPr txBox="1"/>
          <p:nvPr/>
        </p:nvSpPr>
        <p:spPr>
          <a:xfrm>
            <a:off x="3915839"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Support (power, cooling)</a:t>
            </a:r>
          </a:p>
        </p:txBody>
      </p:sp>
      <p:sp>
        <p:nvSpPr>
          <p:cNvPr id="7" name="TextBox 6"/>
          <p:cNvSpPr txBox="1"/>
          <p:nvPr/>
        </p:nvSpPr>
        <p:spPr>
          <a:xfrm>
            <a:off x="8001001"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Testing</a:t>
            </a:r>
          </a:p>
        </p:txBody>
      </p:sp>
      <p:sp>
        <p:nvSpPr>
          <p:cNvPr id="8" name="TextBox 7"/>
          <p:cNvSpPr txBox="1"/>
          <p:nvPr/>
        </p:nvSpPr>
        <p:spPr>
          <a:xfrm>
            <a:off x="7772401"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Ion Sources</a:t>
            </a:r>
          </a:p>
        </p:txBody>
      </p:sp>
      <p:sp>
        <p:nvSpPr>
          <p:cNvPr id="9" name="TextBox 8"/>
          <p:cNvSpPr txBox="1"/>
          <p:nvPr/>
        </p:nvSpPr>
        <p:spPr>
          <a:xfrm>
            <a:off x="5993030" y="1774185"/>
            <a:ext cx="1569725"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SHAW LANE</a:t>
            </a:r>
          </a:p>
        </p:txBody>
      </p:sp>
      <p:sp>
        <p:nvSpPr>
          <p:cNvPr id="10" name="TextBox 9"/>
          <p:cNvSpPr txBox="1"/>
          <p:nvPr/>
        </p:nvSpPr>
        <p:spPr>
          <a:xfrm>
            <a:off x="7500410" y="4431268"/>
            <a:ext cx="1851789"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WILSON ROAD</a:t>
            </a:r>
          </a:p>
        </p:txBody>
      </p:sp>
      <p:sp>
        <p:nvSpPr>
          <p:cNvPr id="12" name="TextBox 11"/>
          <p:cNvSpPr txBox="1"/>
          <p:nvPr/>
        </p:nvSpPr>
        <p:spPr>
          <a:xfrm>
            <a:off x="9237984" y="2059345"/>
            <a:ext cx="1385957" cy="1138773"/>
          </a:xfrm>
          <a:prstGeom prst="rect">
            <a:avLst/>
          </a:prstGeom>
          <a:noFill/>
        </p:spPr>
        <p:txBody>
          <a:bodyPr wrap="none" rtlCol="0">
            <a:spAutoFit/>
          </a:bodyPr>
          <a:lstStyle/>
          <a:p>
            <a:pPr algn="r">
              <a:defRPr/>
            </a:pPr>
            <a:r>
              <a:rPr lang="en-US" b="1" dirty="0">
                <a:solidFill>
                  <a:prstClr val="white"/>
                </a:solidFill>
                <a:effectLst>
                  <a:outerShdw blurRad="38100" dist="38100" dir="2700000" algn="tl">
                    <a:srgbClr val="000000">
                      <a:alpha val="43137"/>
                    </a:srgbClr>
                  </a:outerShdw>
                </a:effectLst>
              </a:rPr>
              <a:t>WHARTON</a:t>
            </a:r>
          </a:p>
          <a:p>
            <a:pPr algn="r">
              <a:defRPr/>
            </a:pPr>
            <a:r>
              <a:rPr lang="en-US" b="1" dirty="0">
                <a:solidFill>
                  <a:prstClr val="white"/>
                </a:solidFill>
                <a:effectLst>
                  <a:outerShdw blurRad="38100" dist="38100" dir="2700000" algn="tl">
                    <a:srgbClr val="000000">
                      <a:alpha val="43137"/>
                    </a:srgbClr>
                  </a:outerShdw>
                </a:effectLst>
              </a:rPr>
              <a:t>CENTER</a:t>
            </a:r>
          </a:p>
          <a:p>
            <a:pPr algn="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1600" b="1" dirty="0">
              <a:solidFill>
                <a:prstClr val="white"/>
              </a:solidFill>
              <a:effectLst>
                <a:outerShdw blurRad="38100" dist="38100" dir="2700000" algn="tl">
                  <a:srgbClr val="000000">
                    <a:alpha val="43137"/>
                  </a:srgbClr>
                </a:outerShdw>
              </a:effectLst>
            </a:endParaRPr>
          </a:p>
        </p:txBody>
      </p:sp>
      <p:sp>
        <p:nvSpPr>
          <p:cNvPr id="13" name="TextBox 12"/>
          <p:cNvSpPr txBox="1"/>
          <p:nvPr/>
        </p:nvSpPr>
        <p:spPr>
          <a:xfrm>
            <a:off x="1565635" y="3184030"/>
            <a:ext cx="975588" cy="1692771"/>
          </a:xfrm>
          <a:prstGeom prst="rect">
            <a:avLst/>
          </a:prstGeom>
          <a:noFill/>
        </p:spPr>
        <p:txBody>
          <a:bodyPr wrap="none" rtlCol="0">
            <a:spAutoFit/>
          </a:bodyPr>
          <a:lstStyle/>
          <a:p>
            <a:pP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3200" b="1" dirty="0">
              <a:solidFill>
                <a:prstClr val="white"/>
              </a:solidFill>
              <a:effectLst>
                <a:outerShdw blurRad="38100" dist="38100" dir="2700000" algn="tl">
                  <a:srgbClr val="000000">
                    <a:alpha val="43137"/>
                  </a:srgbClr>
                </a:outerShdw>
              </a:effectLst>
            </a:endParaRPr>
          </a:p>
          <a:p>
            <a:pPr>
              <a:defRPr/>
            </a:pPr>
            <a:r>
              <a:rPr lang="en-US" b="1" dirty="0">
                <a:solidFill>
                  <a:prstClr val="white"/>
                </a:solidFill>
                <a:effectLst>
                  <a:outerShdw blurRad="38100" dist="38100" dir="2700000" algn="tl">
                    <a:srgbClr val="000000">
                      <a:alpha val="43137"/>
                    </a:srgbClr>
                  </a:outerShdw>
                </a:effectLst>
              </a:rPr>
              <a:t>DAIRY</a:t>
            </a:r>
            <a:br>
              <a:rPr lang="en-US" b="1" dirty="0">
                <a:solidFill>
                  <a:prstClr val="white"/>
                </a:solidFill>
                <a:effectLst>
                  <a:outerShdw blurRad="38100" dist="38100" dir="2700000" algn="tl">
                    <a:srgbClr val="000000">
                      <a:alpha val="43137"/>
                    </a:srgbClr>
                  </a:outerShdw>
                </a:effectLst>
              </a:rPr>
            </a:br>
            <a:r>
              <a:rPr lang="en-US" b="1" dirty="0">
                <a:solidFill>
                  <a:prstClr val="white"/>
                </a:solidFill>
                <a:effectLst>
                  <a:outerShdw blurRad="38100" dist="38100" dir="2700000" algn="tl">
                    <a:srgbClr val="000000">
                      <a:alpha val="43137"/>
                    </a:srgbClr>
                  </a:outerShdw>
                </a:effectLst>
              </a:rPr>
              <a:t>STORE</a:t>
            </a:r>
          </a:p>
          <a:p>
            <a:pPr>
              <a:defRPr/>
            </a:pPr>
            <a:r>
              <a:rPr lang="en-US" b="1" dirty="0">
                <a:solidFill>
                  <a:prstClr val="white"/>
                </a:solidFill>
                <a:effectLst>
                  <a:outerShdw blurRad="38100" dist="38100" dir="2700000" algn="tl">
                    <a:srgbClr val="000000">
                      <a:alpha val="43137"/>
                    </a:srgbClr>
                  </a:outerShdw>
                </a:effectLst>
              </a:rPr>
              <a:t>(one</a:t>
            </a:r>
          </a:p>
          <a:p>
            <a:pPr>
              <a:defRPr/>
            </a:pPr>
            <a:r>
              <a:rPr lang="en-US" b="1" dirty="0">
                <a:solidFill>
                  <a:prstClr val="white"/>
                </a:solidFill>
                <a:effectLst>
                  <a:outerShdw blurRad="38100" dist="38100" dir="2700000" algn="tl">
                    <a:srgbClr val="000000">
                      <a:alpha val="43137"/>
                    </a:srgbClr>
                  </a:outerShdw>
                </a:effectLst>
              </a:rPr>
              <a:t>block)</a:t>
            </a:r>
          </a:p>
        </p:txBody>
      </p:sp>
      <p:sp>
        <p:nvSpPr>
          <p:cNvPr id="14" name="TextBox 13"/>
          <p:cNvSpPr txBox="1"/>
          <p:nvPr/>
        </p:nvSpPr>
        <p:spPr>
          <a:xfrm rot="19579171">
            <a:off x="1609074"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Lobby</a:t>
            </a:r>
          </a:p>
        </p:txBody>
      </p:sp>
      <p:sp>
        <p:nvSpPr>
          <p:cNvPr id="15" name="TextBox 14"/>
          <p:cNvSpPr txBox="1"/>
          <p:nvPr/>
        </p:nvSpPr>
        <p:spPr>
          <a:xfrm>
            <a:off x="3276601"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Offices &amp; Labs</a:t>
            </a:r>
          </a:p>
        </p:txBody>
      </p:sp>
      <p:sp>
        <p:nvSpPr>
          <p:cNvPr id="18" name="TextBox 17"/>
          <p:cNvSpPr txBox="1"/>
          <p:nvPr/>
        </p:nvSpPr>
        <p:spPr>
          <a:xfrm>
            <a:off x="3897712"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Machine Shop &amp; Assembly</a:t>
            </a:r>
          </a:p>
        </p:txBody>
      </p:sp>
    </p:spTree>
    <p:extLst>
      <p:ext uri="{BB962C8B-B14F-4D97-AF65-F5344CB8AC3E}">
        <p14:creationId xmlns:p14="http://schemas.microsoft.com/office/powerpoint/2010/main" val="2154245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Safety First</a:t>
            </a: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174421"/>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1803175" y="1159467"/>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DON’T</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put anything in your mouth (eat, drink, chew gum)</a:t>
            </a:r>
          </a:p>
        </p:txBody>
      </p:sp>
      <p:sp>
        <p:nvSpPr>
          <p:cNvPr id="14" name="Text Box 7"/>
          <p:cNvSpPr txBox="1">
            <a:spLocks noChangeArrowheads="1"/>
          </p:cNvSpPr>
          <p:nvPr/>
        </p:nvSpPr>
        <p:spPr bwMode="auto">
          <a:xfrm>
            <a:off x="1726975" y="3340692"/>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obey posted signs</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DON’T</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take photos</a:t>
            </a:r>
          </a:p>
        </p:txBody>
      </p:sp>
      <p:sp>
        <p:nvSpPr>
          <p:cNvPr id="15" name="Text Box 8"/>
          <p:cNvSpPr txBox="1">
            <a:spLocks noChangeArrowheads="1"/>
          </p:cNvSpPr>
          <p:nvPr/>
        </p:nvSpPr>
        <p:spPr bwMode="auto">
          <a:xfrm>
            <a:off x="8204650" y="1183280"/>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watch your head and step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DON’T</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sit or lean on things</a:t>
            </a:r>
          </a:p>
        </p:txBody>
      </p:sp>
      <p:sp>
        <p:nvSpPr>
          <p:cNvPr id="16" name="Text Box 9"/>
          <p:cNvSpPr txBox="1">
            <a:spLocks noChangeArrowheads="1"/>
          </p:cNvSpPr>
          <p:nvPr/>
        </p:nvSpPr>
        <p:spPr bwMode="auto">
          <a:xfrm>
            <a:off x="8204650" y="3316880"/>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stay with your guide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DON’T</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 touch equipment</a:t>
            </a:r>
          </a:p>
        </p:txBody>
      </p:sp>
      <p:sp>
        <p:nvSpPr>
          <p:cNvPr id="17" name="Text Box 11"/>
          <p:cNvSpPr txBox="1">
            <a:spLocks noChangeArrowheads="1"/>
          </p:cNvSpPr>
          <p:nvPr/>
        </p:nvSpPr>
        <p:spPr bwMode="auto">
          <a:xfrm>
            <a:off x="0" y="5521917"/>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DO leave items here </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ヒラギノ角ゴ Pro W3"/>
                <a:cs typeface="+mn-cs"/>
              </a:rPr>
              <a:t>(especially open food/drink) that you don’t want to carry</a:t>
            </a: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ヒラギノ角ゴ Pro W3"/>
              <a:cs typeface="+mn-cs"/>
            </a:endParaRPr>
          </a:p>
        </p:txBody>
      </p:sp>
      <p:pic>
        <p:nvPicPr>
          <p:cNvPr id="18" name="Picture 2" descr="http://2.bp.blogspot.com/-0ub4iOoOed0/UgJkm_xH9FI/AAAAAAAAADA/QIHLttXLhSQ/s1600/no+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1" y="329115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b="19529"/>
          <a:stretch/>
        </p:blipFill>
        <p:spPr>
          <a:xfrm>
            <a:off x="6096000" y="1174422"/>
            <a:ext cx="1805198" cy="2054423"/>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b="20000"/>
          <a:stretch/>
        </p:blipFill>
        <p:spPr>
          <a:xfrm>
            <a:off x="6116500" y="3291152"/>
            <a:ext cx="1836598" cy="2077899"/>
          </a:xfrm>
          <a:prstGeom prst="rect">
            <a:avLst/>
          </a:prstGeom>
        </p:spPr>
      </p:pic>
      <p:sp>
        <p:nvSpPr>
          <p:cNvPr id="3" name="Rectangle 2"/>
          <p:cNvSpPr/>
          <p:nvPr/>
        </p:nvSpPr>
        <p:spPr>
          <a:xfrm>
            <a:off x="9961058" y="3934221"/>
            <a:ext cx="1973211" cy="1200329"/>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ヒラギノ角ゴ Pro W3"/>
              </a:rPr>
              <a:t>If lost, </a:t>
            </a:r>
            <a:r>
              <a:rPr kumimoji="0" lang="en-US" altLang="en-US" sz="1800" b="1" i="0" u="none" strike="noStrike" kern="1200" cap="none" spc="0" normalizeH="0" baseline="0" noProof="0" dirty="0">
                <a:ln>
                  <a:noFill/>
                </a:ln>
                <a:solidFill>
                  <a:prstClr val="black"/>
                </a:solidFill>
                <a:effectLst/>
                <a:uLnTx/>
                <a:uFillTx/>
                <a:latin typeface="Calibri" panose="020F0502020204030204"/>
                <a:ea typeface="ヒラギノ角ゴ Pro W3"/>
              </a:rPr>
              <a:t>dial “0” on a lab phone</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ヒラギノ角ゴ Pro W3"/>
              </a:rPr>
              <a:t> (“77305” after hours)</a:t>
            </a:r>
          </a:p>
        </p:txBody>
      </p:sp>
      <p:sp>
        <p:nvSpPr>
          <p:cNvPr id="4" name="Bent Arrow 3"/>
          <p:cNvSpPr/>
          <p:nvPr/>
        </p:nvSpPr>
        <p:spPr>
          <a:xfrm flipH="1">
            <a:off x="9961059" y="3437859"/>
            <a:ext cx="449581" cy="48401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253126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2112645" y="1133647"/>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200" dirty="0">
                <a:solidFill>
                  <a:srgbClr val="000000"/>
                </a:solidFill>
                <a:latin typeface="Arial Black" panose="020B0A04020102020204" pitchFamily="34" charset="0"/>
                <a:cs typeface="Aharoni" panose="02010803020104030203" pitchFamily="2" charset="-79"/>
              </a:rPr>
              <a:t>Learn more about our Lab and outreach programs</a:t>
            </a:r>
            <a:endParaRPr lang="en-US" altLang="en-US" sz="2200" b="1" dirty="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1924565" y="1677483"/>
            <a:ext cx="2149551" cy="1354217"/>
          </a:xfrm>
          <a:prstGeom prst="rect">
            <a:avLst/>
          </a:prstGeom>
        </p:spPr>
        <p:txBody>
          <a:bodyPr wrap="square">
            <a:spAutoFit/>
          </a:bodyPr>
          <a:lstStyle/>
          <a:p>
            <a:pPr algn="r">
              <a:spcBef>
                <a:spcPct val="50000"/>
              </a:spcBef>
              <a:defRPr/>
            </a:pPr>
            <a:r>
              <a:rPr lang="en-US" altLang="en-US" sz="1600" dirty="0">
                <a:solidFill>
                  <a:srgbClr val="000000"/>
                </a:solidFill>
              </a:rPr>
              <a:t>Visit the FRIB exhibit at </a:t>
            </a:r>
            <a:r>
              <a:rPr lang="en-US" altLang="en-US" sz="1600" b="1" dirty="0">
                <a:solidFill>
                  <a:srgbClr val="000000"/>
                </a:solidFill>
              </a:rPr>
              <a:t>Impression 5 Science Center </a:t>
            </a:r>
            <a:r>
              <a:rPr lang="en-US" altLang="en-US" sz="1600" dirty="0">
                <a:solidFill>
                  <a:srgbClr val="000000"/>
                </a:solidFill>
              </a:rPr>
              <a:t>in downtown Lansing!</a:t>
            </a:r>
          </a:p>
          <a:p>
            <a:pPr algn="r">
              <a:spcBef>
                <a:spcPts val="0"/>
              </a:spcBef>
              <a:defRPr/>
            </a:pPr>
            <a:r>
              <a:rPr lang="en-US" altLang="en-US" sz="1600" u="sng" dirty="0">
                <a:solidFill>
                  <a:srgbClr val="67B14B"/>
                </a:solidFill>
              </a:rPr>
              <a:t>impression5.org</a:t>
            </a:r>
          </a:p>
        </p:txBody>
      </p:sp>
      <p:sp>
        <p:nvSpPr>
          <p:cNvPr id="7" name="Rectangle 6"/>
          <p:cNvSpPr/>
          <p:nvPr/>
        </p:nvSpPr>
        <p:spPr>
          <a:xfrm>
            <a:off x="7848600" y="3802743"/>
            <a:ext cx="2667000" cy="830997"/>
          </a:xfrm>
          <a:prstGeom prst="rect">
            <a:avLst/>
          </a:prstGeom>
        </p:spPr>
        <p:txBody>
          <a:bodyPr wrap="square">
            <a:spAutoFit/>
          </a:bodyPr>
          <a:lstStyle/>
          <a:p>
            <a:pPr>
              <a:spcBef>
                <a:spcPct val="50000"/>
              </a:spcBef>
              <a:defRPr/>
            </a:pPr>
            <a:r>
              <a:rPr lang="en-US" altLang="en-US" sz="1600" dirty="0">
                <a:solidFill>
                  <a:prstClr val="black"/>
                </a:solidFill>
              </a:rPr>
              <a:t>Visit our </a:t>
            </a:r>
            <a:r>
              <a:rPr lang="en-US" altLang="en-US" sz="1600" b="1" dirty="0">
                <a:solidFill>
                  <a:prstClr val="black"/>
                </a:solidFill>
              </a:rPr>
              <a:t>Gift Shop </a:t>
            </a:r>
            <a:r>
              <a:rPr lang="en-US" altLang="en-US" sz="1600" dirty="0">
                <a:solidFill>
                  <a:prstClr val="black"/>
                </a:solidFill>
              </a:rPr>
              <a:t>on </a:t>
            </a:r>
            <a:r>
              <a:rPr lang="en-US" altLang="en-US" sz="1600" dirty="0">
                <a:solidFill>
                  <a:prstClr val="black"/>
                </a:solidFill>
                <a:hlinkClick r:id="rId2" action="ppaction://hlinkfile"/>
              </a:rPr>
              <a:t>shop.msu.edu</a:t>
            </a:r>
            <a:r>
              <a:rPr lang="en-US" altLang="en-US" sz="1600" dirty="0">
                <a:solidFill>
                  <a:prstClr val="black"/>
                </a:solidFill>
              </a:rPr>
              <a:t> (click “FRIB” under “Specialty Shops”)</a:t>
            </a:r>
          </a:p>
        </p:txBody>
      </p:sp>
      <p:sp>
        <p:nvSpPr>
          <p:cNvPr id="8" name="Rectangle 7"/>
          <p:cNvSpPr/>
          <p:nvPr/>
        </p:nvSpPr>
        <p:spPr>
          <a:xfrm>
            <a:off x="7850372" y="1677482"/>
            <a:ext cx="2464146" cy="1077218"/>
          </a:xfrm>
          <a:prstGeom prst="rect">
            <a:avLst/>
          </a:prstGeom>
        </p:spPr>
        <p:txBody>
          <a:bodyPr wrap="square">
            <a:spAutoFit/>
          </a:bodyPr>
          <a:lstStyle/>
          <a:p>
            <a:pPr>
              <a:spcBef>
                <a:spcPct val="50000"/>
              </a:spcBef>
              <a:defRPr/>
            </a:pPr>
            <a:r>
              <a:rPr lang="en-US" altLang="en-US" sz="1600" dirty="0">
                <a:solidFill>
                  <a:srgbClr val="000000"/>
                </a:solidFill>
              </a:rPr>
              <a:t>Find</a:t>
            </a:r>
            <a:r>
              <a:rPr lang="en-US" altLang="en-US" sz="1600" dirty="0">
                <a:solidFill>
                  <a:srgbClr val="C19859">
                    <a:lumMod val="75000"/>
                  </a:srgbClr>
                </a:solidFill>
              </a:rPr>
              <a:t> </a:t>
            </a:r>
            <a:r>
              <a:rPr lang="en-US" altLang="en-US" sz="1600" b="1" dirty="0">
                <a:solidFill>
                  <a:prstClr val="black"/>
                </a:solidFill>
              </a:rPr>
              <a:t>camps and programs </a:t>
            </a:r>
            <a:r>
              <a:rPr lang="en-US" altLang="en-US" sz="1600" dirty="0">
                <a:solidFill>
                  <a:srgbClr val="000000"/>
                </a:solidFill>
              </a:rPr>
              <a:t>at MSU for </a:t>
            </a:r>
          </a:p>
          <a:p>
            <a:pPr>
              <a:defRPr/>
            </a:pPr>
            <a:r>
              <a:rPr lang="en-US" altLang="en-US" sz="1600" dirty="0" err="1">
                <a:solidFill>
                  <a:srgbClr val="000000"/>
                </a:solidFill>
              </a:rPr>
              <a:t>pre-college</a:t>
            </a:r>
            <a:r>
              <a:rPr lang="en-US" altLang="en-US" sz="1600" dirty="0">
                <a:solidFill>
                  <a:srgbClr val="000000"/>
                </a:solidFill>
              </a:rPr>
              <a:t> students: </a:t>
            </a:r>
            <a:r>
              <a:rPr lang="en-US" altLang="en-US" sz="1600" u="sng" dirty="0">
                <a:solidFill>
                  <a:srgbClr val="67B14B"/>
                </a:solidFill>
              </a:rPr>
              <a:t>spartanyouth.msu.edu</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3788" y="1677483"/>
            <a:ext cx="1728486" cy="2024881"/>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7955" y="3802742"/>
            <a:ext cx="1380150" cy="1311220"/>
          </a:xfrm>
          <a:prstGeom prst="rect">
            <a:avLst/>
          </a:prstGeom>
        </p:spPr>
      </p:pic>
      <p:sp>
        <p:nvSpPr>
          <p:cNvPr id="14" name="TextBox 13"/>
          <p:cNvSpPr txBox="1"/>
          <p:nvPr/>
        </p:nvSpPr>
        <p:spPr>
          <a:xfrm>
            <a:off x="6132002" y="4704304"/>
            <a:ext cx="1716252" cy="400110"/>
          </a:xfrm>
          <a:prstGeom prst="rect">
            <a:avLst/>
          </a:prstGeom>
          <a:noFill/>
        </p:spPr>
        <p:txBody>
          <a:bodyPr wrap="square" rtlCol="0">
            <a:spAutoFit/>
          </a:bodyPr>
          <a:lstStyle/>
          <a:p>
            <a:pPr>
              <a:defRPr/>
            </a:pPr>
            <a:r>
              <a:rPr lang="en-US" sz="2000" b="1" dirty="0">
                <a:solidFill>
                  <a:srgbClr val="C19859">
                    <a:lumMod val="75000"/>
                  </a:srgbClr>
                </a:solidFill>
                <a:cs typeface="Arial" panose="020B0604020202020204" pitchFamily="34" charset="0"/>
              </a:rPr>
              <a:t>GIFT SHOP</a:t>
            </a:r>
          </a:p>
        </p:txBody>
      </p:sp>
      <p:sp>
        <p:nvSpPr>
          <p:cNvPr id="15" name="Rectangle 14"/>
          <p:cNvSpPr/>
          <p:nvPr/>
        </p:nvSpPr>
        <p:spPr>
          <a:xfrm>
            <a:off x="1924564" y="3956129"/>
            <a:ext cx="2155898" cy="830997"/>
          </a:xfrm>
          <a:prstGeom prst="rect">
            <a:avLst/>
          </a:prstGeom>
        </p:spPr>
        <p:txBody>
          <a:bodyPr wrap="square">
            <a:spAutoFit/>
          </a:bodyPr>
          <a:lstStyle/>
          <a:p>
            <a:pPr algn="r">
              <a:spcBef>
                <a:spcPct val="50000"/>
              </a:spcBef>
              <a:defRPr/>
            </a:pPr>
            <a:r>
              <a:rPr lang="en-US" altLang="en-US" sz="1600" dirty="0">
                <a:solidFill>
                  <a:srgbClr val="000000"/>
                </a:solidFill>
              </a:rPr>
              <a:t>Get the Android/ iPhone/iPad game </a:t>
            </a:r>
            <a:r>
              <a:rPr lang="en-US" altLang="en-US" sz="1600" b="1" i="1" dirty="0" err="1">
                <a:solidFill>
                  <a:prstClr val="black"/>
                </a:solidFill>
              </a:rPr>
              <a:t>Isotopolis</a:t>
            </a:r>
            <a:r>
              <a:rPr lang="en-US" altLang="en-US" sz="1600" dirty="0">
                <a:solidFill>
                  <a:srgbClr val="C19859">
                    <a:lumMod val="75000"/>
                  </a:srgbClr>
                </a:solidFill>
              </a:rPr>
              <a:t> </a:t>
            </a:r>
            <a:r>
              <a:rPr lang="en-US" altLang="en-US" sz="1600" dirty="0">
                <a:solidFill>
                  <a:srgbClr val="000000"/>
                </a:solidFill>
              </a:rPr>
              <a:t>for free! </a:t>
            </a:r>
          </a:p>
        </p:txBody>
      </p:sp>
      <p:sp>
        <p:nvSpPr>
          <p:cNvPr id="18" name="TextBox 17"/>
          <p:cNvSpPr txBox="1"/>
          <p:nvPr/>
        </p:nvSpPr>
        <p:spPr>
          <a:xfrm>
            <a:off x="6059904" y="1707845"/>
            <a:ext cx="1716252" cy="523220"/>
          </a:xfrm>
          <a:prstGeom prst="rect">
            <a:avLst/>
          </a:prstGeom>
          <a:noFill/>
        </p:spPr>
        <p:txBody>
          <a:bodyPr wrap="square" rtlCol="0">
            <a:spAutoFit/>
          </a:bodyPr>
          <a:lstStyle/>
          <a:p>
            <a:pPr>
              <a:defRPr/>
            </a:pPr>
            <a:r>
              <a:rPr lang="en-US" sz="1400" b="1" dirty="0">
                <a:solidFill>
                  <a:srgbClr val="C19859">
                    <a:lumMod val="75000"/>
                  </a:srgbClr>
                </a:solidFill>
                <a:cs typeface="Arial" panose="020B0604020202020204" pitchFamily="34" charset="0"/>
              </a:rPr>
              <a:t>SPARTAN YOUTH PROGRAMS</a:t>
            </a:r>
          </a:p>
        </p:txBody>
      </p:sp>
      <p:grpSp>
        <p:nvGrpSpPr>
          <p:cNvPr id="6" name="Group 5"/>
          <p:cNvGrpSpPr/>
          <p:nvPr/>
        </p:nvGrpSpPr>
        <p:grpSpPr>
          <a:xfrm>
            <a:off x="4165025" y="3956128"/>
            <a:ext cx="1797853" cy="1301672"/>
            <a:chOff x="4714238" y="2213945"/>
            <a:chExt cx="2236345" cy="1619146"/>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52528" y="1677483"/>
            <a:ext cx="1810760" cy="1207173"/>
          </a:xfrm>
          <a:prstGeom prst="rect">
            <a:avLst/>
          </a:prstGeom>
        </p:spPr>
      </p:pic>
      <p:sp>
        <p:nvSpPr>
          <p:cNvPr id="20" name="Rectangle 2"/>
          <p:cNvSpPr txBox="1">
            <a:spLocks noChangeArrowheads="1"/>
          </p:cNvSpPr>
          <p:nvPr/>
        </p:nvSpPr>
        <p:spPr>
          <a:xfrm>
            <a:off x="1524000" y="219150"/>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defRPr/>
            </a:pPr>
            <a:r>
              <a:rPr lang="en-US" altLang="en-US" sz="4400" kern="0" dirty="0">
                <a:solidFill>
                  <a:schemeClr val="tx1"/>
                </a:solidFill>
              </a:rPr>
              <a:t>Explore FRIB at MSU</a:t>
            </a:r>
          </a:p>
        </p:txBody>
      </p:sp>
      <p:sp>
        <p:nvSpPr>
          <p:cNvPr id="21" name="Rectangle 20"/>
          <p:cNvSpPr/>
          <p:nvPr/>
        </p:nvSpPr>
        <p:spPr>
          <a:xfrm>
            <a:off x="1524000" y="5289372"/>
            <a:ext cx="9144000" cy="425629"/>
          </a:xfrm>
          <a:prstGeom prst="rect">
            <a:avLst/>
          </a:prstGeom>
        </p:spPr>
        <p:txBody>
          <a:bodyPr wrap="square">
            <a:spAutoFit/>
          </a:bodyPr>
          <a:lstStyle/>
          <a:p>
            <a:pPr algn="ctr" defTabSz="450056">
              <a:defRPr/>
            </a:pPr>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a:solidFill>
                  <a:prstClr val="black"/>
                </a:solidFill>
                <a:latin typeface="Arial Black" panose="020B0A04020102020204" pitchFamily="34" charset="0"/>
                <a:cs typeface="Aharoni" panose="02010803020104030203" pitchFamily="2" charset="-79"/>
                <a:hlinkClick r:id="rId8"/>
              </a:rPr>
              <a:t>visits@frib.msu.edu</a:t>
            </a:r>
            <a:r>
              <a:rPr lang="en-US" altLang="en-US" sz="2166" dirty="0">
                <a:solidFill>
                  <a:prstClr val="black"/>
                </a:solidFill>
                <a:latin typeface="Arial Black" panose="020B0A04020102020204" pitchFamily="34" charset="0"/>
                <a:cs typeface="Aharoni" panose="02010803020104030203" pitchFamily="2" charset="-79"/>
              </a:rPr>
              <a:t> </a:t>
            </a:r>
            <a:r>
              <a:rPr lang="en-US" altLang="en-US" sz="2166" dirty="0">
                <a:solidFill>
                  <a:srgbClr val="000000"/>
                </a:solidFill>
                <a:latin typeface="Arial Black" panose="020B0A04020102020204" pitchFamily="34" charset="0"/>
                <a:cs typeface="Aharoni" panose="02010803020104030203" pitchFamily="2" charset="-79"/>
              </a:rPr>
              <a:t>or go to </a:t>
            </a:r>
            <a:r>
              <a:rPr lang="en-US" altLang="en-US" sz="2166" dirty="0">
                <a:solidFill>
                  <a:srgbClr val="6B9F25"/>
                </a:solidFill>
                <a:latin typeface="Arial Black" panose="020B0A04020102020204" pitchFamily="34" charset="0"/>
                <a:cs typeface="Aharoni" panose="02010803020104030203" pitchFamily="2" charset="-79"/>
                <a:hlinkClick r:id="rId9"/>
              </a:rPr>
              <a:t>frib.msu.edu</a:t>
            </a:r>
            <a:r>
              <a:rPr lang="en-US" altLang="en-US" sz="2166" u="sng" dirty="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sp>
        <p:nvSpPr>
          <p:cNvPr id="23" name="Rectangle 22"/>
          <p:cNvSpPr/>
          <p:nvPr/>
        </p:nvSpPr>
        <p:spPr>
          <a:xfrm>
            <a:off x="9182100" y="5648750"/>
            <a:ext cx="1302247" cy="395365"/>
          </a:xfrm>
          <a:prstGeom prst="rect">
            <a:avLst/>
          </a:prstGeom>
        </p:spPr>
        <p:txBody>
          <a:bodyPr wrap="square">
            <a:spAutoFit/>
          </a:bodyPr>
          <a:lstStyle/>
          <a:p>
            <a:pPr defTabSz="450056">
              <a:defRPr/>
            </a:pPr>
            <a:r>
              <a:rPr lang="en-US" altLang="en-US" sz="1969" dirty="0">
                <a:solidFill>
                  <a:srgbClr val="1DA1F2"/>
                </a:solidFill>
                <a:cs typeface="Aharoni" panose="02010803020104030203" pitchFamily="2" charset="-79"/>
              </a:rPr>
              <a:t>@</a:t>
            </a:r>
            <a:r>
              <a:rPr lang="en-US" altLang="en-US" sz="1969" dirty="0" err="1">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48118"/>
          <a:stretch/>
        </p:blipFill>
        <p:spPr>
          <a:xfrm>
            <a:off x="4152528" y="3048000"/>
            <a:ext cx="1810760" cy="872530"/>
          </a:xfrm>
          <a:prstGeom prst="rect">
            <a:avLst/>
          </a:prstGeom>
        </p:spPr>
      </p:pic>
      <p:sp>
        <p:nvSpPr>
          <p:cNvPr id="24" name="Rectangle 23"/>
          <p:cNvSpPr/>
          <p:nvPr/>
        </p:nvSpPr>
        <p:spPr>
          <a:xfrm>
            <a:off x="1659487" y="3048001"/>
            <a:ext cx="2420565" cy="830997"/>
          </a:xfrm>
          <a:prstGeom prst="rect">
            <a:avLst/>
          </a:prstGeom>
        </p:spPr>
        <p:txBody>
          <a:bodyPr wrap="square">
            <a:spAutoFit/>
          </a:bodyPr>
          <a:lstStyle/>
          <a:p>
            <a:pPr algn="r">
              <a:spcBef>
                <a:spcPct val="50000"/>
              </a:spcBef>
              <a:defRPr/>
            </a:pPr>
            <a:r>
              <a:rPr lang="en-US" altLang="en-US" sz="1600" dirty="0">
                <a:solidFill>
                  <a:srgbClr val="000000"/>
                </a:solidFill>
              </a:rPr>
              <a:t>Each April, explore the </a:t>
            </a:r>
            <a:r>
              <a:rPr lang="en-US" altLang="en-US" sz="1600" b="1" dirty="0">
                <a:solidFill>
                  <a:srgbClr val="000000"/>
                </a:solidFill>
              </a:rPr>
              <a:t>MSU Science Festival</a:t>
            </a:r>
            <a:r>
              <a:rPr lang="en-US" altLang="en-US" sz="1600" dirty="0">
                <a:solidFill>
                  <a:srgbClr val="000000"/>
                </a:solidFill>
              </a:rPr>
              <a:t>!</a:t>
            </a:r>
          </a:p>
          <a:p>
            <a:pPr algn="r">
              <a:spcBef>
                <a:spcPts val="0"/>
              </a:spcBef>
              <a:defRPr/>
            </a:pPr>
            <a:r>
              <a:rPr lang="en-US" altLang="en-US" sz="1600" u="sng" dirty="0">
                <a:solidFill>
                  <a:srgbClr val="67B14B"/>
                </a:solidFill>
              </a:rPr>
              <a:t>sciencefestival.msu.edu</a:t>
            </a:r>
            <a:r>
              <a:rPr lang="en-US" altLang="en-US" sz="1600" dirty="0">
                <a:solidFill>
                  <a:srgbClr val="000000"/>
                </a:solidFill>
              </a:rPr>
              <a:t> </a:t>
            </a:r>
          </a:p>
        </p:txBody>
      </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98946" y="4228631"/>
            <a:ext cx="1793054" cy="1793054"/>
          </a:xfrm>
          <a:prstGeom prst="rect">
            <a:avLst/>
          </a:prstGeom>
        </p:spPr>
      </p:pic>
    </p:spTree>
    <p:extLst>
      <p:ext uri="{BB962C8B-B14F-4D97-AF65-F5344CB8AC3E}">
        <p14:creationId xmlns:p14="http://schemas.microsoft.com/office/powerpoint/2010/main" val="2934040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5842000" y="1"/>
            <a:ext cx="4826000" cy="6868824"/>
          </a:xfrm>
          <a:prstGeom prst="rect">
            <a:avLst/>
          </a:prstGeom>
        </p:spPr>
      </p:pic>
      <p:sp>
        <p:nvSpPr>
          <p:cNvPr id="2" name="TextBox 1"/>
          <p:cNvSpPr txBox="1"/>
          <p:nvPr/>
        </p:nvSpPr>
        <p:spPr>
          <a:xfrm>
            <a:off x="4540816" y="5144495"/>
            <a:ext cx="184731" cy="461665"/>
          </a:xfrm>
          <a:prstGeom prst="rect">
            <a:avLst/>
          </a:prstGeom>
          <a:noFill/>
        </p:spPr>
        <p:txBody>
          <a:bodyPr wrap="none" rtlCol="0">
            <a:spAutoFit/>
          </a:bodyPr>
          <a:lstStyle/>
          <a:p>
            <a:pPr>
              <a:defRPr/>
            </a:pPr>
            <a:endParaRPr lang="en-US" sz="2400" b="1" dirty="0">
              <a:solidFill>
                <a:srgbClr val="390C5D"/>
              </a:solidFill>
            </a:endParaRPr>
          </a:p>
        </p:txBody>
      </p:sp>
      <p:sp>
        <p:nvSpPr>
          <p:cNvPr id="3" name="TextBox 2"/>
          <p:cNvSpPr txBox="1"/>
          <p:nvPr/>
        </p:nvSpPr>
        <p:spPr>
          <a:xfrm>
            <a:off x="6566012" y="4762382"/>
            <a:ext cx="3536220" cy="800219"/>
          </a:xfrm>
          <a:prstGeom prst="rect">
            <a:avLst/>
          </a:prstGeom>
          <a:solidFill>
            <a:srgbClr val="BE5ECC"/>
          </a:solidFill>
          <a:ln w="12700">
            <a:solidFill>
              <a:schemeClr val="bg1"/>
            </a:solidFill>
          </a:ln>
        </p:spPr>
        <p:txBody>
          <a:bodyPr wrap="square" rtlCol="0">
            <a:spAutoFit/>
          </a:bodyPr>
          <a:lstStyle/>
          <a:p>
            <a:pPr algn="ctr">
              <a:defRPr/>
            </a:pPr>
            <a:r>
              <a:rPr lang="en-US" sz="2800" dirty="0">
                <a:solidFill>
                  <a:prstClr val="black"/>
                </a:solidFill>
                <a:latin typeface="Arial Black" panose="020B0A04020102020204" pitchFamily="34" charset="0"/>
              </a:rPr>
              <a:t>Annually in April</a:t>
            </a:r>
          </a:p>
          <a:p>
            <a:pPr algn="ctr">
              <a:defRPr/>
            </a:pPr>
            <a:r>
              <a:rPr lang="en-US" dirty="0">
                <a:solidFill>
                  <a:prstClr val="black"/>
                </a:solidFill>
                <a:latin typeface="Arial Black" panose="020B0A04020102020204" pitchFamily="34" charset="0"/>
              </a:rPr>
              <a:t>sciencefestival.msu.edu</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1524000" y="0"/>
            <a:ext cx="4318000" cy="6858000"/>
          </a:xfrm>
          <a:prstGeom prst="rect">
            <a:avLst/>
          </a:prstGeom>
        </p:spPr>
      </p:pic>
      <p:sp>
        <p:nvSpPr>
          <p:cNvPr id="5" name="TextBox 4"/>
          <p:cNvSpPr txBox="1"/>
          <p:nvPr/>
        </p:nvSpPr>
        <p:spPr>
          <a:xfrm>
            <a:off x="1637102" y="5867401"/>
            <a:ext cx="2249098" cy="830997"/>
          </a:xfrm>
          <a:prstGeom prst="rect">
            <a:avLst/>
          </a:prstGeom>
          <a:noFill/>
        </p:spPr>
        <p:txBody>
          <a:bodyPr wrap="square" rtlCol="0">
            <a:spAutoFit/>
          </a:bodyPr>
          <a:lstStyle/>
          <a:p>
            <a:pPr>
              <a:defRPr/>
            </a:pPr>
            <a:r>
              <a:rPr lang="en-US" sz="1600" b="1" dirty="0">
                <a:solidFill>
                  <a:prstClr val="black"/>
                </a:solidFill>
              </a:rPr>
              <a:t>Followed by workshops, tours, and demonstrations!</a:t>
            </a:r>
          </a:p>
        </p:txBody>
      </p:sp>
      <p:sp>
        <p:nvSpPr>
          <p:cNvPr id="8" name="Rectangle 7"/>
          <p:cNvSpPr/>
          <p:nvPr/>
        </p:nvSpPr>
        <p:spPr>
          <a:xfrm>
            <a:off x="3657600" y="4642450"/>
            <a:ext cx="19812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7" name="TextBox 6"/>
          <p:cNvSpPr txBox="1"/>
          <p:nvPr/>
        </p:nvSpPr>
        <p:spPr>
          <a:xfrm>
            <a:off x="3657600" y="4608493"/>
            <a:ext cx="1981200" cy="307777"/>
          </a:xfrm>
          <a:prstGeom prst="rect">
            <a:avLst/>
          </a:prstGeom>
          <a:noFill/>
        </p:spPr>
        <p:txBody>
          <a:bodyPr wrap="square" rtlCol="0">
            <a:spAutoFit/>
          </a:bodyPr>
          <a:lstStyle/>
          <a:p>
            <a:pPr>
              <a:defRPr/>
            </a:pPr>
            <a:r>
              <a:rPr lang="en-US" sz="1400" dirty="0">
                <a:solidFill>
                  <a:prstClr val="white"/>
                </a:solidFill>
                <a:latin typeface="Trebuchet MS" panose="020B0603020202020204" pitchFamily="34" charset="0"/>
              </a:rPr>
              <a:t>NOV 13 &amp; 14, 2024</a:t>
            </a:r>
            <a:endParaRPr lang="en-US" sz="1400" baseline="30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1736242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Behind the Scenes at FRIB</a:t>
            </a:r>
          </a:p>
        </p:txBody>
      </p:sp>
      <p:pic>
        <p:nvPicPr>
          <p:cNvPr id="8" name="constan_tour_v5">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676400" y="1038225"/>
            <a:ext cx="8856135" cy="4981576"/>
          </a:xfrm>
          <a:prstGeom prst="rect">
            <a:avLst/>
          </a:prstGeom>
        </p:spPr>
      </p:pic>
    </p:spTree>
    <p:extLst>
      <p:ext uri="{BB962C8B-B14F-4D97-AF65-F5344CB8AC3E}">
        <p14:creationId xmlns:p14="http://schemas.microsoft.com/office/powerpoint/2010/main" val="4175142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prstGeom prst="rect">
            <a:avLst/>
          </a:prstGeom>
          <a:noFill/>
          <a:ln>
            <a:noFill/>
          </a:ln>
        </p:spPr>
        <p:txBody>
          <a:bodyPr spcFirstLastPara="1" vert="horz" wrap="square" lIns="85711" tIns="42844" rIns="85711" bIns="42844" numCol="1" anchor="t" anchorCtr="0" compatLnSpc="1">
            <a:prstTxWarp prst="textNoShape">
              <a:avLst/>
            </a:prstTxWarp>
            <a:noAutofit/>
          </a:bodyPr>
          <a:lstStyle/>
          <a:p>
            <a:r>
              <a:rPr lang="en-US" sz="3000"/>
              <a:t>Special COVID-19 Considerations</a:t>
            </a:r>
            <a:endParaRPr sz="3000"/>
          </a:p>
        </p:txBody>
      </p:sp>
      <p:sp>
        <p:nvSpPr>
          <p:cNvPr id="197" name="Google Shape;197;p26"/>
          <p:cNvSpPr txBox="1"/>
          <p:nvPr/>
        </p:nvSpPr>
        <p:spPr>
          <a:xfrm>
            <a:off x="2012007" y="1357313"/>
            <a:ext cx="3714750" cy="4000500"/>
          </a:xfrm>
          <a:prstGeom prst="rect">
            <a:avLst/>
          </a:prstGeom>
          <a:noFill/>
          <a:ln>
            <a:noFill/>
          </a:ln>
        </p:spPr>
        <p:txBody>
          <a:bodyPr spcFirstLastPara="1" wrap="square" lIns="85711" tIns="42844" rIns="85711" bIns="42844" anchor="t" anchorCtr="0">
            <a:noAutofit/>
          </a:bodyPr>
          <a:lstStyle/>
          <a:p>
            <a:pPr defTabSz="857250" fontAlgn="auto">
              <a:lnSpc>
                <a:spcPct val="90000"/>
              </a:lnSpc>
              <a:spcBef>
                <a:spcPts val="0"/>
              </a:spcBef>
              <a:spcAft>
                <a:spcPts val="0"/>
              </a:spcAft>
              <a:buClr>
                <a:srgbClr val="064308"/>
              </a:buClr>
              <a:buSzPts val="2400"/>
            </a:pPr>
            <a:r>
              <a:rPr lang="en-US" sz="2250" kern="0" dirty="0">
                <a:solidFill>
                  <a:srgbClr val="064308"/>
                </a:solidFill>
                <a:latin typeface="Arial"/>
                <a:ea typeface="Arial"/>
                <a:cs typeface="Arial"/>
                <a:sym typeface="Arial"/>
              </a:rPr>
              <a:t>Thanks for helping us  alleviate COVID risk by:</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a:solidFill>
                  <a:srgbClr val="064308"/>
                </a:solidFill>
                <a:latin typeface="Arial"/>
                <a:ea typeface="Arial"/>
                <a:cs typeface="Arial"/>
                <a:sym typeface="Arial"/>
              </a:rPr>
              <a:t>Not attending the tour if you feel sick</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a:solidFill>
                  <a:srgbClr val="064308"/>
                </a:solidFill>
                <a:latin typeface="Arial"/>
                <a:ea typeface="Arial"/>
                <a:cs typeface="Arial"/>
                <a:sym typeface="Arial"/>
              </a:rPr>
              <a:t>Wearing a mask over nose and mouth</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a:solidFill>
                  <a:srgbClr val="064308"/>
                </a:solidFill>
                <a:latin typeface="Arial"/>
                <a:ea typeface="Arial"/>
                <a:cs typeface="Arial"/>
                <a:sym typeface="Arial"/>
              </a:rPr>
              <a:t>Maintaining 6-foot separation when possible</a:t>
            </a: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pP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pPr>
            <a:endParaRPr sz="2250" kern="0"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5810250" y="1357313"/>
            <a:ext cx="4512618" cy="2574098"/>
          </a:xfrm>
          <a:prstGeom prst="rect">
            <a:avLst/>
          </a:prstGeom>
          <a:noFill/>
          <a:ln>
            <a:noFill/>
          </a:ln>
        </p:spPr>
      </p:pic>
    </p:spTree>
    <p:extLst>
      <p:ext uri="{BB962C8B-B14F-4D97-AF65-F5344CB8AC3E}">
        <p14:creationId xmlns:p14="http://schemas.microsoft.com/office/powerpoint/2010/main" val="1517651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Useful Information</a:t>
            </a:r>
          </a:p>
        </p:txBody>
      </p:sp>
      <p:sp>
        <p:nvSpPr>
          <p:cNvPr id="5" name="Content Placeholder 2"/>
          <p:cNvSpPr txBox="1">
            <a:spLocks/>
          </p:cNvSpPr>
          <p:nvPr/>
        </p:nvSpPr>
        <p:spPr>
          <a:xfrm>
            <a:off x="1752600" y="1227366"/>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solidFill>
                  <a:schemeClr val="tx1"/>
                </a:solidFill>
              </a:rPr>
              <a:t>Location of </a:t>
            </a:r>
            <a:r>
              <a:rPr lang="en-US" b="1" kern="0" dirty="0">
                <a:solidFill>
                  <a:schemeClr val="tx1"/>
                </a:solidFill>
              </a:rPr>
              <a:t>bathrooms</a:t>
            </a:r>
            <a:r>
              <a:rPr lang="en-US" kern="0" dirty="0">
                <a:solidFill>
                  <a:schemeClr val="tx1"/>
                </a:solidFill>
              </a:rPr>
              <a:t>!</a:t>
            </a:r>
          </a:p>
          <a:p>
            <a:r>
              <a:rPr lang="en-US" kern="0" dirty="0">
                <a:solidFill>
                  <a:schemeClr val="tx1"/>
                </a:solidFill>
              </a:rPr>
              <a:t>If you have minors in your group, your leader must submit a </a:t>
            </a:r>
            <a:r>
              <a:rPr lang="en-US" b="1" kern="0" dirty="0">
                <a:solidFill>
                  <a:schemeClr val="tx1"/>
                </a:solidFill>
              </a:rPr>
              <a:t>permission form</a:t>
            </a:r>
            <a:r>
              <a:rPr lang="en-US" kern="0" dirty="0">
                <a:solidFill>
                  <a:schemeClr val="tx1"/>
                </a:solidFill>
              </a:rPr>
              <a:t>.</a:t>
            </a:r>
          </a:p>
          <a:p>
            <a:r>
              <a:rPr lang="en-US" kern="0" dirty="0">
                <a:solidFill>
                  <a:schemeClr val="tx1"/>
                </a:solidFill>
              </a:rPr>
              <a:t>Photography is not allowed on the tour, but we have a designated </a:t>
            </a:r>
            <a:r>
              <a:rPr lang="en-US" b="1" kern="0" dirty="0">
                <a:solidFill>
                  <a:schemeClr val="tx1"/>
                </a:solidFill>
              </a:rPr>
              <a:t>location for a group photo </a:t>
            </a:r>
            <a:r>
              <a:rPr lang="en-US" kern="0" dirty="0">
                <a:solidFill>
                  <a:schemeClr val="tx1"/>
                </a:solidFill>
              </a:rPr>
              <a:t>if you want.</a:t>
            </a:r>
          </a:p>
          <a:p>
            <a:r>
              <a:rPr lang="en-US" kern="0" dirty="0">
                <a:solidFill>
                  <a:schemeClr val="tx1"/>
                </a:solidFill>
              </a:rPr>
              <a:t>You are not expected to know or understand everything! It’s OK.</a:t>
            </a:r>
          </a:p>
          <a:p>
            <a:r>
              <a:rPr lang="en-US" kern="0" dirty="0">
                <a:solidFill>
                  <a:schemeClr val="tx1"/>
                </a:solidFill>
              </a:rPr>
              <a:t>Stopping us to </a:t>
            </a:r>
            <a:r>
              <a:rPr lang="en-US" b="1" kern="0" dirty="0">
                <a:solidFill>
                  <a:schemeClr val="tx1"/>
                </a:solidFill>
              </a:rPr>
              <a:t>ask questions </a:t>
            </a:r>
            <a:r>
              <a:rPr lang="en-US" kern="0" dirty="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5516610" y="1258995"/>
            <a:ext cx="2326257" cy="4637314"/>
          </a:xfrm>
          <a:prstGeom prst="rect">
            <a:avLst/>
          </a:prstGeom>
        </p:spPr>
      </p:pic>
      <p:sp>
        <p:nvSpPr>
          <p:cNvPr id="7" name="TextBox 6"/>
          <p:cNvSpPr txBox="1"/>
          <p:nvPr/>
        </p:nvSpPr>
        <p:spPr>
          <a:xfrm>
            <a:off x="7815925" y="1223162"/>
            <a:ext cx="2667000" cy="4708981"/>
          </a:xfrm>
          <a:prstGeom prst="rect">
            <a:avLst/>
          </a:prstGeom>
          <a:noFill/>
        </p:spPr>
        <p:txBody>
          <a:bodyPr wrap="square" rtlCol="0">
            <a:spAutoFit/>
          </a:bodyPr>
          <a:lstStyle/>
          <a:p>
            <a:r>
              <a:rPr lang="en-US" sz="1200" b="1" dirty="0"/>
              <a:t>LAND ACKNOWLEDGEMENT</a:t>
            </a:r>
          </a:p>
          <a:p>
            <a:r>
              <a:rPr lang="en-US" sz="1200" dirty="0"/>
              <a:t>We 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FRIB on the MSU campus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923" r="9147" b="12308"/>
          <a:stretch/>
        </p:blipFill>
        <p:spPr bwMode="auto">
          <a:xfrm>
            <a:off x="1828800" y="1045088"/>
            <a:ext cx="8534400" cy="501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90584" y="2724735"/>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Detectors/Experiments</a:t>
            </a:r>
          </a:p>
        </p:txBody>
      </p:sp>
      <p:sp>
        <p:nvSpPr>
          <p:cNvPr id="5" name="TextBox 4"/>
          <p:cNvSpPr txBox="1"/>
          <p:nvPr/>
        </p:nvSpPr>
        <p:spPr>
          <a:xfrm>
            <a:off x="3187370" y="3374234"/>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Target</a:t>
            </a:r>
          </a:p>
          <a:p>
            <a:pPr>
              <a:defRPr/>
            </a:pPr>
            <a:r>
              <a:rPr lang="en-US" dirty="0" err="1">
                <a:solidFill>
                  <a:prstClr val="black"/>
                </a:solidFill>
              </a:rPr>
              <a:t>Highbay</a:t>
            </a:r>
            <a:endParaRPr lang="en-US" dirty="0">
              <a:solidFill>
                <a:prstClr val="black"/>
              </a:solidFill>
            </a:endParaRPr>
          </a:p>
        </p:txBody>
      </p:sp>
      <p:sp>
        <p:nvSpPr>
          <p:cNvPr id="6" name="TextBox 5"/>
          <p:cNvSpPr txBox="1"/>
          <p:nvPr/>
        </p:nvSpPr>
        <p:spPr>
          <a:xfrm>
            <a:off x="4230784" y="4443963"/>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err="1">
                <a:solidFill>
                  <a:prstClr val="black"/>
                </a:solidFill>
              </a:rPr>
              <a:t>Linac</a:t>
            </a:r>
            <a:r>
              <a:rPr lang="en-US" dirty="0">
                <a:solidFill>
                  <a:prstClr val="black"/>
                </a:solidFill>
              </a:rPr>
              <a:t> Support Building</a:t>
            </a:r>
          </a:p>
        </p:txBody>
      </p:sp>
      <p:sp>
        <p:nvSpPr>
          <p:cNvPr id="7" name="TextBox 6"/>
          <p:cNvSpPr txBox="1"/>
          <p:nvPr/>
        </p:nvSpPr>
        <p:spPr>
          <a:xfrm>
            <a:off x="7391400" y="3271335"/>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SRF Assembly</a:t>
            </a:r>
          </a:p>
        </p:txBody>
      </p:sp>
      <p:sp>
        <p:nvSpPr>
          <p:cNvPr id="8" name="TextBox 7"/>
          <p:cNvSpPr txBox="1"/>
          <p:nvPr/>
        </p:nvSpPr>
        <p:spPr>
          <a:xfrm>
            <a:off x="7158663" y="4257100"/>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Ion Sources</a:t>
            </a:r>
          </a:p>
        </p:txBody>
      </p:sp>
      <p:sp>
        <p:nvSpPr>
          <p:cNvPr id="9" name="TextBox 8"/>
          <p:cNvSpPr txBox="1"/>
          <p:nvPr/>
        </p:nvSpPr>
        <p:spPr>
          <a:xfrm>
            <a:off x="5901500" y="1650916"/>
            <a:ext cx="1569725"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SHAW LANE</a:t>
            </a:r>
          </a:p>
        </p:txBody>
      </p:sp>
      <p:sp>
        <p:nvSpPr>
          <p:cNvPr id="10" name="TextBox 9"/>
          <p:cNvSpPr txBox="1"/>
          <p:nvPr/>
        </p:nvSpPr>
        <p:spPr>
          <a:xfrm>
            <a:off x="6019801" y="5414339"/>
            <a:ext cx="1851789"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WILSON ROAD</a:t>
            </a:r>
          </a:p>
        </p:txBody>
      </p:sp>
      <p:sp>
        <p:nvSpPr>
          <p:cNvPr id="11" name="TextBox 10"/>
          <p:cNvSpPr txBox="1"/>
          <p:nvPr/>
        </p:nvSpPr>
        <p:spPr>
          <a:xfrm rot="2912043">
            <a:off x="6915168" y="1429722"/>
            <a:ext cx="2005677"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BOGUE STREET</a:t>
            </a:r>
          </a:p>
        </p:txBody>
      </p:sp>
      <p:sp>
        <p:nvSpPr>
          <p:cNvPr id="12" name="TextBox 11"/>
          <p:cNvSpPr txBox="1"/>
          <p:nvPr/>
        </p:nvSpPr>
        <p:spPr>
          <a:xfrm>
            <a:off x="8811209" y="2179676"/>
            <a:ext cx="1385957" cy="1138773"/>
          </a:xfrm>
          <a:prstGeom prst="rect">
            <a:avLst/>
          </a:prstGeom>
          <a:noFill/>
        </p:spPr>
        <p:txBody>
          <a:bodyPr wrap="none" rtlCol="0">
            <a:spAutoFit/>
          </a:bodyPr>
          <a:lstStyle/>
          <a:p>
            <a:pPr algn="r">
              <a:defRPr/>
            </a:pPr>
            <a:r>
              <a:rPr lang="en-US" b="1" dirty="0">
                <a:solidFill>
                  <a:prstClr val="white"/>
                </a:solidFill>
                <a:effectLst>
                  <a:outerShdw blurRad="38100" dist="38100" dir="2700000" algn="tl">
                    <a:srgbClr val="000000">
                      <a:alpha val="43137"/>
                    </a:srgbClr>
                  </a:outerShdw>
                </a:effectLst>
              </a:rPr>
              <a:t>WHARTON</a:t>
            </a:r>
          </a:p>
          <a:p>
            <a:pPr algn="r">
              <a:defRPr/>
            </a:pPr>
            <a:r>
              <a:rPr lang="en-US" b="1" dirty="0">
                <a:solidFill>
                  <a:prstClr val="white"/>
                </a:solidFill>
                <a:effectLst>
                  <a:outerShdw blurRad="38100" dist="38100" dir="2700000" algn="tl">
                    <a:srgbClr val="000000">
                      <a:alpha val="43137"/>
                    </a:srgbClr>
                  </a:outerShdw>
                </a:effectLst>
              </a:rPr>
              <a:t>CENTER</a:t>
            </a:r>
          </a:p>
          <a:p>
            <a:pPr algn="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1600" b="1" dirty="0">
              <a:solidFill>
                <a:prstClr val="white"/>
              </a:solidFill>
              <a:effectLst>
                <a:outerShdw blurRad="38100" dist="38100" dir="2700000" algn="tl">
                  <a:srgbClr val="000000">
                    <a:alpha val="43137"/>
                  </a:srgbClr>
                </a:outerShdw>
              </a:effectLst>
            </a:endParaRPr>
          </a:p>
        </p:txBody>
      </p:sp>
      <p:sp>
        <p:nvSpPr>
          <p:cNvPr id="13" name="TextBox 12"/>
          <p:cNvSpPr txBox="1"/>
          <p:nvPr/>
        </p:nvSpPr>
        <p:spPr>
          <a:xfrm>
            <a:off x="1815732" y="1297944"/>
            <a:ext cx="975588" cy="1692771"/>
          </a:xfrm>
          <a:prstGeom prst="rect">
            <a:avLst/>
          </a:prstGeom>
          <a:noFill/>
        </p:spPr>
        <p:txBody>
          <a:bodyPr wrap="none" rtlCol="0">
            <a:spAutoFit/>
          </a:bodyPr>
          <a:lstStyle/>
          <a:p>
            <a:pP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3200" b="1" dirty="0">
              <a:solidFill>
                <a:prstClr val="white"/>
              </a:solidFill>
              <a:effectLst>
                <a:outerShdw blurRad="38100" dist="38100" dir="2700000" algn="tl">
                  <a:srgbClr val="000000">
                    <a:alpha val="43137"/>
                  </a:srgbClr>
                </a:outerShdw>
              </a:effectLst>
            </a:endParaRPr>
          </a:p>
          <a:p>
            <a:pPr>
              <a:defRPr/>
            </a:pPr>
            <a:r>
              <a:rPr lang="en-US" b="1" dirty="0">
                <a:solidFill>
                  <a:prstClr val="white"/>
                </a:solidFill>
                <a:effectLst>
                  <a:outerShdw blurRad="38100" dist="38100" dir="2700000" algn="tl">
                    <a:srgbClr val="000000">
                      <a:alpha val="43137"/>
                    </a:srgbClr>
                  </a:outerShdw>
                </a:effectLst>
              </a:rPr>
              <a:t>DAIRY</a:t>
            </a:r>
            <a:br>
              <a:rPr lang="en-US" b="1" dirty="0">
                <a:solidFill>
                  <a:prstClr val="white"/>
                </a:solidFill>
                <a:effectLst>
                  <a:outerShdw blurRad="38100" dist="38100" dir="2700000" algn="tl">
                    <a:srgbClr val="000000">
                      <a:alpha val="43137"/>
                    </a:srgbClr>
                  </a:outerShdw>
                </a:effectLst>
              </a:rPr>
            </a:br>
            <a:r>
              <a:rPr lang="en-US" b="1" dirty="0">
                <a:solidFill>
                  <a:prstClr val="white"/>
                </a:solidFill>
                <a:effectLst>
                  <a:outerShdw blurRad="38100" dist="38100" dir="2700000" algn="tl">
                    <a:srgbClr val="000000">
                      <a:alpha val="43137"/>
                    </a:srgbClr>
                  </a:outerShdw>
                </a:effectLst>
              </a:rPr>
              <a:t>STORE</a:t>
            </a:r>
          </a:p>
          <a:p>
            <a:pPr>
              <a:defRPr/>
            </a:pPr>
            <a:r>
              <a:rPr lang="en-US" b="1" dirty="0">
                <a:solidFill>
                  <a:prstClr val="white"/>
                </a:solidFill>
                <a:effectLst>
                  <a:outerShdw blurRad="38100" dist="38100" dir="2700000" algn="tl">
                    <a:srgbClr val="000000">
                      <a:alpha val="43137"/>
                    </a:srgbClr>
                  </a:outerShdw>
                </a:effectLst>
              </a:rPr>
              <a:t>(one</a:t>
            </a:r>
          </a:p>
          <a:p>
            <a:pPr>
              <a:defRPr/>
            </a:pPr>
            <a:r>
              <a:rPr lang="en-US" b="1" dirty="0">
                <a:solidFill>
                  <a:prstClr val="white"/>
                </a:solidFill>
                <a:effectLst>
                  <a:outerShdw blurRad="38100" dist="38100" dir="2700000" algn="tl">
                    <a:srgbClr val="000000">
                      <a:alpha val="43137"/>
                    </a:srgbClr>
                  </a:outerShdw>
                </a:effectLst>
              </a:rPr>
              <a:t>block)</a:t>
            </a:r>
          </a:p>
        </p:txBody>
      </p:sp>
      <p:sp>
        <p:nvSpPr>
          <p:cNvPr id="14" name="TextBox 13"/>
          <p:cNvSpPr txBox="1"/>
          <p:nvPr/>
        </p:nvSpPr>
        <p:spPr>
          <a:xfrm rot="19579171">
            <a:off x="2856275" y="2201373"/>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Lobby</a:t>
            </a:r>
          </a:p>
        </p:txBody>
      </p:sp>
    </p:spTree>
    <p:extLst>
      <p:ext uri="{BB962C8B-B14F-4D97-AF65-F5344CB8AC3E}">
        <p14:creationId xmlns:p14="http://schemas.microsoft.com/office/powerpoint/2010/main" val="87964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p:txBody>
          <a:bodyPr/>
          <a:lstStyle/>
          <a:p>
            <a:r>
              <a:rPr lang="en-US" sz="4000" dirty="0">
                <a:solidFill>
                  <a:schemeClr val="tx1"/>
                </a:solidFill>
                <a:latin typeface="Arial" pitchFamily="34" charset="0"/>
                <a:ea typeface="ＭＳ Ｐゴシック"/>
                <a:cs typeface="ＭＳ Ｐゴシック"/>
              </a:rPr>
              <a:t>At FRIB, it’s all about the nuclei</a:t>
            </a:r>
          </a:p>
        </p:txBody>
      </p:sp>
      <p:pic>
        <p:nvPicPr>
          <p:cNvPr id="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613" y="1808376"/>
            <a:ext cx="3149136" cy="3149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7396397" y="1228412"/>
            <a:ext cx="2695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400" b="1" i="1" u="sng" dirty="0">
                <a:solidFill>
                  <a:prstClr val="black"/>
                </a:solidFill>
                <a:latin typeface="Arial" panose="020B0604020202020204" pitchFamily="34" charset="0"/>
                <a:cs typeface="Arial" panose="020B0604020202020204" pitchFamily="34" charset="0"/>
              </a:rPr>
              <a:t>A Helium Atom</a:t>
            </a:r>
            <a:endParaRPr lang="en-US" altLang="en-US" sz="2400" b="1" i="1" dirty="0">
              <a:solidFill>
                <a:prstClr val="black"/>
              </a:solidFill>
              <a:latin typeface="Arial" panose="020B0604020202020204" pitchFamily="34" charset="0"/>
              <a:cs typeface="Arial" panose="020B0604020202020204" pitchFamily="34" charset="0"/>
            </a:endParaRPr>
          </a:p>
        </p:txBody>
      </p:sp>
      <p:grpSp>
        <p:nvGrpSpPr>
          <p:cNvPr id="9" name="Group 14"/>
          <p:cNvGrpSpPr>
            <a:grpSpLocks/>
          </p:cNvGrpSpPr>
          <p:nvPr/>
        </p:nvGrpSpPr>
        <p:grpSpPr bwMode="auto">
          <a:xfrm>
            <a:off x="7316667" y="2915302"/>
            <a:ext cx="2940109" cy="3077426"/>
            <a:chOff x="2537" y="2095"/>
            <a:chExt cx="1927" cy="2017"/>
          </a:xfrm>
        </p:grpSpPr>
        <p:grpSp>
          <p:nvGrpSpPr>
            <p:cNvPr id="10" name="Group 15"/>
            <p:cNvGrpSpPr>
              <a:grpSpLocks/>
            </p:cNvGrpSpPr>
            <p:nvPr/>
          </p:nvGrpSpPr>
          <p:grpSpPr bwMode="auto">
            <a:xfrm>
              <a:off x="2537" y="2729"/>
              <a:ext cx="1927" cy="1383"/>
              <a:chOff x="2537" y="2729"/>
              <a:chExt cx="1927" cy="1383"/>
            </a:xfrm>
          </p:grpSpPr>
          <p:sp>
            <p:nvSpPr>
              <p:cNvPr id="12" name="Text Box 16"/>
              <p:cNvSpPr txBox="1">
                <a:spLocks noChangeArrowheads="1"/>
              </p:cNvSpPr>
              <p:nvPr/>
            </p:nvSpPr>
            <p:spPr bwMode="auto">
              <a:xfrm>
                <a:off x="2537" y="3648"/>
                <a:ext cx="1927"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ts val="0"/>
                  </a:spcBef>
                  <a:buNone/>
                  <a:defRPr/>
                </a:pPr>
                <a:r>
                  <a:rPr lang="en-US" altLang="en-US" sz="2000" i="1" dirty="0">
                    <a:solidFill>
                      <a:prstClr val="black"/>
                    </a:solidFill>
                    <a:latin typeface="Arial" panose="020B0604020202020204" pitchFamily="34" charset="0"/>
                    <a:cs typeface="Arial" panose="020B0604020202020204" pitchFamily="34" charset="0"/>
                  </a:rPr>
                  <a:t>FRIB scientists study </a:t>
                </a:r>
              </a:p>
              <a:p>
                <a:pPr>
                  <a:spcBef>
                    <a:spcPts val="0"/>
                  </a:spcBef>
                  <a:buNone/>
                  <a:defRPr/>
                </a:pPr>
                <a:r>
                  <a:rPr lang="en-US" altLang="en-US" sz="2000" i="1" dirty="0">
                    <a:solidFill>
                      <a:prstClr val="black"/>
                    </a:solidFill>
                    <a:latin typeface="Arial" panose="020B0604020202020204" pitchFamily="34" charset="0"/>
                    <a:cs typeface="Arial" panose="020B0604020202020204" pitchFamily="34" charset="0"/>
                  </a:rPr>
                  <a:t>the atomic nucleus</a:t>
                </a:r>
              </a:p>
            </p:txBody>
          </p:sp>
          <p:sp>
            <p:nvSpPr>
              <p:cNvPr id="13" name="Line 17"/>
              <p:cNvSpPr>
                <a:spLocks noChangeShapeType="1"/>
              </p:cNvSpPr>
              <p:nvPr/>
            </p:nvSpPr>
            <p:spPr bwMode="auto">
              <a:xfrm flipV="1">
                <a:off x="3409" y="2729"/>
                <a:ext cx="127" cy="9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cs typeface="Arial" panose="020B0604020202020204" pitchFamily="34" charset="0"/>
                </a:endParaRPr>
              </a:p>
            </p:txBody>
          </p:sp>
        </p:grpSp>
        <p:sp>
          <p:nvSpPr>
            <p:cNvPr id="11" name="Oval 18"/>
            <p:cNvSpPr>
              <a:spLocks noChangeArrowheads="1"/>
            </p:cNvSpPr>
            <p:nvPr/>
          </p:nvSpPr>
          <p:spPr bwMode="auto">
            <a:xfrm>
              <a:off x="3216" y="2095"/>
              <a:ext cx="604" cy="62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endParaRPr lang="en-US" altLang="en-US" sz="3600">
                <a:solidFill>
                  <a:prstClr val="white"/>
                </a:solidFill>
                <a:latin typeface="Arial" panose="020B0604020202020204" pitchFamily="34" charset="0"/>
                <a:cs typeface="Arial" panose="020B0604020202020204" pitchFamily="34" charset="0"/>
              </a:endParaRPr>
            </a:p>
          </p:txBody>
        </p:sp>
      </p:grpSp>
      <p:grpSp>
        <p:nvGrpSpPr>
          <p:cNvPr id="15" name="Group 4"/>
          <p:cNvGrpSpPr>
            <a:grpSpLocks/>
          </p:cNvGrpSpPr>
          <p:nvPr/>
        </p:nvGrpSpPr>
        <p:grpSpPr bwMode="auto">
          <a:xfrm>
            <a:off x="7144125" y="1750633"/>
            <a:ext cx="3185755" cy="3530574"/>
            <a:chOff x="2359" y="1284"/>
            <a:chExt cx="2088" cy="2314"/>
          </a:xfrm>
        </p:grpSpPr>
        <p:grpSp>
          <p:nvGrpSpPr>
            <p:cNvPr id="16" name="Group 5"/>
            <p:cNvGrpSpPr>
              <a:grpSpLocks/>
            </p:cNvGrpSpPr>
            <p:nvPr/>
          </p:nvGrpSpPr>
          <p:grpSpPr bwMode="auto">
            <a:xfrm>
              <a:off x="2495" y="1284"/>
              <a:ext cx="1547" cy="343"/>
              <a:chOff x="3407" y="1092"/>
              <a:chExt cx="1547" cy="343"/>
            </a:xfrm>
          </p:grpSpPr>
          <p:sp>
            <p:nvSpPr>
              <p:cNvPr id="23" name="Text Box 6"/>
              <p:cNvSpPr txBox="1">
                <a:spLocks noChangeArrowheads="1"/>
              </p:cNvSpPr>
              <p:nvPr/>
            </p:nvSpPr>
            <p:spPr bwMode="auto">
              <a:xfrm>
                <a:off x="3407" y="1092"/>
                <a:ext cx="1092"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Electron</a:t>
                </a:r>
              </a:p>
            </p:txBody>
          </p:sp>
          <p:sp>
            <p:nvSpPr>
              <p:cNvPr id="24" name="Line 7"/>
              <p:cNvSpPr>
                <a:spLocks noChangeShapeType="1"/>
              </p:cNvSpPr>
              <p:nvPr/>
            </p:nvSpPr>
            <p:spPr bwMode="auto">
              <a:xfrm>
                <a:off x="4383" y="1272"/>
                <a:ext cx="571" cy="14"/>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grpSp>
        <p:grpSp>
          <p:nvGrpSpPr>
            <p:cNvPr id="17" name="Group 8"/>
            <p:cNvGrpSpPr>
              <a:grpSpLocks/>
            </p:cNvGrpSpPr>
            <p:nvPr/>
          </p:nvGrpSpPr>
          <p:grpSpPr bwMode="auto">
            <a:xfrm>
              <a:off x="3400" y="2528"/>
              <a:ext cx="1047" cy="1070"/>
              <a:chOff x="3304" y="2816"/>
              <a:chExt cx="1047" cy="1070"/>
            </a:xfrm>
          </p:grpSpPr>
          <p:sp>
            <p:nvSpPr>
              <p:cNvPr id="21" name="Text Box 9"/>
              <p:cNvSpPr txBox="1">
                <a:spLocks noChangeArrowheads="1"/>
              </p:cNvSpPr>
              <p:nvPr/>
            </p:nvSpPr>
            <p:spPr bwMode="auto">
              <a:xfrm>
                <a:off x="3304" y="3543"/>
                <a:ext cx="1047"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Neutron</a:t>
                </a:r>
              </a:p>
            </p:txBody>
          </p:sp>
          <p:sp>
            <p:nvSpPr>
              <p:cNvPr id="22" name="Line 10"/>
              <p:cNvSpPr>
                <a:spLocks noChangeShapeType="1"/>
              </p:cNvSpPr>
              <p:nvPr/>
            </p:nvSpPr>
            <p:spPr bwMode="auto">
              <a:xfrm flipH="1" flipV="1">
                <a:off x="3490" y="2816"/>
                <a:ext cx="308" cy="782"/>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grpSp>
        <p:grpSp>
          <p:nvGrpSpPr>
            <p:cNvPr id="18" name="Group 11"/>
            <p:cNvGrpSpPr>
              <a:grpSpLocks/>
            </p:cNvGrpSpPr>
            <p:nvPr/>
          </p:nvGrpSpPr>
          <p:grpSpPr bwMode="auto">
            <a:xfrm>
              <a:off x="2359" y="2505"/>
              <a:ext cx="1013" cy="1093"/>
              <a:chOff x="2359" y="2745"/>
              <a:chExt cx="1013" cy="1093"/>
            </a:xfrm>
          </p:grpSpPr>
          <p:sp>
            <p:nvSpPr>
              <p:cNvPr id="19" name="Line 13"/>
              <p:cNvSpPr>
                <a:spLocks noChangeShapeType="1"/>
              </p:cNvSpPr>
              <p:nvPr/>
            </p:nvSpPr>
            <p:spPr bwMode="auto">
              <a:xfrm flipV="1">
                <a:off x="2939" y="2745"/>
                <a:ext cx="433" cy="805"/>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srgbClr val="FF0000"/>
                  </a:solidFill>
                  <a:cs typeface="Arial" panose="020B0604020202020204" pitchFamily="34" charset="0"/>
                </a:endParaRPr>
              </a:p>
            </p:txBody>
          </p:sp>
          <p:sp>
            <p:nvSpPr>
              <p:cNvPr id="20" name="Text Box 12"/>
              <p:cNvSpPr txBox="1">
                <a:spLocks noChangeArrowheads="1"/>
              </p:cNvSpPr>
              <p:nvPr/>
            </p:nvSpPr>
            <p:spPr bwMode="auto">
              <a:xfrm>
                <a:off x="2359" y="3495"/>
                <a:ext cx="1013"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800" dirty="0">
                    <a:solidFill>
                      <a:srgbClr val="FF0000"/>
                    </a:solidFill>
                    <a:latin typeface="Arial" panose="020B0604020202020204" pitchFamily="34" charset="0"/>
                    <a:cs typeface="Arial" panose="020B0604020202020204" pitchFamily="34" charset="0"/>
                  </a:rPr>
                  <a:t>  Proton</a:t>
                </a:r>
              </a:p>
            </p:txBody>
          </p:sp>
        </p:gr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997492" y="1808376"/>
            <a:ext cx="4963380" cy="33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2075510" y="5196810"/>
            <a:ext cx="4807344" cy="646331"/>
          </a:xfrm>
          <a:prstGeom prst="rect">
            <a:avLst/>
          </a:prstGeom>
          <a:noFill/>
        </p:spPr>
        <p:txBody>
          <a:bodyPr wrap="square" rtlCol="0">
            <a:spAutoFit/>
          </a:bodyPr>
          <a:lstStyle/>
          <a:p>
            <a:pPr algn="ctr">
              <a:defRPr/>
            </a:pPr>
            <a:r>
              <a:rPr lang="en-US" dirty="0">
                <a:solidFill>
                  <a:prstClr val="black"/>
                </a:solidFill>
              </a:rPr>
              <a:t>The </a:t>
            </a:r>
            <a:r>
              <a:rPr lang="en-US" b="1" dirty="0">
                <a:solidFill>
                  <a:prstClr val="black"/>
                </a:solidFill>
              </a:rPr>
              <a:t>Facility for Rare Isotope Beams </a:t>
            </a:r>
            <a:r>
              <a:rPr lang="en-US" dirty="0">
                <a:solidFill>
                  <a:prstClr val="black"/>
                </a:solidFill>
              </a:rPr>
              <a:t>(FRIB)</a:t>
            </a:r>
          </a:p>
          <a:p>
            <a:pPr algn="ctr">
              <a:defRPr/>
            </a:pPr>
            <a:r>
              <a:rPr lang="en-US" dirty="0">
                <a:solidFill>
                  <a:prstClr val="black"/>
                </a:solidFill>
              </a:rPr>
              <a:t>at Michigan State University</a:t>
            </a:r>
          </a:p>
        </p:txBody>
      </p:sp>
      <p:sp>
        <p:nvSpPr>
          <p:cNvPr id="25" name="TextBox 24"/>
          <p:cNvSpPr txBox="1"/>
          <p:nvPr/>
        </p:nvSpPr>
        <p:spPr>
          <a:xfrm>
            <a:off x="2075510" y="2210705"/>
            <a:ext cx="1351652" cy="369332"/>
          </a:xfrm>
          <a:prstGeom prst="rect">
            <a:avLst/>
          </a:prstGeom>
          <a:solidFill>
            <a:srgbClr val="000000">
              <a:alpha val="50196"/>
            </a:srgbClr>
          </a:solidFill>
        </p:spPr>
        <p:txBody>
          <a:bodyPr wrap="none" rtlCol="0">
            <a:spAutoFit/>
          </a:bodyPr>
          <a:lstStyle>
            <a:defPPr>
              <a:defRPr lang="en-US"/>
            </a:defPPr>
            <a:lvl1pPr>
              <a:defRPr>
                <a:solidFill>
                  <a:schemeClr val="bg1"/>
                </a:solidFill>
              </a:defRPr>
            </a:lvl1pPr>
          </a:lstStyle>
          <a:p>
            <a:pPr>
              <a:defRPr/>
            </a:pPr>
            <a:r>
              <a:rPr lang="en-US" dirty="0">
                <a:solidFill>
                  <a:prstClr val="white"/>
                </a:solidFill>
              </a:rPr>
              <a:t>Prior NSCL</a:t>
            </a:r>
          </a:p>
        </p:txBody>
      </p:sp>
      <p:sp>
        <p:nvSpPr>
          <p:cNvPr id="26" name="TextBox 25"/>
          <p:cNvSpPr txBox="1"/>
          <p:nvPr/>
        </p:nvSpPr>
        <p:spPr>
          <a:xfrm>
            <a:off x="3532415" y="4060560"/>
            <a:ext cx="2480166" cy="369332"/>
          </a:xfrm>
          <a:prstGeom prst="rect">
            <a:avLst/>
          </a:prstGeom>
          <a:solidFill>
            <a:srgbClr val="000000">
              <a:alpha val="50196"/>
            </a:srgbClr>
          </a:solidFill>
        </p:spPr>
        <p:txBody>
          <a:bodyPr wrap="none" rtlCol="0">
            <a:spAutoFit/>
          </a:bodyPr>
          <a:lstStyle/>
          <a:p>
            <a:pPr>
              <a:defRPr/>
            </a:pPr>
            <a:r>
              <a:rPr lang="en-US" dirty="0">
                <a:solidFill>
                  <a:prstClr val="white"/>
                </a:solidFill>
              </a:rPr>
              <a:t>New linear accelerator</a:t>
            </a:r>
          </a:p>
        </p:txBody>
      </p:sp>
      <p:grpSp>
        <p:nvGrpSpPr>
          <p:cNvPr id="2" name="Group 1"/>
          <p:cNvGrpSpPr/>
          <p:nvPr/>
        </p:nvGrpSpPr>
        <p:grpSpPr>
          <a:xfrm>
            <a:off x="8001000" y="1981200"/>
            <a:ext cx="1682896" cy="2816526"/>
            <a:chOff x="6477000" y="1981200"/>
            <a:chExt cx="1682896" cy="2816526"/>
          </a:xfrm>
        </p:grpSpPr>
        <p:sp>
          <p:nvSpPr>
            <p:cNvPr id="28" name="Line 7"/>
            <p:cNvSpPr>
              <a:spLocks noChangeShapeType="1"/>
            </p:cNvSpPr>
            <p:nvPr/>
          </p:nvSpPr>
          <p:spPr bwMode="auto">
            <a:xfrm>
              <a:off x="7288696" y="1981200"/>
              <a:ext cx="871200" cy="213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sp>
          <p:nvSpPr>
            <p:cNvPr id="29" name="Line 10"/>
            <p:cNvSpPr>
              <a:spLocks noChangeShapeType="1"/>
            </p:cNvSpPr>
            <p:nvPr/>
          </p:nvSpPr>
          <p:spPr bwMode="auto">
            <a:xfrm flipH="1" flipV="1">
              <a:off x="7464157" y="3604593"/>
              <a:ext cx="469929" cy="11931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sp>
          <p:nvSpPr>
            <p:cNvPr id="30" name="Line 13"/>
            <p:cNvSpPr>
              <a:spLocks noChangeShapeType="1"/>
            </p:cNvSpPr>
            <p:nvPr/>
          </p:nvSpPr>
          <p:spPr bwMode="auto">
            <a:xfrm flipV="1">
              <a:off x="6477000" y="3569501"/>
              <a:ext cx="660647" cy="1228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212181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3D2D5E2-6C9B-DB4B-B480-425E55535841}"/>
              </a:ext>
            </a:extLst>
          </p:cNvPr>
          <p:cNvPicPr>
            <a:picLocks noChangeAspect="1"/>
          </p:cNvPicPr>
          <p:nvPr/>
        </p:nvPicPr>
        <p:blipFill>
          <a:blip r:embed="rId3"/>
          <a:stretch>
            <a:fillRect/>
          </a:stretch>
        </p:blipFill>
        <p:spPr>
          <a:xfrm>
            <a:off x="8278426" y="1234955"/>
            <a:ext cx="1703775" cy="2285898"/>
          </a:xfrm>
          <a:prstGeom prst="rect">
            <a:avLst/>
          </a:prstGeom>
        </p:spPr>
      </p:pic>
      <p:sp>
        <p:nvSpPr>
          <p:cNvPr id="2" name="Title 1"/>
          <p:cNvSpPr>
            <a:spLocks noGrp="1"/>
          </p:cNvSpPr>
          <p:nvPr>
            <p:ph type="title"/>
          </p:nvPr>
        </p:nvSpPr>
        <p:spPr>
          <a:xfrm>
            <a:off x="101600" y="231577"/>
            <a:ext cx="11988800" cy="586987"/>
          </a:xfrm>
        </p:spPr>
        <p:txBody>
          <a:bodyPr/>
          <a:lstStyle/>
          <a:p>
            <a:r>
              <a:rPr lang="en-US" sz="4000" dirty="0"/>
              <a:t>Our Research (1964-today)</a:t>
            </a:r>
          </a:p>
        </p:txBody>
      </p:sp>
      <p:sp>
        <p:nvSpPr>
          <p:cNvPr id="3" name="Content Placeholder 2"/>
          <p:cNvSpPr>
            <a:spLocks noGrp="1"/>
          </p:cNvSpPr>
          <p:nvPr>
            <p:ph idx="4294967295"/>
          </p:nvPr>
        </p:nvSpPr>
        <p:spPr>
          <a:xfrm>
            <a:off x="3978981" y="2709727"/>
            <a:ext cx="4295775" cy="2384425"/>
          </a:xfrm>
        </p:spPr>
        <p:txBody>
          <a:bodyPr/>
          <a:lstStyle/>
          <a:p>
            <a:r>
              <a:rPr lang="en-US" sz="1800" dirty="0">
                <a:solidFill>
                  <a:schemeClr val="tx1"/>
                </a:solidFill>
              </a:rPr>
              <a:t>Calibration of satellite sensors</a:t>
            </a:r>
          </a:p>
          <a:p>
            <a:r>
              <a:rPr lang="en-US" sz="1800" dirty="0">
                <a:solidFill>
                  <a:schemeClr val="tx1"/>
                </a:solidFill>
              </a:rPr>
              <a:t>Fusion with neutron-rich nuclei</a:t>
            </a:r>
          </a:p>
          <a:p>
            <a:r>
              <a:rPr lang="en-US" sz="1800" dirty="0">
                <a:solidFill>
                  <a:schemeClr val="tx1"/>
                </a:solidFill>
              </a:rPr>
              <a:t>DNA changes under radiation (for astronauts and cancer patients)</a:t>
            </a:r>
          </a:p>
          <a:p>
            <a:r>
              <a:rPr lang="en-US" sz="1800" dirty="0">
                <a:solidFill>
                  <a:schemeClr val="tx1"/>
                </a:solidFill>
              </a:rPr>
              <a:t>Nuclear reactions in dying stars</a:t>
            </a:r>
          </a:p>
          <a:p>
            <a:r>
              <a:rPr lang="en-US" sz="1800" dirty="0">
                <a:solidFill>
                  <a:schemeClr val="tx1"/>
                </a:solidFill>
              </a:rPr>
              <a:t>Isotope harvesting for medical use</a:t>
            </a:r>
          </a:p>
          <a:p>
            <a:endParaRPr lang="en-US" sz="20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394" y="1215736"/>
            <a:ext cx="2463206" cy="1385554"/>
          </a:xfrm>
          <a:prstGeom prst="rect">
            <a:avLst/>
          </a:prstGeom>
        </p:spPr>
      </p:pic>
      <p:pic>
        <p:nvPicPr>
          <p:cNvPr id="5" name="Picture 4"/>
          <p:cNvPicPr>
            <a:picLocks noChangeAspect="1"/>
          </p:cNvPicPr>
          <p:nvPr/>
        </p:nvPicPr>
        <p:blipFill>
          <a:blip r:embed="rId5"/>
          <a:stretch>
            <a:fillRect/>
          </a:stretch>
        </p:blipFill>
        <p:spPr>
          <a:xfrm>
            <a:off x="3952087" y="4745604"/>
            <a:ext cx="1875638" cy="1282283"/>
          </a:xfrm>
          <a:prstGeom prst="rect">
            <a:avLst/>
          </a:prstGeom>
        </p:spPr>
      </p:pic>
      <p:grpSp>
        <p:nvGrpSpPr>
          <p:cNvPr id="7" name="Group 6"/>
          <p:cNvGrpSpPr/>
          <p:nvPr/>
        </p:nvGrpSpPr>
        <p:grpSpPr>
          <a:xfrm>
            <a:off x="1964442" y="2668211"/>
            <a:ext cx="1747849" cy="1327602"/>
            <a:chOff x="7495779" y="1044996"/>
            <a:chExt cx="1924841" cy="1462038"/>
          </a:xfrm>
        </p:grpSpPr>
        <p:pic>
          <p:nvPicPr>
            <p:cNvPr id="8" name="Picture 7">
              <a:extLst>
                <a:ext uri="{FF2B5EF4-FFF2-40B4-BE49-F238E27FC236}">
                  <a16:creationId xmlns:a16="http://schemas.microsoft.com/office/drawing/2014/main" id="{48A5322B-4290-584C-8F11-888138FF6AF3}"/>
                </a:ext>
              </a:extLst>
            </p:cNvPr>
            <p:cNvPicPr>
              <a:picLocks noChangeAspect="1" noChangeArrowheads="1"/>
            </p:cNvPicPr>
            <p:nvPr/>
          </p:nvPicPr>
          <p:blipFill>
            <a:blip r:embed="rId6" cstate="print">
              <a:alphaModFix/>
              <a:extLst>
                <a:ext uri="{BEBA8EAE-BF5A-486C-A8C5-ECC9F3942E4B}">
                  <a14:imgProps xmlns:a14="http://schemas.microsoft.com/office/drawing/2010/main">
                    <a14:imgLayer r:embed="rId7">
                      <a14:imgEffect>
                        <a14:saturation sat="165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495779" y="1044996"/>
              <a:ext cx="1924841" cy="14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978660A6-CF2A-E141-A3F4-ECD578944DD8}"/>
                </a:ext>
              </a:extLst>
            </p:cNvPr>
            <p:cNvCxnSpPr>
              <a:cxnSpLocks/>
            </p:cNvCxnSpPr>
            <p:nvPr/>
          </p:nvCxnSpPr>
          <p:spPr>
            <a:xfrm flipV="1">
              <a:off x="7551954" y="1227009"/>
              <a:ext cx="1802497" cy="1173138"/>
            </a:xfrm>
            <a:prstGeom prst="straightConnector1">
              <a:avLst/>
            </a:prstGeom>
            <a:ln w="44450">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Explosion 1 9">
              <a:extLst>
                <a:ext uri="{FF2B5EF4-FFF2-40B4-BE49-F238E27FC236}">
                  <a16:creationId xmlns:a16="http://schemas.microsoft.com/office/drawing/2014/main" id="{5693CB9D-4679-024A-B173-90FA33326C94}"/>
                </a:ext>
              </a:extLst>
            </p:cNvPr>
            <p:cNvSpPr/>
            <p:nvPr/>
          </p:nvSpPr>
          <p:spPr>
            <a:xfrm>
              <a:off x="8368668" y="1550186"/>
              <a:ext cx="376867" cy="441734"/>
            </a:xfrm>
            <a:prstGeom prst="irregularSeal1">
              <a:avLst/>
            </a:prstGeom>
            <a:solidFill>
              <a:srgbClr val="7030A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75" dirty="0">
                <a:solidFill>
                  <a:srgbClr val="7030A0"/>
                </a:solidFill>
              </a:endParaRPr>
            </a:p>
          </p:txBody>
        </p:sp>
      </p:grpSp>
      <p:grpSp>
        <p:nvGrpSpPr>
          <p:cNvPr id="11" name="Group 10"/>
          <p:cNvGrpSpPr/>
          <p:nvPr/>
        </p:nvGrpSpPr>
        <p:grpSpPr>
          <a:xfrm>
            <a:off x="4469229" y="1215736"/>
            <a:ext cx="3568691" cy="1385554"/>
            <a:chOff x="-187537" y="168964"/>
            <a:chExt cx="12376363" cy="4372607"/>
          </a:xfrm>
        </p:grpSpPr>
        <p:sp>
          <p:nvSpPr>
            <p:cNvPr id="12" name="Rounded Rectangle 11"/>
            <p:cNvSpPr/>
            <p:nvPr/>
          </p:nvSpPr>
          <p:spPr>
            <a:xfrm>
              <a:off x="109715" y="168964"/>
              <a:ext cx="12079111" cy="4372607"/>
            </a:xfrm>
            <a:prstGeom prst="roundRect">
              <a:avLst/>
            </a:prstGeom>
            <a:solidFill>
              <a:sysClr val="window" lastClr="FFFFFF"/>
            </a:solidFill>
            <a:ln w="19050" cap="rnd" cmpd="sng" algn="ctr">
              <a:solidFill>
                <a:srgbClr val="8AD0D5">
                  <a:shade val="50000"/>
                </a:srgbClr>
              </a:solidFill>
              <a:prstDash val="solid"/>
            </a:ln>
            <a:effectLst/>
          </p:spPr>
          <p:txBody>
            <a:bodyPr rtlCol="0" anchor="ctr"/>
            <a:ls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lgn="ctr" defTabSz="857250" fontAlgn="auto">
                <a:spcBef>
                  <a:spcPts val="0"/>
                </a:spcBef>
                <a:spcAft>
                  <a:spcPts val="0"/>
                </a:spcAft>
                <a:defRPr/>
              </a:pPr>
              <a:endParaRPr lang="en-US" sz="1688" kern="0">
                <a:solidFill>
                  <a:prstClr val="white"/>
                </a:solidFill>
                <a:latin typeface="Century Gothic" panose="020B0502020202020204"/>
                <a:ea typeface="+mn-ea"/>
                <a:cs typeface="+mn-cs"/>
              </a:endParaRPr>
            </a:p>
          </p:txBody>
        </p:sp>
        <p:pic>
          <p:nvPicPr>
            <p:cNvPr id="13" name="Picture 12"/>
            <p:cNvPicPr>
              <a:picLocks noChangeAspect="1"/>
            </p:cNvPicPr>
            <p:nvPr/>
          </p:nvPicPr>
          <p:blipFill rotWithShape="1">
            <a:blip r:embed="rId8">
              <a:clrChange>
                <a:clrFrom>
                  <a:srgbClr val="FFFFFF"/>
                </a:clrFrom>
                <a:clrTo>
                  <a:srgbClr val="FFFFFF">
                    <a:alpha val="0"/>
                  </a:srgbClr>
                </a:clrTo>
              </a:clrChange>
            </a:blip>
            <a:srcRect l="3819" t="24730" r="22208" b="9125"/>
            <a:stretch/>
          </p:blipFill>
          <p:spPr>
            <a:xfrm>
              <a:off x="7855972" y="421490"/>
              <a:ext cx="3880028" cy="268455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7537" y="168964"/>
              <a:ext cx="7024616" cy="4372607"/>
            </a:xfrm>
            <a:prstGeom prst="rect">
              <a:avLst/>
            </a:prstGeom>
            <a:noFill/>
          </p:spPr>
        </p:pic>
        <p:pic>
          <p:nvPicPr>
            <p:cNvPr id="15" name="Picture 14" descr="\\dtu-storage\gsev\my Documents\140Nd\Drafts\SST2\Summer2015\F2.lar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7924" b="41184"/>
            <a:stretch/>
          </p:blipFill>
          <p:spPr bwMode="auto">
            <a:xfrm>
              <a:off x="8427891" y="2433652"/>
              <a:ext cx="1275499" cy="15608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1"/>
            <a:srcRect l="66150"/>
            <a:stretch/>
          </p:blipFill>
          <p:spPr>
            <a:xfrm>
              <a:off x="9719786" y="2474801"/>
              <a:ext cx="1182946" cy="1589123"/>
            </a:xfrm>
            <a:prstGeom prst="roundRect">
              <a:avLst/>
            </a:prstGeom>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t="34557" r="79402"/>
            <a:stretch/>
          </p:blipFill>
          <p:spPr>
            <a:xfrm>
              <a:off x="10885851" y="2474606"/>
              <a:ext cx="1229949" cy="1561054"/>
            </a:xfrm>
            <a:prstGeom prst="roundRect">
              <a:avLst/>
            </a:prstGeom>
          </p:spPr>
        </p:pic>
        <p:sp>
          <p:nvSpPr>
            <p:cNvPr id="18" name="Right Arrow 17"/>
            <p:cNvSpPr/>
            <p:nvPr/>
          </p:nvSpPr>
          <p:spPr>
            <a:xfrm>
              <a:off x="5832554" y="918943"/>
              <a:ext cx="2264266" cy="84482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600" dirty="0">
                  <a:solidFill>
                    <a:schemeClr val="bg1"/>
                  </a:solidFill>
                </a:rPr>
                <a:t>Harvesting</a:t>
              </a:r>
            </a:p>
          </p:txBody>
        </p:sp>
        <p:sp>
          <p:nvSpPr>
            <p:cNvPr id="19" name="Rectangle 18"/>
            <p:cNvSpPr/>
            <p:nvPr/>
          </p:nvSpPr>
          <p:spPr>
            <a:xfrm>
              <a:off x="11653476" y="2505074"/>
              <a:ext cx="285750" cy="1500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20" name="Oval 19"/>
            <p:cNvSpPr/>
            <p:nvPr/>
          </p:nvSpPr>
          <p:spPr>
            <a:xfrm rot="2171834">
              <a:off x="11607757" y="2601515"/>
              <a:ext cx="194998" cy="10715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pic>
        <p:nvPicPr>
          <p:cNvPr id="21" name="Picture 20"/>
          <p:cNvPicPr>
            <a:picLocks noChangeAspect="1"/>
          </p:cNvPicPr>
          <p:nvPr/>
        </p:nvPicPr>
        <p:blipFill>
          <a:blip r:embed="rId13"/>
          <a:stretch>
            <a:fillRect/>
          </a:stretch>
        </p:blipFill>
        <p:spPr>
          <a:xfrm>
            <a:off x="8155577" y="3197985"/>
            <a:ext cx="1992442" cy="2821816"/>
          </a:xfrm>
          <a:prstGeom prst="rect">
            <a:avLst/>
          </a:prstGeom>
        </p:spPr>
      </p:pic>
      <p:pic>
        <p:nvPicPr>
          <p:cNvPr id="23" name="Picture 22"/>
          <p:cNvPicPr>
            <a:picLocks noChangeAspect="1"/>
          </p:cNvPicPr>
          <p:nvPr/>
        </p:nvPicPr>
        <p:blipFill rotWithShape="1">
          <a:blip r:embed="rId14" cstate="print">
            <a:extLst>
              <a:ext uri="{28A0092B-C50C-407E-A947-70E740481C1C}">
                <a14:useLocalDpi xmlns:a14="http://schemas.microsoft.com/office/drawing/2010/main" val="0"/>
              </a:ext>
            </a:extLst>
          </a:blip>
          <a:srcRect l="5832" r="5639" b="26466"/>
          <a:stretch/>
        </p:blipFill>
        <p:spPr>
          <a:xfrm>
            <a:off x="6023389" y="4745604"/>
            <a:ext cx="2014531" cy="1254964"/>
          </a:xfrm>
          <a:prstGeom prst="rect">
            <a:avLst/>
          </a:prstGeom>
        </p:spPr>
      </p:pic>
      <p:pic>
        <p:nvPicPr>
          <p:cNvPr id="24" name="Picture 23"/>
          <p:cNvPicPr>
            <a:picLocks noChangeAspect="1"/>
          </p:cNvPicPr>
          <p:nvPr/>
        </p:nvPicPr>
        <p:blipFill rotWithShape="1">
          <a:blip r:embed="rId15" cstate="print">
            <a:extLst>
              <a:ext uri="{28A0092B-C50C-407E-A947-70E740481C1C}">
                <a14:useLocalDpi xmlns:a14="http://schemas.microsoft.com/office/drawing/2010/main" val="0"/>
              </a:ext>
            </a:extLst>
          </a:blip>
          <a:srcRect l="21740" r="17675"/>
          <a:stretch/>
        </p:blipFill>
        <p:spPr>
          <a:xfrm>
            <a:off x="1968617" y="4043035"/>
            <a:ext cx="1781900" cy="1957533"/>
          </a:xfrm>
          <a:prstGeom prst="rect">
            <a:avLst/>
          </a:prstGeom>
        </p:spPr>
      </p:pic>
    </p:spTree>
    <p:extLst>
      <p:ext uri="{BB962C8B-B14F-4D97-AF65-F5344CB8AC3E}">
        <p14:creationId xmlns:p14="http://schemas.microsoft.com/office/powerpoint/2010/main" val="3513042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70"/>
            <a:ext cx="9144000" cy="707886"/>
          </a:xfrm>
          <a:prstGeom prst="rect">
            <a:avLst/>
          </a:prstGeom>
        </p:spPr>
        <p:txBody>
          <a:bodyPr wrap="square">
            <a:spAutoFit/>
          </a:bodyPr>
          <a:lstStyle/>
          <a:p>
            <a:pPr algn="ctr"/>
            <a:r>
              <a:rPr lang="en-US" altLang="en-US" sz="4000" b="1" dirty="0"/>
              <a:t>What is the </a:t>
            </a:r>
            <a:r>
              <a:rPr lang="en-US" altLang="en-US" sz="4000" b="1" dirty="0">
                <a:solidFill>
                  <a:srgbClr val="67B14B"/>
                </a:solidFill>
              </a:rPr>
              <a:t>value</a:t>
            </a:r>
            <a:r>
              <a:rPr lang="en-US" altLang="en-US" sz="4000" b="1" dirty="0"/>
              <a:t>? (“Who cares?”)</a:t>
            </a:r>
            <a:endParaRPr lang="en-US" sz="4000" b="1" dirty="0"/>
          </a:p>
        </p:txBody>
      </p:sp>
      <p:grpSp>
        <p:nvGrpSpPr>
          <p:cNvPr id="3" name="Group 3"/>
          <p:cNvGrpSpPr>
            <a:grpSpLocks/>
          </p:cNvGrpSpPr>
          <p:nvPr/>
        </p:nvGrpSpPr>
        <p:grpSpPr bwMode="auto">
          <a:xfrm>
            <a:off x="1828800" y="1295399"/>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Keeping us healthy</a:t>
              </a:r>
            </a:p>
          </p:txBody>
        </p:sp>
      </p:grpSp>
      <p:grpSp>
        <p:nvGrpSpPr>
          <p:cNvPr id="6" name="Group 6"/>
          <p:cNvGrpSpPr>
            <a:grpSpLocks/>
          </p:cNvGrpSpPr>
          <p:nvPr/>
        </p:nvGrpSpPr>
        <p:grpSpPr bwMode="auto">
          <a:xfrm>
            <a:off x="4610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Explaining our world</a:t>
              </a:r>
            </a:p>
          </p:txBody>
        </p:sp>
      </p:grpSp>
      <p:grpSp>
        <p:nvGrpSpPr>
          <p:cNvPr id="9" name="Group 9"/>
          <p:cNvGrpSpPr>
            <a:grpSpLocks/>
          </p:cNvGrpSpPr>
          <p:nvPr/>
        </p:nvGrpSpPr>
        <p:grpSpPr bwMode="auto">
          <a:xfrm>
            <a:off x="7620001" y="1295399"/>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977" y="2842"/>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Making electricity</a:t>
              </a:r>
            </a:p>
          </p:txBody>
        </p:sp>
      </p:grpSp>
      <p:sp>
        <p:nvSpPr>
          <p:cNvPr id="12" name="TextBox 8"/>
          <p:cNvSpPr txBox="1">
            <a:spLocks noChangeArrowheads="1"/>
          </p:cNvSpPr>
          <p:nvPr/>
        </p:nvSpPr>
        <p:spPr bwMode="auto">
          <a:xfrm>
            <a:off x="1714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officer, geophysicist</a:t>
            </a:r>
          </a:p>
        </p:txBody>
      </p:sp>
      <p:sp>
        <p:nvSpPr>
          <p:cNvPr id="13" name="Text Box 12"/>
          <p:cNvSpPr txBox="1">
            <a:spLocks noChangeArrowheads="1"/>
          </p:cNvSpPr>
          <p:nvPr/>
        </p:nvSpPr>
        <p:spPr bwMode="auto">
          <a:xfrm>
            <a:off x="1785851" y="4361251"/>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p>
          <a:p>
            <a:pPr algn="ctr" eaLnBrk="1" hangingPunct="1">
              <a:spcBef>
                <a:spcPct val="0"/>
              </a:spcBef>
              <a:buFontTx/>
              <a:buNone/>
            </a:pPr>
            <a:r>
              <a:rPr lang="en-US" altLang="en-US" sz="2800" dirty="0">
                <a:solidFill>
                  <a:srgbClr val="67B14B"/>
                </a:solidFill>
                <a:latin typeface="Arial Black" panose="020B0A04020102020204" pitchFamily="34" charset="0"/>
              </a:rPr>
              <a:t>save lives and change the world!</a:t>
            </a:r>
          </a:p>
        </p:txBody>
      </p:sp>
      <p:sp>
        <p:nvSpPr>
          <p:cNvPr id="14" name="Text Box 12"/>
          <p:cNvSpPr txBox="1">
            <a:spLocks noChangeArrowheads="1"/>
          </p:cNvSpPr>
          <p:nvPr/>
        </p:nvSpPr>
        <p:spPr bwMode="auto">
          <a:xfrm>
            <a:off x="1755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…plus: </a:t>
            </a:r>
            <a:r>
              <a:rPr lang="en-US" altLang="en-US" sz="1800" b="1" dirty="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668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678081" y="2431661"/>
            <a:ext cx="2538609" cy="2791000"/>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a:solidFill>
                  <a:schemeClr val="tx1"/>
                </a:solidFill>
                <a:latin typeface="Arial Black" panose="020B0A04020102020204" pitchFamily="34" charset="0"/>
              </a:rPr>
              <a:t>Nuclei are too </a:t>
            </a:r>
            <a:r>
              <a:rPr lang="en-US" altLang="en-US" sz="2000" kern="0" dirty="0">
                <a:solidFill>
                  <a:srgbClr val="FF0000"/>
                </a:solidFill>
                <a:latin typeface="Arial Black" panose="020B0A04020102020204" pitchFamily="34" charset="0"/>
              </a:rPr>
              <a:t>small</a:t>
            </a:r>
            <a:r>
              <a:rPr lang="en-US" altLang="en-US" sz="2000" kern="0" dirty="0">
                <a:solidFill>
                  <a:schemeClr val="tx1"/>
                </a:solidFill>
                <a:latin typeface="Arial Black" panose="020B0A04020102020204" pitchFamily="34" charset="0"/>
              </a:rPr>
              <a:t> </a:t>
            </a:r>
          </a:p>
          <a:p>
            <a:pPr marL="0" algn="ctr">
              <a:lnSpc>
                <a:spcPct val="110000"/>
              </a:lnSpc>
              <a:spcBef>
                <a:spcPts val="0"/>
              </a:spcBef>
              <a:buNone/>
            </a:pPr>
            <a:r>
              <a:rPr lang="en-US" altLang="en-US" sz="3200" kern="0" dirty="0">
                <a:solidFill>
                  <a:schemeClr val="tx1"/>
                </a:solidFill>
                <a:latin typeface="Arial Black" panose="020B0A04020102020204" pitchFamily="34" charset="0"/>
              </a:rPr>
              <a:t>to see </a:t>
            </a:r>
          </a:p>
          <a:p>
            <a:pPr algn="ctr">
              <a:lnSpc>
                <a:spcPct val="110000"/>
              </a:lnSpc>
              <a:spcBef>
                <a:spcPts val="0"/>
              </a:spcBef>
              <a:buNone/>
            </a:pPr>
            <a:r>
              <a:rPr lang="en-US" altLang="en-US" i="1" kern="0" dirty="0">
                <a:solidFill>
                  <a:schemeClr val="tx1"/>
                </a:solidFill>
                <a:latin typeface="+mn-lt"/>
              </a:rPr>
              <a:t>(even with </a:t>
            </a:r>
          </a:p>
          <a:p>
            <a:pPr algn="ctr">
              <a:lnSpc>
                <a:spcPct val="110000"/>
              </a:lnSpc>
              <a:spcBef>
                <a:spcPts val="0"/>
              </a:spcBef>
              <a:buNone/>
            </a:pPr>
            <a:r>
              <a:rPr lang="en-US" altLang="en-US" i="1" kern="0" dirty="0">
                <a:solidFill>
                  <a:schemeClr val="tx1"/>
                </a:solidFill>
                <a:latin typeface="+mn-lt"/>
              </a:rPr>
              <a:t>the best microscopes!)</a:t>
            </a:r>
            <a:endParaRPr lang="en-US" altLang="en-US" sz="1600" i="1" kern="0" dirty="0">
              <a:solidFill>
                <a:schemeClr val="tx1"/>
              </a:solidFill>
              <a:latin typeface="+mn-lt"/>
            </a:endParaRPr>
          </a:p>
        </p:txBody>
      </p:sp>
      <p:sp>
        <p:nvSpPr>
          <p:cNvPr id="23" name="TextBox 22"/>
          <p:cNvSpPr txBox="1"/>
          <p:nvPr/>
        </p:nvSpPr>
        <p:spPr>
          <a:xfrm>
            <a:off x="7789782" y="2431662"/>
            <a:ext cx="2727499" cy="2462213"/>
          </a:xfrm>
          <a:prstGeom prst="rect">
            <a:avLst/>
          </a:prstGeom>
          <a:noFill/>
        </p:spPr>
        <p:txBody>
          <a:bodyPr wrap="square">
            <a:spAutoFit/>
          </a:bodyPr>
          <a:lstStyle/>
          <a:p>
            <a:pPr algn="ctr" eaLnBrk="1" hangingPunct="1">
              <a:defRPr/>
            </a:pPr>
            <a:r>
              <a:rPr lang="en-US" sz="2200" dirty="0">
                <a:latin typeface="+mn-lt"/>
                <a:cs typeface="Arial" charset="0"/>
              </a:rPr>
              <a:t>To make it even more interesting: FRIB studies </a:t>
            </a:r>
          </a:p>
          <a:p>
            <a:pPr algn="ctr" eaLnBrk="1" hangingPunct="1">
              <a:defRPr/>
            </a:pPr>
            <a:r>
              <a:rPr lang="en-US" sz="2200" dirty="0">
                <a:latin typeface="+mn-lt"/>
                <a:cs typeface="Arial" charset="0"/>
              </a:rPr>
              <a:t>nuclei that are </a:t>
            </a:r>
          </a:p>
          <a:p>
            <a:pPr algn="ctr" eaLnBrk="1" hangingPunct="1">
              <a:defRPr/>
            </a:pPr>
            <a:r>
              <a:rPr lang="en-US" sz="2200" dirty="0">
                <a:solidFill>
                  <a:srgbClr val="FF0000"/>
                </a:solidFill>
                <a:latin typeface="+mn-lt"/>
                <a:cs typeface="Arial" charset="0"/>
              </a:rPr>
              <a:t>radioactive</a:t>
            </a:r>
            <a:r>
              <a:rPr lang="en-US" sz="2200" dirty="0">
                <a:latin typeface="+mn-lt"/>
                <a:cs typeface="Arial" charset="0"/>
              </a:rPr>
              <a:t>, </a:t>
            </a:r>
          </a:p>
          <a:p>
            <a:pPr algn="ctr" eaLnBrk="1" hangingPunct="1">
              <a:defRPr/>
            </a:pPr>
            <a:r>
              <a:rPr lang="en-US" sz="2200" dirty="0">
                <a:solidFill>
                  <a:srgbClr val="FF0000"/>
                </a:solidFill>
                <a:latin typeface="+mn-lt"/>
                <a:cs typeface="Arial" charset="0"/>
              </a:rPr>
              <a:t>short-lived</a:t>
            </a:r>
            <a:r>
              <a:rPr lang="en-US" sz="2200" dirty="0">
                <a:latin typeface="+mn-lt"/>
                <a:cs typeface="Arial" charset="0"/>
              </a:rPr>
              <a:t>, and </a:t>
            </a:r>
          </a:p>
          <a:p>
            <a:pPr algn="ctr" eaLnBrk="1" hangingPunct="1">
              <a:defRPr/>
            </a:pPr>
            <a:r>
              <a:rPr lang="en-US" sz="2200" dirty="0">
                <a:solidFill>
                  <a:srgbClr val="FF0000"/>
                </a:solidFill>
                <a:latin typeface="+mn-lt"/>
                <a:cs typeface="Arial" charset="0"/>
              </a:rPr>
              <a:t>not found on Earth</a:t>
            </a:r>
            <a:endParaRPr lang="en-US" sz="2200" dirty="0">
              <a:latin typeface="+mn-lt"/>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0089" y="10668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4216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60061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70"/>
            <a:ext cx="12192000" cy="707886"/>
          </a:xfrm>
          <a:prstGeom prst="rect">
            <a:avLst/>
          </a:prstGeom>
        </p:spPr>
        <p:txBody>
          <a:bodyPr wrap="square">
            <a:spAutoFit/>
          </a:bodyPr>
          <a:lstStyle/>
          <a:p>
            <a:pPr algn="ctr">
              <a:defRPr/>
            </a:pPr>
            <a:r>
              <a:rPr lang="en-US" sz="4000" b="1" kern="0" dirty="0">
                <a:solidFill>
                  <a:prstClr val="black"/>
                </a:solidFill>
              </a:rPr>
              <a:t>Making rare nuclei in a particle accelerator</a:t>
            </a: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923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961406" y="1235075"/>
            <a:ext cx="2528531"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400" dirty="0">
                <a:solidFill>
                  <a:srgbClr val="333C2B"/>
                </a:solidFill>
                <a:latin typeface="Arial" panose="020B0604020202020204" pitchFamily="34" charset="0"/>
                <a:cs typeface="Arial" panose="020B0604020202020204" pitchFamily="34" charset="0"/>
              </a:rPr>
              <a:t>What NSCL was</a:t>
            </a:r>
          </a:p>
        </p:txBody>
      </p:sp>
      <p:sp>
        <p:nvSpPr>
          <p:cNvPr id="9" name="Left-Right Arrow 8"/>
          <p:cNvSpPr/>
          <p:nvPr/>
        </p:nvSpPr>
        <p:spPr>
          <a:xfrm>
            <a:off x="2286001" y="3251199"/>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endParaRPr>
          </a:p>
        </p:txBody>
      </p:sp>
      <p:sp>
        <p:nvSpPr>
          <p:cNvPr id="10" name="TextBox 9"/>
          <p:cNvSpPr txBox="1"/>
          <p:nvPr/>
        </p:nvSpPr>
        <p:spPr>
          <a:xfrm>
            <a:off x="2957052" y="3415267"/>
            <a:ext cx="2941831" cy="369332"/>
          </a:xfrm>
          <a:prstGeom prst="rect">
            <a:avLst/>
          </a:prstGeom>
          <a:noFill/>
        </p:spPr>
        <p:txBody>
          <a:bodyPr wrap="none" rtlCol="0">
            <a:spAutoFit/>
          </a:bodyPr>
          <a:lstStyle/>
          <a:p>
            <a:pPr>
              <a:defRPr/>
            </a:pPr>
            <a:r>
              <a:rPr lang="en-US" dirty="0">
                <a:solidFill>
                  <a:prstClr val="black"/>
                </a:solidFill>
              </a:rPr>
              <a:t>Research Space (450 feet)</a:t>
            </a:r>
          </a:p>
        </p:txBody>
      </p:sp>
      <p:grpSp>
        <p:nvGrpSpPr>
          <p:cNvPr id="5" name="Group 11"/>
          <p:cNvGrpSpPr>
            <a:grpSpLocks/>
          </p:cNvGrpSpPr>
          <p:nvPr/>
        </p:nvGrpSpPr>
        <p:grpSpPr bwMode="auto">
          <a:xfrm>
            <a:off x="1888724" y="1143000"/>
            <a:ext cx="6118139" cy="4763474"/>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7" y="1773926"/>
              <a:ext cx="2726437" cy="493368"/>
            </a:xfrm>
            <a:prstGeom prst="rect">
              <a:avLst/>
            </a:prstGeom>
            <a:solidFill>
              <a:srgbClr val="FFFFFF">
                <a:alpha val="50196"/>
              </a:srgbClr>
            </a:solidFill>
          </p:spPr>
          <p:txBody>
            <a:bodyPr wrap="square">
              <a:spAutoFit/>
            </a:bodyPr>
            <a:lstStyle/>
            <a:p>
              <a:pPr>
                <a:defRPr/>
              </a:pPr>
              <a:r>
                <a:rPr lang="en-US" sz="2400" dirty="0">
                  <a:solidFill>
                    <a:srgbClr val="333C2B"/>
                  </a:solidFill>
                </a:rPr>
                <a:t>The</a:t>
              </a:r>
              <a:r>
                <a:rPr lang="en-US" sz="2400" b="1" dirty="0">
                  <a:solidFill>
                    <a:srgbClr val="333C2B"/>
                  </a:solidFill>
                </a:rPr>
                <a:t> FRIB</a:t>
              </a:r>
              <a:r>
                <a:rPr lang="en-US" sz="2400" dirty="0">
                  <a:solidFill>
                    <a:srgbClr val="333C2B"/>
                  </a:solidFill>
                </a:rPr>
                <a:t> future</a:t>
              </a:r>
            </a:p>
          </p:txBody>
        </p:sp>
      </p:grpSp>
      <p:sp>
        <p:nvSpPr>
          <p:cNvPr id="8" name="Content Placeholder 2"/>
          <p:cNvSpPr txBox="1">
            <a:spLocks/>
          </p:cNvSpPr>
          <p:nvPr/>
        </p:nvSpPr>
        <p:spPr bwMode="auto">
          <a:xfrm>
            <a:off x="8077200" y="1066801"/>
            <a:ext cx="2438400" cy="3860835"/>
          </a:xfrm>
          <a:prstGeom prst="rect">
            <a:avLst/>
          </a:prstGeom>
          <a:solidFill>
            <a:schemeClr val="bg1"/>
          </a:solidFill>
          <a:ln w="9525">
            <a:noFill/>
            <a:miter lim="800000"/>
            <a:headEnd/>
            <a:tailEnd/>
          </a:ln>
        </p:spPr>
        <p:txBody>
          <a:bodyPr/>
          <a:lstStyle/>
          <a:p>
            <a:pPr>
              <a:spcBef>
                <a:spcPct val="20000"/>
              </a:spcBef>
              <a:defRPr/>
            </a:pPr>
            <a:r>
              <a:rPr lang="en-US" sz="2000" i="1" kern="0" dirty="0">
                <a:solidFill>
                  <a:srgbClr val="000000"/>
                </a:solidFill>
              </a:rPr>
              <a:t>To discover something new: </a:t>
            </a:r>
            <a:r>
              <a:rPr lang="en-US" sz="2000" kern="0" dirty="0">
                <a:solidFill>
                  <a:prstClr val="black"/>
                </a:solidFill>
              </a:rPr>
              <a:t>speed up and </a:t>
            </a:r>
            <a:r>
              <a:rPr lang="en-US" sz="2000" b="1" kern="0" dirty="0">
                <a:solidFill>
                  <a:prstClr val="black"/>
                </a:solidFill>
              </a:rPr>
              <a:t>BREAK MORE NUCLEI</a:t>
            </a:r>
            <a:r>
              <a:rPr lang="en-US" sz="2000" kern="0" dirty="0">
                <a:solidFill>
                  <a:prstClr val="black"/>
                </a:solidFill>
              </a:rPr>
              <a:t> with our next-generation</a:t>
            </a:r>
          </a:p>
          <a:p>
            <a:pPr>
              <a:spcBef>
                <a:spcPct val="20000"/>
              </a:spcBef>
              <a:defRPr/>
            </a:pPr>
            <a:r>
              <a:rPr lang="en-US" sz="2000" b="1" kern="0" dirty="0">
                <a:solidFill>
                  <a:srgbClr val="67B14B"/>
                </a:solidFill>
              </a:rPr>
              <a:t>Facility for Rare Isotope Beams (FRIB)</a:t>
            </a:r>
            <a:endParaRPr lang="en-US" sz="2000" kern="0" dirty="0">
              <a:solidFill>
                <a:prstClr val="black"/>
              </a:solidFill>
            </a:endParaRPr>
          </a:p>
          <a:p>
            <a:pPr>
              <a:spcBef>
                <a:spcPct val="20000"/>
              </a:spcBef>
              <a:defRPr/>
            </a:pPr>
            <a:r>
              <a:rPr lang="en-US" sz="2000" kern="0" dirty="0">
                <a:solidFill>
                  <a:prstClr val="black"/>
                </a:solidFill>
              </a:rPr>
              <a:t>the $730 million discovery machine that we imagined, designed, and </a:t>
            </a:r>
            <a:r>
              <a:rPr lang="en-US" sz="2000" b="1" kern="0" dirty="0">
                <a:solidFill>
                  <a:prstClr val="black"/>
                </a:solidFill>
              </a:rPr>
              <a:t>began operations in May 2022</a:t>
            </a:r>
          </a:p>
        </p:txBody>
      </p:sp>
      <p:sp>
        <p:nvSpPr>
          <p:cNvPr id="13" name="Left Arrow 12"/>
          <p:cNvSpPr/>
          <p:nvPr/>
        </p:nvSpPr>
        <p:spPr>
          <a:xfrm>
            <a:off x="3670300" y="5200649"/>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4" name="Curved Right Arrow 13"/>
          <p:cNvSpPr/>
          <p:nvPr/>
        </p:nvSpPr>
        <p:spPr>
          <a:xfrm>
            <a:off x="3276601" y="5256387"/>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15" name="Left Arrow 14"/>
          <p:cNvSpPr/>
          <p:nvPr/>
        </p:nvSpPr>
        <p:spPr>
          <a:xfrm rot="10800000">
            <a:off x="3670299" y="5333999"/>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6" name="Curved Right Arrow 15"/>
          <p:cNvSpPr/>
          <p:nvPr/>
        </p:nvSpPr>
        <p:spPr>
          <a:xfrm rot="10800000">
            <a:off x="6959596" y="5079999"/>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17" name="Left Arrow 16"/>
          <p:cNvSpPr/>
          <p:nvPr/>
        </p:nvSpPr>
        <p:spPr>
          <a:xfrm>
            <a:off x="3587163" y="5050574"/>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19" name="Explosion 1 18"/>
          <p:cNvSpPr/>
          <p:nvPr/>
        </p:nvSpPr>
        <p:spPr>
          <a:xfrm>
            <a:off x="2804652" y="4237554"/>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22" name="Bent Arrow 21"/>
          <p:cNvSpPr/>
          <p:nvPr/>
        </p:nvSpPr>
        <p:spPr>
          <a:xfrm rot="20245728">
            <a:off x="2707637" y="3214496"/>
            <a:ext cx="405124" cy="93454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23" name="Bent Arrow 22"/>
          <p:cNvSpPr/>
          <p:nvPr/>
        </p:nvSpPr>
        <p:spPr>
          <a:xfrm rot="16200000">
            <a:off x="3155738" y="4742318"/>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24" name="TextBox 23"/>
          <p:cNvSpPr txBox="1"/>
          <p:nvPr/>
        </p:nvSpPr>
        <p:spPr>
          <a:xfrm>
            <a:off x="3721007" y="4572000"/>
            <a:ext cx="3695242" cy="338554"/>
          </a:xfrm>
          <a:prstGeom prst="rect">
            <a:avLst/>
          </a:prstGeom>
          <a:noFill/>
        </p:spPr>
        <p:txBody>
          <a:bodyPr wrap="none" rtlCol="0">
            <a:spAutoFit/>
          </a:bodyPr>
          <a:lstStyle/>
          <a:p>
            <a:pPr>
              <a:defRPr/>
            </a:pPr>
            <a:r>
              <a:rPr lang="en-US" sz="1600" i="1" dirty="0">
                <a:solidFill>
                  <a:prstClr val="black"/>
                </a:solidFill>
              </a:rPr>
              <a:t>400-yard-long folded linear accelerator</a:t>
            </a:r>
          </a:p>
        </p:txBody>
      </p:sp>
      <p:sp>
        <p:nvSpPr>
          <p:cNvPr id="25" name="TextBox 24"/>
          <p:cNvSpPr txBox="1"/>
          <p:nvPr/>
        </p:nvSpPr>
        <p:spPr>
          <a:xfrm>
            <a:off x="3733215" y="5562600"/>
            <a:ext cx="4196149" cy="338554"/>
          </a:xfrm>
          <a:prstGeom prst="rect">
            <a:avLst/>
          </a:prstGeom>
          <a:noFill/>
        </p:spPr>
        <p:txBody>
          <a:bodyPr wrap="none" rtlCol="0">
            <a:spAutoFit/>
          </a:bodyPr>
          <a:lstStyle/>
          <a:p>
            <a:pPr>
              <a:defRPr/>
            </a:pPr>
            <a:r>
              <a:rPr lang="en-US" sz="1600" i="1" dirty="0">
                <a:solidFill>
                  <a:prstClr val="black"/>
                </a:solidFill>
              </a:rPr>
              <a:t>Double energy, up to </a:t>
            </a:r>
            <a:r>
              <a:rPr lang="en-US" sz="1600" b="1" i="1" dirty="0">
                <a:solidFill>
                  <a:prstClr val="black"/>
                </a:solidFill>
              </a:rPr>
              <a:t>400x more nuclei/sec</a:t>
            </a:r>
          </a:p>
        </p:txBody>
      </p:sp>
      <p:sp>
        <p:nvSpPr>
          <p:cNvPr id="21" name="TextBox 20"/>
          <p:cNvSpPr txBox="1"/>
          <p:nvPr/>
        </p:nvSpPr>
        <p:spPr>
          <a:xfrm>
            <a:off x="1634711" y="4577260"/>
            <a:ext cx="1564390" cy="1077218"/>
          </a:xfrm>
          <a:prstGeom prst="rect">
            <a:avLst/>
          </a:prstGeom>
          <a:noFill/>
        </p:spPr>
        <p:txBody>
          <a:bodyPr wrap="square" rtlCol="0">
            <a:spAutoFit/>
          </a:bodyPr>
          <a:lstStyle/>
          <a:p>
            <a:pPr>
              <a:defRPr/>
            </a:pPr>
            <a:r>
              <a:rPr lang="en-US" sz="1600" i="1" dirty="0">
                <a:solidFill>
                  <a:prstClr val="black"/>
                </a:solidFill>
              </a:rPr>
              <a:t>Collides w/ target at </a:t>
            </a:r>
            <a:r>
              <a:rPr lang="en-US" sz="1600" b="1" i="1" dirty="0">
                <a:solidFill>
                  <a:prstClr val="black"/>
                </a:solidFill>
              </a:rPr>
              <a:t>half the speed of light</a:t>
            </a:r>
          </a:p>
        </p:txBody>
      </p:sp>
      <p:sp>
        <p:nvSpPr>
          <p:cNvPr id="26" name="TextBox 25"/>
          <p:cNvSpPr txBox="1"/>
          <p:nvPr/>
        </p:nvSpPr>
        <p:spPr>
          <a:xfrm>
            <a:off x="2407205" y="2945721"/>
            <a:ext cx="4329926" cy="338554"/>
          </a:xfrm>
          <a:prstGeom prst="rect">
            <a:avLst/>
          </a:prstGeom>
          <a:noFill/>
        </p:spPr>
        <p:txBody>
          <a:bodyPr wrap="square" rtlCol="0">
            <a:spAutoFit/>
          </a:bodyPr>
          <a:lstStyle/>
          <a:p>
            <a:pPr>
              <a:defRPr/>
            </a:pPr>
            <a:r>
              <a:rPr lang="en-US" sz="1600" i="1" dirty="0">
                <a:solidFill>
                  <a:prstClr val="black"/>
                </a:solidFill>
              </a:rPr>
              <a:t>Connects with experimental systems in place</a:t>
            </a:r>
            <a:endParaRPr lang="en-US" sz="1600" b="1" i="1" dirty="0">
              <a:solidFill>
                <a:prstClr val="black"/>
              </a:solidFill>
            </a:endParaRPr>
          </a:p>
        </p:txBody>
      </p:sp>
    </p:spTree>
    <p:extLst>
      <p:ext uri="{BB962C8B-B14F-4D97-AF65-F5344CB8AC3E}">
        <p14:creationId xmlns:p14="http://schemas.microsoft.com/office/powerpoint/2010/main" val="214847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grpId="1" nodeType="clickEffect">
                                  <p:stCondLst>
                                    <p:cond delay="0"/>
                                  </p:stCondLst>
                                  <p:childTnLst>
                                    <p:animScale>
                                      <p:cBhvr>
                                        <p:cTn id="71"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5" grpId="1"/>
      <p:bldP spid="21"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104240"/>
            <a:ext cx="6047234" cy="4915560"/>
          </a:xfrm>
          <a:prstGeom prst="rect">
            <a:avLst/>
          </a:prstGeom>
        </p:spPr>
      </p:pic>
      <p:sp>
        <p:nvSpPr>
          <p:cNvPr id="3" name="Title 1"/>
          <p:cNvSpPr txBox="1">
            <a:spLocks/>
          </p:cNvSpPr>
          <p:nvPr/>
        </p:nvSpPr>
        <p:spPr>
          <a:xfrm>
            <a:off x="0" y="228601"/>
            <a:ext cx="12192000" cy="1325563"/>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defRPr/>
            </a:pPr>
            <a:r>
              <a:rPr lang="en-US" sz="4000" kern="0" dirty="0">
                <a:solidFill>
                  <a:prstClr val="black"/>
                </a:solidFill>
              </a:rPr>
              <a:t>Linear Accelerator: one </a:t>
            </a:r>
            <a:r>
              <a:rPr lang="en-US" sz="4000" kern="0" dirty="0" err="1">
                <a:solidFill>
                  <a:prstClr val="black"/>
                </a:solidFill>
              </a:rPr>
              <a:t>cryomodule</a:t>
            </a:r>
            <a:r>
              <a:rPr lang="en-US" sz="4000" kern="0" dirty="0">
                <a:solidFill>
                  <a:prstClr val="black"/>
                </a:solidFill>
              </a:rPr>
              <a:t> at a time</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r="9582"/>
          <a:stretch/>
        </p:blipFill>
        <p:spPr>
          <a:xfrm flipH="1">
            <a:off x="7696199" y="3002136"/>
            <a:ext cx="2736842" cy="1995409"/>
          </a:xfrm>
          <a:prstGeom prst="rect">
            <a:avLst/>
          </a:prstGeom>
          <a:ln w="12700">
            <a:solidFill>
              <a:schemeClr val="tx1"/>
            </a:solidFill>
          </a:ln>
        </p:spPr>
      </p:pic>
      <p:sp>
        <p:nvSpPr>
          <p:cNvPr id="5" name="Bent Arrow 4"/>
          <p:cNvSpPr/>
          <p:nvPr/>
        </p:nvSpPr>
        <p:spPr>
          <a:xfrm flipH="1">
            <a:off x="4343400" y="2514600"/>
            <a:ext cx="4648200" cy="609600"/>
          </a:xfrm>
          <a:prstGeom prst="bentArrow">
            <a:avLst>
              <a:gd name="adj1" fmla="val 25000"/>
              <a:gd name="adj2" fmla="val 20500"/>
              <a:gd name="adj3" fmla="val 25000"/>
              <a:gd name="adj4" fmla="val 437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solidFill>
            </a:endParaRPr>
          </a:p>
        </p:txBody>
      </p:sp>
      <p:sp>
        <p:nvSpPr>
          <p:cNvPr id="6" name="TextBox 5"/>
          <p:cNvSpPr txBox="1"/>
          <p:nvPr/>
        </p:nvSpPr>
        <p:spPr>
          <a:xfrm>
            <a:off x="7799834" y="5068669"/>
            <a:ext cx="4011166" cy="923330"/>
          </a:xfrm>
          <a:prstGeom prst="rect">
            <a:avLst/>
          </a:prstGeom>
          <a:noFill/>
        </p:spPr>
        <p:txBody>
          <a:bodyPr wrap="square" rtlCol="0">
            <a:spAutoFit/>
          </a:bodyPr>
          <a:lstStyle/>
          <a:p>
            <a:pPr>
              <a:defRPr/>
            </a:pPr>
            <a:r>
              <a:rPr lang="en-US" i="1" dirty="0">
                <a:solidFill>
                  <a:prstClr val="black"/>
                </a:solidFill>
              </a:rPr>
              <a:t>330 high-voltage accelerating cavities charge to </a:t>
            </a:r>
            <a:r>
              <a:rPr lang="en-US" b="1" i="1" dirty="0">
                <a:solidFill>
                  <a:prstClr val="black"/>
                </a:solidFill>
              </a:rPr>
              <a:t>1 million volts </a:t>
            </a:r>
            <a:r>
              <a:rPr lang="en-US" i="1" dirty="0">
                <a:solidFill>
                  <a:prstClr val="black"/>
                </a:solidFill>
              </a:rPr>
              <a:t>to push beam to </a:t>
            </a:r>
            <a:r>
              <a:rPr lang="en-US" b="1" i="1" dirty="0">
                <a:solidFill>
                  <a:prstClr val="black"/>
                </a:solidFill>
              </a:rPr>
              <a:t>half the speed of light</a:t>
            </a:r>
          </a:p>
        </p:txBody>
      </p:sp>
      <p:cxnSp>
        <p:nvCxnSpPr>
          <p:cNvPr id="8" name="Straight Arrow Connector 7"/>
          <p:cNvCxnSpPr/>
          <p:nvPr/>
        </p:nvCxnSpPr>
        <p:spPr>
          <a:xfrm flipV="1">
            <a:off x="8077200" y="3682636"/>
            <a:ext cx="3048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8153400" y="3682636"/>
            <a:ext cx="963038"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8229600" y="3682636"/>
            <a:ext cx="13716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06192" y="1104241"/>
            <a:ext cx="3547608" cy="1323439"/>
          </a:xfrm>
          <a:prstGeom prst="rect">
            <a:avLst/>
          </a:prstGeom>
          <a:noFill/>
        </p:spPr>
        <p:txBody>
          <a:bodyPr wrap="square" rtlCol="0">
            <a:spAutoFit/>
          </a:bodyPr>
          <a:lstStyle/>
          <a:p>
            <a:pPr>
              <a:defRPr/>
            </a:pPr>
            <a:r>
              <a:rPr lang="en-US" sz="2000" b="1" dirty="0" err="1">
                <a:solidFill>
                  <a:prstClr val="black"/>
                </a:solidFill>
              </a:rPr>
              <a:t>Cryomodule</a:t>
            </a:r>
            <a:r>
              <a:rPr lang="en-US" sz="2000" dirty="0">
                <a:solidFill>
                  <a:prstClr val="black"/>
                </a:solidFill>
              </a:rPr>
              <a:t>: a box to keep superconducting accelerator parts cold (below -450ºF / 4K)</a:t>
            </a:r>
          </a:p>
          <a:p>
            <a:pPr>
              <a:defRPr/>
            </a:pPr>
            <a:r>
              <a:rPr lang="en-US" sz="2000" dirty="0">
                <a:solidFill>
                  <a:prstClr val="black"/>
                </a:solidFill>
              </a:rPr>
              <a:t>with </a:t>
            </a:r>
            <a:r>
              <a:rPr lang="en-US" sz="2000" b="1" dirty="0">
                <a:solidFill>
                  <a:prstClr val="black"/>
                </a:solidFill>
              </a:rPr>
              <a:t>liquid helium</a:t>
            </a:r>
          </a:p>
        </p:txBody>
      </p:sp>
      <p:sp>
        <p:nvSpPr>
          <p:cNvPr id="18" name="TextBox 17"/>
          <p:cNvSpPr txBox="1"/>
          <p:nvPr/>
        </p:nvSpPr>
        <p:spPr>
          <a:xfrm>
            <a:off x="2667000" y="4953001"/>
            <a:ext cx="3124200" cy="584775"/>
          </a:xfrm>
          <a:prstGeom prst="rect">
            <a:avLst/>
          </a:prstGeom>
          <a:noFill/>
          <a:scene3d>
            <a:camera prst="perspectiveContrastingRightFacing"/>
            <a:lightRig rig="threePt" dir="t"/>
          </a:scene3d>
        </p:spPr>
        <p:txBody>
          <a:bodyPr wrap="square" rtlCol="0">
            <a:spAutoFit/>
          </a:bodyPr>
          <a:lstStyle/>
          <a:p>
            <a:pPr>
              <a:defRPr/>
            </a:pPr>
            <a:r>
              <a:rPr lang="en-US" sz="3200" b="1" dirty="0">
                <a:solidFill>
                  <a:prstClr val="white"/>
                </a:solidFill>
              </a:rPr>
              <a:t>CRYOMODULE</a:t>
            </a:r>
            <a:endParaRPr lang="en-US" b="1" dirty="0">
              <a:solidFill>
                <a:prstClr val="white"/>
              </a:solidFill>
            </a:endParaRPr>
          </a:p>
        </p:txBody>
      </p:sp>
      <p:sp>
        <p:nvSpPr>
          <p:cNvPr id="19" name="TextBox 18"/>
          <p:cNvSpPr txBox="1"/>
          <p:nvPr/>
        </p:nvSpPr>
        <p:spPr>
          <a:xfrm>
            <a:off x="5334000" y="4385846"/>
            <a:ext cx="3124200" cy="338554"/>
          </a:xfrm>
          <a:prstGeom prst="rect">
            <a:avLst/>
          </a:prstGeom>
          <a:noFill/>
          <a:scene3d>
            <a:camera prst="perspectiveContrastingRightFacing"/>
            <a:lightRig rig="threePt" dir="t"/>
          </a:scene3d>
        </p:spPr>
        <p:txBody>
          <a:bodyPr wrap="square" rtlCol="0">
            <a:spAutoFit/>
          </a:bodyPr>
          <a:lstStyle/>
          <a:p>
            <a:pPr>
              <a:defRPr/>
            </a:pPr>
            <a:r>
              <a:rPr lang="en-US" sz="1600" b="1" dirty="0">
                <a:solidFill>
                  <a:prstClr val="white"/>
                </a:solidFill>
              </a:rPr>
              <a:t>CRYOMODULE</a:t>
            </a:r>
            <a:endParaRPr lang="en-US" sz="1050" b="1" dirty="0">
              <a:solidFill>
                <a:prstClr val="white"/>
              </a:solidFill>
            </a:endParaRPr>
          </a:p>
        </p:txBody>
      </p:sp>
      <p:sp>
        <p:nvSpPr>
          <p:cNvPr id="20" name="TextBox 19"/>
          <p:cNvSpPr txBox="1"/>
          <p:nvPr/>
        </p:nvSpPr>
        <p:spPr>
          <a:xfrm>
            <a:off x="6705600" y="4067146"/>
            <a:ext cx="3124200" cy="200055"/>
          </a:xfrm>
          <a:prstGeom prst="rect">
            <a:avLst/>
          </a:prstGeom>
          <a:noFill/>
          <a:scene3d>
            <a:camera prst="perspectiveContrastingRightFacing"/>
            <a:lightRig rig="threePt" dir="t"/>
          </a:scene3d>
        </p:spPr>
        <p:txBody>
          <a:bodyPr wrap="square" rtlCol="0">
            <a:spAutoFit/>
          </a:bodyPr>
          <a:lstStyle/>
          <a:p>
            <a:pPr>
              <a:defRPr/>
            </a:pPr>
            <a:r>
              <a:rPr lang="en-US" sz="700" b="1" dirty="0">
                <a:solidFill>
                  <a:prstClr val="white"/>
                </a:solidFill>
              </a:rPr>
              <a:t>CRYOMODULE</a:t>
            </a:r>
            <a:endParaRPr lang="en-US" sz="300" b="1" dirty="0">
              <a:solidFill>
                <a:prstClr val="white"/>
              </a:solidFill>
            </a:endParaRPr>
          </a:p>
        </p:txBody>
      </p:sp>
    </p:spTree>
    <p:extLst>
      <p:ext uri="{BB962C8B-B14F-4D97-AF65-F5344CB8AC3E}">
        <p14:creationId xmlns:p14="http://schemas.microsoft.com/office/powerpoint/2010/main" val="3103738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1600" y="231576"/>
            <a:ext cx="11988800" cy="586987"/>
          </a:xfrm>
        </p:spPr>
        <p:txBody>
          <a:bodyPr/>
          <a:lstStyle/>
          <a:p>
            <a:pPr eaLnBrk="1" hangingPunct="1"/>
            <a:r>
              <a:rPr lang="en-US" altLang="en-US" sz="4000" dirty="0"/>
              <a:t>Detectors measure the invisible</a:t>
            </a:r>
          </a:p>
        </p:txBody>
      </p:sp>
      <p:grpSp>
        <p:nvGrpSpPr>
          <p:cNvPr id="2" name="Group 3"/>
          <p:cNvGrpSpPr>
            <a:grpSpLocks/>
          </p:cNvGrpSpPr>
          <p:nvPr/>
        </p:nvGrpSpPr>
        <p:grpSpPr bwMode="auto">
          <a:xfrm>
            <a:off x="1952930" y="1323791"/>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80" y="1712"/>
                <a:ext cx="1339"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i="1" dirty="0">
                    <a:solidFill>
                      <a:prstClr val="white"/>
                    </a:solidFill>
                    <a:latin typeface="Arial" panose="020B0604020202020204" pitchFamily="34" charset="0"/>
                    <a:cs typeface="Arial" panose="020B0604020202020204" pitchFamily="34" charset="0"/>
                  </a:rPr>
                  <a:t>“Halo nuclei” </a:t>
                </a:r>
                <a:r>
                  <a:rPr lang="en-US" altLang="en-US" sz="1800" b="1" dirty="0">
                    <a:solidFill>
                      <a:prstClr val="white"/>
                    </a:solidFill>
                    <a:latin typeface="Arial" panose="020B0604020202020204" pitchFamily="34" charset="0"/>
                    <a:cs typeface="Arial" panose="020B0604020202020204" pitchFamily="34" charset="0"/>
                  </a:rPr>
                  <a:t>and neutron-rich isotopes</a:t>
                </a:r>
              </a:p>
            </p:txBody>
          </p:sp>
        </p:grpSp>
        <p:sp>
          <p:nvSpPr>
            <p:cNvPr id="28685" name="Text Box 7"/>
            <p:cNvSpPr txBox="1">
              <a:spLocks noChangeArrowheads="1"/>
            </p:cNvSpPr>
            <p:nvPr/>
          </p:nvSpPr>
          <p:spPr bwMode="auto">
            <a:xfrm>
              <a:off x="685" y="1193"/>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3600" dirty="0" err="1">
                  <a:ln>
                    <a:solidFill>
                      <a:prstClr val="black"/>
                    </a:solidFill>
                  </a:ln>
                  <a:solidFill>
                    <a:srgbClr val="00B050"/>
                  </a:solidFill>
                  <a:latin typeface="Arial Black" panose="020B0A04020102020204" pitchFamily="34" charset="0"/>
                </a:rPr>
                <a:t>MoNA</a:t>
              </a:r>
              <a:r>
                <a:rPr lang="en-US" altLang="en-US" sz="3600" dirty="0">
                  <a:ln>
                    <a:solidFill>
                      <a:prstClr val="black"/>
                    </a:solidFill>
                  </a:ln>
                  <a:solidFill>
                    <a:srgbClr val="00B050"/>
                  </a:solidFill>
                  <a:latin typeface="Arial Black" panose="020B0A04020102020204" pitchFamily="34" charset="0"/>
                </a:rPr>
                <a:t>  </a:t>
              </a:r>
            </a:p>
          </p:txBody>
        </p:sp>
      </p:grpSp>
      <p:grpSp>
        <p:nvGrpSpPr>
          <p:cNvPr id="4" name="Group 12"/>
          <p:cNvGrpSpPr>
            <a:grpSpLocks/>
          </p:cNvGrpSpPr>
          <p:nvPr/>
        </p:nvGrpSpPr>
        <p:grpSpPr bwMode="auto">
          <a:xfrm>
            <a:off x="7315201" y="1323791"/>
            <a:ext cx="2944003" cy="4086716"/>
            <a:chOff x="1275" y="768"/>
            <a:chExt cx="2486" cy="3456"/>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870" y="2333"/>
              <a:ext cx="33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2800" dirty="0">
                  <a:ln>
                    <a:solidFill>
                      <a:prstClr val="black"/>
                    </a:solidFill>
                  </a:ln>
                  <a:solidFill>
                    <a:srgbClr val="00B050"/>
                  </a:solidFill>
                  <a:latin typeface="Arial Black" panose="020B0A04020102020204" pitchFamily="34" charset="0"/>
                </a:rPr>
                <a:t>S800 Spectrograph</a:t>
              </a:r>
            </a:p>
          </p:txBody>
        </p:sp>
        <p:sp>
          <p:nvSpPr>
            <p:cNvPr id="28683" name="Text Box 15"/>
            <p:cNvSpPr txBox="1">
              <a:spLocks noChangeArrowheads="1"/>
            </p:cNvSpPr>
            <p:nvPr/>
          </p:nvSpPr>
          <p:spPr bwMode="auto">
            <a:xfrm>
              <a:off x="1367" y="3644"/>
              <a:ext cx="225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dirty="0">
                  <a:solidFill>
                    <a:srgbClr val="FFFFFF"/>
                  </a:solidFill>
                  <a:latin typeface="Arial" panose="020B0604020202020204" pitchFamily="34" charset="0"/>
                  <a:cs typeface="Arial" panose="020B0604020202020204" pitchFamily="34" charset="0"/>
                </a:rPr>
                <a:t>Nuclei found in </a:t>
              </a:r>
            </a:p>
            <a:p>
              <a:pPr>
                <a:spcBef>
                  <a:spcPts val="0"/>
                </a:spcBef>
                <a:buNone/>
                <a:defRPr/>
              </a:pPr>
              <a:r>
                <a:rPr lang="en-US" altLang="en-US" sz="1800" b="1" i="1" dirty="0">
                  <a:solidFill>
                    <a:srgbClr val="FFFFFF"/>
                  </a:solidFill>
                  <a:latin typeface="Arial" panose="020B0604020202020204" pitchFamily="34" charset="0"/>
                  <a:cs typeface="Arial" panose="020B0604020202020204" pitchFamily="34" charset="0"/>
                </a:rPr>
                <a:t>stellar reactions</a:t>
              </a:r>
            </a:p>
          </p:txBody>
        </p:sp>
      </p:grpSp>
      <p:grpSp>
        <p:nvGrpSpPr>
          <p:cNvPr id="20" name="Group 20"/>
          <p:cNvGrpSpPr>
            <a:grpSpLocks/>
          </p:cNvGrpSpPr>
          <p:nvPr/>
        </p:nvGrpSpPr>
        <p:grpSpPr bwMode="auto">
          <a:xfrm>
            <a:off x="1961568" y="3609716"/>
            <a:ext cx="3227712" cy="2315540"/>
            <a:chOff x="192" y="2284"/>
            <a:chExt cx="2472" cy="1776"/>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326"/>
              <a:ext cx="18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1800" b="1" i="1" dirty="0">
                  <a:solidFill>
                    <a:prstClr val="white"/>
                  </a:solidFill>
                  <a:latin typeface="Arial" panose="020B0604020202020204" pitchFamily="34" charset="0"/>
                  <a:cs typeface="Arial" panose="020B0604020202020204" pitchFamily="34" charset="0"/>
                </a:rPr>
                <a:t>Nuclear energy states </a:t>
              </a:r>
              <a:r>
                <a:rPr lang="en-US" altLang="en-US" sz="1800" b="1" dirty="0">
                  <a:solidFill>
                    <a:prstClr val="white"/>
                  </a:solidFill>
                  <a:latin typeface="Arial" panose="020B0604020202020204" pitchFamily="34" charset="0"/>
                  <a:cs typeface="Arial" panose="020B0604020202020204" pitchFamily="34" charset="0"/>
                </a:rPr>
                <a:t>from particles freed in collisions</a:t>
              </a:r>
            </a:p>
          </p:txBody>
        </p:sp>
        <p:sp>
          <p:nvSpPr>
            <p:cNvPr id="23" name="Text Box 23"/>
            <p:cNvSpPr txBox="1">
              <a:spLocks noChangeArrowheads="1"/>
            </p:cNvSpPr>
            <p:nvPr/>
          </p:nvSpPr>
          <p:spPr bwMode="auto">
            <a:xfrm>
              <a:off x="1560" y="3564"/>
              <a:ext cx="110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a:spcBef>
                  <a:spcPct val="0"/>
                </a:spcBef>
                <a:buNone/>
                <a:defRPr/>
              </a:pPr>
              <a:r>
                <a:rPr lang="en-US" altLang="en-US" sz="3600" dirty="0" err="1">
                  <a:ln>
                    <a:solidFill>
                      <a:prstClr val="black"/>
                    </a:solidFill>
                  </a:ln>
                  <a:solidFill>
                    <a:srgbClr val="00B050"/>
                  </a:solidFill>
                  <a:latin typeface="Arial Black" panose="020B0A04020102020204" pitchFamily="34" charset="0"/>
                </a:rPr>
                <a:t>HiRA</a:t>
              </a:r>
              <a:endParaRPr lang="en-US" altLang="en-US" sz="3600" dirty="0">
                <a:ln>
                  <a:solidFill>
                    <a:prstClr val="black"/>
                  </a:solidFill>
                </a:ln>
                <a:solidFill>
                  <a:srgbClr val="00B050"/>
                </a:solidFill>
                <a:latin typeface="Arial Black" panose="020B0A04020102020204" pitchFamily="34" charset="0"/>
              </a:endParaRPr>
            </a:p>
          </p:txBody>
        </p:sp>
      </p:grpSp>
      <p:sp>
        <p:nvSpPr>
          <p:cNvPr id="17" name="TextBox 8"/>
          <p:cNvSpPr txBox="1">
            <a:spLocks noChangeArrowheads="1"/>
          </p:cNvSpPr>
          <p:nvPr/>
        </p:nvSpPr>
        <p:spPr bwMode="auto">
          <a:xfrm>
            <a:off x="5178728" y="1337370"/>
            <a:ext cx="20945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Rare isotopes are delivered to various detectors which can measure mass, size, shape, half-life, etc. </a:t>
            </a:r>
          </a:p>
          <a:p>
            <a:pPr>
              <a:spcBef>
                <a:spcPct val="0"/>
              </a:spcBef>
              <a:buNone/>
              <a:defRPr/>
            </a:pPr>
            <a:endParaRPr lang="en-US" altLang="en-US" sz="1400" dirty="0">
              <a:solidFill>
                <a:prstClr val="black"/>
              </a:solidFill>
              <a:latin typeface="Arial" panose="020B0604020202020204" pitchFamily="34" charset="0"/>
              <a:cs typeface="Arial" panose="020B0604020202020204" pitchFamily="34" charset="0"/>
            </a:endParaRPr>
          </a:p>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These tools must be </a:t>
            </a:r>
            <a:r>
              <a:rPr lang="en-US" altLang="en-US" sz="1400" i="1" dirty="0">
                <a:solidFill>
                  <a:prstClr val="black"/>
                </a:solidFill>
                <a:latin typeface="Arial" panose="020B0604020202020204" pitchFamily="34" charset="0"/>
                <a:cs typeface="Arial" panose="020B0604020202020204" pitchFamily="34" charset="0"/>
              </a:rPr>
              <a:t>created</a:t>
            </a:r>
            <a:r>
              <a:rPr lang="en-US" altLang="en-US" sz="1400" dirty="0">
                <a:solidFill>
                  <a:prstClr val="black"/>
                </a:solidFill>
                <a:latin typeface="Arial" panose="020B0604020202020204" pitchFamily="34" charset="0"/>
                <a:cs typeface="Arial" panose="020B0604020202020204" pitchFamily="34" charset="0"/>
              </a:rPr>
              <a:t> by a team of</a:t>
            </a:r>
          </a:p>
          <a:p>
            <a:pPr>
              <a:spcBef>
                <a:spcPct val="0"/>
              </a:spcBef>
              <a:buNone/>
              <a:defRPr/>
            </a:pPr>
            <a:r>
              <a:rPr lang="en-US" altLang="en-US" sz="1400" b="1" dirty="0">
                <a:solidFill>
                  <a:prstClr val="black"/>
                </a:solidFill>
                <a:latin typeface="Arial" panose="020B0604020202020204" pitchFamily="34" charset="0"/>
                <a:cs typeface="Arial" panose="020B0604020202020204" pitchFamily="34" charset="0"/>
              </a:rPr>
              <a:t>detector physicists, mechanical designers, chemists, machinists, technicians…</a:t>
            </a:r>
          </a:p>
          <a:p>
            <a:pPr>
              <a:spcBef>
                <a:spcPct val="0"/>
              </a:spcBef>
              <a:buNone/>
              <a:defRPr/>
            </a:pPr>
            <a:endParaRPr lang="en-US" altLang="en-US" sz="1400" dirty="0">
              <a:solidFill>
                <a:prstClr val="black"/>
              </a:solidFill>
              <a:latin typeface="Arial" panose="020B0604020202020204" pitchFamily="34" charset="0"/>
              <a:cs typeface="Arial" panose="020B0604020202020204" pitchFamily="34" charset="0"/>
            </a:endParaRPr>
          </a:p>
          <a:p>
            <a:pPr>
              <a:spcBef>
                <a:spcPct val="0"/>
              </a:spcBef>
              <a:buNone/>
              <a:defRPr/>
            </a:pPr>
            <a:r>
              <a:rPr lang="en-US" altLang="en-US" sz="1400" dirty="0">
                <a:solidFill>
                  <a:prstClr val="black"/>
                </a:solidFill>
                <a:latin typeface="Arial" panose="020B0604020202020204" pitchFamily="34" charset="0"/>
                <a:cs typeface="Arial" panose="020B0604020202020204" pitchFamily="34" charset="0"/>
              </a:rPr>
              <a:t>… and who knows how else we might use those tools someday!</a:t>
            </a:r>
          </a:p>
        </p:txBody>
      </p:sp>
    </p:spTree>
    <p:extLst>
      <p:ext uri="{BB962C8B-B14F-4D97-AF65-F5344CB8AC3E}">
        <p14:creationId xmlns:p14="http://schemas.microsoft.com/office/powerpoint/2010/main" val="1939968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3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Props1.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24BA702D-F6E6-4314-8945-369A109C75F9}">
  <ds:schemaRefs>
    <ds:schemaRef ds:uri="http://schemas.microsoft.com/office/2006/metadata/properties"/>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http://purl.org/dc/elements/1.1/"/>
    <ds:schemaRef ds:uri="http://schemas.microsoft.com/office/infopath/2007/PartnerControls"/>
    <ds:schemaRef ds:uri="84FA14C0-B7D1-4566-A284-79A890D0FD95"/>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7604</TotalTime>
  <Words>1192</Words>
  <Application>Microsoft Office PowerPoint</Application>
  <PresentationFormat>Widescreen</PresentationFormat>
  <Paragraphs>190</Paragraphs>
  <Slides>20</Slides>
  <Notes>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ＭＳ Ｐゴシック</vt:lpstr>
      <vt:lpstr>Aharoni</vt:lpstr>
      <vt:lpstr>Arial</vt:lpstr>
      <vt:lpstr>Arial Black</vt:lpstr>
      <vt:lpstr>Calibri</vt:lpstr>
      <vt:lpstr>Century Gothic</vt:lpstr>
      <vt:lpstr>Helvetica</vt:lpstr>
      <vt:lpstr>Lucida Grande</vt:lpstr>
      <vt:lpstr>Noto Sans Symbols</vt:lpstr>
      <vt:lpstr>Trebuchet MS</vt:lpstr>
      <vt:lpstr>Wingdings</vt:lpstr>
      <vt:lpstr>ヒラギノ角ゴ Pro W3</vt:lpstr>
      <vt:lpstr>3_FRIB3</vt:lpstr>
      <vt:lpstr>PowerPoint Presentation</vt:lpstr>
      <vt:lpstr>Useful Information</vt:lpstr>
      <vt:lpstr>At FRIB, it’s all about the nuclei</vt:lpstr>
      <vt:lpstr>Our Research (1964-today)</vt:lpstr>
      <vt:lpstr>PowerPoint Presentation</vt:lpstr>
      <vt:lpstr>PowerPoint Presentation</vt:lpstr>
      <vt:lpstr>PowerPoint Presentation</vt:lpstr>
      <vt:lpstr>PowerPoint Presentation</vt:lpstr>
      <vt:lpstr>Detectors measure the invisible</vt:lpstr>
      <vt:lpstr>Who works at FRIB? Users</vt:lpstr>
      <vt:lpstr>PowerPoint Presentation</vt:lpstr>
      <vt:lpstr>Training the next generation</vt:lpstr>
      <vt:lpstr>PowerPoint Presentation</vt:lpstr>
      <vt:lpstr>FRIB on the MSU campus</vt:lpstr>
      <vt:lpstr>Safety First</vt:lpstr>
      <vt:lpstr>PowerPoint Presentation</vt:lpstr>
      <vt:lpstr>PowerPoint Presentation</vt:lpstr>
      <vt:lpstr>Behind the Scenes at FRIB</vt:lpstr>
      <vt:lpstr>Special COVID-19 Considerations</vt:lpstr>
      <vt:lpstr>FRIB on the MSU campus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149</cp:revision>
  <cp:lastPrinted>2013-06-17T20:20:32Z</cp:lastPrinted>
  <dcterms:created xsi:type="dcterms:W3CDTF">2014-10-10T17:49:08Z</dcterms:created>
  <dcterms:modified xsi:type="dcterms:W3CDTF">2025-03-11T18:30:49Z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