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96" r:id="rId4"/>
    <p:sldMasterId id="2147483809" r:id="rId5"/>
    <p:sldMasterId id="2147483821" r:id="rId6"/>
  </p:sldMasterIdLst>
  <p:notesMasterIdLst>
    <p:notesMasterId r:id="rId37"/>
  </p:notesMasterIdLst>
  <p:handoutMasterIdLst>
    <p:handoutMasterId r:id="rId38"/>
  </p:handoutMasterIdLst>
  <p:sldIdLst>
    <p:sldId id="290" r:id="rId7"/>
    <p:sldId id="272" r:id="rId8"/>
    <p:sldId id="306" r:id="rId9"/>
    <p:sldId id="307" r:id="rId10"/>
    <p:sldId id="330" r:id="rId11"/>
    <p:sldId id="302" r:id="rId12"/>
    <p:sldId id="334" r:id="rId13"/>
    <p:sldId id="298" r:id="rId14"/>
    <p:sldId id="277" r:id="rId15"/>
    <p:sldId id="278" r:id="rId16"/>
    <p:sldId id="310" r:id="rId17"/>
    <p:sldId id="312" r:id="rId18"/>
    <p:sldId id="328" r:id="rId19"/>
    <p:sldId id="331" r:id="rId20"/>
    <p:sldId id="318" r:id="rId21"/>
    <p:sldId id="283" r:id="rId22"/>
    <p:sldId id="324" r:id="rId23"/>
    <p:sldId id="316" r:id="rId24"/>
    <p:sldId id="280" r:id="rId25"/>
    <p:sldId id="282" r:id="rId26"/>
    <p:sldId id="295" r:id="rId27"/>
    <p:sldId id="337" r:id="rId28"/>
    <p:sldId id="319" r:id="rId29"/>
    <p:sldId id="296" r:id="rId30"/>
    <p:sldId id="279" r:id="rId31"/>
    <p:sldId id="329" r:id="rId32"/>
    <p:sldId id="304" r:id="rId33"/>
    <p:sldId id="336" r:id="rId34"/>
    <p:sldId id="335" r:id="rId35"/>
    <p:sldId id="332" r:id="rId36"/>
  </p:sldIdLst>
  <p:sldSz cx="13004800" cy="7315200"/>
  <p:notesSz cx="6997700" cy="9271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1pPr>
    <a:lvl2pPr marL="482600" indent="-254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5pPr>
    <a:lvl6pPr marL="22860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6pPr>
    <a:lvl7pPr marL="27432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7pPr>
    <a:lvl8pPr marL="32004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8pPr>
    <a:lvl9pPr marL="36576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308"/>
    <a:srgbClr val="FFFFFF"/>
    <a:srgbClr val="E1E9FB"/>
    <a:srgbClr val="0066FF"/>
    <a:srgbClr val="0080FF"/>
    <a:srgbClr val="E2F4E7"/>
    <a:srgbClr val="F0EAD5"/>
    <a:srgbClr val="FFAE1A"/>
    <a:srgbClr val="0F0C8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64" autoAdjust="0"/>
    <p:restoredTop sz="94118" autoAdjust="0"/>
  </p:normalViewPr>
  <p:slideViewPr>
    <p:cSldViewPr showGuides="1">
      <p:cViewPr varScale="1">
        <p:scale>
          <a:sx n="89" d="100"/>
          <a:sy n="89" d="100"/>
        </p:scale>
        <p:origin x="72" y="72"/>
      </p:cViewPr>
      <p:guideLst>
        <p:guide orient="horz" pos="96"/>
        <p:guide pos="4096"/>
      </p:guideLst>
    </p:cSldViewPr>
  </p:slideViewPr>
  <p:outlineViewPr>
    <p:cViewPr>
      <p:scale>
        <a:sx n="33" d="100"/>
        <a:sy n="33" d="100"/>
      </p:scale>
      <p:origin x="48" y="203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2640" y="-90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727450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Thomas Glasmacher - glasmach@msu.edu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26 Feb 2009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5605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Facility for Rare Isotope Beams Briefing for </a:t>
            </a:r>
            <a:br>
              <a:rPr lang="en-US" dirty="0"/>
            </a:br>
            <a:r>
              <a:rPr lang="en-US" dirty="0"/>
              <a:t>VP Finance &amp; Operations Direct Report Staff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922B088-E496-4D7C-89B1-A9E97FD6D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52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0325" y="388938"/>
            <a:ext cx="6878638" cy="38703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28291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 pitchFamily="-111" charset="-128"/>
      </a:defRPr>
    </a:lvl1pPr>
    <a:lvl2pPr marL="482600" indent="-25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5pPr>
    <a:lvl6pPr marL="2416531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9837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3143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6449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325" y="388938"/>
            <a:ext cx="6878638" cy="3870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9608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4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42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“About 2 years ago I took a one-day class on nuclear physics with you at MSU. In part, due to that class, I decided to enlist in the United States Navy as a Nuclear Propulsion Engineer. Sometime within the next 8 months, I’ll be on the operations team of a naval nuclear reactor on a submarine.”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9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8" y="1320801"/>
            <a:ext cx="10652411" cy="3579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9157" tIns="34578" rIns="69157" bIns="34578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208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167467" y="4343401"/>
            <a:ext cx="8669867" cy="1219200"/>
          </a:xfrm>
        </p:spPr>
        <p:txBody>
          <a:bodyPr/>
          <a:lstStyle>
            <a:lvl1pPr marL="0" indent="0" algn="ctr">
              <a:buNone/>
              <a:defRPr/>
            </a:lvl1pPr>
            <a:lvl2pPr marL="345833" indent="0" algn="ctr">
              <a:buNone/>
              <a:defRPr/>
            </a:lvl2pPr>
            <a:lvl3pPr marL="691662" indent="0" algn="ctr">
              <a:buNone/>
              <a:defRPr/>
            </a:lvl3pPr>
            <a:lvl4pPr marL="1037494" indent="0" algn="ctr">
              <a:buNone/>
              <a:defRPr/>
            </a:lvl4pPr>
            <a:lvl5pPr marL="1383326" indent="0" algn="ctr">
              <a:buNone/>
              <a:defRPr/>
            </a:lvl5pPr>
            <a:lvl6pPr marL="1729157" indent="0" algn="ctr">
              <a:buNone/>
              <a:defRPr/>
            </a:lvl6pPr>
            <a:lvl7pPr marL="2074989" indent="0" algn="ctr">
              <a:buNone/>
              <a:defRPr/>
            </a:lvl7pPr>
            <a:lvl8pPr marL="2420819" indent="0" algn="ctr">
              <a:buNone/>
              <a:defRPr/>
            </a:lvl8pPr>
            <a:lvl9pPr marL="276665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7" y="3414863"/>
            <a:ext cx="12801599" cy="3950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812966"/>
            <a:ext cx="13004800" cy="340707"/>
          </a:xfrm>
          <a:prstGeom prst="rect">
            <a:avLst/>
          </a:prstGeom>
          <a:noFill/>
        </p:spPr>
        <p:txBody>
          <a:bodyPr wrap="square" lIns="69189" tIns="34594" rIns="69189" bIns="34594" rtlCol="0">
            <a:spAutoFit/>
          </a:bodyPr>
          <a:lstStyle/>
          <a:p>
            <a:pPr algn="ctr"/>
            <a:r>
              <a:rPr lang="en-US" sz="88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88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88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88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282897" y="442930"/>
            <a:ext cx="3901440" cy="2239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60" y="583032"/>
            <a:ext cx="1706880" cy="2180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20" y="6018699"/>
            <a:ext cx="3413760" cy="7480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55" y="6019161"/>
            <a:ext cx="2828544" cy="6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362568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7151" y="6467682"/>
            <a:ext cx="13004800" cy="877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5931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5362575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366387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422755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3" y="1320800"/>
            <a:ext cx="10652411" cy="4771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2210" tIns="46105" rIns="92210" bIns="46105">
            <a:spAutoFit/>
          </a:bodyPr>
          <a:lstStyle/>
          <a:p>
            <a:pPr defTabSz="487478" eaLnBrk="0" hangingPunct="0">
              <a:lnSpc>
                <a:spcPct val="90000"/>
              </a:lnSpc>
              <a:defRPr/>
            </a:pPr>
            <a:endParaRPr lang="en-US" sz="277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898929"/>
            <a:ext cx="11216640" cy="395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951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6664960"/>
            <a:ext cx="2709333" cy="48768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845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1" y="1"/>
            <a:ext cx="13029302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2284" tIns="106142" rIns="212284" bIns="10614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0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96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3" y="1408116"/>
            <a:ext cx="11185677" cy="5416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7466" tIns="48733" rIns="97466" bIns="48733">
            <a:spAutoFit/>
          </a:bodyPr>
          <a:lstStyle/>
          <a:p>
            <a:pPr defTabSz="487478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27"/>
            <a:ext cx="13004800" cy="5908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7466" tIns="48733" rIns="97466" bIns="48733">
            <a:spAutoFit/>
          </a:bodyPr>
          <a:lstStyle/>
          <a:p>
            <a:pPr defTabSz="487478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08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8" y="1320801"/>
            <a:ext cx="10652411" cy="3579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9157" tIns="34578" rIns="69157" bIns="34578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208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167467" y="4343401"/>
            <a:ext cx="8669867" cy="1219200"/>
          </a:xfrm>
        </p:spPr>
        <p:txBody>
          <a:bodyPr/>
          <a:lstStyle>
            <a:lvl1pPr marL="0" indent="0" algn="ctr">
              <a:buNone/>
              <a:defRPr/>
            </a:lvl1pPr>
            <a:lvl2pPr marL="345833" indent="0" algn="ctr">
              <a:buNone/>
              <a:defRPr/>
            </a:lvl2pPr>
            <a:lvl3pPr marL="691662" indent="0" algn="ctr">
              <a:buNone/>
              <a:defRPr/>
            </a:lvl3pPr>
            <a:lvl4pPr marL="1037494" indent="0" algn="ctr">
              <a:buNone/>
              <a:defRPr/>
            </a:lvl4pPr>
            <a:lvl5pPr marL="1383326" indent="0" algn="ctr">
              <a:buNone/>
              <a:defRPr/>
            </a:lvl5pPr>
            <a:lvl6pPr marL="1729157" indent="0" algn="ctr">
              <a:buNone/>
              <a:defRPr/>
            </a:lvl6pPr>
            <a:lvl7pPr marL="2074989" indent="0" algn="ctr">
              <a:buNone/>
              <a:defRPr/>
            </a:lvl7pPr>
            <a:lvl8pPr marL="2420819" indent="0" algn="ctr">
              <a:buNone/>
              <a:defRPr/>
            </a:lvl8pPr>
            <a:lvl9pPr marL="276665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7" y="3414863"/>
            <a:ext cx="12801599" cy="3950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812966"/>
            <a:ext cx="13004800" cy="340707"/>
          </a:xfrm>
          <a:prstGeom prst="rect">
            <a:avLst/>
          </a:prstGeom>
          <a:noFill/>
        </p:spPr>
        <p:txBody>
          <a:bodyPr wrap="square" lIns="69189" tIns="34594" rIns="69189" bIns="34594" rtlCol="0">
            <a:spAutoFit/>
          </a:bodyPr>
          <a:lstStyle/>
          <a:p>
            <a:pPr algn="ctr"/>
            <a:r>
              <a:rPr lang="en-US" sz="88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88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88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88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282897" y="442930"/>
            <a:ext cx="3901440" cy="2239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60" y="583032"/>
            <a:ext cx="1706880" cy="2180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20" y="6018699"/>
            <a:ext cx="3413760" cy="7480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55" y="6019161"/>
            <a:ext cx="2828544" cy="6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03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5266624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366387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502403" y="6780213"/>
            <a:ext cx="5418674" cy="388937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42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7151" y="6467682"/>
            <a:ext cx="13021952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4551360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366387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770880"/>
            <a:ext cx="13004800" cy="7315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73119" tIns="36560" rIns="73119" bIns="36560" anchor="ctr"/>
          <a:lstStyle/>
          <a:p>
            <a:endParaRPr lang="en-US" sz="3200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407568"/>
            <a:ext cx="13004800" cy="8128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3119" tIns="36560" rIns="73119" bIns="36560" anchor="ctr"/>
          <a:lstStyle/>
          <a:p>
            <a:endParaRPr lang="en-US" sz="3200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770880"/>
            <a:ext cx="12895462" cy="623147"/>
          </a:xfrm>
        </p:spPr>
        <p:txBody>
          <a:bodyPr anchor="ctr"/>
          <a:lstStyle>
            <a:lvl1pPr marL="109693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185911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1" y="362568"/>
            <a:ext cx="12788050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4" y="1138240"/>
            <a:ext cx="6290816" cy="5362575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605618" y="1143008"/>
            <a:ext cx="6290812" cy="5362575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154824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7151" y="6467682"/>
            <a:ext cx="13021952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362568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7" y="1138248"/>
            <a:ext cx="12788059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8377" y="3820170"/>
            <a:ext cx="12788059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94834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6D52DA-7EC2-A93A-E527-24C0D964EA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7360" y="6012561"/>
            <a:ext cx="6990080" cy="682063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7" y="1320800"/>
            <a:ext cx="10652411" cy="4771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2210" tIns="46105" rIns="92210" bIns="46105">
            <a:spAutoFit/>
          </a:bodyPr>
          <a:lstStyle/>
          <a:p>
            <a:pPr defTabSz="487525" eaLnBrk="0" hangingPunct="0">
              <a:lnSpc>
                <a:spcPct val="90000"/>
              </a:lnSpc>
              <a:defRPr/>
            </a:pPr>
            <a:endParaRPr lang="en-US" sz="277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167467" y="4343401"/>
            <a:ext cx="8669867" cy="1219200"/>
          </a:xfrm>
        </p:spPr>
        <p:txBody>
          <a:bodyPr/>
          <a:lstStyle>
            <a:lvl1pPr marL="0" indent="0" algn="ctr">
              <a:buNone/>
              <a:defRPr/>
            </a:lvl1pPr>
            <a:lvl2pPr marL="461110" indent="0" algn="ctr">
              <a:buNone/>
              <a:defRPr/>
            </a:lvl2pPr>
            <a:lvl3pPr marL="922217" indent="0" algn="ctr">
              <a:buNone/>
              <a:defRPr/>
            </a:lvl3pPr>
            <a:lvl4pPr marL="1383325" indent="0" algn="ctr">
              <a:buNone/>
              <a:defRPr/>
            </a:lvl4pPr>
            <a:lvl5pPr marL="1844435" indent="0" algn="ctr">
              <a:buNone/>
              <a:defRPr/>
            </a:lvl5pPr>
            <a:lvl6pPr marL="2305543" indent="0" algn="ctr">
              <a:buNone/>
              <a:defRPr/>
            </a:lvl6pPr>
            <a:lvl7pPr marL="2766652" indent="0" algn="ctr">
              <a:buNone/>
              <a:defRPr/>
            </a:lvl7pPr>
            <a:lvl8pPr marL="3227758" indent="0" algn="ctr">
              <a:buNone/>
              <a:defRPr/>
            </a:lvl8pPr>
            <a:lvl9pPr marL="36888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6" y="3416369"/>
            <a:ext cx="12801599" cy="391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812965"/>
            <a:ext cx="13004800" cy="454149"/>
          </a:xfrm>
          <a:prstGeom prst="rect">
            <a:avLst/>
          </a:prstGeom>
          <a:noFill/>
        </p:spPr>
        <p:txBody>
          <a:bodyPr wrap="square" lIns="92252" tIns="46126" rIns="92252" bIns="46126" rtlCol="0">
            <a:spAutoFit/>
          </a:bodyPr>
          <a:lstStyle/>
          <a:p>
            <a:pPr algn="ctr"/>
            <a:r>
              <a:rPr lang="en-US" sz="1173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1173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173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73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282897" y="442928"/>
            <a:ext cx="3901440" cy="2239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60" y="583032"/>
            <a:ext cx="1706880" cy="218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79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1" y="362568"/>
            <a:ext cx="12788050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5" y="1138248"/>
            <a:ext cx="6285653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578540" y="1138248"/>
            <a:ext cx="6317902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8389" y="3820170"/>
            <a:ext cx="6285652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578540" y="3820170"/>
            <a:ext cx="6317902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53017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362568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810878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362568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7151" y="6467682"/>
            <a:ext cx="13004800" cy="877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823937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5362575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366387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561081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3" y="1320800"/>
            <a:ext cx="10652411" cy="4771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2210" tIns="46105" rIns="92210" bIns="46105">
            <a:spAutoFit/>
          </a:bodyPr>
          <a:lstStyle/>
          <a:p>
            <a:pPr defTabSz="487478" eaLnBrk="0" hangingPunct="0">
              <a:lnSpc>
                <a:spcPct val="90000"/>
              </a:lnSpc>
              <a:defRPr/>
            </a:pPr>
            <a:endParaRPr lang="en-US" sz="277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898929"/>
            <a:ext cx="11216640" cy="395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7762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1" y="1"/>
            <a:ext cx="13029302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2284" tIns="106142" rIns="212284" bIns="10614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0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96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3" y="1408116"/>
            <a:ext cx="11185677" cy="5416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7466" tIns="48733" rIns="97466" bIns="48733">
            <a:spAutoFit/>
          </a:bodyPr>
          <a:lstStyle/>
          <a:p>
            <a:pPr defTabSz="487478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27"/>
            <a:ext cx="13004800" cy="5908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7466" tIns="48733" rIns="97466" bIns="48733">
            <a:spAutoFit/>
          </a:bodyPr>
          <a:lstStyle/>
          <a:p>
            <a:pPr defTabSz="487478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724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8" y="1320801"/>
            <a:ext cx="10652411" cy="3579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9157" tIns="34578" rIns="69157" bIns="34578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208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167467" y="4343401"/>
            <a:ext cx="8669867" cy="1219200"/>
          </a:xfrm>
        </p:spPr>
        <p:txBody>
          <a:bodyPr/>
          <a:lstStyle>
            <a:lvl1pPr marL="0" indent="0" algn="ctr">
              <a:buNone/>
              <a:defRPr/>
            </a:lvl1pPr>
            <a:lvl2pPr marL="345833" indent="0" algn="ctr">
              <a:buNone/>
              <a:defRPr/>
            </a:lvl2pPr>
            <a:lvl3pPr marL="691662" indent="0" algn="ctr">
              <a:buNone/>
              <a:defRPr/>
            </a:lvl3pPr>
            <a:lvl4pPr marL="1037494" indent="0" algn="ctr">
              <a:buNone/>
              <a:defRPr/>
            </a:lvl4pPr>
            <a:lvl5pPr marL="1383326" indent="0" algn="ctr">
              <a:buNone/>
              <a:defRPr/>
            </a:lvl5pPr>
            <a:lvl6pPr marL="1729157" indent="0" algn="ctr">
              <a:buNone/>
              <a:defRPr/>
            </a:lvl6pPr>
            <a:lvl7pPr marL="2074989" indent="0" algn="ctr">
              <a:buNone/>
              <a:defRPr/>
            </a:lvl7pPr>
            <a:lvl8pPr marL="2420819" indent="0" algn="ctr">
              <a:buNone/>
              <a:defRPr/>
            </a:lvl8pPr>
            <a:lvl9pPr marL="276665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7" y="3414863"/>
            <a:ext cx="12801599" cy="3950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812966"/>
            <a:ext cx="13004800" cy="340707"/>
          </a:xfrm>
          <a:prstGeom prst="rect">
            <a:avLst/>
          </a:prstGeom>
          <a:noFill/>
        </p:spPr>
        <p:txBody>
          <a:bodyPr wrap="square" lIns="69189" tIns="34594" rIns="69189" bIns="34594" rtlCol="0">
            <a:spAutoFit/>
          </a:bodyPr>
          <a:lstStyle/>
          <a:p>
            <a:pPr algn="ctr"/>
            <a:r>
              <a:rPr lang="en-US" sz="88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88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88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88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282897" y="442930"/>
            <a:ext cx="3901440" cy="2239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60" y="583032"/>
            <a:ext cx="1706880" cy="2180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20" y="6018699"/>
            <a:ext cx="3413760" cy="7480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55" y="6019161"/>
            <a:ext cx="2828544" cy="6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29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5266624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366387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502403" y="6780213"/>
            <a:ext cx="5418674" cy="388937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5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7151" y="6467682"/>
            <a:ext cx="13021952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4551360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366387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770880"/>
            <a:ext cx="13004800" cy="7315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73119" tIns="36560" rIns="73119" bIns="36560" anchor="ctr"/>
          <a:lstStyle/>
          <a:p>
            <a:endParaRPr lang="en-US" sz="3200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407568"/>
            <a:ext cx="13004800" cy="8128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3119" tIns="36560" rIns="73119" bIns="36560" anchor="ctr"/>
          <a:lstStyle/>
          <a:p>
            <a:endParaRPr lang="en-US" sz="3200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770880"/>
            <a:ext cx="12895462" cy="623147"/>
          </a:xfrm>
        </p:spPr>
        <p:txBody>
          <a:bodyPr anchor="ctr"/>
          <a:lstStyle>
            <a:lvl1pPr marL="109693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672112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1" y="362568"/>
            <a:ext cx="12788050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4" y="1138240"/>
            <a:ext cx="6290816" cy="5362575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605618" y="1143008"/>
            <a:ext cx="6290812" cy="5362575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035861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7" y="1320800"/>
            <a:ext cx="10652411" cy="4771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2210" tIns="46105" rIns="92210" bIns="46105">
            <a:spAutoFit/>
          </a:bodyPr>
          <a:lstStyle/>
          <a:p>
            <a:pPr defTabSz="487525" eaLnBrk="0" hangingPunct="0">
              <a:lnSpc>
                <a:spcPct val="90000"/>
              </a:lnSpc>
              <a:defRPr/>
            </a:pPr>
            <a:endParaRPr lang="en-US" sz="277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812965"/>
            <a:ext cx="13004800" cy="454149"/>
          </a:xfrm>
          <a:prstGeom prst="rect">
            <a:avLst/>
          </a:prstGeom>
          <a:noFill/>
        </p:spPr>
        <p:txBody>
          <a:bodyPr wrap="square" lIns="92252" tIns="46126" rIns="92252" bIns="46126" rtlCol="0">
            <a:spAutoFit/>
          </a:bodyPr>
          <a:lstStyle/>
          <a:p>
            <a:pPr algn="ctr"/>
            <a:r>
              <a:rPr lang="en-US" sz="1173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1173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173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73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282897" y="442928"/>
            <a:ext cx="3901440" cy="2239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60" y="583032"/>
            <a:ext cx="1706880" cy="2180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6D52DA-7EC2-A93A-E527-24C0D964E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53488"/>
          <a:stretch/>
        </p:blipFill>
        <p:spPr>
          <a:xfrm>
            <a:off x="3007360" y="6012561"/>
            <a:ext cx="3251200" cy="682063"/>
          </a:xfrm>
          <a:prstGeom prst="rect">
            <a:avLst/>
          </a:prstGeo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5E56C48-E97E-EB04-E105-6EE91E71CE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21120" y="6074840"/>
            <a:ext cx="3705802" cy="6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75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7151" y="6467682"/>
            <a:ext cx="13021952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362568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7" y="1138248"/>
            <a:ext cx="12788059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8377" y="3820170"/>
            <a:ext cx="12788059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402751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1" y="362568"/>
            <a:ext cx="12788050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5" y="1138248"/>
            <a:ext cx="6285653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578540" y="1138248"/>
            <a:ext cx="6317902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8389" y="3820170"/>
            <a:ext cx="6285652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578540" y="3820170"/>
            <a:ext cx="6317902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607339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362568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49731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362568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7151" y="6467682"/>
            <a:ext cx="13004800" cy="877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48017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5362575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366387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531428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3" y="1320800"/>
            <a:ext cx="10652411" cy="4771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2210" tIns="46105" rIns="92210" bIns="46105">
            <a:spAutoFit/>
          </a:bodyPr>
          <a:lstStyle/>
          <a:p>
            <a:pPr defTabSz="487478" eaLnBrk="0" hangingPunct="0">
              <a:lnSpc>
                <a:spcPct val="90000"/>
              </a:lnSpc>
              <a:defRPr/>
            </a:pPr>
            <a:endParaRPr lang="en-US" sz="277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898929"/>
            <a:ext cx="11216640" cy="395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491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1" y="1"/>
            <a:ext cx="13029302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2284" tIns="106142" rIns="212284" bIns="10614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0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96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3" y="1408116"/>
            <a:ext cx="11185677" cy="5416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7466" tIns="48733" rIns="97466" bIns="48733">
            <a:spAutoFit/>
          </a:bodyPr>
          <a:lstStyle/>
          <a:p>
            <a:pPr defTabSz="487478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27"/>
            <a:ext cx="13004800" cy="5908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7466" tIns="48733" rIns="97466" bIns="48733">
            <a:spAutoFit/>
          </a:bodyPr>
          <a:lstStyle/>
          <a:p>
            <a:pPr defTabSz="487478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81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6664960"/>
            <a:ext cx="2709333" cy="48768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1903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5266624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366387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502403" y="6780213"/>
            <a:ext cx="5418674" cy="388937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75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7151" y="6467682"/>
            <a:ext cx="13021952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4551360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366387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770880"/>
            <a:ext cx="13004800" cy="7315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73119" tIns="36560" rIns="73119" bIns="36560" anchor="ctr"/>
          <a:lstStyle/>
          <a:p>
            <a:endParaRPr lang="en-US" sz="3200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407568"/>
            <a:ext cx="13004800" cy="8128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3119" tIns="36560" rIns="73119" bIns="36560" anchor="ctr"/>
          <a:lstStyle/>
          <a:p>
            <a:endParaRPr lang="en-US" sz="3200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770880"/>
            <a:ext cx="12895462" cy="623147"/>
          </a:xfrm>
        </p:spPr>
        <p:txBody>
          <a:bodyPr anchor="ctr"/>
          <a:lstStyle>
            <a:lvl1pPr marL="109693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27500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1" y="362568"/>
            <a:ext cx="12788050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4" y="1138240"/>
            <a:ext cx="6290816" cy="5362575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605618" y="1143008"/>
            <a:ext cx="6290812" cy="5362575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78959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7151" y="6467682"/>
            <a:ext cx="13021952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362568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7" y="1138248"/>
            <a:ext cx="12788059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8377" y="3820170"/>
            <a:ext cx="12788059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20739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1" y="362568"/>
            <a:ext cx="12788050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5" y="1138248"/>
            <a:ext cx="6285653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578540" y="1138248"/>
            <a:ext cx="6317902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8389" y="3820170"/>
            <a:ext cx="6285652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578540" y="3820170"/>
            <a:ext cx="6317902" cy="25955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20222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362568"/>
            <a:ext cx="12788053" cy="39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0836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19" y="143016"/>
            <a:ext cx="12789774" cy="395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19" y="1138240"/>
            <a:ext cx="12789774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888976" y="6780213"/>
            <a:ext cx="6032101" cy="388937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921067" y="6780213"/>
            <a:ext cx="1083733" cy="388937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6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1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34" r:id="rId2"/>
    <p:sldLayoutId id="2147483835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p:hf hdr="0" dt="0"/>
  <p:txStyles>
    <p:titleStyle>
      <a:lvl1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365675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731353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097027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462704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44160" indent="-144160" algn="l" defTabSz="642717" rtl="0" eaLnBrk="1" fontAlgn="base" hangingPunct="1">
        <a:lnSpc>
          <a:spcPct val="90000"/>
        </a:lnSpc>
        <a:spcBef>
          <a:spcPts val="965"/>
        </a:spcBef>
        <a:spcAft>
          <a:spcPct val="0"/>
        </a:spcAft>
        <a:buSzPct val="100000"/>
        <a:buFont typeface="Wingdings" pitchFamily="2" charset="2"/>
        <a:buChar char="§"/>
        <a:defRPr sz="176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290725" indent="-121336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SzPct val="100000"/>
        <a:buFont typeface="Arial" pitchFamily="34" charset="0"/>
        <a:buChar char="•"/>
        <a:defRPr sz="16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473328" indent="-128543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582651" indent="-106920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2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802494" indent="-144160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12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1778861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6pPr>
      <a:lvl7pPr marL="2144540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7pPr>
      <a:lvl8pPr marL="2510216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8pPr>
      <a:lvl9pPr marL="2875891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675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353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027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2704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382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058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59733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5409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19" y="143016"/>
            <a:ext cx="12789774" cy="395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19" y="1138240"/>
            <a:ext cx="12789774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888976" y="6780213"/>
            <a:ext cx="6032101" cy="388937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921067" y="6780213"/>
            <a:ext cx="1083733" cy="388937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6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6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 dt="0"/>
  <p:txStyles>
    <p:titleStyle>
      <a:lvl1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365675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731353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097027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462704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44160" indent="-144160" algn="l" defTabSz="642717" rtl="0" eaLnBrk="1" fontAlgn="base" hangingPunct="1">
        <a:lnSpc>
          <a:spcPct val="90000"/>
        </a:lnSpc>
        <a:spcBef>
          <a:spcPts val="965"/>
        </a:spcBef>
        <a:spcAft>
          <a:spcPct val="0"/>
        </a:spcAft>
        <a:buSzPct val="100000"/>
        <a:buFont typeface="Wingdings" pitchFamily="2" charset="2"/>
        <a:buChar char="§"/>
        <a:defRPr sz="176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290725" indent="-121336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SzPct val="100000"/>
        <a:buFont typeface="Arial" pitchFamily="34" charset="0"/>
        <a:buChar char="•"/>
        <a:defRPr sz="16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473328" indent="-128543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582651" indent="-106920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2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802494" indent="-144160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12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1778861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6pPr>
      <a:lvl7pPr marL="2144540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7pPr>
      <a:lvl8pPr marL="2510216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8pPr>
      <a:lvl9pPr marL="2875891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675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353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027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2704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382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058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59733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5409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19" y="143016"/>
            <a:ext cx="12789774" cy="395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19" y="1138240"/>
            <a:ext cx="12789774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888976" y="6780213"/>
            <a:ext cx="6032101" cy="388937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A. Presenter, 12 Month 2023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921067" y="6780213"/>
            <a:ext cx="1083733" cy="388937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6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70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hf hdr="0" dt="0"/>
  <p:txStyles>
    <p:titleStyle>
      <a:lvl1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365675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731353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097027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462704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44160" indent="-144160" algn="l" defTabSz="642717" rtl="0" eaLnBrk="1" fontAlgn="base" hangingPunct="1">
        <a:lnSpc>
          <a:spcPct val="90000"/>
        </a:lnSpc>
        <a:spcBef>
          <a:spcPts val="965"/>
        </a:spcBef>
        <a:spcAft>
          <a:spcPct val="0"/>
        </a:spcAft>
        <a:buSzPct val="100000"/>
        <a:buFont typeface="Wingdings" pitchFamily="2" charset="2"/>
        <a:buChar char="§"/>
        <a:defRPr sz="176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290725" indent="-121336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SzPct val="100000"/>
        <a:buFont typeface="Arial" pitchFamily="34" charset="0"/>
        <a:buChar char="•"/>
        <a:defRPr sz="16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473328" indent="-128543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582651" indent="-106920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2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802494" indent="-144160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12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1778861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6pPr>
      <a:lvl7pPr marL="2144540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7pPr>
      <a:lvl8pPr marL="2510216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8pPr>
      <a:lvl9pPr marL="2875891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675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353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027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2704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382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058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59733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5409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DN5ZcGKwm7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DN5ZcGKwm7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DN5ZcGKwm7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DN5ZcGKwm7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mailto:visits@frib.msu.edu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hyperlink" Target="shop.msu.edu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openxmlformats.org/officeDocument/2006/relationships/hyperlink" Target="http://www.nscl.msu.edu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-5702" y="3429001"/>
            <a:ext cx="13004799" cy="1219199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843458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PULLING BACK THE CURTAIN</a:t>
            </a:r>
          </a:p>
          <a:p>
            <a:pPr defTabSz="843458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100" i="1" dirty="0">
                <a:solidFill>
                  <a:prstClr val="black"/>
                </a:solidFill>
              </a:rPr>
              <a:t>Strategies for communicating with the public</a:t>
            </a:r>
            <a:endParaRPr lang="en-US" sz="2100" i="1" dirty="0">
              <a:solidFill>
                <a:srgbClr val="4E8542"/>
              </a:solidFill>
            </a:endParaRP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1836503" y="4724400"/>
            <a:ext cx="9601200" cy="128016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 defTabSz="843458">
              <a:spcBef>
                <a:spcPts val="630"/>
              </a:spcBef>
              <a:buNone/>
              <a:defRPr/>
            </a:pPr>
            <a:r>
              <a:rPr lang="en-US" sz="1890" b="1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Dr. Zach Constan</a:t>
            </a:r>
          </a:p>
          <a:p>
            <a:pPr marL="0" indent="0" algn="ctr" defTabSz="843458">
              <a:spcBef>
                <a:spcPts val="630"/>
              </a:spcBef>
              <a:buNone/>
              <a:defRPr/>
            </a:pPr>
            <a:r>
              <a:rPr lang="en-US" sz="1890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Outreach Coordinator</a:t>
            </a:r>
          </a:p>
          <a:p>
            <a:pPr marL="0" indent="0" algn="ctr" defTabSz="843458">
              <a:spcBef>
                <a:spcPts val="630"/>
              </a:spcBef>
              <a:buNone/>
              <a:defRPr/>
            </a:pPr>
            <a:r>
              <a:rPr lang="en-US" sz="1890" i="1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Facility for Rare Isotope Beams (FRIB)</a:t>
            </a:r>
            <a:endParaRPr lang="en-US" sz="1890" kern="0" dirty="0">
              <a:ea typeface="ＭＳ Ｐゴシック"/>
              <a:cs typeface="ＭＳ Ｐゴシック"/>
            </a:endParaRPr>
          </a:p>
          <a:p>
            <a:pPr marL="0" indent="0" algn="ctr" defTabSz="843458">
              <a:spcBef>
                <a:spcPts val="1266"/>
              </a:spcBef>
              <a:buNone/>
              <a:defRPr/>
            </a:pPr>
            <a:endParaRPr lang="en-US" sz="1890" kern="0" dirty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2601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Benefits of changed attitudes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63800" y="1295400"/>
            <a:ext cx="5468938" cy="5473700"/>
          </a:xfrm>
          <a:prstGeom prst="rect">
            <a:avLst/>
          </a:prstGeom>
        </p:spPr>
        <p:txBody>
          <a:bodyPr/>
          <a:lstStyle/>
          <a:p>
            <a:pPr marL="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/>
              <a:t>Informed voters and taxpayers</a:t>
            </a:r>
          </a:p>
          <a:p>
            <a:pPr marL="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/>
              <a:t>Positive word-of-mouth</a:t>
            </a:r>
          </a:p>
          <a:p>
            <a:pPr marL="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/>
              <a:t>Lessened fear of unknown</a:t>
            </a:r>
          </a:p>
          <a:p>
            <a:pPr marL="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/>
              <a:t>Excitement for future discoveries</a:t>
            </a:r>
          </a:p>
          <a:p>
            <a:pPr marL="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/>
              <a:t>Recruiting future researchers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Analysis shows that alumni from our PAN program for high school students are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/>
              <a:t>9x more likely to choose a STEM major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/>
              <a:t>8x more likely to choose a STEM career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In the last 10 years, hundreds of students have chosen to attend MSU (and often major in physics!) </a:t>
            </a:r>
            <a:r>
              <a:rPr lang="en-US" sz="1800" b="1" dirty="0"/>
              <a:t>because of interaction with FRIB </a:t>
            </a: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2600" y="1295399"/>
            <a:ext cx="2946401" cy="441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1884" y="5931842"/>
            <a:ext cx="828103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64308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Outreach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64308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benefits BOTH volunteers AND the community!</a:t>
            </a:r>
          </a:p>
        </p:txBody>
      </p:sp>
    </p:spTree>
    <p:extLst>
      <p:ext uri="{BB962C8B-B14F-4D97-AF65-F5344CB8AC3E}">
        <p14:creationId xmlns:p14="http://schemas.microsoft.com/office/powerpoint/2010/main" val="3965895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How you communicate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92200" y="1447800"/>
            <a:ext cx="5715000" cy="44196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787400" lvl="2" indent="-217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What </a:t>
            </a:r>
            <a:r>
              <a:rPr lang="en-US" sz="2400" b="1" i="1" dirty="0"/>
              <a:t>big idea </a:t>
            </a:r>
            <a:r>
              <a:rPr lang="en-US" sz="2400" i="1" dirty="0"/>
              <a:t>(research question or goal) </a:t>
            </a:r>
            <a:r>
              <a:rPr lang="en-US" sz="2400" dirty="0"/>
              <a:t>will you share with the public? </a:t>
            </a:r>
          </a:p>
          <a:p>
            <a:pPr marL="787400" lvl="2" indent="-217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Why are </a:t>
            </a:r>
            <a:r>
              <a:rPr lang="en-US" sz="2400" i="1" dirty="0"/>
              <a:t>you</a:t>
            </a:r>
            <a:r>
              <a:rPr lang="en-US" sz="2400" dirty="0"/>
              <a:t> excited about this idea, and why should </a:t>
            </a:r>
            <a:r>
              <a:rPr lang="en-US" sz="2400" i="1" dirty="0"/>
              <a:t>they</a:t>
            </a:r>
            <a:r>
              <a:rPr lang="en-US" sz="2400" dirty="0"/>
              <a:t> be?</a:t>
            </a:r>
          </a:p>
          <a:p>
            <a:pPr marL="787400" lvl="2" indent="-217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Which words/images/other convey the idea most effectively?</a:t>
            </a:r>
          </a:p>
          <a:p>
            <a:pPr marL="787400" lvl="2" indent="-217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What will amuse, educate, enlighten, and inspire your audience?</a:t>
            </a:r>
          </a:p>
          <a:p>
            <a:pPr marL="787400" lvl="2" indent="-217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How can you present effectively?</a:t>
            </a:r>
          </a:p>
          <a:p>
            <a:pPr marL="787400" lvl="2" indent="-217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How will you keep your audience engaged?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13372"/>
          <a:stretch/>
        </p:blipFill>
        <p:spPr>
          <a:xfrm>
            <a:off x="7112000" y="1447800"/>
            <a:ext cx="4724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80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Discussion Question #1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83000" y="1806644"/>
            <a:ext cx="5638800" cy="3603556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i="1" kern="0" dirty="0"/>
              <a:t>FORM A GROUP OF 3-5 PEOPLE </a:t>
            </a:r>
          </a:p>
          <a:p>
            <a:pPr marL="0" indent="0">
              <a:buNone/>
              <a:defRPr/>
            </a:pPr>
            <a:r>
              <a:rPr lang="en-US" sz="2400" b="1" kern="0" dirty="0"/>
              <a:t>Think of your BIG IDEA: an example topic or concept that you want to convey to the public!</a:t>
            </a:r>
          </a:p>
          <a:p>
            <a:pPr marL="0" indent="0">
              <a:buNone/>
              <a:defRPr/>
            </a:pPr>
            <a:r>
              <a:rPr lang="en-US" sz="2400" kern="0" dirty="0"/>
              <a:t>Consider carefully: WHY do you want to convey that information?</a:t>
            </a:r>
          </a:p>
          <a:p>
            <a:pPr marL="0" indent="0">
              <a:buNone/>
              <a:defRPr/>
            </a:pPr>
            <a:r>
              <a:rPr lang="en-US" sz="2400" kern="0" dirty="0"/>
              <a:t>Watch the timer and make sure everyone gets a turn!</a:t>
            </a:r>
          </a:p>
          <a:p>
            <a:pPr marL="0" indent="0" algn="ctr">
              <a:buNone/>
              <a:defRPr/>
            </a:pPr>
            <a:endParaRPr lang="en-US" sz="1600" kern="0" dirty="0"/>
          </a:p>
          <a:p>
            <a:pPr marL="0" indent="0" algn="ctr">
              <a:buNone/>
              <a:defRPr/>
            </a:pPr>
            <a:endParaRPr lang="en-US" sz="1600" kern="0" dirty="0"/>
          </a:p>
          <a:p>
            <a:pPr marL="0" indent="0" algn="ctr">
              <a:buNone/>
              <a:defRPr/>
            </a:pPr>
            <a:endParaRPr lang="en-US" sz="1600" kern="0" dirty="0"/>
          </a:p>
          <a:p>
            <a:pPr marL="0" indent="0" algn="ctr">
              <a:buNone/>
              <a:defRPr/>
            </a:pPr>
            <a:endParaRPr lang="en-US" sz="1600" kern="0" dirty="0"/>
          </a:p>
          <a:p>
            <a:pPr marL="0" indent="0" algn="ctr">
              <a:buNone/>
              <a:defRPr/>
            </a:pPr>
            <a:endParaRPr lang="en-US" sz="1600" kern="0" dirty="0"/>
          </a:p>
        </p:txBody>
      </p:sp>
      <p:sp>
        <p:nvSpPr>
          <p:cNvPr id="4" name="Rectangle 3"/>
          <p:cNvSpPr/>
          <p:nvPr/>
        </p:nvSpPr>
        <p:spPr>
          <a:xfrm>
            <a:off x="4102100" y="5791201"/>
            <a:ext cx="48006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43458">
              <a:lnSpc>
                <a:spcPct val="90000"/>
              </a:lnSpc>
              <a:spcBef>
                <a:spcPts val="1266"/>
              </a:spcBef>
              <a:buSzPct val="100000"/>
              <a:defRPr/>
            </a:pPr>
            <a:r>
              <a:rPr lang="en-US" sz="1400" kern="0" dirty="0"/>
              <a:t>Critical lesson that you should have picked up in research: ALWAYS WRITE IT DOWN</a:t>
            </a:r>
            <a:endParaRPr lang="en-US" sz="1800" kern="0" dirty="0"/>
          </a:p>
        </p:txBody>
      </p:sp>
      <p:pic>
        <p:nvPicPr>
          <p:cNvPr id="5" name="DN5ZcGKwm7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60212" y="1806644"/>
            <a:ext cx="3290588" cy="18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What is “the hook” to catch their attention?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371600"/>
            <a:ext cx="3450253" cy="2587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78000" y="3721540"/>
            <a:ext cx="3450253" cy="258769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92478"/>
              </p:ext>
            </p:extLst>
          </p:nvPr>
        </p:nvGraphicFramePr>
        <p:xfrm>
          <a:off x="2463800" y="1371600"/>
          <a:ext cx="10280228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0114">
                  <a:extLst>
                    <a:ext uri="{9D8B030D-6E8A-4147-A177-3AD203B41FA5}">
                      <a16:colId xmlns:a16="http://schemas.microsoft.com/office/drawing/2014/main" val="2521243601"/>
                    </a:ext>
                  </a:extLst>
                </a:gridCol>
                <a:gridCol w="5140114">
                  <a:extLst>
                    <a:ext uri="{9D8B030D-6E8A-4147-A177-3AD203B41FA5}">
                      <a16:colId xmlns:a16="http://schemas.microsoft.com/office/drawing/2014/main" val="2117457899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AMUSE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Humor is a great way to engage</a:t>
                      </a:r>
                    </a:p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They will remember enjoyment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284299"/>
                  </a:ext>
                </a:extLst>
              </a:tr>
              <a:tr h="1369435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/>
                        <a:t>ENLIGHTEN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Increase understanding</a:t>
                      </a:r>
                    </a:p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Cause a realization or connection</a:t>
                      </a:r>
                    </a:p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Nothing beats the “light bulb” moment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75986"/>
                  </a:ext>
                </a:extLst>
              </a:tr>
              <a:tr h="992765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/>
                        <a:t>EDUCATE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Kind of the point! Provide new information</a:t>
                      </a:r>
                    </a:p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Humor is a gateway to learning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952142"/>
                  </a:ext>
                </a:extLst>
              </a:tr>
              <a:tr h="916565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/>
                        <a:t>INSPIRE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Influence future choices</a:t>
                      </a:r>
                    </a:p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Spark their imagination</a:t>
                      </a:r>
                    </a:p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What will they do next?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01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9444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Example “hooks”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72312"/>
            <a:ext cx="3894396" cy="2598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1371600"/>
            <a:ext cx="3887426" cy="2599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26" y="1371600"/>
            <a:ext cx="3899574" cy="259971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253690"/>
              </p:ext>
            </p:extLst>
          </p:nvPr>
        </p:nvGraphicFramePr>
        <p:xfrm>
          <a:off x="482600" y="4489347"/>
          <a:ext cx="12115800" cy="162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833500536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35115365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658357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SMASHING PARTICLES AT HIGH SPEEDS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WHO’S HAD AN MRI?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$10 MILLION POWER BILL, ENOUGH FOR 30,000 HOMES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MADE OF STAR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STUFF</a:t>
                      </a:r>
                    </a:p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73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MOST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TYPES OF NUCLEI ARE UNDISCOVERED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SEEING THE UNSEEN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SOUNDS DANGEROUS: RADIATION, HIGH VOLTAGE, FREEZING TEMPS, ETC.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73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RECREATING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A SUPERNOVA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WEIRD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NUCLEI: FOOTBALL, PASTA, HALO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0467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006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Discussion Question #2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83000" y="1295400"/>
            <a:ext cx="5638800" cy="5257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i="1" kern="0" dirty="0"/>
              <a:t>DISCUSS WITH SAME 3-5 PEOPLE </a:t>
            </a:r>
          </a:p>
          <a:p>
            <a:pPr marL="0" indent="0">
              <a:buNone/>
              <a:defRPr/>
            </a:pPr>
            <a:r>
              <a:rPr lang="en-US" sz="2400" b="1" kern="0" dirty="0"/>
              <a:t>How can your BIG IDEA amuse, educate, enlighten, and inspire your audience?</a:t>
            </a:r>
          </a:p>
          <a:p>
            <a:pPr marL="0" indent="0">
              <a:buNone/>
              <a:defRPr/>
            </a:pPr>
            <a:r>
              <a:rPr lang="en-US" sz="2400" kern="0" dirty="0"/>
              <a:t>What is “the hook” that will catch their attention/pique their curiosity? </a:t>
            </a:r>
          </a:p>
          <a:p>
            <a:pPr marL="0" indent="0">
              <a:buNone/>
              <a:defRPr/>
            </a:pPr>
            <a:r>
              <a:rPr lang="en-US" sz="2400" kern="0" dirty="0"/>
              <a:t>What is inherently odd/surprising?</a:t>
            </a:r>
          </a:p>
          <a:p>
            <a:pPr marL="0" indent="0">
              <a:buNone/>
              <a:defRPr/>
            </a:pPr>
            <a:r>
              <a:rPr lang="en-US" sz="2400" kern="0" dirty="0"/>
              <a:t>How could this affect humans in our past, present, and/or future?</a:t>
            </a:r>
          </a:p>
          <a:p>
            <a:pPr marL="0" indent="0">
              <a:buNone/>
              <a:defRPr/>
            </a:pPr>
            <a:r>
              <a:rPr lang="en-US" sz="2400" kern="0" dirty="0"/>
              <a:t>Watch the timer and make sure everyone gets a turn!</a:t>
            </a:r>
          </a:p>
          <a:p>
            <a:pPr marL="0" indent="0">
              <a:buNone/>
              <a:defRPr/>
            </a:pPr>
            <a:endParaRPr lang="en-US" sz="1800" kern="0" dirty="0"/>
          </a:p>
        </p:txBody>
      </p:sp>
      <p:sp>
        <p:nvSpPr>
          <p:cNvPr id="4" name="Rectangle 3"/>
          <p:cNvSpPr/>
          <p:nvPr/>
        </p:nvSpPr>
        <p:spPr>
          <a:xfrm>
            <a:off x="4102100" y="5791201"/>
            <a:ext cx="48006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43458">
              <a:lnSpc>
                <a:spcPct val="90000"/>
              </a:lnSpc>
              <a:spcBef>
                <a:spcPts val="1266"/>
              </a:spcBef>
              <a:buSzPct val="100000"/>
              <a:defRPr/>
            </a:pPr>
            <a:r>
              <a:rPr lang="en-US" sz="1400" kern="0" dirty="0"/>
              <a:t>Critical lesson that you should have picked up in research: ALWAYS WRITE IT DOWN</a:t>
            </a:r>
            <a:endParaRPr lang="en-US" sz="1800" kern="0" dirty="0"/>
          </a:p>
        </p:txBody>
      </p:sp>
      <p:pic>
        <p:nvPicPr>
          <p:cNvPr id="5" name="DN5ZcGKwm7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60212" y="1806644"/>
            <a:ext cx="3290588" cy="18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0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304800"/>
            <a:ext cx="13004799" cy="1413934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 kern="0" dirty="0"/>
              <a:t>Communication Challenges &amp; Strategies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6" r="31868"/>
          <a:stretch/>
        </p:blipFill>
        <p:spPr bwMode="auto">
          <a:xfrm>
            <a:off x="7823200" y="1295400"/>
            <a:ext cx="32004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803400" y="1309255"/>
            <a:ext cx="5918200" cy="4986338"/>
          </a:xfrm>
          <a:prstGeom prst="rect">
            <a:avLst/>
          </a:prstGeom>
        </p:spPr>
        <p:txBody>
          <a:bodyPr/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735463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US" sz="2800" kern="100" dirty="0"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Relate to current news or the audience’s experiences</a:t>
            </a:r>
          </a:p>
          <a:p>
            <a:pPr marL="735463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US" sz="2800" b="1" kern="100" dirty="0"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Tell the story about people</a:t>
            </a:r>
            <a:r>
              <a:rPr lang="en-US" sz="2800" kern="100" dirty="0"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, it’s easier to relate</a:t>
            </a:r>
          </a:p>
          <a:p>
            <a:pPr lvl="4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US" sz="2400" kern="100" dirty="0">
                <a:ea typeface="Franklin Gothic Book" panose="020B0503020102020204" pitchFamily="34" charset="0"/>
                <a:cs typeface="Times New Roman" panose="02020603050405020304" pitchFamily="18" charset="0"/>
              </a:rPr>
              <a:t>What is your own story? </a:t>
            </a:r>
          </a:p>
          <a:p>
            <a:pPr lvl="4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US" sz="2400" kern="100" dirty="0">
                <a:ea typeface="Franklin Gothic Book" panose="020B0503020102020204" pitchFamily="34" charset="0"/>
                <a:cs typeface="Times New Roman" panose="02020603050405020304" pitchFamily="18" charset="0"/>
              </a:rPr>
              <a:t>How do you relate to the topic/place/equipment at hand?</a:t>
            </a:r>
          </a:p>
          <a:p>
            <a:pPr marL="735463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US" sz="2800" kern="100" dirty="0"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Explain why you love this topic/ find it interesting and important. </a:t>
            </a:r>
          </a:p>
          <a:p>
            <a:pPr lvl="4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US" sz="2400" kern="100" dirty="0">
                <a:ea typeface="Franklin Gothic Book" panose="020B0503020102020204" pitchFamily="34" charset="0"/>
                <a:cs typeface="Times New Roman" panose="02020603050405020304" pitchFamily="18" charset="0"/>
              </a:rPr>
              <a:t>The audience will respond to your energy!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800" kern="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882387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Constructing Your Message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403" y="1240512"/>
            <a:ext cx="518160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Offer analogies</a:t>
            </a:r>
          </a:p>
          <a:p>
            <a:pPr marL="8255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e.g. collecting detector data is like forensic science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b="1" kern="100" dirty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Avoid jargon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Catch their interest</a:t>
            </a:r>
          </a:p>
          <a:p>
            <a:pPr marL="8255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Something unexpected?</a:t>
            </a:r>
          </a:p>
          <a:p>
            <a:pPr marL="8255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How is the BIG IDEA relevant to everyday life?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solidFill>
                  <a:schemeClr val="tx1"/>
                </a:solidFill>
                <a:ea typeface="Franklin Gothic Book" panose="020B0503020102020204" pitchFamily="34" charset="0"/>
                <a:cs typeface="Times New Roman" panose="02020603050405020304" pitchFamily="18" charset="0"/>
              </a:rPr>
              <a:t>Address misconceptions</a:t>
            </a:r>
          </a:p>
          <a:p>
            <a:pPr marL="8255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ea typeface="Franklin Gothic Book" panose="020B0503020102020204" pitchFamily="34" charset="0"/>
                <a:cs typeface="Times New Roman" panose="02020603050405020304" pitchFamily="18" charset="0"/>
              </a:rPr>
              <a:t>Debunk fictional characters</a:t>
            </a:r>
          </a:p>
          <a:p>
            <a:pPr marL="8255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ea typeface="Franklin Gothic Book" panose="020B0503020102020204" pitchFamily="34" charset="0"/>
                <a:cs typeface="Times New Roman" panose="02020603050405020304" pitchFamily="18" charset="0"/>
              </a:rPr>
              <a:t>Explain terminology</a:t>
            </a:r>
          </a:p>
          <a:p>
            <a:pPr marL="8255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ea typeface="Franklin Gothic Book" panose="020B0503020102020204" pitchFamily="34" charset="0"/>
                <a:cs typeface="Times New Roman" panose="02020603050405020304" pitchFamily="18" charset="0"/>
              </a:rPr>
              <a:t>Refute the notion that they can’t understand/participate in your field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9" b="27014"/>
          <a:stretch/>
        </p:blipFill>
        <p:spPr>
          <a:xfrm>
            <a:off x="6992878" y="1363281"/>
            <a:ext cx="3652786" cy="2884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4" b="19792"/>
          <a:stretch/>
        </p:blipFill>
        <p:spPr>
          <a:xfrm>
            <a:off x="6992878" y="4114800"/>
            <a:ext cx="3652786" cy="20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57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Discussion Question #3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83000" y="1371600"/>
            <a:ext cx="5638800" cy="5257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i="1" kern="0" dirty="0"/>
              <a:t>DISCUSS WITH SAME 3-5 PEOPLE </a:t>
            </a:r>
          </a:p>
          <a:p>
            <a:pPr marL="0" indent="0">
              <a:buNone/>
              <a:defRPr/>
            </a:pPr>
            <a:r>
              <a:rPr lang="en-US" sz="2400" b="1" kern="0" dirty="0"/>
              <a:t>Why are you excited about your BIG IDEA? Why should the public be excited about it? </a:t>
            </a:r>
          </a:p>
          <a:p>
            <a:pPr marL="0" indent="0">
              <a:buNone/>
              <a:defRPr/>
            </a:pPr>
            <a:r>
              <a:rPr lang="en-US" sz="2400" kern="0" dirty="0"/>
              <a:t>How is it meaningful? How could it affect the lives of your audience? In other words, “who cares?”</a:t>
            </a:r>
          </a:p>
          <a:p>
            <a:pPr marL="0" indent="0">
              <a:buNone/>
              <a:defRPr/>
            </a:pPr>
            <a:r>
              <a:rPr lang="en-US" sz="2400" kern="0" dirty="0"/>
              <a:t>Watch the timer and make sure everyone gets a turn!</a:t>
            </a:r>
          </a:p>
          <a:p>
            <a:pPr marL="0" indent="0">
              <a:buNone/>
              <a:defRPr/>
            </a:pPr>
            <a:endParaRPr lang="en-US" sz="1800" kern="0" dirty="0"/>
          </a:p>
        </p:txBody>
      </p:sp>
      <p:sp>
        <p:nvSpPr>
          <p:cNvPr id="4" name="Rectangle 3"/>
          <p:cNvSpPr/>
          <p:nvPr/>
        </p:nvSpPr>
        <p:spPr>
          <a:xfrm>
            <a:off x="4102100" y="5791201"/>
            <a:ext cx="48006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43458">
              <a:lnSpc>
                <a:spcPct val="90000"/>
              </a:lnSpc>
              <a:spcBef>
                <a:spcPts val="1266"/>
              </a:spcBef>
              <a:buSzPct val="100000"/>
              <a:defRPr/>
            </a:pPr>
            <a:r>
              <a:rPr lang="en-US" sz="1400" kern="0" dirty="0"/>
              <a:t>Critical lesson that you should have picked up in research: ALWAYS WRITE IT DOWN</a:t>
            </a:r>
            <a:endParaRPr lang="en-US" sz="1800" kern="0" dirty="0"/>
          </a:p>
        </p:txBody>
      </p:sp>
      <p:pic>
        <p:nvPicPr>
          <p:cNvPr id="5" name="DN5ZcGKwm7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60212" y="1806644"/>
            <a:ext cx="3290588" cy="18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Tuning Your Communication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7569200" y="1524000"/>
            <a:ext cx="3810000" cy="16637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800" b="1" dirty="0"/>
              <a:t>Optimize for your audience!</a:t>
            </a:r>
          </a:p>
          <a:p>
            <a:pPr marL="3397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/>
              <a:t>What age range?</a:t>
            </a:r>
          </a:p>
          <a:p>
            <a:pPr marL="3397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/>
              <a:t>What levels of content knowledge?</a:t>
            </a:r>
          </a:p>
          <a:p>
            <a:pPr marL="3397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/>
              <a:t>Which terms and info are unnecessary? </a:t>
            </a:r>
          </a:p>
          <a:p>
            <a:pPr marL="3397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/>
              <a:t>What misconceptions might they have?</a:t>
            </a:r>
          </a:p>
          <a:p>
            <a:pPr marL="3397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/>
              <a:t>How will you engage?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17197" r="31111" b="17195"/>
          <a:stretch/>
        </p:blipFill>
        <p:spPr>
          <a:xfrm>
            <a:off x="2006600" y="1524000"/>
            <a:ext cx="5295053" cy="4495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78200" y="1849968"/>
            <a:ext cx="2286000" cy="2645833"/>
            <a:chOff x="1676400" y="1849967"/>
            <a:chExt cx="2286000" cy="2645833"/>
          </a:xfrm>
        </p:grpSpPr>
        <p:sp>
          <p:nvSpPr>
            <p:cNvPr id="5" name="Oval 4"/>
            <p:cNvSpPr/>
            <p:nvPr/>
          </p:nvSpPr>
          <p:spPr>
            <a:xfrm>
              <a:off x="3352800" y="3657600"/>
              <a:ext cx="609600" cy="8382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1849967"/>
              <a:ext cx="609600" cy="8382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 rot="20455719">
            <a:off x="1996440" y="2481175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???</a:t>
            </a:r>
          </a:p>
        </p:txBody>
      </p:sp>
      <p:sp>
        <p:nvSpPr>
          <p:cNvPr id="10" name="Down Arrow 9"/>
          <p:cNvSpPr/>
          <p:nvPr/>
        </p:nvSpPr>
        <p:spPr>
          <a:xfrm>
            <a:off x="5969000" y="3657600"/>
            <a:ext cx="304800" cy="4191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59400" y="1652271"/>
            <a:ext cx="609600" cy="838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9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  <p:bldP spid="7" grpId="0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" r="107"/>
          <a:stretch/>
        </p:blipFill>
        <p:spPr>
          <a:xfrm>
            <a:off x="-50800" y="0"/>
            <a:ext cx="12954000" cy="73152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83397" y="762000"/>
            <a:ext cx="12788053" cy="395013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am SCIENCE, </a:t>
            </a:r>
            <a:b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and Powerful!”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18298" y="7038202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©MGM 1939, 1967</a:t>
            </a:r>
          </a:p>
        </p:txBody>
      </p:sp>
    </p:spTree>
    <p:extLst>
      <p:ext uri="{BB962C8B-B14F-4D97-AF65-F5344CB8AC3E}">
        <p14:creationId xmlns:p14="http://schemas.microsoft.com/office/powerpoint/2010/main" val="885474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r>
              <a:rPr lang="en-US" altLang="en-US" sz="4000" dirty="0">
                <a:solidFill>
                  <a:schemeClr val="tx1"/>
                </a:solidFill>
              </a:rPr>
              <a:t>Talking to the public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1092200" y="1293813"/>
            <a:ext cx="6629400" cy="5030787"/>
          </a:xfrm>
          <a:prstGeom prst="rect">
            <a:avLst/>
          </a:prstGeom>
        </p:spPr>
        <p:txBody>
          <a:bodyPr/>
          <a:lstStyle/>
          <a:p>
            <a:pPr marL="476250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Communicate in multiple ways</a:t>
            </a:r>
          </a:p>
          <a:p>
            <a:pPr marL="796925" lvl="1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/>
              <a:t>Spoken-word explanations</a:t>
            </a:r>
          </a:p>
          <a:p>
            <a:pPr marL="796925" lvl="1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/>
              <a:t>Visual aids</a:t>
            </a:r>
          </a:p>
          <a:p>
            <a:pPr marL="796925" lvl="1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/>
              <a:t>Gestures/movement</a:t>
            </a:r>
          </a:p>
          <a:p>
            <a:pPr marL="796925" lvl="1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/>
              <a:t>Models/objects</a:t>
            </a:r>
          </a:p>
          <a:p>
            <a:pPr marL="476250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Physical demonstrations are a big plus! What could your audience DO to understand your BIG IDEA more? </a:t>
            </a:r>
          </a:p>
          <a:p>
            <a:pPr marL="476250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/>
              <a:t>Speak as you would to a friend, be natural</a:t>
            </a:r>
          </a:p>
          <a:p>
            <a:pPr marL="476250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Project your voice, think about talking to the person in the back</a:t>
            </a:r>
          </a:p>
          <a:p>
            <a:pPr marL="476250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Maintain a pace that is quick but not rushed – keep the energy 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27" y="1293813"/>
            <a:ext cx="3527348" cy="235340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631202" y="5638800"/>
            <a:ext cx="3570446" cy="1219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endParaRPr lang="en-US" sz="2400" b="1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884612"/>
            <a:ext cx="3582402" cy="201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00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304800"/>
            <a:ext cx="13004799" cy="1413934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 kern="0" dirty="0"/>
              <a:t>Connecting with your audience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01800" y="1292226"/>
            <a:ext cx="5181600" cy="5032375"/>
          </a:xfrm>
          <a:prstGeom prst="rect">
            <a:avLst/>
          </a:prstGeom>
        </p:spPr>
        <p:txBody>
          <a:bodyPr/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457200" lvl="1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300" kern="0" dirty="0"/>
              <a:t>Smile! Make eye contact</a:t>
            </a:r>
          </a:p>
          <a:p>
            <a:pPr marL="457200" lvl="1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300" kern="0" dirty="0"/>
              <a:t>Talk TO them, not AT them</a:t>
            </a:r>
          </a:p>
          <a:p>
            <a:pPr marL="457200" lvl="1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300" kern="0" dirty="0"/>
              <a:t>Move around your space, keep things active</a:t>
            </a:r>
          </a:p>
          <a:p>
            <a:pPr marL="457200" lvl="1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300" kern="0" dirty="0"/>
              <a:t>Watch their expressions &amp; body language and adapt as needed</a:t>
            </a:r>
          </a:p>
          <a:p>
            <a:pPr marL="690563" lvl="2" indent="-233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dirty="0"/>
              <a:t>Ask them about their experiences, opinions, predictions</a:t>
            </a:r>
          </a:p>
          <a:p>
            <a:pPr marL="690563" lvl="2" indent="-233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dirty="0"/>
              <a:t>Reiterate how this affects THEM</a:t>
            </a:r>
          </a:p>
          <a:p>
            <a:pPr marL="690563" lvl="2" indent="-233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dirty="0"/>
              <a:t>Have them imagine themselves doing/supporting research in your field</a:t>
            </a:r>
          </a:p>
          <a:p>
            <a:pPr marL="457200" lvl="1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300" b="1" kern="0" dirty="0"/>
              <a:t>With a general audience, there is no substitute for enthusiasm</a:t>
            </a:r>
          </a:p>
          <a:p>
            <a:pPr marL="0" indent="0">
              <a:buNone/>
              <a:defRPr/>
            </a:pPr>
            <a:endParaRPr lang="en-US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1" b="21958"/>
          <a:stretch/>
        </p:blipFill>
        <p:spPr>
          <a:xfrm>
            <a:off x="7035800" y="1292226"/>
            <a:ext cx="3937160" cy="48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41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/>
              <a:t>Getting the point across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Presenter, 12 Month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55526" y="1621952"/>
            <a:ext cx="45950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31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An “</a:t>
            </a:r>
            <a:r>
              <a:rPr lang="en-US" sz="3200" b="1" dirty="0">
                <a:solidFill>
                  <a:schemeClr val="tx1"/>
                </a:solidFill>
              </a:rPr>
              <a:t>elevator speech</a:t>
            </a:r>
            <a:r>
              <a:rPr lang="en-US" sz="3200" dirty="0">
                <a:solidFill>
                  <a:schemeClr val="tx1"/>
                </a:solidFill>
              </a:rPr>
              <a:t>” is a valuable tool! </a:t>
            </a:r>
          </a:p>
          <a:p>
            <a:pPr marL="5715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How could you “sell” your big idea with just 20 seconds?</a:t>
            </a:r>
          </a:p>
          <a:p>
            <a:pPr marL="5715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Useful when time is short or as a thesis statement for your presentation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7292" r="3126" b="16667"/>
          <a:stretch/>
        </p:blipFill>
        <p:spPr>
          <a:xfrm>
            <a:off x="535726" y="1621952"/>
            <a:ext cx="6019800" cy="45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06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Discussion Question #4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83000" y="1371600"/>
            <a:ext cx="5867400" cy="5257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i="1" kern="0" dirty="0"/>
              <a:t>DISCUSS WITH SAME 3-5 PEOPLE </a:t>
            </a:r>
          </a:p>
          <a:p>
            <a:pPr marL="0" indent="0">
              <a:buNone/>
              <a:defRPr/>
            </a:pPr>
            <a:r>
              <a:rPr lang="en-US" sz="2400" b="1" kern="0" dirty="0"/>
              <a:t>How can you present your BIG IDEA most effectively?</a:t>
            </a:r>
          </a:p>
          <a:p>
            <a:pPr marL="0" indent="0">
              <a:buNone/>
              <a:defRPr/>
            </a:pPr>
            <a:r>
              <a:rPr lang="en-US" sz="2400" kern="0" dirty="0"/>
              <a:t>Try to </a:t>
            </a:r>
            <a:r>
              <a:rPr lang="en-US" sz="2400" i="1" kern="0" dirty="0"/>
              <a:t>convince</a:t>
            </a:r>
            <a:r>
              <a:rPr lang="en-US" sz="2400" kern="0" dirty="0"/>
              <a:t> your group in one or two sentences (an elevator speech)!</a:t>
            </a:r>
          </a:p>
          <a:p>
            <a:pPr marL="0" indent="0">
              <a:buNone/>
              <a:defRPr/>
            </a:pPr>
            <a:r>
              <a:rPr lang="en-US" sz="2400" kern="0" dirty="0"/>
              <a:t>Use what you’ve learned so far!</a:t>
            </a:r>
          </a:p>
          <a:p>
            <a:pPr>
              <a:defRPr/>
            </a:pPr>
            <a:r>
              <a:rPr lang="en-US" sz="2000" kern="0" dirty="0"/>
              <a:t>Use your “hook” and/or why it’s interesting </a:t>
            </a:r>
          </a:p>
          <a:p>
            <a:pPr>
              <a:defRPr/>
            </a:pPr>
            <a:r>
              <a:rPr lang="en-US" sz="2000" kern="0" dirty="0"/>
              <a:t>How can they interact during your explanation?</a:t>
            </a:r>
          </a:p>
          <a:p>
            <a:pPr>
              <a:defRPr/>
            </a:pPr>
            <a:r>
              <a:rPr lang="en-US" sz="2000" kern="0" dirty="0"/>
              <a:t>How could it relate to their personal experience? </a:t>
            </a:r>
          </a:p>
          <a:p>
            <a:pPr>
              <a:defRPr/>
            </a:pPr>
            <a:r>
              <a:rPr lang="en-US" sz="2000" kern="0" dirty="0"/>
              <a:t>What presenting techniques can you use?</a:t>
            </a:r>
          </a:p>
          <a:p>
            <a:pPr marL="0" indent="0">
              <a:buNone/>
              <a:defRPr/>
            </a:pPr>
            <a:endParaRPr lang="en-US" sz="1800" kern="0" dirty="0"/>
          </a:p>
        </p:txBody>
      </p:sp>
      <p:sp>
        <p:nvSpPr>
          <p:cNvPr id="4" name="Rectangle 3"/>
          <p:cNvSpPr/>
          <p:nvPr/>
        </p:nvSpPr>
        <p:spPr>
          <a:xfrm>
            <a:off x="4102100" y="5791201"/>
            <a:ext cx="48006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43458">
              <a:lnSpc>
                <a:spcPct val="90000"/>
              </a:lnSpc>
              <a:spcBef>
                <a:spcPts val="1266"/>
              </a:spcBef>
              <a:buSzPct val="100000"/>
              <a:defRPr/>
            </a:pPr>
            <a:r>
              <a:rPr lang="en-US" sz="1400" kern="0" dirty="0"/>
              <a:t>Critical lesson that you should have picked up in research: ALWAYS WRITE IT DOWN</a:t>
            </a:r>
            <a:endParaRPr lang="en-US" sz="1800" kern="0" dirty="0"/>
          </a:p>
        </p:txBody>
      </p:sp>
      <p:pic>
        <p:nvPicPr>
          <p:cNvPr id="5" name="DN5ZcGKwm7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60212" y="1806644"/>
            <a:ext cx="3290588" cy="18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4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The best way to learn it is to do 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5661" y="3888473"/>
            <a:ext cx="360307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No plan survives first contact with the audience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You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won’t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get it right the first time (or second…)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It’s never really “done”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Experience is a great teacher!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60" y="1295400"/>
            <a:ext cx="3603078" cy="24020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45200" y="1295400"/>
            <a:ext cx="5029200" cy="4916786"/>
            <a:chOff x="4343400" y="1369327"/>
            <a:chExt cx="5029200" cy="4916786"/>
          </a:xfrm>
        </p:grpSpPr>
        <p:sp>
          <p:nvSpPr>
            <p:cNvPr id="4" name="TextBox 3"/>
            <p:cNvSpPr txBox="1"/>
            <p:nvPr/>
          </p:nvSpPr>
          <p:spPr>
            <a:xfrm>
              <a:off x="4343400" y="3962400"/>
              <a:ext cx="5029200" cy="232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+mj-lt"/>
                </a:rPr>
                <a:t>Rehearse </a:t>
              </a:r>
            </a:p>
            <a:p>
              <a:pPr marL="228600" indent="-2286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+mj-lt"/>
                </a:rPr>
                <a:t>Present to an audience when possible</a:t>
              </a:r>
            </a:p>
            <a:p>
              <a:pPr marL="228600" indent="-2286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+mj-lt"/>
                </a:rPr>
                <a:t>Watch audience reactions</a:t>
              </a:r>
            </a:p>
            <a:p>
              <a:pPr marL="228600" indent="-2286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+mj-lt"/>
                </a:rPr>
                <a:t>Try different approaches</a:t>
              </a:r>
            </a:p>
            <a:p>
              <a:pPr marL="228600" indent="-2286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+mj-lt"/>
                </a:rPr>
                <a:t>Think about your message!</a:t>
              </a:r>
            </a:p>
            <a:p>
              <a:pPr marL="228600" indent="-2286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tx1"/>
                  </a:solidFill>
                  <a:latin typeface="+mj-lt"/>
                </a:rPr>
                <a:t>Practice makes </a:t>
              </a:r>
              <a:r>
                <a:rPr lang="en-US" sz="2000" b="1" strike="sngStrike" dirty="0">
                  <a:solidFill>
                    <a:schemeClr val="tx1"/>
                  </a:solidFill>
                  <a:latin typeface="+mj-lt"/>
                </a:rPr>
                <a:t>perfect</a:t>
              </a:r>
              <a:r>
                <a:rPr lang="en-US" sz="20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000" b="1" i="1" dirty="0">
                  <a:solidFill>
                    <a:schemeClr val="tx1"/>
                  </a:solidFill>
                  <a:latin typeface="+mj-lt"/>
                </a:rPr>
                <a:t>improvements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1" b="25253"/>
            <a:stretch/>
          </p:blipFill>
          <p:spPr>
            <a:xfrm>
              <a:off x="4343400" y="1369327"/>
              <a:ext cx="5029200" cy="2402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6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We make an impact</a:t>
            </a:r>
          </a:p>
        </p:txBody>
      </p:sp>
      <p:pic>
        <p:nvPicPr>
          <p:cNvPr id="21507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b="1428"/>
          <a:stretch/>
        </p:blipFill>
        <p:spPr bwMode="auto">
          <a:xfrm>
            <a:off x="177800" y="1011767"/>
            <a:ext cx="9601199" cy="648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 rot="1358945">
            <a:off x="5297891" y="1410321"/>
            <a:ext cx="3276600" cy="152400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3917469">
            <a:off x="114592" y="1919115"/>
            <a:ext cx="1927319" cy="1324753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003752" y="2869049"/>
            <a:ext cx="5798065" cy="4630877"/>
            <a:chOff x="2825951" y="2869048"/>
            <a:chExt cx="5798065" cy="4630877"/>
          </a:xfrm>
        </p:grpSpPr>
        <p:sp>
          <p:nvSpPr>
            <p:cNvPr id="7" name="Oval 6"/>
            <p:cNvSpPr/>
            <p:nvPr/>
          </p:nvSpPr>
          <p:spPr>
            <a:xfrm rot="1358945">
              <a:off x="8072169" y="5802741"/>
              <a:ext cx="551847" cy="48014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1358945">
              <a:off x="5868014" y="6490818"/>
              <a:ext cx="1065369" cy="100910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358945">
              <a:off x="3417707" y="5915543"/>
              <a:ext cx="794374" cy="7419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358945">
              <a:off x="2825951" y="5078445"/>
              <a:ext cx="883030" cy="881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568602">
              <a:off x="5433002" y="2869048"/>
              <a:ext cx="1590190" cy="7419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24574" y="1527823"/>
            <a:ext cx="4873158" cy="3329025"/>
            <a:chOff x="2246774" y="1527822"/>
            <a:chExt cx="4873158" cy="3329025"/>
          </a:xfrm>
        </p:grpSpPr>
        <p:sp>
          <p:nvSpPr>
            <p:cNvPr id="13" name="Oval 12"/>
            <p:cNvSpPr/>
            <p:nvPr/>
          </p:nvSpPr>
          <p:spPr>
            <a:xfrm rot="384215">
              <a:off x="3089429" y="1527822"/>
              <a:ext cx="2173374" cy="86448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384215">
              <a:off x="2246774" y="4114934"/>
              <a:ext cx="1410331" cy="74191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1152684">
              <a:off x="5486791" y="3905639"/>
              <a:ext cx="1633141" cy="74191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/>
          <p:cNvSpPr/>
          <p:nvPr/>
        </p:nvSpPr>
        <p:spPr>
          <a:xfrm rot="20555841">
            <a:off x="-134241" y="3752900"/>
            <a:ext cx="2370010" cy="1333400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883097" y="1150330"/>
            <a:ext cx="27431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Some thank-you cards from kids who visited NSCL (in the time before FRIB)</a:t>
            </a:r>
          </a:p>
        </p:txBody>
      </p:sp>
    </p:spTree>
    <p:extLst>
      <p:ext uri="{BB962C8B-B14F-4D97-AF65-F5344CB8AC3E}">
        <p14:creationId xmlns:p14="http://schemas.microsoft.com/office/powerpoint/2010/main" val="367290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What will they remember?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006600" y="1447800"/>
            <a:ext cx="5467350" cy="5029200"/>
          </a:xfrm>
          <a:prstGeom prst="rect">
            <a:avLst/>
          </a:prstGeom>
        </p:spPr>
        <p:txBody>
          <a:bodyPr/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800" b="1" kern="0" dirty="0">
                <a:solidFill>
                  <a:schemeClr val="tx1"/>
                </a:solidFill>
              </a:rPr>
              <a:t>Not much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800" kern="0" dirty="0">
                <a:solidFill>
                  <a:schemeClr val="tx1"/>
                </a:solidFill>
              </a:rPr>
              <a:t>Hopefully your BIG IDEA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800" kern="0" dirty="0">
                <a:solidFill>
                  <a:schemeClr val="tx1"/>
                </a:solidFill>
              </a:rPr>
              <a:t>The way(s) that they felt you </a:t>
            </a:r>
            <a:r>
              <a:rPr lang="en-US" altLang="en-US" sz="2800" i="1" kern="0" dirty="0">
                <a:solidFill>
                  <a:schemeClr val="tx1"/>
                </a:solidFill>
              </a:rPr>
              <a:t>connected</a:t>
            </a:r>
            <a:r>
              <a:rPr lang="en-US" altLang="en-US" sz="2800" kern="0" dirty="0">
                <a:solidFill>
                  <a:schemeClr val="tx1"/>
                </a:solidFill>
              </a:rPr>
              <a:t> with them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800" kern="0" dirty="0">
                <a:solidFill>
                  <a:schemeClr val="tx1"/>
                </a:solidFill>
              </a:rPr>
              <a:t>Any surprises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800" kern="0" dirty="0">
                <a:solidFill>
                  <a:schemeClr val="tx1"/>
                </a:solidFill>
              </a:rPr>
              <a:t>Whether they enjoyed themselves</a:t>
            </a:r>
          </a:p>
          <a:p>
            <a:pPr marL="0" indent="0" algn="ctr">
              <a:buNone/>
              <a:defRPr/>
            </a:pPr>
            <a:endParaRPr lang="en-US" altLang="en-US" sz="2000" i="1" kern="0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altLang="en-US" sz="2000" b="1" i="1" kern="0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000" b="1" i="1" kern="0" dirty="0"/>
              <a:t>Remember: outreach</a:t>
            </a:r>
            <a:r>
              <a:rPr lang="en-US" sz="2000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kern="0" dirty="0"/>
              <a:t>benefits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000" b="1" i="1" kern="0" dirty="0"/>
              <a:t>BOTH volunteers AND the community!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altLang="en-US" b="1" i="1" kern="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1447800"/>
            <a:ext cx="34861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12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25"/>
            <a:ext cx="13012103" cy="6848475"/>
          </a:xfrm>
          <a:prstGeom prst="rect">
            <a:avLst/>
          </a:prstGeom>
        </p:spPr>
      </p:pic>
      <p:pic>
        <p:nvPicPr>
          <p:cNvPr id="1026" name="Picture 2" descr="Frank Morg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9" y="4570409"/>
            <a:ext cx="4887979" cy="274478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0"/>
          <a:stretch/>
        </p:blipFill>
        <p:spPr>
          <a:xfrm>
            <a:off x="591" y="4570412"/>
            <a:ext cx="4368209" cy="27447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8686520" y="4570408"/>
            <a:ext cx="4325582" cy="274479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7301" y="457200"/>
            <a:ext cx="13004801" cy="1128674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Maybe you can’t grant wishes, </a:t>
            </a:r>
            <a:b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you can still change lives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18298" y="7038202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©MGM 1939, 1967</a:t>
            </a:r>
          </a:p>
        </p:txBody>
      </p:sp>
    </p:spTree>
    <p:extLst>
      <p:ext uri="{BB962C8B-B14F-4D97-AF65-F5344CB8AC3E}">
        <p14:creationId xmlns:p14="http://schemas.microsoft.com/office/powerpoint/2010/main" val="2431890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253488" y="1209223"/>
            <a:ext cx="849782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487695">
              <a:spcBef>
                <a:spcPct val="50000"/>
              </a:spcBef>
              <a:buNone/>
              <a:defRPr/>
            </a:pPr>
            <a:r>
              <a:rPr lang="en-US" altLang="en-US" sz="2347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Learn more about our Lab and outreach programs</a:t>
            </a:r>
            <a:endParaRPr lang="en-US" altLang="en-US" sz="2347" b="1" dirty="0">
              <a:solidFill>
                <a:srgbClr val="00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2870" y="1789315"/>
            <a:ext cx="2292854" cy="1405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87695"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srgbClr val="000000"/>
                </a:solidFill>
                <a:latin typeface="Arial" pitchFamily="34" charset="0"/>
              </a:rPr>
              <a:t>Visit the FRIB exhibit at </a:t>
            </a:r>
            <a:r>
              <a:rPr lang="en-US" altLang="en-US" sz="1707" b="1" dirty="0">
                <a:solidFill>
                  <a:srgbClr val="000000"/>
                </a:solidFill>
                <a:latin typeface="Arial" pitchFamily="34" charset="0"/>
              </a:rPr>
              <a:t>Impression 5 Science Center </a:t>
            </a:r>
            <a:r>
              <a:rPr lang="en-US" altLang="en-US" sz="1707" dirty="0">
                <a:solidFill>
                  <a:srgbClr val="000000"/>
                </a:solidFill>
                <a:latin typeface="Arial" pitchFamily="34" charset="0"/>
              </a:rPr>
              <a:t>in downtown Lansing!</a:t>
            </a:r>
          </a:p>
          <a:p>
            <a:pPr algn="r" defTabSz="487695">
              <a:spcBef>
                <a:spcPts val="0"/>
              </a:spcBef>
              <a:defRPr/>
            </a:pPr>
            <a:r>
              <a:rPr lang="en-US" altLang="en-US" sz="1707" u="sng" dirty="0">
                <a:solidFill>
                  <a:srgbClr val="67B14B"/>
                </a:solidFill>
                <a:latin typeface="Arial" pitchFamily="34" charset="0"/>
              </a:rPr>
              <a:t>impression5.org</a:t>
            </a:r>
          </a:p>
        </p:txBody>
      </p:sp>
      <p:sp>
        <p:nvSpPr>
          <p:cNvPr id="7" name="Rectangle 6"/>
          <p:cNvSpPr/>
          <p:nvPr/>
        </p:nvSpPr>
        <p:spPr>
          <a:xfrm>
            <a:off x="8371840" y="4056260"/>
            <a:ext cx="2844800" cy="88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7695"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prstClr val="black"/>
                </a:solidFill>
                <a:latin typeface="Arial" pitchFamily="34" charset="0"/>
              </a:rPr>
              <a:t>Visit our </a:t>
            </a:r>
            <a:r>
              <a:rPr lang="en-US" altLang="en-US" sz="1707" b="1" dirty="0">
                <a:solidFill>
                  <a:prstClr val="black"/>
                </a:solidFill>
                <a:latin typeface="Arial" pitchFamily="34" charset="0"/>
              </a:rPr>
              <a:t>Gift Shop </a:t>
            </a:r>
            <a:r>
              <a:rPr lang="en-US" altLang="en-US" sz="1707" dirty="0">
                <a:solidFill>
                  <a:prstClr val="black"/>
                </a:solidFill>
                <a:latin typeface="Arial" pitchFamily="34" charset="0"/>
              </a:rPr>
              <a:t>on </a:t>
            </a:r>
            <a:r>
              <a:rPr lang="en-US" altLang="en-US" sz="1707" dirty="0">
                <a:solidFill>
                  <a:prstClr val="black"/>
                </a:solidFill>
                <a:latin typeface="Arial" pitchFamily="34" charset="0"/>
                <a:hlinkClick r:id="rId2" action="ppaction://hlinkfile"/>
              </a:rPr>
              <a:t>shop.msu.edu</a:t>
            </a:r>
            <a:r>
              <a:rPr lang="en-US" altLang="en-US" sz="1707" dirty="0">
                <a:solidFill>
                  <a:prstClr val="black"/>
                </a:solidFill>
                <a:latin typeface="Arial" pitchFamily="34" charset="0"/>
              </a:rPr>
              <a:t> (click “FRIB” under “Specialty Shops”)</a:t>
            </a:r>
          </a:p>
        </p:txBody>
      </p:sp>
      <p:sp>
        <p:nvSpPr>
          <p:cNvPr id="8" name="Rectangle 7"/>
          <p:cNvSpPr/>
          <p:nvPr/>
        </p:nvSpPr>
        <p:spPr>
          <a:xfrm>
            <a:off x="8373730" y="1789315"/>
            <a:ext cx="2628422" cy="114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7695"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srgbClr val="000000"/>
                </a:solidFill>
                <a:latin typeface="Arial" pitchFamily="34" charset="0"/>
              </a:rPr>
              <a:t>Find</a:t>
            </a:r>
            <a:r>
              <a:rPr lang="en-US" altLang="en-US" sz="1707" dirty="0">
                <a:solidFill>
                  <a:srgbClr val="C19859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en-US" altLang="en-US" sz="1707" b="1" dirty="0">
                <a:solidFill>
                  <a:prstClr val="black"/>
                </a:solidFill>
                <a:latin typeface="Arial" pitchFamily="34" charset="0"/>
              </a:rPr>
              <a:t>camps and programs </a:t>
            </a:r>
            <a:r>
              <a:rPr lang="en-US" altLang="en-US" sz="1707" dirty="0">
                <a:solidFill>
                  <a:srgbClr val="000000"/>
                </a:solidFill>
                <a:latin typeface="Arial" pitchFamily="34" charset="0"/>
              </a:rPr>
              <a:t>at MSU for </a:t>
            </a:r>
          </a:p>
          <a:p>
            <a:pPr defTabSz="487695">
              <a:defRPr/>
            </a:pPr>
            <a:r>
              <a:rPr lang="en-US" altLang="en-US" sz="1707" dirty="0" err="1">
                <a:solidFill>
                  <a:srgbClr val="000000"/>
                </a:solidFill>
                <a:latin typeface="Arial" pitchFamily="34" charset="0"/>
              </a:rPr>
              <a:t>pre-college</a:t>
            </a:r>
            <a:r>
              <a:rPr lang="en-US" altLang="en-US" sz="1707" dirty="0">
                <a:solidFill>
                  <a:srgbClr val="000000"/>
                </a:solidFill>
                <a:latin typeface="Arial" pitchFamily="34" charset="0"/>
              </a:rPr>
              <a:t> students: </a:t>
            </a:r>
            <a:r>
              <a:rPr lang="en-US" altLang="en-US" sz="1707" u="sng" dirty="0">
                <a:solidFill>
                  <a:srgbClr val="67B14B"/>
                </a:solidFill>
                <a:latin typeface="Arial" pitchFamily="34" charset="0"/>
              </a:rPr>
              <a:t>spartanyouth.msu.edu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374" y="1789316"/>
            <a:ext cx="1843718" cy="2159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52" y="4056258"/>
            <a:ext cx="1472160" cy="13986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40802" y="5017924"/>
            <a:ext cx="183066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7695">
              <a:defRPr/>
            </a:pPr>
            <a:r>
              <a:rPr lang="en-US" sz="2133" b="1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GIFT SHOP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52868" y="4219871"/>
            <a:ext cx="2299625" cy="88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87695"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srgbClr val="000000"/>
                </a:solidFill>
                <a:latin typeface="Arial" pitchFamily="34" charset="0"/>
              </a:rPr>
              <a:t>Get the Android/ iPhone/iPad game </a:t>
            </a:r>
            <a:r>
              <a:rPr lang="en-US" altLang="en-US" sz="1707" b="1" i="1" dirty="0" err="1">
                <a:solidFill>
                  <a:prstClr val="black"/>
                </a:solidFill>
                <a:latin typeface="Arial" pitchFamily="34" charset="0"/>
              </a:rPr>
              <a:t>Isotopolis</a:t>
            </a:r>
            <a:r>
              <a:rPr lang="en-US" altLang="en-US" sz="1707" dirty="0">
                <a:solidFill>
                  <a:srgbClr val="C19859">
                    <a:lumMod val="75000"/>
                  </a:srgbClr>
                </a:solidFill>
                <a:latin typeface="Arial" pitchFamily="34" charset="0"/>
              </a:rPr>
              <a:t> </a:t>
            </a:r>
            <a:r>
              <a:rPr lang="en-US" altLang="en-US" sz="1707" dirty="0">
                <a:solidFill>
                  <a:srgbClr val="000000"/>
                </a:solidFill>
                <a:latin typeface="Arial" pitchFamily="34" charset="0"/>
              </a:rPr>
              <a:t>for free!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3898" y="1821702"/>
            <a:ext cx="1830669" cy="5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7695">
              <a:defRPr/>
            </a:pPr>
            <a:r>
              <a:rPr lang="en-US" sz="1493" b="1" dirty="0">
                <a:solidFill>
                  <a:srgbClr val="C19859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SPARTAN YOUTH PROGRAMS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42694" y="4219870"/>
            <a:ext cx="1917710" cy="1388450"/>
            <a:chOff x="4714238" y="2213945"/>
            <a:chExt cx="2236345" cy="16191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4238" y="2213945"/>
              <a:ext cx="2236345" cy="16191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1905" y="2225387"/>
              <a:ext cx="1188677" cy="41996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363" y="1789316"/>
            <a:ext cx="1931477" cy="1287651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625600" y="233761"/>
            <a:ext cx="9753600" cy="1391841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856873">
              <a:defRPr/>
            </a:pPr>
            <a:r>
              <a:rPr lang="en-US" altLang="en-US" sz="4693" kern="0" dirty="0">
                <a:solidFill>
                  <a:prstClr val="black"/>
                </a:solidFill>
              </a:rPr>
              <a:t>Explore FRIB at MSU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25600" y="5641998"/>
            <a:ext cx="9753600" cy="44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0075">
              <a:defRPr/>
            </a:pPr>
            <a:r>
              <a:rPr lang="en-US" altLang="en-US" sz="231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contact</a:t>
            </a:r>
            <a:r>
              <a:rPr lang="en-US" altLang="en-US" sz="2310" dirty="0">
                <a:solidFill>
                  <a:srgbClr val="C19859">
                    <a:lumMod val="75000"/>
                  </a:srgb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310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  <a:hlinkClick r:id="rId8"/>
              </a:rPr>
              <a:t>visits@frib.msu.edu</a:t>
            </a:r>
            <a:r>
              <a:rPr lang="en-US" altLang="en-US" sz="2310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31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or go to </a:t>
            </a:r>
            <a:r>
              <a:rPr lang="en-US" altLang="en-US" sz="2310" dirty="0">
                <a:solidFill>
                  <a:srgbClr val="6B9F25"/>
                </a:solidFill>
                <a:latin typeface="Arial Black" panose="020B0A04020102020204" pitchFamily="34" charset="0"/>
                <a:cs typeface="Aharoni" panose="02010803020104030203" pitchFamily="2" charset="-79"/>
                <a:hlinkClick r:id="rId9"/>
              </a:rPr>
              <a:t>frib.msu.edu</a:t>
            </a:r>
            <a:r>
              <a:rPr lang="en-US" altLang="en-US" sz="2310" u="sng" dirty="0">
                <a:solidFill>
                  <a:srgbClr val="6B9F25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/public</a:t>
            </a:r>
            <a:endParaRPr lang="en-US" sz="2310" u="sng" dirty="0">
              <a:solidFill>
                <a:srgbClr val="6B9F25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794241" y="6025333"/>
            <a:ext cx="138906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0075">
              <a:defRPr/>
            </a:pPr>
            <a:r>
              <a:rPr lang="en-US" altLang="en-US" sz="2100" dirty="0">
                <a:solidFill>
                  <a:srgbClr val="1DA1F2"/>
                </a:solidFill>
                <a:latin typeface="Arial" pitchFamily="34" charset="0"/>
                <a:cs typeface="Aharoni" panose="02010803020104030203" pitchFamily="2" charset="-79"/>
              </a:rPr>
              <a:t>@</a:t>
            </a:r>
            <a:r>
              <a:rPr lang="en-US" altLang="en-US" sz="2100" dirty="0" err="1">
                <a:solidFill>
                  <a:srgbClr val="1DA1F2"/>
                </a:solidFill>
                <a:latin typeface="Arial" pitchFamily="34" charset="0"/>
                <a:cs typeface="Aharoni" panose="02010803020104030203" pitchFamily="2" charset="-79"/>
              </a:rPr>
              <a:t>friblab</a:t>
            </a:r>
            <a:endParaRPr lang="en-US" sz="2100" dirty="0">
              <a:solidFill>
                <a:srgbClr val="1DA1F2"/>
              </a:solidFill>
              <a:latin typeface="Arial" pitchFamily="34" charset="0"/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8"/>
          <a:stretch/>
        </p:blipFill>
        <p:spPr>
          <a:xfrm>
            <a:off x="4429363" y="3251200"/>
            <a:ext cx="1931477" cy="9306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70120" y="3251201"/>
            <a:ext cx="2581936" cy="88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87695"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srgbClr val="000000"/>
                </a:solidFill>
                <a:latin typeface="Arial" pitchFamily="34" charset="0"/>
              </a:rPr>
              <a:t>Each April, explore the </a:t>
            </a:r>
            <a:r>
              <a:rPr lang="en-US" altLang="en-US" sz="1707" b="1" dirty="0">
                <a:solidFill>
                  <a:srgbClr val="000000"/>
                </a:solidFill>
                <a:latin typeface="Arial" pitchFamily="34" charset="0"/>
              </a:rPr>
              <a:t>MSU Science Festival</a:t>
            </a:r>
            <a:r>
              <a:rPr lang="en-US" altLang="en-US" sz="1707" dirty="0">
                <a:solidFill>
                  <a:srgbClr val="000000"/>
                </a:solidFill>
                <a:latin typeface="Arial" pitchFamily="34" charset="0"/>
              </a:rPr>
              <a:t>!</a:t>
            </a:r>
          </a:p>
          <a:p>
            <a:pPr algn="r" defTabSz="487695">
              <a:spcBef>
                <a:spcPts val="0"/>
              </a:spcBef>
              <a:defRPr/>
            </a:pPr>
            <a:r>
              <a:rPr lang="en-US" altLang="en-US" sz="1707" u="sng" dirty="0">
                <a:solidFill>
                  <a:srgbClr val="67B14B"/>
                </a:solidFill>
                <a:latin typeface="Arial" pitchFamily="34" charset="0"/>
              </a:rPr>
              <a:t>sciencefestival.msu.edu</a:t>
            </a:r>
            <a:r>
              <a:rPr lang="en-US" altLang="en-US" sz="1707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209" y="4510540"/>
            <a:ext cx="1912591" cy="19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57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/>
              <a:t>Outreach opportunities THIS SUMMER – email me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Presenter, 12 Month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37" y="1295400"/>
            <a:ext cx="5702796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1295400"/>
            <a:ext cx="5451581" cy="31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599" y="4536420"/>
            <a:ext cx="5451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Physics of Atomic Nuclei (PAN)</a:t>
            </a:r>
          </a:p>
          <a:p>
            <a:r>
              <a:rPr lang="en-US" sz="2000" dirty="0">
                <a:solidFill>
                  <a:schemeClr val="tx1"/>
                </a:solidFill>
              </a:rPr>
              <a:t>24 HS students</a:t>
            </a:r>
          </a:p>
          <a:p>
            <a:r>
              <a:rPr lang="en-US" sz="2000" dirty="0">
                <a:solidFill>
                  <a:schemeClr val="tx1"/>
                </a:solidFill>
              </a:rPr>
              <a:t>Seeking a male chaperone to live in Shaw Hall with them 7/21-7/26</a:t>
            </a:r>
          </a:p>
          <a:p>
            <a:r>
              <a:rPr lang="en-US" sz="2000" dirty="0">
                <a:solidFill>
                  <a:schemeClr val="tx1"/>
                </a:solidFill>
              </a:rPr>
              <a:t>Only responsibilities are in the evenings, this </a:t>
            </a:r>
            <a:r>
              <a:rPr lang="en-US" sz="2000" b="1" dirty="0">
                <a:solidFill>
                  <a:schemeClr val="tx1"/>
                </a:solidFill>
              </a:rPr>
              <a:t>will not impact your daily work!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0137" y="4536420"/>
            <a:ext cx="54515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MST (grades 7-8) and GUPPY (grades 5-6)</a:t>
            </a:r>
          </a:p>
          <a:p>
            <a:r>
              <a:rPr lang="en-US" sz="2000" dirty="0">
                <a:solidFill>
                  <a:schemeClr val="tx1"/>
                </a:solidFill>
              </a:rPr>
              <a:t>Seeking a panel of REUs to talk about your research &amp; how you got into physics</a:t>
            </a:r>
          </a:p>
          <a:p>
            <a:r>
              <a:rPr lang="en-US" sz="2000" dirty="0">
                <a:solidFill>
                  <a:schemeClr val="tx1"/>
                </a:solidFill>
              </a:rPr>
              <a:t>GUPPY 7/11 4:00-4:30pm</a:t>
            </a:r>
          </a:p>
          <a:p>
            <a:r>
              <a:rPr lang="en-US" sz="2000" dirty="0">
                <a:solidFill>
                  <a:schemeClr val="tx1"/>
                </a:solidFill>
              </a:rPr>
              <a:t>MST 7/12 12:15-1:00pm</a:t>
            </a:r>
          </a:p>
        </p:txBody>
      </p:sp>
    </p:spTree>
    <p:extLst>
      <p:ext uri="{BB962C8B-B14F-4D97-AF65-F5344CB8AC3E}">
        <p14:creationId xmlns:p14="http://schemas.microsoft.com/office/powerpoint/2010/main" val="1191956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" r="107"/>
          <a:stretch/>
        </p:blipFill>
        <p:spPr>
          <a:xfrm>
            <a:off x="-50800" y="0"/>
            <a:ext cx="12954000" cy="73152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2173" y="780490"/>
            <a:ext cx="12788053" cy="395013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impressions does this give you?</a:t>
            </a:r>
            <a:b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it make you feel?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18298" y="7038202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©MGM 1939, 1967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8801" y="2013143"/>
            <a:ext cx="9601199" cy="1413934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endParaRPr lang="en-US" alt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49600" y="4682066"/>
            <a:ext cx="6668698" cy="1413934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571500" indent="-571500" algn="l">
              <a:buBlip>
                <a:blip r:embed="rId3"/>
              </a:buBlip>
            </a:pPr>
            <a:r>
              <a:rPr lang="en-US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Strange/alien</a:t>
            </a:r>
          </a:p>
          <a:p>
            <a:pPr marL="571500" indent="-571500" algn="l">
              <a:buBlip>
                <a:blip r:embed="rId3"/>
              </a:buBlip>
            </a:pPr>
            <a:r>
              <a:rPr lang="en-US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Mysterious</a:t>
            </a:r>
          </a:p>
          <a:p>
            <a:pPr marL="571500" indent="-571500" algn="l">
              <a:buBlip>
                <a:blip r:embed="rId3"/>
              </a:buBlip>
            </a:pPr>
            <a:r>
              <a:rPr lang="en-US" altLang="en-US" sz="4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Intimidating</a:t>
            </a:r>
          </a:p>
          <a:p>
            <a:pPr marL="571500" indent="-571500" algn="l">
              <a:buClr>
                <a:srgbClr val="00FF00"/>
              </a:buClr>
              <a:buFont typeface="Wingdings" panose="05000000000000000000" pitchFamily="2" charset="2"/>
              <a:buChar char="ü"/>
            </a:pPr>
            <a:r>
              <a:rPr lang="en-US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Impressive</a:t>
            </a:r>
          </a:p>
        </p:txBody>
      </p:sp>
    </p:spTree>
    <p:extLst>
      <p:ext uri="{BB962C8B-B14F-4D97-AF65-F5344CB8AC3E}">
        <p14:creationId xmlns:p14="http://schemas.microsoft.com/office/powerpoint/2010/main" val="421546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Professional Development for YOU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59000" y="1295400"/>
            <a:ext cx="5314950" cy="5029200"/>
          </a:xfrm>
          <a:prstGeom prst="rect">
            <a:avLst/>
          </a:prstGeom>
        </p:spPr>
        <p:txBody>
          <a:bodyPr/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en-US" sz="2400" b="1" kern="0" dirty="0">
                <a:solidFill>
                  <a:schemeClr val="tx1"/>
                </a:solidFill>
              </a:rPr>
              <a:t>By popular demand</a:t>
            </a:r>
            <a:r>
              <a:rPr lang="en-US" altLang="en-US" sz="2400" kern="0" dirty="0">
                <a:solidFill>
                  <a:schemeClr val="tx1"/>
                </a:solidFill>
              </a:rPr>
              <a:t>, this is the first in a planned series of Professional Development (PD) events for FRIB grads &amp; post-docs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kern="0" dirty="0">
                <a:solidFill>
                  <a:schemeClr val="tx1"/>
                </a:solidFill>
              </a:rPr>
              <a:t>Include this in your CV or anywhere you report training!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kern="0" dirty="0">
                <a:solidFill>
                  <a:schemeClr val="tx1"/>
                </a:solidFill>
              </a:rPr>
              <a:t>Fun fact: faculty applications may require a statement about community engagement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b="1" kern="0" dirty="0">
                <a:solidFill>
                  <a:schemeClr val="tx1"/>
                </a:solidFill>
              </a:rPr>
              <a:t>How can we help you? 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b="1" kern="0" dirty="0">
                <a:solidFill>
                  <a:schemeClr val="tx1"/>
                </a:solidFill>
              </a:rPr>
              <a:t>What type(s) of PD do you want?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kern="0" dirty="0">
                <a:solidFill>
                  <a:schemeClr val="tx1"/>
                </a:solidFill>
              </a:rPr>
              <a:t>FRIB will contribute talks/booths at many events in the spring, so watch for our call for volunteers!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7997825" y="3733800"/>
            <a:ext cx="3923241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3"/>
          <a:stretch/>
        </p:blipFill>
        <p:spPr>
          <a:xfrm>
            <a:off x="7997825" y="1371601"/>
            <a:ext cx="392324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9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95"/>
          <a:stretch/>
        </p:blipFill>
        <p:spPr>
          <a:xfrm>
            <a:off x="-12700" y="0"/>
            <a:ext cx="13030200" cy="73152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8373" y="762000"/>
            <a:ext cx="12788053" cy="395013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“Pay no attention to the</a:t>
            </a:r>
            <a:b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 behind the curtain!”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18298" y="7038202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©MGM 1939, 1967</a:t>
            </a:r>
          </a:p>
        </p:txBody>
      </p:sp>
    </p:spTree>
    <p:extLst>
      <p:ext uri="{BB962C8B-B14F-4D97-AF65-F5344CB8AC3E}">
        <p14:creationId xmlns:p14="http://schemas.microsoft.com/office/powerpoint/2010/main" val="2411661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95"/>
          <a:stretch/>
        </p:blipFill>
        <p:spPr>
          <a:xfrm>
            <a:off x="-12700" y="0"/>
            <a:ext cx="13030200" cy="73152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8373" y="395170"/>
            <a:ext cx="12788053" cy="1128674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impressions does this give you?</a:t>
            </a:r>
            <a:b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it make you feel?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18298" y="7038202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©MGM 1939, 1967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49600" y="4682066"/>
            <a:ext cx="6668698" cy="1413934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571500" indent="-571500" algn="l">
              <a:buClr>
                <a:srgbClr val="00FF00"/>
              </a:buClr>
              <a:buBlip>
                <a:blip r:embed="rId3"/>
              </a:buBlip>
            </a:pPr>
            <a:r>
              <a:rPr lang="en-US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</a:t>
            </a:r>
          </a:p>
          <a:p>
            <a:pPr marL="571500" indent="-571500" algn="l">
              <a:buClr>
                <a:srgbClr val="00FF00"/>
              </a:buClr>
              <a:buFont typeface="Wingdings" panose="05000000000000000000" pitchFamily="2" charset="2"/>
              <a:buChar char="ü"/>
            </a:pPr>
            <a:r>
              <a:rPr lang="en-US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Interesting</a:t>
            </a:r>
          </a:p>
          <a:p>
            <a:pPr marL="571500" indent="-571500" algn="l">
              <a:buClr>
                <a:srgbClr val="00FF00"/>
              </a:buClr>
              <a:buFont typeface="Wingdings" panose="05000000000000000000" pitchFamily="2" charset="2"/>
              <a:buChar char="ü"/>
            </a:pPr>
            <a:r>
              <a:rPr lang="en-US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Relatable/approachable</a:t>
            </a:r>
          </a:p>
          <a:p>
            <a:pPr marL="571500" indent="-571500" algn="l">
              <a:buClr>
                <a:srgbClr val="00FF00"/>
              </a:buClr>
              <a:buFont typeface="Wingdings" panose="05000000000000000000" pitchFamily="2" charset="2"/>
              <a:buChar char="ü"/>
            </a:pPr>
            <a:r>
              <a:rPr lang="en-US" altLang="en-US" sz="4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405480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Why communicate with the public?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54200" y="1371601"/>
            <a:ext cx="4419600" cy="4399598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b="1" i="1" dirty="0"/>
              <a:t>Connect</a:t>
            </a:r>
            <a:r>
              <a:rPr lang="en-US" sz="2800" b="1" dirty="0"/>
              <a:t> with humans! The value of outreach is: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 dirty="0"/>
              <a:t>Sharing why your work is important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 dirty="0"/>
              <a:t>Spreading the excitement (&amp; maybe rekindling your own)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 dirty="0"/>
              <a:t>Correcting misconceptions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 dirty="0"/>
              <a:t>Knowing you have made a difference in others’ lives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 dirty="0"/>
              <a:t>Creating a brighter future for humanity</a:t>
            </a:r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/>
          <a:stretch>
            <a:fillRect/>
          </a:stretch>
        </p:blipFill>
        <p:spPr bwMode="auto">
          <a:xfrm>
            <a:off x="6624400" y="1371600"/>
            <a:ext cx="4018519" cy="439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1884" y="5931842"/>
            <a:ext cx="828103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64308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Outreach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64308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benefits BOTH volunteers AND the community!</a:t>
            </a:r>
          </a:p>
        </p:txBody>
      </p:sp>
    </p:spTree>
    <p:extLst>
      <p:ext uri="{BB962C8B-B14F-4D97-AF65-F5344CB8AC3E}">
        <p14:creationId xmlns:p14="http://schemas.microsoft.com/office/powerpoint/2010/main" val="193643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Who has stepped up before?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11316" y="1328032"/>
            <a:ext cx="4394263" cy="439959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b="1" dirty="0"/>
              <a:t>Have </a:t>
            </a:r>
            <a:r>
              <a:rPr lang="en-US" sz="2800" b="1" i="1" dirty="0"/>
              <a:t>you</a:t>
            </a:r>
            <a:r>
              <a:rPr lang="en-US" sz="2800" b="1" dirty="0"/>
              <a:t> ever performed:</a:t>
            </a:r>
          </a:p>
          <a:p>
            <a:pPr marL="571500" lvl="1" indent="-2349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Public Outreach</a:t>
            </a:r>
          </a:p>
          <a:p>
            <a:pPr marL="571500" lvl="1" indent="-2349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Community Engagement</a:t>
            </a:r>
          </a:p>
          <a:p>
            <a:pPr marL="571500" lvl="1" indent="-2349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Informal Learning</a:t>
            </a:r>
          </a:p>
          <a:p>
            <a:pPr marL="571500" lvl="1" indent="-2349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Science Communication</a:t>
            </a:r>
          </a:p>
          <a:p>
            <a:pPr marL="571500" lvl="1" indent="-2349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Whatever you call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8" r="30843" b="23959"/>
          <a:stretch/>
        </p:blipFill>
        <p:spPr>
          <a:xfrm>
            <a:off x="8629441" y="1421341"/>
            <a:ext cx="3962401" cy="2506685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4" b="19425"/>
          <a:stretch/>
        </p:blipFill>
        <p:spPr>
          <a:xfrm>
            <a:off x="4089400" y="4267200"/>
            <a:ext cx="4559363" cy="2088847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3527831"/>
            <a:ext cx="3919424" cy="277304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3"/>
          <a:stretch/>
        </p:blipFill>
        <p:spPr>
          <a:xfrm>
            <a:off x="406400" y="1421341"/>
            <a:ext cx="3879516" cy="2404601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4779" b="26185"/>
          <a:stretch/>
        </p:blipFill>
        <p:spPr>
          <a:xfrm>
            <a:off x="765587" y="3476003"/>
            <a:ext cx="3716338" cy="28194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0754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Know your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54882" y="1240043"/>
            <a:ext cx="6176963" cy="5257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400" b="1" dirty="0"/>
              <a:t>What do you want to communicate? 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Focus on the BIG IDEA</a:t>
            </a:r>
          </a:p>
          <a:p>
            <a:pPr>
              <a:lnSpc>
                <a:spcPct val="100000"/>
              </a:lnSpc>
              <a:defRPr/>
            </a:pPr>
            <a:r>
              <a:rPr lang="en-US" sz="2400" b="1" dirty="0"/>
              <a:t>Who is your target audience? 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How/where/when can you communicate to them?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What should they be able to tell friends/family?</a:t>
            </a:r>
          </a:p>
          <a:p>
            <a:pPr>
              <a:lnSpc>
                <a:spcPct val="100000"/>
              </a:lnSpc>
              <a:defRPr/>
            </a:pPr>
            <a:r>
              <a:rPr lang="en-US" sz="2400" b="1" dirty="0"/>
              <a:t>What can you actually teach?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With informal education: not much! 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Keep your expectations </a:t>
            </a:r>
            <a:r>
              <a:rPr lang="en-US" sz="1800" i="1" dirty="0"/>
              <a:t>reasonable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HOW does this topic affect THEM?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Keep focused on the message</a:t>
            </a:r>
          </a:p>
          <a:p>
            <a:pPr>
              <a:lnSpc>
                <a:spcPct val="100000"/>
              </a:lnSpc>
              <a:defRPr/>
            </a:pPr>
            <a:r>
              <a:rPr lang="en-US" sz="2400" b="1" dirty="0"/>
              <a:t>How can you make a long-term impact?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Introduce your audience to something new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Give them ideas and tools for the future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b="1" dirty="0"/>
              <a:t>Change attitudes</a:t>
            </a:r>
          </a:p>
        </p:txBody>
      </p:sp>
      <p:sp>
        <p:nvSpPr>
          <p:cNvPr id="6" name="Oval 5"/>
          <p:cNvSpPr/>
          <p:nvPr/>
        </p:nvSpPr>
        <p:spPr>
          <a:xfrm>
            <a:off x="1701800" y="5739150"/>
            <a:ext cx="2250757" cy="464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6356" y="5694402"/>
            <a:ext cx="4507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rush Script MT" panose="03060802040406070304" pitchFamily="66" charset="0"/>
              </a:rPr>
              <a:t>!!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t="368" r="8052" b="18750"/>
          <a:stretch/>
        </p:blipFill>
        <p:spPr>
          <a:xfrm>
            <a:off x="7878763" y="1264135"/>
            <a:ext cx="3200401" cy="481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Evidence of changed attitudes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2170748" y="2362756"/>
            <a:ext cx="3130550" cy="395922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b="1" dirty="0">
                <a:solidFill>
                  <a:schemeClr val="tx1"/>
                </a:solidFill>
              </a:rPr>
              <a:t>Attitudes recorded before outreach experience:</a:t>
            </a:r>
          </a:p>
          <a:p>
            <a:pPr marL="482600"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kern="1200" dirty="0">
                <a:latin typeface="+mn-lt"/>
                <a:cs typeface="+mn-cs"/>
              </a:rPr>
              <a:t>Curiosity</a:t>
            </a:r>
          </a:p>
          <a:p>
            <a:pPr marL="482600"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kern="1200" dirty="0">
                <a:latin typeface="+mn-lt"/>
                <a:cs typeface="+mn-cs"/>
              </a:rPr>
              <a:t>Anxiety</a:t>
            </a:r>
          </a:p>
          <a:p>
            <a:pPr marL="482600"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kern="1200" dirty="0">
                <a:latin typeface="+mn-lt"/>
                <a:cs typeface="+mn-cs"/>
              </a:rPr>
              <a:t>Intimidation</a:t>
            </a:r>
          </a:p>
          <a:p>
            <a:pPr marL="482600"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kern="1200" dirty="0">
                <a:latin typeface="+mn-lt"/>
                <a:cs typeface="+mn-cs"/>
              </a:rPr>
              <a:t>Confusion</a:t>
            </a:r>
          </a:p>
          <a:p>
            <a:pPr marL="482600"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kern="1200" dirty="0">
                <a:latin typeface="+mn-lt"/>
                <a:cs typeface="+mn-cs"/>
              </a:rPr>
              <a:t>Bewilderment</a:t>
            </a:r>
          </a:p>
          <a:p>
            <a:pPr marL="482600"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kern="1200" dirty="0">
                <a:latin typeface="+mn-lt"/>
                <a:cs typeface="+mn-cs"/>
              </a:rPr>
              <a:t>Disinterest</a:t>
            </a:r>
          </a:p>
          <a:p>
            <a:pPr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178800" y="2362200"/>
            <a:ext cx="3200402" cy="3959781"/>
          </a:xfrm>
          <a:prstGeom prst="rect">
            <a:avLst/>
          </a:prstGeom>
        </p:spPr>
        <p:txBody>
          <a:bodyPr/>
          <a:lstStyle>
            <a:lvl1pPr marL="0" indent="0" defTabSz="843458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None/>
              <a:defRPr sz="24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2400" i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621163" indent="-168691" defTabSz="843458" eaLnBrk="1" hangingPunct="1">
              <a:lnSpc>
                <a:spcPct val="90000"/>
              </a:lnSpc>
              <a:spcBef>
                <a:spcPts val="211"/>
              </a:spcBef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cs typeface="ヒラギノ角ゴ Pro W3" pitchFamily="-111" charset="-128"/>
              </a:defRPr>
            </a:lvl3pPr>
            <a:lvl4pPr marL="764630" indent="-140314" defTabSz="843458" eaLnBrk="1" hangingPunct="1">
              <a:lnSpc>
                <a:spcPct val="90000"/>
              </a:lnSpc>
              <a:spcBef>
                <a:spcPts val="211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cs typeface="ヒラギノ角ゴ Pro W3"/>
              </a:defRPr>
            </a:lvl4pPr>
            <a:lvl5pPr marL="1053141" indent="-189187" defTabSz="843458" eaLnBrk="1" hangingPunct="1">
              <a:lnSpc>
                <a:spcPct val="90000"/>
              </a:lnSpc>
              <a:spcBef>
                <a:spcPts val="211"/>
              </a:spcBef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cs typeface="ヒラギノ角ゴ Pro W3"/>
              </a:defRPr>
            </a:lvl5pPr>
            <a:lvl6pPr marL="2334459" indent="-158297" defTabSz="848138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</a:defRPr>
            </a:lvl6pPr>
            <a:lvl7pPr marL="2814350" indent="-158297" defTabSz="848138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</a:defRPr>
            </a:lvl7pPr>
            <a:lvl8pPr marL="3294241" indent="-158297" defTabSz="848138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</a:defRPr>
            </a:lvl8pPr>
            <a:lvl9pPr marL="3774127" indent="-158297" defTabSz="848138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</a:defRPr>
            </a:lvl9pPr>
          </a:lstStyle>
          <a:p>
            <a:r>
              <a:rPr lang="en-US" dirty="0"/>
              <a:t>Attitudes taken from post-surveys of attendees:</a:t>
            </a:r>
          </a:p>
          <a:p>
            <a:pPr lvl="1"/>
            <a:r>
              <a:rPr lang="en-US" dirty="0"/>
              <a:t>Amazement</a:t>
            </a:r>
          </a:p>
          <a:p>
            <a:pPr lvl="1"/>
            <a:r>
              <a:rPr lang="en-US" dirty="0"/>
              <a:t>Interest</a:t>
            </a:r>
          </a:p>
          <a:p>
            <a:pPr lvl="1"/>
            <a:r>
              <a:rPr lang="en-US" dirty="0"/>
              <a:t>Excitement</a:t>
            </a:r>
          </a:p>
          <a:p>
            <a:pPr lvl="1"/>
            <a:r>
              <a:rPr lang="en-US" dirty="0"/>
              <a:t>Inspiration</a:t>
            </a:r>
          </a:p>
          <a:p>
            <a:pPr lvl="1"/>
            <a:r>
              <a:rPr lang="en-US" dirty="0"/>
              <a:t>Enthusiasm</a:t>
            </a:r>
          </a:p>
          <a:p>
            <a:pPr lvl="1"/>
            <a:r>
              <a:rPr lang="en-US" dirty="0"/>
              <a:t>Gratitude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461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0800" y="2362755"/>
            <a:ext cx="2819400" cy="375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2800" y="1295400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54075" eaLnBrk="0" hangingPunct="0">
              <a:spcBef>
                <a:spcPct val="50000"/>
              </a:spcBef>
              <a:buSzPct val="100000"/>
              <a:defRPr/>
            </a:pPr>
            <a:r>
              <a:rPr lang="en-US" sz="2400" b="1" dirty="0"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rPr>
              <a:t>FRIB has collaborated with the MSU College of Education to perform program assessments.</a:t>
            </a:r>
          </a:p>
        </p:txBody>
      </p:sp>
    </p:spTree>
    <p:extLst>
      <p:ext uri="{BB962C8B-B14F-4D97-AF65-F5344CB8AC3E}">
        <p14:creationId xmlns:p14="http://schemas.microsoft.com/office/powerpoint/2010/main" val="115016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4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3.xml><?xml version="1.0" encoding="utf-8"?>
<a:theme xmlns:a="http://schemas.openxmlformats.org/drawingml/2006/main" name="5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DCD8DB76C63B4E9C4729B3AFA1197F" ma:contentTypeVersion="1" ma:contentTypeDescription="Create a new document." ma:contentTypeScope="" ma:versionID="367f3548f3b2bfad7c81c5cbc4a0cb67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d988c8ba9295c2f4821d694f485966e4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E8FE59-01DD-4B8A-B858-47D0AA5B52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EBCA22-6E20-4C71-AFAC-46122DD6B1EA}">
  <ds:schemaRefs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31ac3772-10db-466f-87b2-5ca6a813de61"/>
  </ds:schemaRefs>
</ds:datastoreItem>
</file>

<file path=customXml/itemProps3.xml><?xml version="1.0" encoding="utf-8"?>
<ds:datastoreItem xmlns:ds="http://schemas.openxmlformats.org/officeDocument/2006/customXml" ds:itemID="{9F130589-1FB5-4BC6-BC60-C945B2618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32791</TotalTime>
  <Pages>23</Pages>
  <Words>1780</Words>
  <Application>Microsoft Office PowerPoint</Application>
  <PresentationFormat>Custom</PresentationFormat>
  <Paragraphs>259</Paragraphs>
  <Slides>30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ＭＳ Ｐゴシック</vt:lpstr>
      <vt:lpstr>Arial</vt:lpstr>
      <vt:lpstr>Arial Black</vt:lpstr>
      <vt:lpstr>Brush Script MT</vt:lpstr>
      <vt:lpstr>Franklin Gothic Book</vt:lpstr>
      <vt:lpstr>Helvetica</vt:lpstr>
      <vt:lpstr>Lucida Grande</vt:lpstr>
      <vt:lpstr>Symbol</vt:lpstr>
      <vt:lpstr>Wingdings</vt:lpstr>
      <vt:lpstr>ヒラギノ角ゴ Pro W3</vt:lpstr>
      <vt:lpstr>3_FRIB3</vt:lpstr>
      <vt:lpstr>4_FRIB3</vt:lpstr>
      <vt:lpstr>5_FRIB3</vt:lpstr>
      <vt:lpstr>PowerPoint Presentation</vt:lpstr>
      <vt:lpstr>“I am SCIENCE,  the Great and Powerful!”</vt:lpstr>
      <vt:lpstr>What impressions does this give you? How does it make you feel?</vt:lpstr>
      <vt:lpstr>“Pay no attention to the scientist behind the curtain!”</vt:lpstr>
      <vt:lpstr>What impressions does this give you? How does it make you feel?</vt:lpstr>
      <vt:lpstr>Why communicate with the public?</vt:lpstr>
      <vt:lpstr>Who has stepped up before?</vt:lpstr>
      <vt:lpstr>Know your goals</vt:lpstr>
      <vt:lpstr>Evidence of changed attitudes</vt:lpstr>
      <vt:lpstr>Benefits of changed attitudes</vt:lpstr>
      <vt:lpstr>How you communicate matters</vt:lpstr>
      <vt:lpstr>Discussion Question #1</vt:lpstr>
      <vt:lpstr>What is “the hook” to catch their attention?</vt:lpstr>
      <vt:lpstr>Example “hooks”</vt:lpstr>
      <vt:lpstr>Discussion Question #2</vt:lpstr>
      <vt:lpstr>PowerPoint Presentation</vt:lpstr>
      <vt:lpstr>Constructing Your Message</vt:lpstr>
      <vt:lpstr>Discussion Question #3</vt:lpstr>
      <vt:lpstr>Tuning Your Communication</vt:lpstr>
      <vt:lpstr>Talking to the public</vt:lpstr>
      <vt:lpstr>PowerPoint Presentation</vt:lpstr>
      <vt:lpstr>Getting the point across</vt:lpstr>
      <vt:lpstr>Discussion Question #4</vt:lpstr>
      <vt:lpstr>The best way to learn it is to do it</vt:lpstr>
      <vt:lpstr>We make an impact</vt:lpstr>
      <vt:lpstr>What will they remember?</vt:lpstr>
      <vt:lpstr>Maybe you can’t grant wishes,  but you can still change lives</vt:lpstr>
      <vt:lpstr>PowerPoint Presentation</vt:lpstr>
      <vt:lpstr>Outreach opportunities THIS SUMMER – email me</vt:lpstr>
      <vt:lpstr>Professional Development for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Brief</dc:title>
  <dc:creator>Thomas Glasmacher</dc:creator>
  <cp:lastModifiedBy>Constan, Zachary</cp:lastModifiedBy>
  <cp:revision>1034</cp:revision>
  <cp:lastPrinted>2003-05-09T03:33:16Z</cp:lastPrinted>
  <dcterms:created xsi:type="dcterms:W3CDTF">2010-11-26T22:03:55Z</dcterms:created>
  <dcterms:modified xsi:type="dcterms:W3CDTF">2025-05-13T17:45:42Z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0x010100F6DCD8DB76C63B4E9C4729B3AFA1197F</vt:lpwstr>
  </property>
</Properties>
</file>