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20" r:id="rId4"/>
    <p:sldMasterId id="2147484034" r:id="rId5"/>
  </p:sldMasterIdLst>
  <p:notesMasterIdLst>
    <p:notesMasterId r:id="rId30"/>
  </p:notesMasterIdLst>
  <p:handoutMasterIdLst>
    <p:handoutMasterId r:id="rId31"/>
  </p:handoutMasterIdLst>
  <p:sldIdLst>
    <p:sldId id="303" r:id="rId6"/>
    <p:sldId id="304" r:id="rId7"/>
    <p:sldId id="340" r:id="rId8"/>
    <p:sldId id="341" r:id="rId9"/>
    <p:sldId id="262" r:id="rId10"/>
    <p:sldId id="353" r:id="rId11"/>
    <p:sldId id="339" r:id="rId12"/>
    <p:sldId id="366" r:id="rId13"/>
    <p:sldId id="342" r:id="rId14"/>
    <p:sldId id="343" r:id="rId15"/>
    <p:sldId id="384" r:id="rId16"/>
    <p:sldId id="318" r:id="rId17"/>
    <p:sldId id="385" r:id="rId18"/>
    <p:sldId id="354" r:id="rId19"/>
    <p:sldId id="362" r:id="rId20"/>
    <p:sldId id="357" r:id="rId21"/>
    <p:sldId id="358" r:id="rId22"/>
    <p:sldId id="350" r:id="rId23"/>
    <p:sldId id="361" r:id="rId24"/>
    <p:sldId id="325" r:id="rId25"/>
    <p:sldId id="363" r:id="rId26"/>
    <p:sldId id="365" r:id="rId27"/>
    <p:sldId id="320" r:id="rId28"/>
    <p:sldId id="338" r:id="rId29"/>
  </p:sldIdLst>
  <p:sldSz cx="12192000" cy="6858000"/>
  <p:notesSz cx="6997700" cy="9271000"/>
  <p:defaultTextStyle>
    <a:defPPr>
      <a:defRPr lang="en-US"/>
    </a:defPPr>
    <a:lvl1pPr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1pPr>
    <a:lvl2pPr marL="4572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19" userDrawn="1">
          <p15:clr>
            <a:srgbClr val="A4A3A4"/>
          </p15:clr>
        </p15:guide>
        <p15:guide id="2" pos="22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A1F2"/>
    <a:srgbClr val="E68EC8"/>
    <a:srgbClr val="66C3DC"/>
    <a:srgbClr val="67B14B"/>
    <a:srgbClr val="000000"/>
    <a:srgbClr val="064308"/>
    <a:srgbClr val="E6E8DC"/>
    <a:srgbClr val="B7B58A"/>
    <a:srgbClr val="0F0C8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3908" autoAdjust="0"/>
    <p:restoredTop sz="94660"/>
  </p:normalViewPr>
  <p:slideViewPr>
    <p:cSldViewPr snapToObjects="1">
      <p:cViewPr varScale="1">
        <p:scale>
          <a:sx n="100" d="100"/>
          <a:sy n="100" d="100"/>
        </p:scale>
        <p:origin x="114" y="240"/>
      </p:cViewPr>
      <p:guideLst>
        <p:guide orient="horz" pos="2160"/>
        <p:guide pos="3840"/>
      </p:guideLst>
    </p:cSldViewPr>
  </p:slideViewPr>
  <p:notesTextViewPr>
    <p:cViewPr>
      <p:scale>
        <a:sx n="100" d="100"/>
        <a:sy n="100" d="100"/>
      </p:scale>
      <p:origin x="0" y="0"/>
    </p:cViewPr>
  </p:notesTextViewPr>
  <p:notesViewPr>
    <p:cSldViewPr snapToObjects="1">
      <p:cViewPr varScale="1">
        <p:scale>
          <a:sx n="121" d="100"/>
          <a:sy n="121" d="100"/>
        </p:scale>
        <p:origin x="4884" y="96"/>
      </p:cViewPr>
      <p:guideLst>
        <p:guide orient="horz" pos="2919"/>
        <p:guide pos="22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5710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337" cy="463471"/>
          </a:xfrm>
          <a:prstGeom prst="rect">
            <a:avLst/>
          </a:prstGeom>
        </p:spPr>
        <p:txBody>
          <a:bodyPr vert="horz" wrap="square" lIns="92400" tIns="46200" rIns="92400" bIns="46200" numCol="1" anchor="t"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3" name="Date Placeholder 2"/>
          <p:cNvSpPr>
            <a:spLocks noGrp="1"/>
          </p:cNvSpPr>
          <p:nvPr>
            <p:ph type="dt" idx="1"/>
          </p:nvPr>
        </p:nvSpPr>
        <p:spPr>
          <a:xfrm>
            <a:off x="3963744" y="0"/>
            <a:ext cx="3032337" cy="463471"/>
          </a:xfrm>
          <a:prstGeom prst="rect">
            <a:avLst/>
          </a:prstGeom>
        </p:spPr>
        <p:txBody>
          <a:bodyPr vert="horz" wrap="square" lIns="92400" tIns="46200" rIns="92400" bIns="46200" numCol="1" anchor="t"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58165478-8271-4537-9DBA-6DB278E2C8C0}" type="datetime1">
              <a:rPr lang="en-US"/>
              <a:pPr>
                <a:defRPr/>
              </a:pPr>
              <a:t>3/11/2025</a:t>
            </a:fld>
            <a:endParaRPr lang="en-US"/>
          </a:p>
        </p:txBody>
      </p:sp>
      <p:sp>
        <p:nvSpPr>
          <p:cNvPr id="4" name="Slide Image Placeholder 3"/>
          <p:cNvSpPr>
            <a:spLocks noGrp="1" noRot="1" noChangeAspect="1"/>
          </p:cNvSpPr>
          <p:nvPr>
            <p:ph type="sldImg" idx="2"/>
          </p:nvPr>
        </p:nvSpPr>
        <p:spPr>
          <a:xfrm>
            <a:off x="409575" y="695325"/>
            <a:ext cx="6178550" cy="3476625"/>
          </a:xfrm>
          <a:prstGeom prst="rect">
            <a:avLst/>
          </a:prstGeom>
          <a:noFill/>
          <a:ln w="12700">
            <a:solidFill>
              <a:prstClr val="black"/>
            </a:solidFill>
          </a:ln>
        </p:spPr>
        <p:txBody>
          <a:bodyPr vert="horz" wrap="square" lIns="92400" tIns="46200" rIns="92400" bIns="4620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99770" y="4403765"/>
            <a:ext cx="5598160" cy="4171233"/>
          </a:xfrm>
          <a:prstGeom prst="rect">
            <a:avLst/>
          </a:prstGeom>
        </p:spPr>
        <p:txBody>
          <a:bodyPr vert="horz" wrap="square" lIns="92400" tIns="46200" rIns="92400" bIns="46200" numCol="1" anchor="t" anchorCtr="0" compatLnSpc="1">
            <a:prstTxWarp prst="textNoShape">
              <a:avLst/>
            </a:prstTxWarp>
            <a:normAutofit/>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6" name="Footer Placeholder 5"/>
          <p:cNvSpPr>
            <a:spLocks noGrp="1"/>
          </p:cNvSpPr>
          <p:nvPr>
            <p:ph type="ftr" sz="quarter" idx="4"/>
          </p:nvPr>
        </p:nvSpPr>
        <p:spPr>
          <a:xfrm>
            <a:off x="0" y="8805937"/>
            <a:ext cx="3032337" cy="463470"/>
          </a:xfrm>
          <a:prstGeom prst="rect">
            <a:avLst/>
          </a:prstGeom>
        </p:spPr>
        <p:txBody>
          <a:bodyPr vert="horz" wrap="square" lIns="92400" tIns="46200" rIns="92400" bIns="46200" numCol="1" anchor="b"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7" name="Slide Number Placeholder 6"/>
          <p:cNvSpPr>
            <a:spLocks noGrp="1"/>
          </p:cNvSpPr>
          <p:nvPr>
            <p:ph type="sldNum" sz="quarter" idx="5"/>
          </p:nvPr>
        </p:nvSpPr>
        <p:spPr>
          <a:xfrm>
            <a:off x="3963744" y="8805937"/>
            <a:ext cx="3032337" cy="463470"/>
          </a:xfrm>
          <a:prstGeom prst="rect">
            <a:avLst/>
          </a:prstGeom>
        </p:spPr>
        <p:txBody>
          <a:bodyPr vert="horz" wrap="square" lIns="92400" tIns="46200" rIns="92400" bIns="46200" numCol="1" anchor="b"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74EB2CD8-9047-43A5-BEAD-229CAC8CFCAA}" type="slidenum">
              <a:rPr lang="en-US"/>
              <a:pPr>
                <a:defRPr/>
              </a:pPr>
              <a:t>‹#›</a:t>
            </a:fld>
            <a:endParaRPr lang="en-US"/>
          </a:p>
        </p:txBody>
      </p:sp>
    </p:spTree>
    <p:extLst>
      <p:ext uri="{BB962C8B-B14F-4D97-AF65-F5344CB8AC3E}">
        <p14:creationId xmlns:p14="http://schemas.microsoft.com/office/powerpoint/2010/main" val="4104131628"/>
      </p:ext>
    </p:extLst>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pitchFamily="-65" charset="-128"/>
      </a:defRPr>
    </a:lvl1pPr>
    <a:lvl2pPr marL="742950" indent="-285750"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a:defRPr>
    </a:lvl2pPr>
    <a:lvl3pPr marL="11430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pitchFamily="-65" charset="-128"/>
      </a:defRPr>
    </a:lvl3pPr>
    <a:lvl4pPr marL="16002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4pPr>
    <a:lvl5pPr marL="20574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9575" y="695325"/>
            <a:ext cx="6178550"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a:ea typeface="ヒラギノ角ゴ Pro W3"/>
              <a:cs typeface="ヒラギノ角ゴ Pro W3"/>
            </a:endParaRPr>
          </a:p>
        </p:txBody>
      </p:sp>
    </p:spTree>
    <p:extLst>
      <p:ext uri="{BB962C8B-B14F-4D97-AF65-F5344CB8AC3E}">
        <p14:creationId xmlns:p14="http://schemas.microsoft.com/office/powerpoint/2010/main" val="84153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26: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26:notes"/>
          <p:cNvSpPr>
            <a:spLocks noGrp="1" noRot="1" noChangeAspect="1"/>
          </p:cNvSpPr>
          <p:nvPr>
            <p:ph type="sldImg" idx="2"/>
          </p:nvPr>
        </p:nvSpPr>
        <p:spPr>
          <a:xfrm>
            <a:off x="409575" y="695325"/>
            <a:ext cx="6180138"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0843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409575" y="695325"/>
            <a:ext cx="6178550" cy="3476625"/>
          </a:xfrm>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r>
              <a:rPr lang="en-US" u="sng" dirty="0">
                <a:ea typeface="ヒラギノ角ゴ Pro W3"/>
                <a:cs typeface="ヒラギノ角ゴ Pro W3"/>
              </a:rPr>
              <a:t>Other Points</a:t>
            </a:r>
            <a:r>
              <a:rPr lang="en-US" u="sng" baseline="0" dirty="0">
                <a:ea typeface="ヒラギノ角ゴ Pro W3"/>
                <a:cs typeface="ヒラギノ角ゴ Pro W3"/>
              </a:rPr>
              <a:t> to Mention</a:t>
            </a:r>
            <a:r>
              <a:rPr lang="en-US" baseline="0" dirty="0">
                <a:ea typeface="ヒラギノ角ゴ Pro W3"/>
                <a:cs typeface="ヒラギノ角ゴ Pro W3"/>
              </a:rPr>
              <a:t>:</a:t>
            </a:r>
          </a:p>
          <a:p>
            <a:endParaRPr lang="en-US" dirty="0">
              <a:ea typeface="ヒラギノ角ゴ Pro W3"/>
              <a:cs typeface="ヒラギノ角ゴ Pro W3"/>
            </a:endParaRPr>
          </a:p>
          <a:p>
            <a:pPr marL="171450" indent="-171450">
              <a:buFont typeface="Arial" panose="020B0604020202020204" pitchFamily="34" charset="0"/>
              <a:buChar char="•"/>
            </a:pPr>
            <a:r>
              <a:rPr lang="en-US" dirty="0">
                <a:ea typeface="ヒラギノ角ゴ Pro W3"/>
                <a:cs typeface="ヒラギノ角ゴ Pro W3"/>
              </a:rPr>
              <a:t>FRIB enables</a:t>
            </a:r>
            <a:r>
              <a:rPr lang="en-US" baseline="0" dirty="0">
                <a:ea typeface="ヒラギノ角ゴ Pro W3"/>
                <a:cs typeface="ヒラギノ角ゴ Pro W3"/>
              </a:rPr>
              <a:t> scientist to make discoveries in properties of atomic nuclei, nuclear astrophysics, tests of fundamental symmetries, and isotope research for society</a:t>
            </a:r>
          </a:p>
          <a:p>
            <a:pPr marL="171450" indent="-171450">
              <a:buFont typeface="Arial" panose="020B0604020202020204" pitchFamily="34" charset="0"/>
              <a:buChar char="•"/>
            </a:pPr>
            <a:r>
              <a:rPr lang="en-US" baseline="0" dirty="0">
                <a:ea typeface="ヒラギノ角ゴ Pro W3"/>
                <a:cs typeface="ヒラギノ角ゴ Pro W3"/>
              </a:rPr>
              <a:t>Approximately 1,400 world-class scientists are engaged and belong to the FRIB Users Organization (FRIBUO)</a:t>
            </a:r>
          </a:p>
          <a:p>
            <a:pPr marL="171450" indent="-171450">
              <a:buFont typeface="Arial" panose="020B0604020202020204" pitchFamily="34" charset="0"/>
              <a:buChar char="•"/>
            </a:pPr>
            <a:r>
              <a:rPr lang="en-US" baseline="0" dirty="0">
                <a:ea typeface="ヒラギノ角ゴ Pro W3"/>
                <a:cs typeface="ヒラギノ角ゴ Pro W3"/>
              </a:rPr>
              <a:t>Made possible by partnerships with the best in the nation and world; 13 active Work-for-Others agreements and 14 active MOUs</a:t>
            </a:r>
          </a:p>
          <a:p>
            <a:pPr marL="171450" indent="-171450">
              <a:buFont typeface="Arial" panose="020B0604020202020204" pitchFamily="34" charset="0"/>
              <a:buChar char="•"/>
            </a:pPr>
            <a:endParaRPr lang="en-US" dirty="0">
              <a:ea typeface="ヒラギノ角ゴ Pro W3"/>
              <a:cs typeface="ヒラギノ角ゴ Pro W3"/>
            </a:endParaRPr>
          </a:p>
        </p:txBody>
      </p:sp>
    </p:spTree>
    <p:extLst>
      <p:ext uri="{BB962C8B-B14F-4D97-AF65-F5344CB8AC3E}">
        <p14:creationId xmlns:p14="http://schemas.microsoft.com/office/powerpoint/2010/main" val="3287256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9575" y="695325"/>
            <a:ext cx="6178550"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a:ea typeface="ヒラギノ角ゴ Pro W3"/>
              <a:cs typeface="ヒラギノ角ゴ Pro W3"/>
            </a:endParaRPr>
          </a:p>
        </p:txBody>
      </p:sp>
    </p:spTree>
    <p:extLst>
      <p:ext uri="{BB962C8B-B14F-4D97-AF65-F5344CB8AC3E}">
        <p14:creationId xmlns:p14="http://schemas.microsoft.com/office/powerpoint/2010/main" val="4082326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r>
              <a:rPr lang="en-US" u="sng" dirty="0">
                <a:ea typeface="ヒラギノ角ゴ Pro W3"/>
                <a:cs typeface="ヒラギノ角ゴ Pro W3"/>
              </a:rPr>
              <a:t>Other Points</a:t>
            </a:r>
            <a:r>
              <a:rPr lang="en-US" u="sng" baseline="0" dirty="0">
                <a:ea typeface="ヒラギノ角ゴ Pro W3"/>
                <a:cs typeface="ヒラギノ角ゴ Pro W3"/>
              </a:rPr>
              <a:t> to Mention</a:t>
            </a:r>
            <a:r>
              <a:rPr lang="en-US" baseline="0" dirty="0">
                <a:ea typeface="ヒラギノ角ゴ Pro W3"/>
                <a:cs typeface="ヒラギノ角ゴ Pro W3"/>
              </a:rPr>
              <a:t>:</a:t>
            </a:r>
          </a:p>
          <a:p>
            <a:endParaRPr lang="en-US" dirty="0">
              <a:ea typeface="ヒラギノ角ゴ Pro W3"/>
              <a:cs typeface="ヒラギノ角ゴ Pro W3"/>
            </a:endParaRPr>
          </a:p>
          <a:p>
            <a:pPr marL="171450" indent="-171450">
              <a:buFont typeface="Arial" panose="020B0604020202020204" pitchFamily="34" charset="0"/>
              <a:buChar char="•"/>
            </a:pPr>
            <a:r>
              <a:rPr lang="en-US" dirty="0">
                <a:ea typeface="ヒラギノ角ゴ Pro W3"/>
                <a:cs typeface="ヒラギノ角ゴ Pro W3"/>
              </a:rPr>
              <a:t>FRIB enables</a:t>
            </a:r>
            <a:r>
              <a:rPr lang="en-US" baseline="0" dirty="0">
                <a:ea typeface="ヒラギノ角ゴ Pro W3"/>
                <a:cs typeface="ヒラギノ角ゴ Pro W3"/>
              </a:rPr>
              <a:t> scientist to make discoveries in properties of atomic nuclei, nuclear astrophysics, tests of fundamental symmetries, and isotope research for society</a:t>
            </a:r>
          </a:p>
          <a:p>
            <a:pPr marL="171450" indent="-171450">
              <a:buFont typeface="Arial" panose="020B0604020202020204" pitchFamily="34" charset="0"/>
              <a:buChar char="•"/>
            </a:pPr>
            <a:r>
              <a:rPr lang="en-US" baseline="0">
                <a:ea typeface="ヒラギノ角ゴ Pro W3"/>
                <a:cs typeface="ヒラギノ角ゴ Pro W3"/>
              </a:rPr>
              <a:t>Approximately 1,400 </a:t>
            </a:r>
            <a:r>
              <a:rPr lang="en-US" baseline="0" dirty="0">
                <a:ea typeface="ヒラギノ角ゴ Pro W3"/>
                <a:cs typeface="ヒラギノ角ゴ Pro W3"/>
              </a:rPr>
              <a:t>world-class scientists are engaged and belong to the FRIB Users Organization (FRIBUO)</a:t>
            </a:r>
          </a:p>
          <a:p>
            <a:pPr marL="171450" indent="-171450">
              <a:buFont typeface="Arial" panose="020B0604020202020204" pitchFamily="34" charset="0"/>
              <a:buChar char="•"/>
            </a:pPr>
            <a:r>
              <a:rPr lang="en-US" baseline="0" dirty="0">
                <a:ea typeface="ヒラギノ角ゴ Pro W3"/>
                <a:cs typeface="ヒラギノ角ゴ Pro W3"/>
              </a:rPr>
              <a:t>Made possible by partnerships with the best in the nation and world; 13 active Work-for-Others agreements and 14 active MOUs</a:t>
            </a:r>
          </a:p>
          <a:p>
            <a:pPr marL="171450" indent="-171450">
              <a:buFont typeface="Arial" panose="020B0604020202020204" pitchFamily="34" charset="0"/>
              <a:buChar char="•"/>
            </a:pPr>
            <a:endParaRPr lang="en-US" dirty="0">
              <a:ea typeface="ヒラギノ角ゴ Pro W3"/>
              <a:cs typeface="ヒラギノ角ゴ Pro W3"/>
            </a:endParaRPr>
          </a:p>
        </p:txBody>
      </p:sp>
    </p:spTree>
    <p:extLst>
      <p:ext uri="{BB962C8B-B14F-4D97-AF65-F5344CB8AC3E}">
        <p14:creationId xmlns:p14="http://schemas.microsoft.com/office/powerpoint/2010/main" val="607372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r>
              <a:rPr lang="en-US" u="sng" dirty="0">
                <a:ea typeface="ヒラギノ角ゴ Pro W3"/>
                <a:cs typeface="ヒラギノ角ゴ Pro W3"/>
              </a:rPr>
              <a:t>Other Points</a:t>
            </a:r>
            <a:r>
              <a:rPr lang="en-US" u="sng" baseline="0" dirty="0">
                <a:ea typeface="ヒラギノ角ゴ Pro W3"/>
                <a:cs typeface="ヒラギノ角ゴ Pro W3"/>
              </a:rPr>
              <a:t> to Mention</a:t>
            </a:r>
            <a:r>
              <a:rPr lang="en-US" baseline="0" dirty="0">
                <a:ea typeface="ヒラギノ角ゴ Pro W3"/>
                <a:cs typeface="ヒラギノ角ゴ Pro W3"/>
              </a:rPr>
              <a:t>:</a:t>
            </a:r>
          </a:p>
          <a:p>
            <a:endParaRPr lang="en-US" dirty="0">
              <a:ea typeface="ヒラギノ角ゴ Pro W3"/>
              <a:cs typeface="ヒラギノ角ゴ Pro W3"/>
            </a:endParaRPr>
          </a:p>
          <a:p>
            <a:pPr marL="171450" indent="-171450">
              <a:buFont typeface="Arial" panose="020B0604020202020204" pitchFamily="34" charset="0"/>
              <a:buChar char="•"/>
            </a:pPr>
            <a:r>
              <a:rPr lang="en-US" dirty="0">
                <a:ea typeface="ヒラギノ角ゴ Pro W3"/>
                <a:cs typeface="ヒラギノ角ゴ Pro W3"/>
              </a:rPr>
              <a:t>FRIB enables</a:t>
            </a:r>
            <a:r>
              <a:rPr lang="en-US" baseline="0" dirty="0">
                <a:ea typeface="ヒラギノ角ゴ Pro W3"/>
                <a:cs typeface="ヒラギノ角ゴ Pro W3"/>
              </a:rPr>
              <a:t> scientist to make discoveries in properties of atomic nuclei, nuclear astrophysics, tests of fundamental symmetries, and isotope research for society</a:t>
            </a:r>
          </a:p>
          <a:p>
            <a:pPr marL="171450" indent="-171450">
              <a:buFont typeface="Arial" panose="020B0604020202020204" pitchFamily="34" charset="0"/>
              <a:buChar char="•"/>
            </a:pPr>
            <a:r>
              <a:rPr lang="en-US" baseline="0">
                <a:ea typeface="ヒラギノ角ゴ Pro W3"/>
                <a:cs typeface="ヒラギノ角ゴ Pro W3"/>
              </a:rPr>
              <a:t>Approximately 1,400 </a:t>
            </a:r>
            <a:r>
              <a:rPr lang="en-US" baseline="0" dirty="0">
                <a:ea typeface="ヒラギノ角ゴ Pro W3"/>
                <a:cs typeface="ヒラギノ角ゴ Pro W3"/>
              </a:rPr>
              <a:t>world-class scientists are engaged and belong to the FRIB Users Organization (FRIBUO)</a:t>
            </a:r>
          </a:p>
          <a:p>
            <a:pPr marL="171450" indent="-171450">
              <a:buFont typeface="Arial" panose="020B0604020202020204" pitchFamily="34" charset="0"/>
              <a:buChar char="•"/>
            </a:pPr>
            <a:r>
              <a:rPr lang="en-US" baseline="0" dirty="0">
                <a:ea typeface="ヒラギノ角ゴ Pro W3"/>
                <a:cs typeface="ヒラギノ角ゴ Pro W3"/>
              </a:rPr>
              <a:t>Made possible by partnerships with the best in the nation and world; 13 active Work-for-Others agreements and 14 active MOUs</a:t>
            </a:r>
          </a:p>
          <a:p>
            <a:pPr marL="171450" indent="-171450">
              <a:buFont typeface="Arial" panose="020B0604020202020204" pitchFamily="34" charset="0"/>
              <a:buChar char="•"/>
            </a:pPr>
            <a:endParaRPr lang="en-US" dirty="0">
              <a:ea typeface="ヒラギノ角ゴ Pro W3"/>
              <a:cs typeface="ヒラギノ角ゴ Pro W3"/>
            </a:endParaRPr>
          </a:p>
        </p:txBody>
      </p:sp>
    </p:spTree>
    <p:extLst>
      <p:ext uri="{BB962C8B-B14F-4D97-AF65-F5344CB8AC3E}">
        <p14:creationId xmlns:p14="http://schemas.microsoft.com/office/powerpoint/2010/main" val="4278919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9575" y="695325"/>
            <a:ext cx="6178550"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a:ea typeface="ヒラギノ角ゴ Pro W3"/>
              <a:cs typeface="ヒラギノ角ゴ Pro W3"/>
            </a:endParaRPr>
          </a:p>
        </p:txBody>
      </p:sp>
    </p:spTree>
    <p:extLst>
      <p:ext uri="{BB962C8B-B14F-4D97-AF65-F5344CB8AC3E}">
        <p14:creationId xmlns:p14="http://schemas.microsoft.com/office/powerpoint/2010/main" val="2994207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9575" y="695325"/>
            <a:ext cx="6178550"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a:ea typeface="ヒラギノ角ゴ Pro W3"/>
              <a:cs typeface="ヒラギノ角ゴ Pro W3"/>
            </a:endParaRPr>
          </a:p>
        </p:txBody>
      </p:sp>
    </p:spTree>
    <p:extLst>
      <p:ext uri="{BB962C8B-B14F-4D97-AF65-F5344CB8AC3E}">
        <p14:creationId xmlns:p14="http://schemas.microsoft.com/office/powerpoint/2010/main" val="2914434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9575" y="695325"/>
            <a:ext cx="6178550"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a:ea typeface="ヒラギノ角ゴ Pro W3"/>
              <a:cs typeface="ヒラギノ角ゴ Pro W3"/>
            </a:endParaRPr>
          </a:p>
        </p:txBody>
      </p:sp>
    </p:spTree>
    <p:extLst>
      <p:ext uri="{BB962C8B-B14F-4D97-AF65-F5344CB8AC3E}">
        <p14:creationId xmlns:p14="http://schemas.microsoft.com/office/powerpoint/2010/main" val="1386783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9575" y="695325"/>
            <a:ext cx="6178550"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a:ea typeface="ヒラギノ角ゴ Pro W3"/>
              <a:cs typeface="ヒラギノ角ゴ Pro W3"/>
            </a:endParaRPr>
          </a:p>
        </p:txBody>
      </p:sp>
    </p:spTree>
    <p:extLst>
      <p:ext uri="{BB962C8B-B14F-4D97-AF65-F5344CB8AC3E}">
        <p14:creationId xmlns:p14="http://schemas.microsoft.com/office/powerpoint/2010/main" val="12837681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850704" y="1238251"/>
            <a:ext cx="9986635" cy="33554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4835" tIns="32417" rIns="64835" bIns="32417">
            <a:spAutoFit/>
          </a:bodyPr>
          <a:lstStyle/>
          <a:p>
            <a:pPr defTabSz="342780" eaLnBrk="0" hangingPunct="0">
              <a:lnSpc>
                <a:spcPct val="90000"/>
              </a:lnSpc>
              <a:defRPr/>
            </a:pPr>
            <a:endParaRPr lang="en-US" sz="1950" dirty="0">
              <a:latin typeface="Helvetica" pitchFamily="-107" charset="0"/>
              <a:ea typeface="ヒラギノ角ゴ Pro W3" pitchFamily="-107" charset="-128"/>
              <a:cs typeface="Arial" charset="0"/>
            </a:endParaRPr>
          </a:p>
        </p:txBody>
      </p:sp>
      <p:sp>
        <p:nvSpPr>
          <p:cNvPr id="9" name="Subtitle 2"/>
          <p:cNvSpPr>
            <a:spLocks noGrp="1"/>
          </p:cNvSpPr>
          <p:nvPr>
            <p:ph type="subTitle" idx="1"/>
          </p:nvPr>
        </p:nvSpPr>
        <p:spPr>
          <a:xfrm>
            <a:off x="2032000" y="4071938"/>
            <a:ext cx="8128000" cy="1143000"/>
          </a:xfrm>
        </p:spPr>
        <p:txBody>
          <a:bodyPr/>
          <a:lstStyle>
            <a:lvl1pPr marL="0" indent="0" algn="ctr">
              <a:buNone/>
              <a:defRPr/>
            </a:lvl1pPr>
            <a:lvl2pPr marL="324208" indent="0" algn="ctr">
              <a:buNone/>
              <a:defRPr/>
            </a:lvl2pPr>
            <a:lvl3pPr marL="648413" indent="0" algn="ctr">
              <a:buNone/>
              <a:defRPr/>
            </a:lvl3pPr>
            <a:lvl4pPr marL="972620" indent="0" algn="ctr">
              <a:buNone/>
              <a:defRPr/>
            </a:lvl4pPr>
            <a:lvl5pPr marL="1296828" indent="0" algn="ctr">
              <a:buNone/>
              <a:defRPr/>
            </a:lvl5pPr>
            <a:lvl6pPr marL="1621034" indent="0" algn="ctr">
              <a:buNone/>
              <a:defRPr/>
            </a:lvl6pPr>
            <a:lvl7pPr marL="1945241" indent="0" algn="ctr">
              <a:buNone/>
              <a:defRPr/>
            </a:lvl7pPr>
            <a:lvl8pPr marL="2269447" indent="0" algn="ctr">
              <a:buNone/>
              <a:defRPr/>
            </a:lvl8pPr>
            <a:lvl9pPr marL="2593654" indent="0" algn="ctr">
              <a:buNone/>
              <a:defRPr/>
            </a:lvl9pPr>
          </a:lstStyle>
          <a:p>
            <a:r>
              <a:rPr lang="en-US"/>
              <a:t>Click to edit Master subtitle style</a:t>
            </a:r>
            <a:endParaRPr lang="en-US" dirty="0"/>
          </a:p>
        </p:txBody>
      </p:sp>
      <p:sp>
        <p:nvSpPr>
          <p:cNvPr id="7" name="Rectangle 2"/>
          <p:cNvSpPr>
            <a:spLocks noGrp="1" noChangeArrowheads="1"/>
          </p:cNvSpPr>
          <p:nvPr>
            <p:ph type="title"/>
          </p:nvPr>
        </p:nvSpPr>
        <p:spPr bwMode="auto">
          <a:xfrm>
            <a:off x="95256" y="3201434"/>
            <a:ext cx="12001499" cy="370313"/>
          </a:xfrm>
          <a:prstGeom prst="rect">
            <a:avLst/>
          </a:prstGeom>
          <a:noFill/>
          <a:ln w="12700">
            <a:noFill/>
            <a:miter lim="800000"/>
            <a:headEnd/>
            <a:tailEnd/>
          </a:ln>
        </p:spPr>
        <p:txBody>
          <a:bodyPr lIns="56061" tIns="22425" rIns="56061" bIns="22425"/>
          <a:lstStyle/>
          <a:p>
            <a:pPr lvl="0"/>
            <a:r>
              <a:rPr lang="en-US"/>
              <a:t>Click to edit Master title style</a:t>
            </a:r>
            <a:endParaRPr lang="en-US" dirty="0"/>
          </a:p>
        </p:txBody>
      </p:sp>
      <p:sp>
        <p:nvSpPr>
          <p:cNvPr id="6" name="TextBox 5"/>
          <p:cNvSpPr txBox="1"/>
          <p:nvPr userDrawn="1"/>
        </p:nvSpPr>
        <p:spPr>
          <a:xfrm>
            <a:off x="0" y="6387155"/>
            <a:ext cx="12192000" cy="319413"/>
          </a:xfrm>
          <a:prstGeom prst="rect">
            <a:avLst/>
          </a:prstGeom>
          <a:noFill/>
        </p:spPr>
        <p:txBody>
          <a:bodyPr wrap="square" lIns="64865" tIns="32432" rIns="64865" bIns="32432" rtlCol="0">
            <a:spAutoFit/>
          </a:bodyPr>
          <a:lstStyle/>
          <a:p>
            <a:pPr algn="ctr"/>
            <a:r>
              <a:rPr lang="en-US" sz="825" kern="1200" dirty="0">
                <a:solidFill>
                  <a:schemeClr val="tx1"/>
                </a:solidFill>
                <a:latin typeface="+mn-lt"/>
                <a:ea typeface="ヒラギノ角ゴ Pro W3"/>
                <a:cs typeface="ヒラギノ角ゴ Pro W3"/>
              </a:rPr>
              <a:t>This material is based upon work supported by the U.S. Department of Energy, Office of Science, Office of Nuclear Physics and used resources of</a:t>
            </a:r>
          </a:p>
          <a:p>
            <a:pPr algn="ctr"/>
            <a:r>
              <a:rPr lang="en-US" sz="825" kern="1200" dirty="0">
                <a:solidFill>
                  <a:schemeClr val="tx1"/>
                </a:solidFill>
                <a:latin typeface="+mn-lt"/>
                <a:ea typeface="ヒラギノ角ゴ Pro W3"/>
                <a:cs typeface="ヒラギノ角ゴ Pro W3"/>
              </a:rPr>
              <a:t>the</a:t>
            </a:r>
            <a:r>
              <a:rPr lang="en-US" sz="825" kern="1200" baseline="0" dirty="0">
                <a:solidFill>
                  <a:schemeClr val="tx1"/>
                </a:solidFill>
                <a:latin typeface="+mn-lt"/>
                <a:ea typeface="ヒラギノ角ゴ Pro W3"/>
                <a:cs typeface="ヒラギノ角ゴ Pro W3"/>
              </a:rPr>
              <a:t> </a:t>
            </a:r>
            <a:r>
              <a:rPr lang="en-US" sz="825" kern="1200" dirty="0">
                <a:solidFill>
                  <a:schemeClr val="tx1"/>
                </a:solidFill>
                <a:latin typeface="+mn-lt"/>
                <a:ea typeface="ヒラギノ角ゴ Pro W3"/>
                <a:cs typeface="ヒラギノ角ゴ Pro W3"/>
              </a:rPr>
              <a:t>Facility for Rare Isotope Beams (FRIB) Operations, which is a DOE Office of Science User Facility under Award Number DE-SC0023633.</a:t>
            </a:r>
          </a:p>
        </p:txBody>
      </p:sp>
      <p:sp>
        <p:nvSpPr>
          <p:cNvPr id="10" name="Rectangle 9"/>
          <p:cNvSpPr/>
          <p:nvPr userDrawn="1"/>
        </p:nvSpPr>
        <p:spPr>
          <a:xfrm>
            <a:off x="4015216" y="415247"/>
            <a:ext cx="3657600" cy="20999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5900" y="546592"/>
            <a:ext cx="1600200" cy="2043892"/>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19800" y="5642530"/>
            <a:ext cx="3200400" cy="701322"/>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44083" y="5642963"/>
            <a:ext cx="2651760" cy="627065"/>
          </a:xfrm>
          <a:prstGeom prst="rect">
            <a:avLst/>
          </a:prstGeom>
        </p:spPr>
      </p:pic>
    </p:spTree>
    <p:extLst>
      <p:ext uri="{BB962C8B-B14F-4D97-AF65-F5344CB8AC3E}">
        <p14:creationId xmlns:p14="http://schemas.microsoft.com/office/powerpoint/2010/main" val="1374038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 clean bottom">
    <p:spTree>
      <p:nvGrpSpPr>
        <p:cNvPr id="1" name=""/>
        <p:cNvGrpSpPr/>
        <p:nvPr/>
      </p:nvGrpSpPr>
      <p:grpSpPr>
        <a:xfrm>
          <a:off x="0" y="0"/>
          <a:ext cx="0" cy="0"/>
          <a:chOff x="0" y="0"/>
          <a:chExt cx="0" cy="0"/>
        </a:xfrm>
      </p:grpSpPr>
      <p:pic>
        <p:nvPicPr>
          <p:cNvPr id="4" name="Picture 4" descr="FRIB_ppt_top.jpg"/>
          <p:cNvPicPr>
            <a:picLocks noChangeAspect="1"/>
          </p:cNvPicPr>
          <p:nvPr/>
        </p:nvPicPr>
        <p:blipFill>
          <a:blip r:embed="rId2" cstate="print"/>
          <a:srcRect/>
          <a:stretch>
            <a:fillRect/>
          </a:stretch>
        </p:blipFill>
        <p:spPr bwMode="auto">
          <a:xfrm>
            <a:off x="0" y="2"/>
            <a:ext cx="12192000" cy="1003102"/>
          </a:xfrm>
          <a:prstGeom prst="rect">
            <a:avLst/>
          </a:prstGeom>
          <a:noFill/>
          <a:ln w="9525">
            <a:noFill/>
            <a:miter lim="800000"/>
            <a:headEnd/>
            <a:tailEnd/>
          </a:ln>
        </p:spPr>
      </p:pic>
      <p:sp>
        <p:nvSpPr>
          <p:cNvPr id="5"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6" name="Rectangle 5"/>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339907"/>
            <a:ext cx="11988800" cy="370325"/>
          </a:xfrm>
        </p:spPr>
        <p:txBody>
          <a:bodyPr/>
          <a:lstStyle/>
          <a:p>
            <a:r>
              <a:rPr lang="en-US"/>
              <a:t>Click to edit Master title style</a:t>
            </a:r>
            <a:endParaRPr lang="en-US" dirty="0"/>
          </a:p>
        </p:txBody>
      </p:sp>
      <p:sp>
        <p:nvSpPr>
          <p:cNvPr id="9" name="Rectangle 8"/>
          <p:cNvSpPr/>
          <p:nvPr userDrawn="1"/>
        </p:nvSpPr>
        <p:spPr>
          <a:xfrm>
            <a:off x="-16079" y="6063452"/>
            <a:ext cx="12192000" cy="822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206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19" name="Rectangle 18"/>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pic>
        <p:nvPicPr>
          <p:cNvPr id="5" name="Picture 7"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5027414"/>
          </a:xfrm>
        </p:spPr>
        <p:txBody>
          <a:bodyPr/>
          <a:lstStyle>
            <a:lvl3pPr>
              <a:defRPr sz="135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101600" y="343487"/>
            <a:ext cx="11988800" cy="370325"/>
          </a:xfrm>
        </p:spPr>
        <p:txBody>
          <a:bodyPr/>
          <a:lstStyle/>
          <a:p>
            <a:r>
              <a:rPr lang="en-US"/>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a:t>A. Presenter, 12 Month 2023</a:t>
            </a:r>
          </a:p>
        </p:txBody>
      </p:sp>
      <p:sp>
        <p:nvSpPr>
          <p:cNvPr id="10" name="Slide Number Placeholder 4"/>
          <p:cNvSpPr>
            <a:spLocks noGrp="1"/>
          </p:cNvSpPr>
          <p:nvPr>
            <p:ph type="sldNum" sz="quarter" idx="11"/>
          </p:nvPr>
        </p:nvSpPr>
        <p:spPr/>
        <p:txBody>
          <a:bodyPr/>
          <a:lstStyle>
            <a:lvl1pPr>
              <a:defRPr/>
            </a:lvl1pPr>
          </a:lstStyle>
          <a:p>
            <a:pPr>
              <a:defRPr/>
            </a:pPr>
            <a:r>
              <a:rPr lang="en-US" dirty="0"/>
              <a:t>, Slide </a:t>
            </a:r>
            <a:fld id="{35AD4620-7552-4207-8973-898801ED212B}" type="slidenum">
              <a:rPr lang="en-US"/>
              <a:pPr>
                <a:defRPr/>
              </a:pPr>
              <a:t>‹#›</a:t>
            </a:fld>
            <a:endParaRPr lang="en-US" dirty="0"/>
          </a:p>
        </p:txBody>
      </p:sp>
      <p:sp>
        <p:nvSpPr>
          <p:cNvPr id="12" name="TextBox 11"/>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a:solidFill>
                  <a:schemeClr val="tx1"/>
                </a:solidFill>
                <a:latin typeface="Arial" pitchFamily="34" charset="0"/>
                <a:ea typeface="ヒラギノ角ゴ Pro W3" charset="-128"/>
                <a:cs typeface="ヒラギノ角ゴ Pro W3"/>
              </a:rPr>
              <a:t>Facility for Rare Isotope Beams</a:t>
            </a:r>
          </a:p>
          <a:p>
            <a:pPr>
              <a:lnSpc>
                <a:spcPts val="975"/>
              </a:lnSpc>
            </a:pPr>
            <a:r>
              <a:rPr lang="en-US" sz="900" kern="1200" dirty="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975"/>
              </a:lnSpc>
            </a:pPr>
            <a:r>
              <a:rPr lang="en-US" sz="900" kern="1200" dirty="0">
                <a:solidFill>
                  <a:schemeClr val="tx1"/>
                </a:solidFill>
                <a:latin typeface="Arial" pitchFamily="34" charset="0"/>
                <a:ea typeface="ヒラギノ角ゴ Pro W3" charset="-128"/>
                <a:cs typeface="ヒラギノ角ゴ Pro W3"/>
              </a:rPr>
              <a:t>640 South Shaw Lane • East Lansing, MI 48824, USA</a:t>
            </a:r>
          </a:p>
          <a:p>
            <a:pPr>
              <a:lnSpc>
                <a:spcPts val="975"/>
              </a:lnSpc>
            </a:pPr>
            <a:r>
              <a:rPr lang="en-US" sz="900" kern="1200" dirty="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40364693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850699" y="1238250"/>
            <a:ext cx="9986635"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838200" y="842745"/>
            <a:ext cx="10515600" cy="370325"/>
          </a:xfrm>
          <a:prstGeom prst="rect">
            <a:avLst/>
          </a:prstGeom>
        </p:spPr>
        <p:txBody>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893567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C16382F-0F7B-49D3-8932-BC432024B82E}" type="slidenum">
              <a:rPr lang="en-US"/>
              <a:pPr>
                <a:defRPr/>
              </a:pPr>
              <a:t>‹#›</a:t>
            </a:fld>
            <a:endParaRPr lang="en-US"/>
          </a:p>
        </p:txBody>
      </p:sp>
    </p:spTree>
    <p:extLst>
      <p:ext uri="{BB962C8B-B14F-4D97-AF65-F5344CB8AC3E}">
        <p14:creationId xmlns:p14="http://schemas.microsoft.com/office/powerpoint/2010/main" val="35726663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with_header">
    <p:spTree>
      <p:nvGrpSpPr>
        <p:cNvPr id="1" name=""/>
        <p:cNvGrpSpPr/>
        <p:nvPr/>
      </p:nvGrpSpPr>
      <p:grpSpPr>
        <a:xfrm>
          <a:off x="0" y="0"/>
          <a:ext cx="0" cy="0"/>
          <a:chOff x="0" y="0"/>
          <a:chExt cx="0" cy="0"/>
        </a:xfrm>
      </p:grpSpPr>
      <p:sp>
        <p:nvSpPr>
          <p:cNvPr id="5" name="Rectangle 4"/>
          <p:cNvSpPr/>
          <p:nvPr userDrawn="1"/>
        </p:nvSpPr>
        <p:spPr bwMode="auto">
          <a:xfrm>
            <a:off x="0" y="1"/>
            <a:ext cx="12214971"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
        <p:nvSpPr>
          <p:cNvPr id="6" name="Text Box 5"/>
          <p:cNvSpPr txBox="1">
            <a:spLocks noChangeArrowheads="1"/>
          </p:cNvSpPr>
          <p:nvPr/>
        </p:nvSpPr>
        <p:spPr bwMode="auto">
          <a:xfrm>
            <a:off x="893037" y="1320108"/>
            <a:ext cx="10486572"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06"/>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Tree>
    <p:extLst>
      <p:ext uri="{BB962C8B-B14F-4D97-AF65-F5344CB8AC3E}">
        <p14:creationId xmlns:p14="http://schemas.microsoft.com/office/powerpoint/2010/main" val="1934618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6D52DA-7EC2-A93A-E527-24C0D964EA86}"/>
              </a:ext>
            </a:extLst>
          </p:cNvPr>
          <p:cNvPicPr>
            <a:picLocks noChangeAspect="1"/>
          </p:cNvPicPr>
          <p:nvPr userDrawn="1"/>
        </p:nvPicPr>
        <p:blipFill>
          <a:blip r:embed="rId2"/>
          <a:stretch>
            <a:fillRect/>
          </a:stretch>
        </p:blipFill>
        <p:spPr>
          <a:xfrm>
            <a:off x="2819400" y="5636776"/>
            <a:ext cx="6553200" cy="639434"/>
          </a:xfrm>
          <a:prstGeom prst="rect">
            <a:avLst/>
          </a:prstGeom>
        </p:spPr>
      </p:pic>
      <p:sp>
        <p:nvSpPr>
          <p:cNvPr id="5" name="Text Box 5"/>
          <p:cNvSpPr txBox="1">
            <a:spLocks noChangeArrowheads="1"/>
          </p:cNvSpPr>
          <p:nvPr/>
        </p:nvSpPr>
        <p:spPr bwMode="auto">
          <a:xfrm>
            <a:off x="850703" y="1238250"/>
            <a:ext cx="9986635" cy="447389"/>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marL="0" marR="0" lvl="0" indent="0" algn="l" defTabSz="457040" rtl="0" eaLnBrk="0" fontAlgn="base" latinLnBrk="0" hangingPunct="0">
              <a:lnSpc>
                <a:spcPct val="90000"/>
              </a:lnSpc>
              <a:spcBef>
                <a:spcPct val="0"/>
              </a:spcBef>
              <a:spcAft>
                <a:spcPct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Helvetica" pitchFamily="-107" charset="0"/>
              <a:ea typeface="ヒラギノ角ゴ Pro W3" pitchFamily="-107" charset="-128"/>
              <a:cs typeface="Arial" charset="0"/>
            </a:endParaRPr>
          </a:p>
        </p:txBody>
      </p:sp>
      <p:sp>
        <p:nvSpPr>
          <p:cNvPr id="9" name="Subtitle 2"/>
          <p:cNvSpPr>
            <a:spLocks noGrp="1"/>
          </p:cNvSpPr>
          <p:nvPr>
            <p:ph type="subTitle" idx="1"/>
          </p:nvPr>
        </p:nvSpPr>
        <p:spPr>
          <a:xfrm>
            <a:off x="2032000" y="4071938"/>
            <a:ext cx="8128000" cy="1143000"/>
          </a:xfrm>
        </p:spPr>
        <p:txBody>
          <a:bodyPr/>
          <a:lstStyle>
            <a:lvl1pPr marL="0" indent="0" algn="ctr">
              <a:buNone/>
              <a:defRPr/>
            </a:lvl1pPr>
            <a:lvl2pPr marL="432277" indent="0" algn="ctr">
              <a:buNone/>
              <a:defRPr/>
            </a:lvl2pPr>
            <a:lvl3pPr marL="864551" indent="0" algn="ctr">
              <a:buNone/>
              <a:defRPr/>
            </a:lvl3pPr>
            <a:lvl4pPr marL="1296827" indent="0" algn="ctr">
              <a:buNone/>
              <a:defRPr/>
            </a:lvl4pPr>
            <a:lvl5pPr marL="1729104" indent="0" algn="ctr">
              <a:buNone/>
              <a:defRPr/>
            </a:lvl5pPr>
            <a:lvl6pPr marL="2161379" indent="0" algn="ctr">
              <a:buNone/>
              <a:defRPr/>
            </a:lvl6pPr>
            <a:lvl7pPr marL="2593655" indent="0" algn="ctr">
              <a:buNone/>
              <a:defRPr/>
            </a:lvl7pPr>
            <a:lvl8pPr marL="3025929" indent="0" algn="ctr">
              <a:buNone/>
              <a:defRPr/>
            </a:lvl8pPr>
            <a:lvl9pPr marL="3458205" indent="0" algn="ctr">
              <a:buNone/>
              <a:defRPr/>
            </a:lvl9pPr>
          </a:lstStyle>
          <a:p>
            <a:r>
              <a:rPr lang="en-US"/>
              <a:t>Click to edit Master subtitle style</a:t>
            </a:r>
            <a:endParaRPr lang="en-US" dirty="0"/>
          </a:p>
        </p:txBody>
      </p:sp>
      <p:sp>
        <p:nvSpPr>
          <p:cNvPr id="7" name="Rectangle 2"/>
          <p:cNvSpPr>
            <a:spLocks noGrp="1" noChangeArrowheads="1"/>
          </p:cNvSpPr>
          <p:nvPr>
            <p:ph type="title"/>
          </p:nvPr>
        </p:nvSpPr>
        <p:spPr bwMode="auto">
          <a:xfrm>
            <a:off x="95255" y="3147284"/>
            <a:ext cx="12001499" cy="478612"/>
          </a:xfrm>
          <a:prstGeom prst="rect">
            <a:avLst/>
          </a:prstGeom>
          <a:noFill/>
          <a:ln w="12700">
            <a:noFill/>
            <a:miter lim="800000"/>
            <a:headEnd/>
            <a:tailEnd/>
          </a:ln>
        </p:spPr>
        <p:txBody>
          <a:bodyPr lIns="56061" tIns="22425" rIns="56061" bIns="22425"/>
          <a:lstStyle/>
          <a:p>
            <a:pPr lvl="0"/>
            <a:r>
              <a:rPr lang="en-US"/>
              <a:t>Click to edit Master title style</a:t>
            </a:r>
            <a:endParaRPr lang="en-US" dirty="0"/>
          </a:p>
        </p:txBody>
      </p:sp>
      <p:sp>
        <p:nvSpPr>
          <p:cNvPr id="6" name="TextBox 5"/>
          <p:cNvSpPr txBox="1"/>
          <p:nvPr userDrawn="1"/>
        </p:nvSpPr>
        <p:spPr>
          <a:xfrm>
            <a:off x="0" y="6387154"/>
            <a:ext cx="12192000" cy="425885"/>
          </a:xfrm>
          <a:prstGeom prst="rect">
            <a:avLst/>
          </a:prstGeom>
          <a:noFill/>
        </p:spPr>
        <p:txBody>
          <a:bodyPr wrap="square" lIns="86486" tIns="43243" rIns="86486" bIns="43243" rtlCol="0">
            <a:spAutoFit/>
          </a:bodyPr>
          <a:lstStyle/>
          <a:p>
            <a:pPr marL="0" marR="0" lvl="0" indent="0" algn="ctr" defTabSz="457126"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itchFamily="34" charset="0"/>
                <a:ea typeface="ヒラギノ角ゴ Pro W3"/>
                <a:cs typeface="ヒラギノ角ゴ Pro W3"/>
              </a:rPr>
              <a:t>This material is based upon work supported by the U.S. Department of Energy, Office of Science, Office of Nuclear Physics and used resources of</a:t>
            </a:r>
          </a:p>
          <a:p>
            <a:pPr marL="0" marR="0" lvl="0" indent="0" algn="ctr" defTabSz="457126"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itchFamily="34" charset="0"/>
                <a:ea typeface="ヒラギノ角ゴ Pro W3"/>
                <a:cs typeface="ヒラギノ角ゴ Pro W3"/>
              </a:rPr>
              <a:t>the Facility for Rare Isotope Beams (FRIB) Operations, which is a DOE Office of Science User Facility under Award Number DE-SC0023633.</a:t>
            </a:r>
          </a:p>
        </p:txBody>
      </p:sp>
      <p:sp>
        <p:nvSpPr>
          <p:cNvPr id="10" name="Rectangle 9"/>
          <p:cNvSpPr/>
          <p:nvPr userDrawn="1"/>
        </p:nvSpPr>
        <p:spPr>
          <a:xfrm>
            <a:off x="4015216" y="415245"/>
            <a:ext cx="3657600" cy="20999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2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95900" y="546592"/>
            <a:ext cx="1600200" cy="2043892"/>
          </a:xfrm>
          <a:prstGeom prst="rect">
            <a:avLst/>
          </a:prstGeom>
        </p:spPr>
      </p:pic>
    </p:spTree>
    <p:extLst>
      <p:ext uri="{BB962C8B-B14F-4D97-AF65-F5344CB8AC3E}">
        <p14:creationId xmlns:p14="http://schemas.microsoft.com/office/powerpoint/2010/main" val="912096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3" name="Rectangle 12"/>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2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pic>
        <p:nvPicPr>
          <p:cNvPr id="5" name="Picture 7" descr="FRIB_ppt_top.jpg"/>
          <p:cNvPicPr>
            <a:picLocks noChangeAspect="1"/>
          </p:cNvPicPr>
          <p:nvPr/>
        </p:nvPicPr>
        <p:blipFill>
          <a:blip r:embed="rId2" cstate="print"/>
          <a:srcRect/>
          <a:stretch>
            <a:fillRect/>
          </a:stretch>
        </p:blipFill>
        <p:spPr bwMode="auto">
          <a:xfrm>
            <a:off x="0" y="2"/>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marL="0" marR="0" lvl="0" indent="0" algn="l" defTabSz="457040"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marL="0" marR="0" lvl="0" indent="0" algn="l" defTabSz="4570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937460"/>
          </a:xfrm>
        </p:spPr>
        <p:txBody>
          <a:bodyPr/>
          <a:lstStyle>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101600" y="289337"/>
            <a:ext cx="11988800" cy="478624"/>
          </a:xfrm>
        </p:spPr>
        <p:txBody>
          <a:bodyPr/>
          <a:lstStyle/>
          <a:p>
            <a:r>
              <a:rPr lang="en-US"/>
              <a:t>Click to edit Master title style</a:t>
            </a:r>
            <a:endParaRPr lang="en-US" dirty="0"/>
          </a:p>
        </p:txBody>
      </p:sp>
      <p:sp>
        <p:nvSpPr>
          <p:cNvPr id="8" name="Footer Placeholder 6"/>
          <p:cNvSpPr>
            <a:spLocks noGrp="1"/>
          </p:cNvSpPr>
          <p:nvPr>
            <p:ph type="ftr" sz="quarter" idx="10"/>
          </p:nvPr>
        </p:nvSpPr>
        <p:spPr>
          <a:xfrm>
            <a:off x="6096000" y="6356450"/>
            <a:ext cx="5080007" cy="364628"/>
          </a:xfrm>
        </p:spPr>
        <p:txBody>
          <a:bodyPr/>
          <a:lstStyle>
            <a:lvl1pPr algn="r" eaLnBrk="0" hangingPunct="0">
              <a:lnSpc>
                <a:spcPct val="90000"/>
              </a:lnSpc>
              <a:defRPr sz="1200" smtClean="0">
                <a:solidFill>
                  <a:srgbClr val="064308"/>
                </a:solidFill>
                <a:latin typeface="Arial"/>
                <a:ea typeface="+mn-ea"/>
                <a:cs typeface="Arial"/>
              </a:defRPr>
            </a:lvl1pPr>
          </a:lstStyle>
          <a:p>
            <a:pPr marL="0" marR="0" lvl="0" indent="0" algn="r" defTabSz="457126"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64308"/>
                </a:solidFill>
                <a:effectLst/>
                <a:uLnTx/>
                <a:uFillTx/>
                <a:latin typeface="Arial"/>
                <a:ea typeface="+mn-ea"/>
                <a:cs typeface="Arial"/>
              </a:rPr>
              <a:t>A. Presenter, 12 Month 2023</a:t>
            </a:r>
          </a:p>
        </p:txBody>
      </p:sp>
      <p:sp>
        <p:nvSpPr>
          <p:cNvPr id="10" name="Slide Number Placeholder 4"/>
          <p:cNvSpPr>
            <a:spLocks noGrp="1"/>
          </p:cNvSpPr>
          <p:nvPr>
            <p:ph type="sldNum" sz="quarter" idx="11"/>
          </p:nvPr>
        </p:nvSpPr>
        <p:spPr/>
        <p:txBody>
          <a:bodyPr/>
          <a:lstStyle>
            <a:lvl1pPr>
              <a:defRPr sz="1200"/>
            </a:lvl1pPr>
          </a:lstStyle>
          <a:p>
            <a:pPr marL="0" marR="0" lvl="0" indent="0" algn="l" defTabSz="457126"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64308"/>
                </a:solidFill>
                <a:effectLst/>
                <a:uLnTx/>
                <a:uFillTx/>
                <a:latin typeface="Arial" pitchFamily="34" charset="0"/>
                <a:ea typeface="ヒラギノ角ゴ Pro W3" charset="-128"/>
                <a:cs typeface="+mn-cs"/>
              </a:rPr>
              <a:t>, Slide </a:t>
            </a:r>
            <a:fld id="{35AD4620-7552-4207-8973-898801ED212B}" type="slidenum">
              <a:rPr kumimoji="0" lang="en-US" sz="1200" b="0" i="0" u="none" strike="noStrike" kern="1200" cap="none" spc="0" normalizeH="0" baseline="0" noProof="0" smtClean="0">
                <a:ln>
                  <a:noFill/>
                </a:ln>
                <a:solidFill>
                  <a:srgbClr val="064308"/>
                </a:solidFill>
                <a:effectLst/>
                <a:uLnTx/>
                <a:uFillTx/>
                <a:latin typeface="Arial" pitchFamily="34" charset="0"/>
                <a:ea typeface="ヒラギノ角ゴ Pro W3" charset="-128"/>
                <a:cs typeface="+mn-cs"/>
              </a:rPr>
              <a:pPr marL="0" marR="0" lvl="0" indent="0" algn="l" defTabSz="457126" rtl="0" eaLnBrk="0" fontAlgn="base" latinLnBrk="0" hangingPunct="0">
                <a:lnSpc>
                  <a:spcPct val="9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srgbClr val="064308"/>
              </a:solidFill>
              <a:effectLst/>
              <a:uLnTx/>
              <a:uFillTx/>
              <a:latin typeface="Arial" pitchFamily="34" charset="0"/>
              <a:ea typeface="ヒラギノ角ゴ Pro W3" charset="-128"/>
              <a:cs typeface="+mn-cs"/>
            </a:endParaRPr>
          </a:p>
        </p:txBody>
      </p:sp>
      <p:sp>
        <p:nvSpPr>
          <p:cNvPr id="2" name="TextBox 1"/>
          <p:cNvSpPr txBox="1"/>
          <p:nvPr userDrawn="1"/>
        </p:nvSpPr>
        <p:spPr>
          <a:xfrm>
            <a:off x="838200" y="6095341"/>
            <a:ext cx="5486399" cy="759182"/>
          </a:xfrm>
          <a:prstGeom prst="rect">
            <a:avLst/>
          </a:prstGeom>
          <a:noFill/>
        </p:spPr>
        <p:txBody>
          <a:bodyPr wrap="square" rtlCol="0">
            <a:spAutoFit/>
          </a:bodyPr>
          <a:lstStyle/>
          <a:p>
            <a:pPr marL="0" marR="0" lvl="0" indent="0" algn="l" defTabSz="457126" rtl="0" eaLnBrk="1" fontAlgn="base" latinLnBrk="0" hangingPunct="1">
              <a:lnSpc>
                <a:spcPts val="13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ヒラギノ角ゴ Pro W3" charset="-128"/>
                <a:cs typeface="+mn-cs"/>
              </a:rPr>
              <a:t>Facility for Rare Isotope Beams</a:t>
            </a:r>
          </a:p>
          <a:p>
            <a:pPr marL="0" marR="0" lvl="0" indent="0" algn="l" defTabSz="457126" rtl="0" eaLnBrk="1" fontAlgn="base" latinLnBrk="0" hangingPunct="1">
              <a:lnSpc>
                <a:spcPts val="13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ヒラギノ角ゴ Pro W3" charset="-128"/>
                <a:cs typeface="+mn-cs"/>
              </a:rPr>
              <a:t>U.S. Department of Energy Office of Science | Michigan State University</a:t>
            </a:r>
          </a:p>
          <a:p>
            <a:pPr marL="0" marR="0" lvl="0" indent="0" algn="l" defTabSz="457126" rtl="0" eaLnBrk="1" fontAlgn="base" latinLnBrk="0" hangingPunct="1">
              <a:lnSpc>
                <a:spcPts val="13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ヒラギノ角ゴ Pro W3" charset="-128"/>
                <a:cs typeface="+mn-cs"/>
              </a:rPr>
              <a:t>640 South Shaw Lane • East Lansing, MI 48824, USA</a:t>
            </a:r>
          </a:p>
          <a:p>
            <a:pPr marL="0" marR="0" lvl="0" indent="0" algn="l" defTabSz="457126" rtl="0" eaLnBrk="1" fontAlgn="base" latinLnBrk="0" hangingPunct="1">
              <a:lnSpc>
                <a:spcPts val="13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ヒラギノ角ゴ Pro W3" charset="-128"/>
                <a:cs typeface="+mn-cs"/>
              </a:rPr>
              <a:t>frib.msu.edu</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3428" y="6063452"/>
            <a:ext cx="621425" cy="731520"/>
          </a:xfrm>
          <a:prstGeom prst="rect">
            <a:avLst/>
          </a:prstGeom>
        </p:spPr>
      </p:pic>
    </p:spTree>
    <p:extLst>
      <p:ext uri="{BB962C8B-B14F-4D97-AF65-F5344CB8AC3E}">
        <p14:creationId xmlns:p14="http://schemas.microsoft.com/office/powerpoint/2010/main" val="39209692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 takeaway">
    <p:spTree>
      <p:nvGrpSpPr>
        <p:cNvPr id="1" name=""/>
        <p:cNvGrpSpPr/>
        <p:nvPr/>
      </p:nvGrpSpPr>
      <p:grpSpPr>
        <a:xfrm>
          <a:off x="0" y="0"/>
          <a:ext cx="0" cy="0"/>
          <a:chOff x="0" y="0"/>
          <a:chExt cx="0" cy="0"/>
        </a:xfrm>
      </p:grpSpPr>
      <p:sp>
        <p:nvSpPr>
          <p:cNvPr id="23" name="Rectangle 22"/>
          <p:cNvSpPr/>
          <p:nvPr userDrawn="1"/>
        </p:nvSpPr>
        <p:spPr>
          <a:xfrm>
            <a:off x="-16079" y="6063452"/>
            <a:ext cx="12208080"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2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pic>
        <p:nvPicPr>
          <p:cNvPr id="5" name="Picture 7" descr="FRIB_ppt_top.jpg"/>
          <p:cNvPicPr>
            <a:picLocks noChangeAspect="1"/>
          </p:cNvPicPr>
          <p:nvPr/>
        </p:nvPicPr>
        <p:blipFill>
          <a:blip r:embed="rId2" cstate="print"/>
          <a:srcRect/>
          <a:stretch>
            <a:fillRect/>
          </a:stretch>
        </p:blipFill>
        <p:spPr bwMode="auto">
          <a:xfrm>
            <a:off x="0" y="2"/>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marL="0" marR="0" lvl="0" indent="0" algn="l" defTabSz="457040"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marL="0" marR="0" lvl="0" indent="0" algn="l" defTabSz="4570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266900"/>
          </a:xfrm>
        </p:spPr>
        <p:txBody>
          <a:bodyPr/>
          <a:lstStyle>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101600" y="289337"/>
            <a:ext cx="11988800" cy="478624"/>
          </a:xfrm>
        </p:spPr>
        <p:txBody>
          <a:bodyPr/>
          <a:lstStyle/>
          <a:p>
            <a:r>
              <a:rPr lang="en-US"/>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200" smtClean="0">
                <a:solidFill>
                  <a:srgbClr val="064308"/>
                </a:solidFill>
                <a:latin typeface="Arial"/>
                <a:ea typeface="+mn-ea"/>
                <a:cs typeface="Arial"/>
              </a:defRPr>
            </a:lvl1pPr>
          </a:lstStyle>
          <a:p>
            <a:pPr marL="0" marR="0" lvl="0" indent="0" algn="r" defTabSz="457126"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64308"/>
                </a:solidFill>
                <a:effectLst/>
                <a:uLnTx/>
                <a:uFillTx/>
                <a:latin typeface="Arial"/>
                <a:ea typeface="+mn-ea"/>
                <a:cs typeface="Arial"/>
              </a:rPr>
              <a:t>A. Presenter, 12 Month 2023</a:t>
            </a:r>
          </a:p>
        </p:txBody>
      </p:sp>
      <p:sp>
        <p:nvSpPr>
          <p:cNvPr id="10" name="Slide Number Placeholder 4"/>
          <p:cNvSpPr>
            <a:spLocks noGrp="1"/>
          </p:cNvSpPr>
          <p:nvPr>
            <p:ph type="sldNum" sz="quarter" idx="11"/>
          </p:nvPr>
        </p:nvSpPr>
        <p:spPr/>
        <p:txBody>
          <a:bodyPr/>
          <a:lstStyle>
            <a:lvl1pPr>
              <a:defRPr sz="1200"/>
            </a:lvl1pPr>
          </a:lstStyle>
          <a:p>
            <a:pPr marL="0" marR="0" lvl="0" indent="0" algn="l" defTabSz="457126"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64308"/>
                </a:solidFill>
                <a:effectLst/>
                <a:uLnTx/>
                <a:uFillTx/>
                <a:latin typeface="Arial" pitchFamily="34" charset="0"/>
                <a:ea typeface="ヒラギノ角ゴ Pro W3" charset="-128"/>
                <a:cs typeface="+mn-cs"/>
              </a:rPr>
              <a:t>, Slide </a:t>
            </a:r>
            <a:fld id="{35AD4620-7552-4207-8973-898801ED212B}" type="slidenum">
              <a:rPr kumimoji="0" lang="en-US" sz="1200" b="0" i="0" u="none" strike="noStrike" kern="1200" cap="none" spc="0" normalizeH="0" baseline="0" noProof="0" smtClean="0">
                <a:ln>
                  <a:noFill/>
                </a:ln>
                <a:solidFill>
                  <a:srgbClr val="064308"/>
                </a:solidFill>
                <a:effectLst/>
                <a:uLnTx/>
                <a:uFillTx/>
                <a:latin typeface="Arial" pitchFamily="34" charset="0"/>
                <a:ea typeface="ヒラギノ角ゴ Pro W3" charset="-128"/>
                <a:cs typeface="+mn-cs"/>
              </a:rPr>
              <a:pPr marL="0" marR="0" lvl="0" indent="0" algn="l" defTabSz="457126" rtl="0" eaLnBrk="0" fontAlgn="base" latinLnBrk="0" hangingPunct="0">
                <a:lnSpc>
                  <a:spcPct val="9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srgbClr val="064308"/>
              </a:solidFill>
              <a:effectLst/>
              <a:uLnTx/>
              <a:uFillTx/>
              <a:latin typeface="Arial" pitchFamily="34" charset="0"/>
              <a:ea typeface="ヒラギノ角ゴ Pro W3" charset="-128"/>
              <a:cs typeface="+mn-cs"/>
            </a:endParaRPr>
          </a:p>
        </p:txBody>
      </p:sp>
      <p:sp>
        <p:nvSpPr>
          <p:cNvPr id="11" name="Rectangle 8"/>
          <p:cNvSpPr>
            <a:spLocks noChangeArrowheads="1"/>
          </p:cNvSpPr>
          <p:nvPr userDrawn="1"/>
        </p:nvSpPr>
        <p:spPr bwMode="auto">
          <a:xfrm>
            <a:off x="0" y="5410200"/>
            <a:ext cx="12192000" cy="685800"/>
          </a:xfrm>
          <a:prstGeom prst="rect">
            <a:avLst/>
          </a:prstGeom>
          <a:solidFill>
            <a:schemeClr val="bg2">
              <a:lumMod val="90000"/>
            </a:schemeClr>
          </a:solidFill>
          <a:ln w="9525">
            <a:noFill/>
            <a:miter lim="800000"/>
            <a:headEnd/>
            <a:tailEnd/>
          </a:ln>
        </p:spPr>
        <p:txBody>
          <a:bodyPr wrap="none" lIns="91399" tIns="45700" rIns="91399" bIns="45700" anchor="ctr"/>
          <a:lstStyle/>
          <a:p>
            <a:pPr marL="0" marR="0" lvl="0" indent="0" algn="l" defTabSz="45712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12" name="Rectangle 9"/>
          <p:cNvSpPr>
            <a:spLocks noChangeArrowheads="1"/>
          </p:cNvSpPr>
          <p:nvPr userDrawn="1"/>
        </p:nvSpPr>
        <p:spPr bwMode="auto">
          <a:xfrm>
            <a:off x="0" y="6007095"/>
            <a:ext cx="12192000" cy="76200"/>
          </a:xfrm>
          <a:prstGeom prst="rect">
            <a:avLst/>
          </a:prstGeom>
          <a:solidFill>
            <a:srgbClr val="006633"/>
          </a:solidFill>
          <a:ln w="9525">
            <a:noFill/>
            <a:miter lim="800000"/>
            <a:headEnd/>
            <a:tailEnd/>
          </a:ln>
          <a:effectLst/>
        </p:spPr>
        <p:txBody>
          <a:bodyPr wrap="none" lIns="91399" tIns="45700" rIns="91399" bIns="45700" anchor="ctr"/>
          <a:lstStyle/>
          <a:p>
            <a:pPr marL="0" marR="0" lvl="0" indent="0" algn="l" defTabSz="45712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14" name="Text Placeholder 21"/>
          <p:cNvSpPr>
            <a:spLocks noGrp="1"/>
          </p:cNvSpPr>
          <p:nvPr>
            <p:ph type="body" sz="quarter" idx="12" hasCustomPrompt="1"/>
          </p:nvPr>
        </p:nvSpPr>
        <p:spPr>
          <a:xfrm>
            <a:off x="1" y="5410200"/>
            <a:ext cx="12089496" cy="584200"/>
          </a:xfrm>
        </p:spPr>
        <p:txBody>
          <a:bodyPr anchor="ctr"/>
          <a:lstStyle>
            <a:lvl1pPr marL="137112" indent="0">
              <a:spcBef>
                <a:spcPts val="0"/>
              </a:spcBef>
              <a:buNone/>
              <a:defRPr b="1" baseline="0"/>
            </a:lvl1pPr>
          </a:lstStyle>
          <a:p>
            <a:pPr lvl="0"/>
            <a:r>
              <a:rPr lang="en-US" dirty="0"/>
              <a:t>Add takeaway message</a:t>
            </a:r>
          </a:p>
        </p:txBody>
      </p:sp>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3428" y="6063452"/>
            <a:ext cx="621425" cy="731520"/>
          </a:xfrm>
          <a:prstGeom prst="rect">
            <a:avLst/>
          </a:prstGeom>
        </p:spPr>
      </p:pic>
      <p:sp>
        <p:nvSpPr>
          <p:cNvPr id="15" name="TextBox 14"/>
          <p:cNvSpPr txBox="1"/>
          <p:nvPr userDrawn="1"/>
        </p:nvSpPr>
        <p:spPr>
          <a:xfrm>
            <a:off x="838200" y="6095341"/>
            <a:ext cx="5486399" cy="759182"/>
          </a:xfrm>
          <a:prstGeom prst="rect">
            <a:avLst/>
          </a:prstGeom>
          <a:noFill/>
        </p:spPr>
        <p:txBody>
          <a:bodyPr wrap="square" rtlCol="0">
            <a:spAutoFit/>
          </a:bodyPr>
          <a:lstStyle/>
          <a:p>
            <a:pPr marL="0" marR="0" lvl="0" indent="0" algn="l" defTabSz="457126" rtl="0" eaLnBrk="1" fontAlgn="base" latinLnBrk="0" hangingPunct="1">
              <a:lnSpc>
                <a:spcPts val="13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ヒラギノ角ゴ Pro W3" charset="-128"/>
                <a:cs typeface="ヒラギノ角ゴ Pro W3"/>
              </a:rPr>
              <a:t>Facility for Rare Isotope Beams</a:t>
            </a:r>
          </a:p>
          <a:p>
            <a:pPr marL="0" marR="0" lvl="0" indent="0" algn="l" defTabSz="457126" rtl="0" eaLnBrk="1" fontAlgn="base" latinLnBrk="0" hangingPunct="1">
              <a:lnSpc>
                <a:spcPts val="13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ヒラギノ角ゴ Pro W3" charset="-128"/>
                <a:cs typeface="ヒラギノ角ゴ Pro W3"/>
              </a:rPr>
              <a:t>U.S. Department of Energy Office of Science | Michigan State University</a:t>
            </a:r>
          </a:p>
          <a:p>
            <a:pPr marL="0" marR="0" lvl="0" indent="0" algn="l" defTabSz="457126" rtl="0" eaLnBrk="1" fontAlgn="base" latinLnBrk="0" hangingPunct="1">
              <a:lnSpc>
                <a:spcPts val="13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ヒラギノ角ゴ Pro W3" charset="-128"/>
                <a:cs typeface="ヒラギノ角ゴ Pro W3"/>
              </a:rPr>
              <a:t>640 South Shaw Lane • East Lansing, MI 48824, USA</a:t>
            </a:r>
          </a:p>
          <a:p>
            <a:pPr marL="0" marR="0" lvl="0" indent="0" algn="l" defTabSz="457126" rtl="0" eaLnBrk="1" fontAlgn="base" latinLnBrk="0" hangingPunct="1">
              <a:lnSpc>
                <a:spcPts val="13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38917925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Half Vertical">
    <p:spTree>
      <p:nvGrpSpPr>
        <p:cNvPr id="1" name=""/>
        <p:cNvGrpSpPr/>
        <p:nvPr/>
      </p:nvGrpSpPr>
      <p:grpSpPr>
        <a:xfrm>
          <a:off x="0" y="0"/>
          <a:ext cx="0" cy="0"/>
          <a:chOff x="0" y="0"/>
          <a:chExt cx="0" cy="0"/>
        </a:xfrm>
      </p:grpSpPr>
      <p:sp>
        <p:nvSpPr>
          <p:cNvPr id="17" name="Rectangle 16"/>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2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3428" y="6063452"/>
            <a:ext cx="621425" cy="731520"/>
          </a:xfrm>
          <a:prstGeom prst="rect">
            <a:avLst/>
          </a:prstGeom>
        </p:spPr>
      </p:pic>
      <p:pic>
        <p:nvPicPr>
          <p:cNvPr id="6" name="Picture 4"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7"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marL="0" marR="0" lvl="0" indent="0" algn="l" defTabSz="457040"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marL="0" marR="0" lvl="0" indent="0" algn="l" defTabSz="4570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ヒラギノ角ゴ Pro W3" pitchFamily="-107" charset="-128"/>
              <a:cs typeface="Arial" charset="0"/>
            </a:endParaRPr>
          </a:p>
        </p:txBody>
      </p:sp>
      <p:sp>
        <p:nvSpPr>
          <p:cNvPr id="2" name="Title 1"/>
          <p:cNvSpPr>
            <a:spLocks noGrp="1"/>
          </p:cNvSpPr>
          <p:nvPr>
            <p:ph type="title"/>
          </p:nvPr>
        </p:nvSpPr>
        <p:spPr>
          <a:xfrm>
            <a:off x="101606" y="285757"/>
            <a:ext cx="11988797" cy="478624"/>
          </a:xfrm>
        </p:spPr>
        <p:txBody>
          <a:bodyPr/>
          <a:lstStyle/>
          <a:p>
            <a:r>
              <a:rPr lang="en-US"/>
              <a:t>Click to edit Master title style</a:t>
            </a:r>
            <a:endParaRPr lang="en-US" dirty="0"/>
          </a:p>
        </p:txBody>
      </p:sp>
      <p:sp>
        <p:nvSpPr>
          <p:cNvPr id="3" name="Content Placeholder 2"/>
          <p:cNvSpPr>
            <a:spLocks noGrp="1"/>
          </p:cNvSpPr>
          <p:nvPr>
            <p:ph idx="1"/>
          </p:nvPr>
        </p:nvSpPr>
        <p:spPr>
          <a:xfrm>
            <a:off x="101601" y="1067100"/>
            <a:ext cx="5897640" cy="5027414"/>
          </a:xfrm>
        </p:spPr>
        <p:txBody>
          <a:bodyPr/>
          <a:lstStyle>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0"/>
          </p:nvPr>
        </p:nvSpPr>
        <p:spPr>
          <a:xfrm>
            <a:off x="6192767" y="1071570"/>
            <a:ext cx="5897636" cy="5027414"/>
          </a:xfrm>
        </p:spPr>
        <p:txBody>
          <a:bodyPr/>
          <a:lstStyle>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6"/>
          <p:cNvSpPr>
            <a:spLocks noGrp="1"/>
          </p:cNvSpPr>
          <p:nvPr>
            <p:ph type="ftr" sz="quarter" idx="11"/>
          </p:nvPr>
        </p:nvSpPr>
        <p:spPr/>
        <p:txBody>
          <a:bodyPr/>
          <a:lstStyle>
            <a:lvl1pPr algn="r" eaLnBrk="0" hangingPunct="0">
              <a:lnSpc>
                <a:spcPct val="90000"/>
              </a:lnSpc>
              <a:defRPr sz="1200" smtClean="0">
                <a:solidFill>
                  <a:srgbClr val="064308"/>
                </a:solidFill>
                <a:latin typeface="Arial"/>
                <a:ea typeface="+mn-ea"/>
                <a:cs typeface="Arial"/>
              </a:defRPr>
            </a:lvl1pPr>
          </a:lstStyle>
          <a:p>
            <a:pPr marL="0" marR="0" lvl="0" indent="0" algn="r" defTabSz="457126"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64308"/>
                </a:solidFill>
                <a:effectLst/>
                <a:uLnTx/>
                <a:uFillTx/>
                <a:latin typeface="Arial"/>
                <a:ea typeface="+mn-ea"/>
                <a:cs typeface="Arial"/>
              </a:rPr>
              <a:t>A. Presenter, 12 Month 2023</a:t>
            </a:r>
          </a:p>
        </p:txBody>
      </p:sp>
      <p:sp>
        <p:nvSpPr>
          <p:cNvPr id="11" name="Slide Number Placeholder 4"/>
          <p:cNvSpPr>
            <a:spLocks noGrp="1"/>
          </p:cNvSpPr>
          <p:nvPr>
            <p:ph type="sldNum" sz="quarter" idx="12"/>
          </p:nvPr>
        </p:nvSpPr>
        <p:spPr/>
        <p:txBody>
          <a:bodyPr/>
          <a:lstStyle>
            <a:lvl1pPr>
              <a:defRPr/>
            </a:lvl1pPr>
          </a:lstStyle>
          <a:p>
            <a:pPr marL="0" marR="0" lvl="0" indent="0" algn="l" defTabSz="457126"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64308"/>
                </a:solidFill>
                <a:effectLst/>
                <a:uLnTx/>
                <a:uFillTx/>
                <a:latin typeface="Arial" pitchFamily="34" charset="0"/>
                <a:ea typeface="ヒラギノ角ゴ Pro W3" charset="-128"/>
                <a:cs typeface="+mn-cs"/>
              </a:rPr>
              <a:t>, Slide </a:t>
            </a:r>
            <a:fld id="{4F88C639-55E7-4D97-AC8D-4B42A67367B5}" type="slidenum">
              <a:rPr kumimoji="0" lang="en-US" sz="1200" b="0" i="0" u="none" strike="noStrike" kern="1200" cap="none" spc="0" normalizeH="0" baseline="0" noProof="0">
                <a:ln>
                  <a:noFill/>
                </a:ln>
                <a:solidFill>
                  <a:srgbClr val="064308"/>
                </a:solidFill>
                <a:effectLst/>
                <a:uLnTx/>
                <a:uFillTx/>
                <a:latin typeface="Arial" pitchFamily="34" charset="0"/>
                <a:ea typeface="ヒラギノ角ゴ Pro W3" charset="-128"/>
                <a:cs typeface="+mn-cs"/>
              </a:rPr>
              <a:pPr marL="0" marR="0" lvl="0" indent="0" algn="l" defTabSz="457126" rtl="0" eaLnBrk="0" fontAlgn="base" latinLnBrk="0" hangingPunct="0">
                <a:lnSpc>
                  <a:spcPct val="9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srgbClr val="064308"/>
              </a:solidFill>
              <a:effectLst/>
              <a:uLnTx/>
              <a:uFillTx/>
              <a:latin typeface="Arial" pitchFamily="34" charset="0"/>
              <a:ea typeface="ヒラギノ角ゴ Pro W3" charset="-128"/>
              <a:cs typeface="+mn-cs"/>
            </a:endParaRPr>
          </a:p>
        </p:txBody>
      </p:sp>
      <p:sp>
        <p:nvSpPr>
          <p:cNvPr id="13" name="TextBox 12"/>
          <p:cNvSpPr txBox="1"/>
          <p:nvPr userDrawn="1"/>
        </p:nvSpPr>
        <p:spPr>
          <a:xfrm>
            <a:off x="838200" y="6095341"/>
            <a:ext cx="5486399" cy="759182"/>
          </a:xfrm>
          <a:prstGeom prst="rect">
            <a:avLst/>
          </a:prstGeom>
          <a:noFill/>
        </p:spPr>
        <p:txBody>
          <a:bodyPr wrap="square" rtlCol="0">
            <a:spAutoFit/>
          </a:bodyPr>
          <a:lstStyle/>
          <a:p>
            <a:pPr marL="0" marR="0" lvl="0" indent="0" algn="l" defTabSz="457126" rtl="0" eaLnBrk="1" fontAlgn="base" latinLnBrk="0" hangingPunct="1">
              <a:lnSpc>
                <a:spcPts val="13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ヒラギノ角ゴ Pro W3" charset="-128"/>
                <a:cs typeface="ヒラギノ角ゴ Pro W3"/>
              </a:rPr>
              <a:t>Facility for Rare Isotope Beams</a:t>
            </a:r>
          </a:p>
          <a:p>
            <a:pPr marL="0" marR="0" lvl="0" indent="0" algn="l" defTabSz="457126" rtl="0" eaLnBrk="1" fontAlgn="base" latinLnBrk="0" hangingPunct="1">
              <a:lnSpc>
                <a:spcPts val="13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ヒラギノ角ゴ Pro W3" charset="-128"/>
                <a:cs typeface="ヒラギノ角ゴ Pro W3"/>
              </a:rPr>
              <a:t>U.S. Department of Energy Office of Science | Michigan State University</a:t>
            </a:r>
          </a:p>
          <a:p>
            <a:pPr marL="0" marR="0" lvl="0" indent="0" algn="l" defTabSz="457126" rtl="0" eaLnBrk="1" fontAlgn="base" latinLnBrk="0" hangingPunct="1">
              <a:lnSpc>
                <a:spcPts val="13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ヒラギノ角ゴ Pro W3" charset="-128"/>
                <a:cs typeface="ヒラギノ角ゴ Pro W3"/>
              </a:rPr>
              <a:t>640 South Shaw Lane • East Lansing, MI 48824, USA</a:t>
            </a:r>
          </a:p>
          <a:p>
            <a:pPr marL="0" marR="0" lvl="0" indent="0" algn="l" defTabSz="457126" rtl="0" eaLnBrk="1" fontAlgn="base" latinLnBrk="0" hangingPunct="1">
              <a:lnSpc>
                <a:spcPts val="13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3145027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Half Horizontal">
    <p:spTree>
      <p:nvGrpSpPr>
        <p:cNvPr id="1" name=""/>
        <p:cNvGrpSpPr/>
        <p:nvPr/>
      </p:nvGrpSpPr>
      <p:grpSpPr>
        <a:xfrm>
          <a:off x="0" y="0"/>
          <a:ext cx="0" cy="0"/>
          <a:chOff x="0" y="0"/>
          <a:chExt cx="0" cy="0"/>
        </a:xfrm>
      </p:grpSpPr>
      <p:sp>
        <p:nvSpPr>
          <p:cNvPr id="16" name="Rectangle 15"/>
          <p:cNvSpPr/>
          <p:nvPr userDrawn="1"/>
        </p:nvSpPr>
        <p:spPr>
          <a:xfrm>
            <a:off x="-16079" y="6063452"/>
            <a:ext cx="12208080"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2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3428" y="6063452"/>
            <a:ext cx="621425" cy="731520"/>
          </a:xfrm>
          <a:prstGeom prst="rect">
            <a:avLst/>
          </a:prstGeom>
        </p:spPr>
      </p:pic>
      <p:pic>
        <p:nvPicPr>
          <p:cNvPr id="6" name="Picture 4"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7"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marL="0" marR="0" lvl="0" indent="0" algn="l" defTabSz="457040"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marL="0" marR="0" lvl="0" indent="0" algn="l" defTabSz="4570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ヒラギノ角ゴ Pro W3" pitchFamily="-107" charset="-128"/>
              <a:cs typeface="Arial" charset="0"/>
            </a:endParaRPr>
          </a:p>
        </p:txBody>
      </p:sp>
      <p:sp>
        <p:nvSpPr>
          <p:cNvPr id="2" name="Title 1"/>
          <p:cNvSpPr>
            <a:spLocks noGrp="1"/>
          </p:cNvSpPr>
          <p:nvPr>
            <p:ph type="title"/>
          </p:nvPr>
        </p:nvSpPr>
        <p:spPr>
          <a:xfrm>
            <a:off x="101600" y="285757"/>
            <a:ext cx="11988800" cy="478624"/>
          </a:xfrm>
        </p:spPr>
        <p:txBody>
          <a:bodyPr/>
          <a:lstStyle/>
          <a:p>
            <a:r>
              <a:rPr lang="en-US"/>
              <a:t>Click to edit Master title style</a:t>
            </a:r>
            <a:endParaRPr lang="en-US" dirty="0"/>
          </a:p>
        </p:txBody>
      </p:sp>
      <p:sp>
        <p:nvSpPr>
          <p:cNvPr id="3" name="Content Placeholder 2"/>
          <p:cNvSpPr>
            <a:spLocks noGrp="1"/>
          </p:cNvSpPr>
          <p:nvPr>
            <p:ph idx="1"/>
          </p:nvPr>
        </p:nvSpPr>
        <p:spPr>
          <a:xfrm>
            <a:off x="101602" y="1067105"/>
            <a:ext cx="11988805"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0"/>
          </p:nvPr>
        </p:nvSpPr>
        <p:spPr>
          <a:xfrm>
            <a:off x="101602" y="3581407"/>
            <a:ext cx="11988805"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6"/>
          <p:cNvSpPr>
            <a:spLocks noGrp="1"/>
          </p:cNvSpPr>
          <p:nvPr>
            <p:ph type="ftr" sz="quarter" idx="11"/>
          </p:nvPr>
        </p:nvSpPr>
        <p:spPr/>
        <p:txBody>
          <a:bodyPr/>
          <a:lstStyle>
            <a:lvl1pPr algn="r" eaLnBrk="0" hangingPunct="0">
              <a:lnSpc>
                <a:spcPct val="90000"/>
              </a:lnSpc>
              <a:defRPr sz="1200" smtClean="0">
                <a:solidFill>
                  <a:srgbClr val="064308"/>
                </a:solidFill>
                <a:latin typeface="Arial"/>
                <a:ea typeface="+mn-ea"/>
                <a:cs typeface="Arial"/>
              </a:defRPr>
            </a:lvl1pPr>
          </a:lstStyle>
          <a:p>
            <a:pPr marL="0" marR="0" lvl="0" indent="0" algn="r" defTabSz="457126"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64308"/>
                </a:solidFill>
                <a:effectLst/>
                <a:uLnTx/>
                <a:uFillTx/>
                <a:latin typeface="Arial"/>
                <a:ea typeface="+mn-ea"/>
                <a:cs typeface="Arial"/>
              </a:rPr>
              <a:t>A. Presenter, 12 Month 2023</a:t>
            </a:r>
          </a:p>
        </p:txBody>
      </p:sp>
      <p:sp>
        <p:nvSpPr>
          <p:cNvPr id="11" name="Slide Number Placeholder 4"/>
          <p:cNvSpPr>
            <a:spLocks noGrp="1"/>
          </p:cNvSpPr>
          <p:nvPr>
            <p:ph type="sldNum" sz="quarter" idx="12"/>
          </p:nvPr>
        </p:nvSpPr>
        <p:spPr/>
        <p:txBody>
          <a:bodyPr/>
          <a:lstStyle>
            <a:lvl1pPr>
              <a:defRPr/>
            </a:lvl1pPr>
          </a:lstStyle>
          <a:p>
            <a:pPr marL="0" marR="0" lvl="0" indent="0" algn="l" defTabSz="457126"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64308"/>
                </a:solidFill>
                <a:effectLst/>
                <a:uLnTx/>
                <a:uFillTx/>
                <a:latin typeface="Arial" pitchFamily="34" charset="0"/>
                <a:ea typeface="ヒラギノ角ゴ Pro W3" charset="-128"/>
                <a:cs typeface="+mn-cs"/>
              </a:rPr>
              <a:t>, Slide </a:t>
            </a:r>
            <a:fld id="{BCDB990A-6268-4898-A641-7F04AAB15EE6}" type="slidenum">
              <a:rPr kumimoji="0" lang="en-US" sz="1200" b="0" i="0" u="none" strike="noStrike" kern="1200" cap="none" spc="0" normalizeH="0" baseline="0" noProof="0">
                <a:ln>
                  <a:noFill/>
                </a:ln>
                <a:solidFill>
                  <a:srgbClr val="064308"/>
                </a:solidFill>
                <a:effectLst/>
                <a:uLnTx/>
                <a:uFillTx/>
                <a:latin typeface="Arial" pitchFamily="34" charset="0"/>
                <a:ea typeface="ヒラギノ角ゴ Pro W3" charset="-128"/>
                <a:cs typeface="+mn-cs"/>
              </a:rPr>
              <a:pPr marL="0" marR="0" lvl="0" indent="0" algn="l" defTabSz="457126" rtl="0" eaLnBrk="0" fontAlgn="base" latinLnBrk="0" hangingPunct="0">
                <a:lnSpc>
                  <a:spcPct val="9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srgbClr val="064308"/>
              </a:solidFill>
              <a:effectLst/>
              <a:uLnTx/>
              <a:uFillTx/>
              <a:latin typeface="Arial" pitchFamily="34" charset="0"/>
              <a:ea typeface="ヒラギノ角ゴ Pro W3" charset="-128"/>
              <a:cs typeface="+mn-cs"/>
            </a:endParaRPr>
          </a:p>
        </p:txBody>
      </p:sp>
      <p:sp>
        <p:nvSpPr>
          <p:cNvPr id="13" name="TextBox 12"/>
          <p:cNvSpPr txBox="1"/>
          <p:nvPr userDrawn="1"/>
        </p:nvSpPr>
        <p:spPr>
          <a:xfrm>
            <a:off x="838200" y="6095341"/>
            <a:ext cx="5486399" cy="759182"/>
          </a:xfrm>
          <a:prstGeom prst="rect">
            <a:avLst/>
          </a:prstGeom>
          <a:noFill/>
        </p:spPr>
        <p:txBody>
          <a:bodyPr wrap="square" rtlCol="0">
            <a:spAutoFit/>
          </a:bodyPr>
          <a:lstStyle/>
          <a:p>
            <a:pPr marL="0" marR="0" lvl="0" indent="0" algn="l" defTabSz="457126" rtl="0" eaLnBrk="1" fontAlgn="base" latinLnBrk="0" hangingPunct="1">
              <a:lnSpc>
                <a:spcPts val="13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ヒラギノ角ゴ Pro W3" charset="-128"/>
                <a:cs typeface="ヒラギノ角ゴ Pro W3"/>
              </a:rPr>
              <a:t>Facility for Rare Isotope Beams</a:t>
            </a:r>
          </a:p>
          <a:p>
            <a:pPr marL="0" marR="0" lvl="0" indent="0" algn="l" defTabSz="457126" rtl="0" eaLnBrk="1" fontAlgn="base" latinLnBrk="0" hangingPunct="1">
              <a:lnSpc>
                <a:spcPts val="13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ヒラギノ角ゴ Pro W3" charset="-128"/>
                <a:cs typeface="ヒラギノ角ゴ Pro W3"/>
              </a:rPr>
              <a:t>U.S. Department of Energy Office of Science | Michigan State University</a:t>
            </a:r>
          </a:p>
          <a:p>
            <a:pPr marL="0" marR="0" lvl="0" indent="0" algn="l" defTabSz="457126" rtl="0" eaLnBrk="1" fontAlgn="base" latinLnBrk="0" hangingPunct="1">
              <a:lnSpc>
                <a:spcPts val="13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ヒラギノ角ゴ Pro W3" charset="-128"/>
                <a:cs typeface="ヒラギノ角ゴ Pro W3"/>
              </a:rPr>
              <a:t>640 South Shaw Lane • East Lansing, MI 48824, USA</a:t>
            </a:r>
          </a:p>
          <a:p>
            <a:pPr marL="0" marR="0" lvl="0" indent="0" algn="l" defTabSz="457126" rtl="0" eaLnBrk="1" fontAlgn="base" latinLnBrk="0" hangingPunct="1">
              <a:lnSpc>
                <a:spcPts val="13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958338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3_Title">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850703" y="1238250"/>
            <a:ext cx="9986635" cy="447389"/>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7040"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9" name="Subtitle 2"/>
          <p:cNvSpPr>
            <a:spLocks noGrp="1"/>
          </p:cNvSpPr>
          <p:nvPr>
            <p:ph type="subTitle" idx="1"/>
          </p:nvPr>
        </p:nvSpPr>
        <p:spPr>
          <a:xfrm>
            <a:off x="2032000" y="4071938"/>
            <a:ext cx="8128000" cy="1143000"/>
          </a:xfrm>
        </p:spPr>
        <p:txBody>
          <a:bodyPr/>
          <a:lstStyle>
            <a:lvl1pPr marL="0" indent="0" algn="ctr">
              <a:buNone/>
              <a:defRPr/>
            </a:lvl1pPr>
            <a:lvl2pPr marL="432277" indent="0" algn="ctr">
              <a:buNone/>
              <a:defRPr/>
            </a:lvl2pPr>
            <a:lvl3pPr marL="864551" indent="0" algn="ctr">
              <a:buNone/>
              <a:defRPr/>
            </a:lvl3pPr>
            <a:lvl4pPr marL="1296827" indent="0" algn="ctr">
              <a:buNone/>
              <a:defRPr/>
            </a:lvl4pPr>
            <a:lvl5pPr marL="1729104" indent="0" algn="ctr">
              <a:buNone/>
              <a:defRPr/>
            </a:lvl5pPr>
            <a:lvl6pPr marL="2161379" indent="0" algn="ctr">
              <a:buNone/>
              <a:defRPr/>
            </a:lvl6pPr>
            <a:lvl7pPr marL="2593655" indent="0" algn="ctr">
              <a:buNone/>
              <a:defRPr/>
            </a:lvl7pPr>
            <a:lvl8pPr marL="3025929" indent="0" algn="ctr">
              <a:buNone/>
              <a:defRPr/>
            </a:lvl8pPr>
            <a:lvl9pPr marL="3458205" indent="0" algn="ctr">
              <a:buNone/>
              <a:defRPr/>
            </a:lvl9pPr>
          </a:lstStyle>
          <a:p>
            <a:r>
              <a:rPr lang="en-US"/>
              <a:t>Click to edit Master subtitle style</a:t>
            </a:r>
            <a:endParaRPr lang="en-US" dirty="0"/>
          </a:p>
        </p:txBody>
      </p:sp>
      <p:sp>
        <p:nvSpPr>
          <p:cNvPr id="7" name="Rectangle 2"/>
          <p:cNvSpPr>
            <a:spLocks noGrp="1" noChangeArrowheads="1"/>
          </p:cNvSpPr>
          <p:nvPr>
            <p:ph type="title"/>
          </p:nvPr>
        </p:nvSpPr>
        <p:spPr bwMode="auto">
          <a:xfrm>
            <a:off x="95255" y="3147284"/>
            <a:ext cx="12001499" cy="478612"/>
          </a:xfrm>
          <a:prstGeom prst="rect">
            <a:avLst/>
          </a:prstGeom>
          <a:noFill/>
          <a:ln w="12700">
            <a:noFill/>
            <a:miter lim="800000"/>
            <a:headEnd/>
            <a:tailEnd/>
          </a:ln>
        </p:spPr>
        <p:txBody>
          <a:bodyPr lIns="56061" tIns="22425" rIns="56061" bIns="22425"/>
          <a:lstStyle/>
          <a:p>
            <a:pPr lvl="0"/>
            <a:r>
              <a:rPr lang="en-US"/>
              <a:t>Click to edit Master title style</a:t>
            </a:r>
            <a:endParaRPr lang="en-US" dirty="0"/>
          </a:p>
        </p:txBody>
      </p:sp>
      <p:sp>
        <p:nvSpPr>
          <p:cNvPr id="6" name="TextBox 5"/>
          <p:cNvSpPr txBox="1"/>
          <p:nvPr userDrawn="1"/>
        </p:nvSpPr>
        <p:spPr>
          <a:xfrm>
            <a:off x="0" y="6387154"/>
            <a:ext cx="12192000" cy="425885"/>
          </a:xfrm>
          <a:prstGeom prst="rect">
            <a:avLst/>
          </a:prstGeom>
          <a:noFill/>
        </p:spPr>
        <p:txBody>
          <a:bodyPr wrap="square" lIns="86486" tIns="43243" rIns="86486" bIns="43243" rtlCol="0">
            <a:spAutoFit/>
          </a:bodyPr>
          <a:lstStyle/>
          <a:p>
            <a:pPr algn="ctr"/>
            <a:r>
              <a:rPr lang="en-US" sz="1100" kern="1200" dirty="0">
                <a:solidFill>
                  <a:schemeClr val="tx1"/>
                </a:solidFill>
                <a:latin typeface="+mn-lt"/>
                <a:ea typeface="ヒラギノ角ゴ Pro W3"/>
                <a:cs typeface="ヒラギノ角ゴ Pro W3"/>
              </a:rPr>
              <a:t>This material is based upon work supported by the U.S. Department of Energy, Office of Science, Office of Nuclear Physics and used resources of</a:t>
            </a:r>
          </a:p>
          <a:p>
            <a:pPr algn="ctr"/>
            <a:r>
              <a:rPr lang="en-US" sz="1100" kern="1200" dirty="0">
                <a:solidFill>
                  <a:schemeClr val="tx1"/>
                </a:solidFill>
                <a:latin typeface="+mn-lt"/>
                <a:ea typeface="ヒラギノ角ゴ Pro W3"/>
                <a:cs typeface="ヒラギノ角ゴ Pro W3"/>
              </a:rPr>
              <a:t>the</a:t>
            </a:r>
            <a:r>
              <a:rPr lang="en-US" sz="1100" kern="1200" baseline="0" dirty="0">
                <a:solidFill>
                  <a:schemeClr val="tx1"/>
                </a:solidFill>
                <a:latin typeface="+mn-lt"/>
                <a:ea typeface="ヒラギノ角ゴ Pro W3"/>
                <a:cs typeface="ヒラギノ角ゴ Pro W3"/>
              </a:rPr>
              <a:t> </a:t>
            </a:r>
            <a:r>
              <a:rPr lang="en-US" sz="1100" kern="1200" dirty="0">
                <a:solidFill>
                  <a:schemeClr val="tx1"/>
                </a:solidFill>
                <a:latin typeface="+mn-lt"/>
                <a:ea typeface="ヒラギノ角ゴ Pro W3"/>
                <a:cs typeface="ヒラギノ角ゴ Pro W3"/>
              </a:rPr>
              <a:t>Facility for Rare Isotope Beams (FRIB) Operations, which is a DOE Office of Science User Facility under Award Number DE-SC0023633.</a:t>
            </a:r>
          </a:p>
        </p:txBody>
      </p:sp>
      <p:sp>
        <p:nvSpPr>
          <p:cNvPr id="10" name="Rectangle 9"/>
          <p:cNvSpPr/>
          <p:nvPr userDrawn="1"/>
        </p:nvSpPr>
        <p:spPr>
          <a:xfrm>
            <a:off x="4015216" y="415245"/>
            <a:ext cx="3657600" cy="20999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5900" y="546592"/>
            <a:ext cx="1600200" cy="2043892"/>
          </a:xfrm>
          <a:prstGeom prst="rect">
            <a:avLst/>
          </a:prstGeom>
        </p:spPr>
      </p:pic>
      <p:pic>
        <p:nvPicPr>
          <p:cNvPr id="4" name="Picture 3">
            <a:extLst>
              <a:ext uri="{FF2B5EF4-FFF2-40B4-BE49-F238E27FC236}">
                <a16:creationId xmlns:a16="http://schemas.microsoft.com/office/drawing/2014/main" id="{526D52DA-7EC2-A93A-E527-24C0D964EA86}"/>
              </a:ext>
            </a:extLst>
          </p:cNvPr>
          <p:cNvPicPr>
            <a:picLocks noChangeAspect="1"/>
          </p:cNvPicPr>
          <p:nvPr userDrawn="1"/>
        </p:nvPicPr>
        <p:blipFill>
          <a:blip r:embed="rId3"/>
          <a:srcRect r="53488"/>
          <a:stretch/>
        </p:blipFill>
        <p:spPr>
          <a:xfrm>
            <a:off x="2819400" y="5636776"/>
            <a:ext cx="3048000" cy="639434"/>
          </a:xfrm>
          <a:prstGeom prst="rect">
            <a:avLst/>
          </a:prstGeom>
        </p:spPr>
      </p:pic>
      <p:pic>
        <p:nvPicPr>
          <p:cNvPr id="3" name="Picture 2" descr="A black background with blue text&#10;&#10;AI-generated content may be incorrect.">
            <a:extLst>
              <a:ext uri="{FF2B5EF4-FFF2-40B4-BE49-F238E27FC236}">
                <a16:creationId xmlns:a16="http://schemas.microsoft.com/office/drawing/2014/main" id="{25E56C48-E97E-EB04-E105-6EE91E71CEC7}"/>
              </a:ext>
            </a:extLst>
          </p:cNvPr>
          <p:cNvPicPr>
            <a:picLocks noChangeAspect="1"/>
          </p:cNvPicPr>
          <p:nvPr userDrawn="1"/>
        </p:nvPicPr>
        <p:blipFill>
          <a:blip r:embed="rId4"/>
          <a:stretch>
            <a:fillRect/>
          </a:stretch>
        </p:blipFill>
        <p:spPr>
          <a:xfrm>
            <a:off x="6019800" y="5695162"/>
            <a:ext cx="3474189" cy="616246"/>
          </a:xfrm>
          <a:prstGeom prst="rect">
            <a:avLst/>
          </a:prstGeom>
        </p:spPr>
      </p:pic>
    </p:spTree>
    <p:extLst>
      <p:ext uri="{BB962C8B-B14F-4D97-AF65-F5344CB8AC3E}">
        <p14:creationId xmlns:p14="http://schemas.microsoft.com/office/powerpoint/2010/main" val="18093043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Quarters">
    <p:spTree>
      <p:nvGrpSpPr>
        <p:cNvPr id="1" name=""/>
        <p:cNvGrpSpPr/>
        <p:nvPr/>
      </p:nvGrpSpPr>
      <p:grpSpPr>
        <a:xfrm>
          <a:off x="0" y="0"/>
          <a:ext cx="0" cy="0"/>
          <a:chOff x="0" y="0"/>
          <a:chExt cx="0" cy="0"/>
        </a:xfrm>
      </p:grpSpPr>
      <p:sp>
        <p:nvSpPr>
          <p:cNvPr id="22" name="Rectangle 21"/>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2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3428" y="6063452"/>
            <a:ext cx="621425" cy="731520"/>
          </a:xfrm>
          <a:prstGeom prst="rect">
            <a:avLst/>
          </a:prstGeom>
        </p:spPr>
      </p:pic>
      <p:pic>
        <p:nvPicPr>
          <p:cNvPr id="8" name="Picture 4"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9"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marL="0" marR="0" lvl="0" indent="0" algn="l" defTabSz="457040"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pitchFamily="-107" charset="0"/>
              <a:ea typeface="ヒラギノ角ゴ Pro W3" pitchFamily="-107" charset="-128"/>
              <a:cs typeface="Arial" charset="0"/>
            </a:endParaRPr>
          </a:p>
        </p:txBody>
      </p:sp>
      <p:sp>
        <p:nvSpPr>
          <p:cNvPr id="10" name="Rectangle 9"/>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marL="0" marR="0" lvl="0" indent="0" algn="l" defTabSz="4570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ヒラギノ角ゴ Pro W3" pitchFamily="-107" charset="-128"/>
              <a:cs typeface="Arial" charset="0"/>
            </a:endParaRPr>
          </a:p>
        </p:txBody>
      </p:sp>
      <p:sp>
        <p:nvSpPr>
          <p:cNvPr id="2" name="Title 1"/>
          <p:cNvSpPr>
            <a:spLocks noGrp="1"/>
          </p:cNvSpPr>
          <p:nvPr>
            <p:ph type="title"/>
          </p:nvPr>
        </p:nvSpPr>
        <p:spPr>
          <a:xfrm>
            <a:off x="101606" y="285757"/>
            <a:ext cx="11988797" cy="478624"/>
          </a:xfrm>
        </p:spPr>
        <p:txBody>
          <a:bodyPr/>
          <a:lstStyle/>
          <a:p>
            <a:r>
              <a:rPr lang="en-US"/>
              <a:t>Click to edit Master title style</a:t>
            </a:r>
            <a:endParaRPr lang="en-US" dirty="0"/>
          </a:p>
        </p:txBody>
      </p:sp>
      <p:sp>
        <p:nvSpPr>
          <p:cNvPr id="3" name="Content Placeholder 2"/>
          <p:cNvSpPr>
            <a:spLocks noGrp="1"/>
          </p:cNvSpPr>
          <p:nvPr>
            <p:ph idx="1"/>
          </p:nvPr>
        </p:nvSpPr>
        <p:spPr>
          <a:xfrm>
            <a:off x="101601" y="1067105"/>
            <a:ext cx="5892800"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1"/>
          </p:nvPr>
        </p:nvSpPr>
        <p:spPr>
          <a:xfrm>
            <a:off x="6167379" y="1067105"/>
            <a:ext cx="5923033"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2"/>
          </p:nvPr>
        </p:nvSpPr>
        <p:spPr>
          <a:xfrm>
            <a:off x="101613" y="3581407"/>
            <a:ext cx="5892799"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idx="13"/>
          </p:nvPr>
        </p:nvSpPr>
        <p:spPr>
          <a:xfrm>
            <a:off x="6167379" y="3581407"/>
            <a:ext cx="5923033"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ooter Placeholder 6"/>
          <p:cNvSpPr>
            <a:spLocks noGrp="1"/>
          </p:cNvSpPr>
          <p:nvPr>
            <p:ph type="ftr" sz="quarter" idx="14"/>
          </p:nvPr>
        </p:nvSpPr>
        <p:spPr/>
        <p:txBody>
          <a:bodyPr/>
          <a:lstStyle>
            <a:lvl1pPr algn="r" eaLnBrk="0" hangingPunct="0">
              <a:lnSpc>
                <a:spcPct val="90000"/>
              </a:lnSpc>
              <a:defRPr sz="1200" smtClean="0">
                <a:solidFill>
                  <a:srgbClr val="064308"/>
                </a:solidFill>
                <a:latin typeface="Arial"/>
                <a:ea typeface="+mn-ea"/>
                <a:cs typeface="Arial"/>
              </a:defRPr>
            </a:lvl1pPr>
          </a:lstStyle>
          <a:p>
            <a:pPr marL="0" marR="0" lvl="0" indent="0" algn="r" defTabSz="457126"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64308"/>
                </a:solidFill>
                <a:effectLst/>
                <a:uLnTx/>
                <a:uFillTx/>
                <a:latin typeface="Arial"/>
                <a:ea typeface="+mn-ea"/>
                <a:cs typeface="Arial"/>
              </a:rPr>
              <a:t>A. Presenter, 12 Month 2023</a:t>
            </a:r>
          </a:p>
        </p:txBody>
      </p:sp>
      <p:sp>
        <p:nvSpPr>
          <p:cNvPr id="15" name="Slide Number Placeholder 4"/>
          <p:cNvSpPr>
            <a:spLocks noGrp="1"/>
          </p:cNvSpPr>
          <p:nvPr>
            <p:ph type="sldNum" sz="quarter" idx="15"/>
          </p:nvPr>
        </p:nvSpPr>
        <p:spPr/>
        <p:txBody>
          <a:bodyPr/>
          <a:lstStyle>
            <a:lvl1pPr>
              <a:defRPr/>
            </a:lvl1pPr>
          </a:lstStyle>
          <a:p>
            <a:pPr marL="0" marR="0" lvl="0" indent="0" algn="l" defTabSz="457126"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64308"/>
                </a:solidFill>
                <a:effectLst/>
                <a:uLnTx/>
                <a:uFillTx/>
                <a:latin typeface="Arial" pitchFamily="34" charset="0"/>
                <a:ea typeface="ヒラギノ角ゴ Pro W3" charset="-128"/>
                <a:cs typeface="+mn-cs"/>
              </a:rPr>
              <a:t>, Slide </a:t>
            </a:r>
            <a:fld id="{74887700-F8AD-4E75-9DA6-99EB4D2760D1}" type="slidenum">
              <a:rPr kumimoji="0" lang="en-US" sz="1200" b="0" i="0" u="none" strike="noStrike" kern="1200" cap="none" spc="0" normalizeH="0" baseline="0" noProof="0">
                <a:ln>
                  <a:noFill/>
                </a:ln>
                <a:solidFill>
                  <a:srgbClr val="064308"/>
                </a:solidFill>
                <a:effectLst/>
                <a:uLnTx/>
                <a:uFillTx/>
                <a:latin typeface="Arial" pitchFamily="34" charset="0"/>
                <a:ea typeface="ヒラギノ角ゴ Pro W3" charset="-128"/>
                <a:cs typeface="+mn-cs"/>
              </a:rPr>
              <a:pPr marL="0" marR="0" lvl="0" indent="0" algn="l" defTabSz="457126" rtl="0" eaLnBrk="0" fontAlgn="base" latinLnBrk="0" hangingPunct="0">
                <a:lnSpc>
                  <a:spcPct val="9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srgbClr val="064308"/>
              </a:solidFill>
              <a:effectLst/>
              <a:uLnTx/>
              <a:uFillTx/>
              <a:latin typeface="Arial" pitchFamily="34" charset="0"/>
              <a:ea typeface="ヒラギノ角ゴ Pro W3" charset="-128"/>
              <a:cs typeface="+mn-cs"/>
            </a:endParaRPr>
          </a:p>
        </p:txBody>
      </p:sp>
      <p:sp>
        <p:nvSpPr>
          <p:cNvPr id="16" name="TextBox 15"/>
          <p:cNvSpPr txBox="1"/>
          <p:nvPr userDrawn="1"/>
        </p:nvSpPr>
        <p:spPr>
          <a:xfrm>
            <a:off x="838200" y="6095341"/>
            <a:ext cx="5486399" cy="759182"/>
          </a:xfrm>
          <a:prstGeom prst="rect">
            <a:avLst/>
          </a:prstGeom>
          <a:noFill/>
        </p:spPr>
        <p:txBody>
          <a:bodyPr wrap="square" rtlCol="0">
            <a:spAutoFit/>
          </a:bodyPr>
          <a:lstStyle/>
          <a:p>
            <a:pPr marL="0" marR="0" lvl="0" indent="0" algn="l" defTabSz="457126" rtl="0" eaLnBrk="1" fontAlgn="base" latinLnBrk="0" hangingPunct="1">
              <a:lnSpc>
                <a:spcPts val="13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ヒラギノ角ゴ Pro W3" charset="-128"/>
                <a:cs typeface="ヒラギノ角ゴ Pro W3"/>
              </a:rPr>
              <a:t>Facility for Rare Isotope Beams</a:t>
            </a:r>
          </a:p>
          <a:p>
            <a:pPr marL="0" marR="0" lvl="0" indent="0" algn="l" defTabSz="457126" rtl="0" eaLnBrk="1" fontAlgn="base" latinLnBrk="0" hangingPunct="1">
              <a:lnSpc>
                <a:spcPts val="13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ヒラギノ角ゴ Pro W3" charset="-128"/>
                <a:cs typeface="ヒラギノ角ゴ Pro W3"/>
              </a:rPr>
              <a:t>U.S. Department of Energy Office of Science | Michigan State University</a:t>
            </a:r>
          </a:p>
          <a:p>
            <a:pPr marL="0" marR="0" lvl="0" indent="0" algn="l" defTabSz="457126" rtl="0" eaLnBrk="1" fontAlgn="base" latinLnBrk="0" hangingPunct="1">
              <a:lnSpc>
                <a:spcPts val="13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ヒラギノ角ゴ Pro W3" charset="-128"/>
                <a:cs typeface="ヒラギノ角ゴ Pro W3"/>
              </a:rPr>
              <a:t>640 South Shaw Lane • East Lansing, MI 48824, USA</a:t>
            </a:r>
          </a:p>
          <a:p>
            <a:pPr marL="0" marR="0" lvl="0" indent="0" algn="l" defTabSz="457126" rtl="0" eaLnBrk="1" fontAlgn="base" latinLnBrk="0" hangingPunct="1">
              <a:lnSpc>
                <a:spcPts val="13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5548773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13" name="Rectangle 12"/>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2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3428" y="6063452"/>
            <a:ext cx="621425" cy="731520"/>
          </a:xfrm>
          <a:prstGeom prst="rect">
            <a:avLst/>
          </a:prstGeom>
        </p:spPr>
      </p:pic>
      <p:pic>
        <p:nvPicPr>
          <p:cNvPr id="4" name="Picture 5"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5"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marL="0" marR="0" lvl="0" indent="0" algn="l" defTabSz="457040"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pitchFamily="-107" charset="0"/>
              <a:ea typeface="ヒラギノ角ゴ Pro W3" pitchFamily="-107" charset="-128"/>
              <a:cs typeface="Arial" charset="0"/>
            </a:endParaRPr>
          </a:p>
        </p:txBody>
      </p:sp>
      <p:sp>
        <p:nvSpPr>
          <p:cNvPr id="6" name="Rectangle 7"/>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marL="0" marR="0" lvl="0" indent="0" algn="l" defTabSz="4570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ヒラギノ角ゴ Pro W3" pitchFamily="-107" charset="-128"/>
              <a:cs typeface="Arial" charset="0"/>
            </a:endParaRPr>
          </a:p>
        </p:txBody>
      </p:sp>
      <p:sp>
        <p:nvSpPr>
          <p:cNvPr id="2" name="Title 1"/>
          <p:cNvSpPr>
            <a:spLocks noGrp="1"/>
          </p:cNvSpPr>
          <p:nvPr>
            <p:ph type="title"/>
          </p:nvPr>
        </p:nvSpPr>
        <p:spPr>
          <a:xfrm>
            <a:off x="101600" y="285757"/>
            <a:ext cx="11988800" cy="478624"/>
          </a:xfrm>
        </p:spPr>
        <p:txBody>
          <a:bodyPr/>
          <a:lstStyle/>
          <a:p>
            <a:r>
              <a:rPr lang="en-US"/>
              <a:t>Click to edit Master title style</a:t>
            </a:r>
            <a:endParaRPr lang="en-US" dirty="0"/>
          </a:p>
        </p:txBody>
      </p:sp>
      <p:sp>
        <p:nvSpPr>
          <p:cNvPr id="7" name="Footer Placeholder 6"/>
          <p:cNvSpPr>
            <a:spLocks noGrp="1"/>
          </p:cNvSpPr>
          <p:nvPr>
            <p:ph type="ftr" sz="quarter" idx="10"/>
          </p:nvPr>
        </p:nvSpPr>
        <p:spPr/>
        <p:txBody>
          <a:bodyPr/>
          <a:lstStyle>
            <a:lvl1pPr algn="r" eaLnBrk="0" hangingPunct="0">
              <a:lnSpc>
                <a:spcPct val="90000"/>
              </a:lnSpc>
              <a:defRPr sz="1200" smtClean="0">
                <a:solidFill>
                  <a:srgbClr val="064308"/>
                </a:solidFill>
                <a:latin typeface="Arial"/>
                <a:ea typeface="+mn-ea"/>
                <a:cs typeface="Arial"/>
              </a:defRPr>
            </a:lvl1pPr>
          </a:lstStyle>
          <a:p>
            <a:pPr marL="0" marR="0" lvl="0" indent="0" algn="r" defTabSz="457126"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64308"/>
                </a:solidFill>
                <a:effectLst/>
                <a:uLnTx/>
                <a:uFillTx/>
                <a:latin typeface="Arial"/>
                <a:ea typeface="+mn-ea"/>
                <a:cs typeface="Arial"/>
              </a:rPr>
              <a:t>A. Presenter, 12 Month 2023</a:t>
            </a:r>
          </a:p>
        </p:txBody>
      </p:sp>
      <p:sp>
        <p:nvSpPr>
          <p:cNvPr id="8" name="Slide Number Placeholder 4"/>
          <p:cNvSpPr>
            <a:spLocks noGrp="1"/>
          </p:cNvSpPr>
          <p:nvPr>
            <p:ph type="sldNum" sz="quarter" idx="11"/>
          </p:nvPr>
        </p:nvSpPr>
        <p:spPr/>
        <p:txBody>
          <a:bodyPr/>
          <a:lstStyle>
            <a:lvl1pPr>
              <a:defRPr/>
            </a:lvl1pPr>
          </a:lstStyle>
          <a:p>
            <a:pPr marL="0" marR="0" lvl="0" indent="0" algn="l" defTabSz="457126"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64308"/>
                </a:solidFill>
                <a:effectLst/>
                <a:uLnTx/>
                <a:uFillTx/>
                <a:latin typeface="Arial" pitchFamily="34" charset="0"/>
                <a:ea typeface="ヒラギノ角ゴ Pro W3" charset="-128"/>
                <a:cs typeface="+mn-cs"/>
              </a:rPr>
              <a:t>, Slide </a:t>
            </a:r>
            <a:fld id="{CF988859-7953-4624-98C4-717249B46A15}" type="slidenum">
              <a:rPr kumimoji="0" lang="en-US" sz="1200" b="0" i="0" u="none" strike="noStrike" kern="1200" cap="none" spc="0" normalizeH="0" baseline="0" noProof="0">
                <a:ln>
                  <a:noFill/>
                </a:ln>
                <a:solidFill>
                  <a:srgbClr val="064308"/>
                </a:solidFill>
                <a:effectLst/>
                <a:uLnTx/>
                <a:uFillTx/>
                <a:latin typeface="Arial" pitchFamily="34" charset="0"/>
                <a:ea typeface="ヒラギノ角ゴ Pro W3" charset="-128"/>
                <a:cs typeface="+mn-cs"/>
              </a:rPr>
              <a:pPr marL="0" marR="0" lvl="0" indent="0" algn="l" defTabSz="457126" rtl="0" eaLnBrk="0" fontAlgn="base" latinLnBrk="0" hangingPunct="0">
                <a:lnSpc>
                  <a:spcPct val="9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srgbClr val="064308"/>
              </a:solidFill>
              <a:effectLst/>
              <a:uLnTx/>
              <a:uFillTx/>
              <a:latin typeface="Arial" pitchFamily="34" charset="0"/>
              <a:ea typeface="ヒラギノ角ゴ Pro W3" charset="-128"/>
              <a:cs typeface="+mn-cs"/>
            </a:endParaRPr>
          </a:p>
        </p:txBody>
      </p:sp>
      <p:sp>
        <p:nvSpPr>
          <p:cNvPr id="11" name="TextBox 10"/>
          <p:cNvSpPr txBox="1"/>
          <p:nvPr userDrawn="1"/>
        </p:nvSpPr>
        <p:spPr>
          <a:xfrm>
            <a:off x="838200" y="6095341"/>
            <a:ext cx="5486399" cy="759182"/>
          </a:xfrm>
          <a:prstGeom prst="rect">
            <a:avLst/>
          </a:prstGeom>
          <a:noFill/>
        </p:spPr>
        <p:txBody>
          <a:bodyPr wrap="square" rtlCol="0">
            <a:spAutoFit/>
          </a:bodyPr>
          <a:lstStyle/>
          <a:p>
            <a:pPr marL="0" marR="0" lvl="0" indent="0" algn="l" defTabSz="457126" rtl="0" eaLnBrk="1" fontAlgn="base" latinLnBrk="0" hangingPunct="1">
              <a:lnSpc>
                <a:spcPts val="13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ヒラギノ角ゴ Pro W3" charset="-128"/>
                <a:cs typeface="ヒラギノ角ゴ Pro W3"/>
              </a:rPr>
              <a:t>Facility for Rare Isotope Beams</a:t>
            </a:r>
          </a:p>
          <a:p>
            <a:pPr marL="0" marR="0" lvl="0" indent="0" algn="l" defTabSz="457126" rtl="0" eaLnBrk="1" fontAlgn="base" latinLnBrk="0" hangingPunct="1">
              <a:lnSpc>
                <a:spcPts val="13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ヒラギノ角ゴ Pro W3" charset="-128"/>
                <a:cs typeface="ヒラギノ角ゴ Pro W3"/>
              </a:rPr>
              <a:t>U.S. Department of Energy Office of Science | Michigan State University</a:t>
            </a:r>
          </a:p>
          <a:p>
            <a:pPr marL="0" marR="0" lvl="0" indent="0" algn="l" defTabSz="457126" rtl="0" eaLnBrk="1" fontAlgn="base" latinLnBrk="0" hangingPunct="1">
              <a:lnSpc>
                <a:spcPts val="13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ヒラギノ角ゴ Pro W3" charset="-128"/>
                <a:cs typeface="ヒラギノ角ゴ Pro W3"/>
              </a:rPr>
              <a:t>640 South Shaw Lane • East Lansing, MI 48824, USA</a:t>
            </a:r>
          </a:p>
          <a:p>
            <a:pPr marL="0" marR="0" lvl="0" indent="0" algn="l" defTabSz="457126" rtl="0" eaLnBrk="1" fontAlgn="base" latinLnBrk="0" hangingPunct="1">
              <a:lnSpc>
                <a:spcPts val="13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3982164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 clean bottom">
    <p:spTree>
      <p:nvGrpSpPr>
        <p:cNvPr id="1" name=""/>
        <p:cNvGrpSpPr/>
        <p:nvPr/>
      </p:nvGrpSpPr>
      <p:grpSpPr>
        <a:xfrm>
          <a:off x="0" y="0"/>
          <a:ext cx="0" cy="0"/>
          <a:chOff x="0" y="0"/>
          <a:chExt cx="0" cy="0"/>
        </a:xfrm>
      </p:grpSpPr>
      <p:pic>
        <p:nvPicPr>
          <p:cNvPr id="4" name="Picture 4" descr="FRIB_ppt_top.jpg"/>
          <p:cNvPicPr>
            <a:picLocks noChangeAspect="1"/>
          </p:cNvPicPr>
          <p:nvPr/>
        </p:nvPicPr>
        <p:blipFill>
          <a:blip r:embed="rId2" cstate="print"/>
          <a:srcRect/>
          <a:stretch>
            <a:fillRect/>
          </a:stretch>
        </p:blipFill>
        <p:spPr bwMode="auto">
          <a:xfrm>
            <a:off x="0" y="2"/>
            <a:ext cx="12192000" cy="1003102"/>
          </a:xfrm>
          <a:prstGeom prst="rect">
            <a:avLst/>
          </a:prstGeom>
          <a:noFill/>
          <a:ln w="9525">
            <a:noFill/>
            <a:miter lim="800000"/>
            <a:headEnd/>
            <a:tailEnd/>
          </a:ln>
        </p:spPr>
      </p:pic>
      <p:sp>
        <p:nvSpPr>
          <p:cNvPr id="5"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marL="0" marR="0" lvl="0" indent="0" algn="l" defTabSz="457040"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pitchFamily="-107" charset="0"/>
              <a:ea typeface="ヒラギノ角ゴ Pro W3" pitchFamily="-107" charset="-128"/>
              <a:cs typeface="Arial" charset="0"/>
            </a:endParaRPr>
          </a:p>
        </p:txBody>
      </p:sp>
      <p:sp>
        <p:nvSpPr>
          <p:cNvPr id="6" name="Rectangle 5"/>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marL="0" marR="0" lvl="0" indent="0" algn="l" defTabSz="4570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ヒラギノ角ゴ Pro W3" pitchFamily="-107" charset="-128"/>
              <a:cs typeface="Arial" charset="0"/>
            </a:endParaRPr>
          </a:p>
        </p:txBody>
      </p:sp>
      <p:sp>
        <p:nvSpPr>
          <p:cNvPr id="2" name="Title 1"/>
          <p:cNvSpPr>
            <a:spLocks noGrp="1"/>
          </p:cNvSpPr>
          <p:nvPr>
            <p:ph type="title"/>
          </p:nvPr>
        </p:nvSpPr>
        <p:spPr>
          <a:xfrm>
            <a:off x="101600" y="285757"/>
            <a:ext cx="11988800" cy="478624"/>
          </a:xfrm>
        </p:spPr>
        <p:txBody>
          <a:bodyPr/>
          <a:lstStyle/>
          <a:p>
            <a:r>
              <a:rPr lang="en-US"/>
              <a:t>Click to edit Master title style</a:t>
            </a:r>
            <a:endParaRPr lang="en-US" dirty="0"/>
          </a:p>
        </p:txBody>
      </p:sp>
      <p:sp>
        <p:nvSpPr>
          <p:cNvPr id="9" name="Rectangle 8"/>
          <p:cNvSpPr/>
          <p:nvPr userDrawn="1"/>
        </p:nvSpPr>
        <p:spPr>
          <a:xfrm>
            <a:off x="-16079" y="6063452"/>
            <a:ext cx="12192000" cy="822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2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Tree>
    <p:extLst>
      <p:ext uri="{BB962C8B-B14F-4D97-AF65-F5344CB8AC3E}">
        <p14:creationId xmlns:p14="http://schemas.microsoft.com/office/powerpoint/2010/main" val="32257125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19" name="Rectangle 18"/>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2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3428" y="6063452"/>
            <a:ext cx="621425" cy="731520"/>
          </a:xfrm>
          <a:prstGeom prst="rect">
            <a:avLst/>
          </a:prstGeom>
        </p:spPr>
      </p:pic>
      <p:pic>
        <p:nvPicPr>
          <p:cNvPr id="5" name="Picture 7"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marL="0" marR="0" lvl="0" indent="0" algn="l" defTabSz="457040"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marL="0" marR="0" lvl="0" indent="0" algn="l" defTabSz="4570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5027414"/>
          </a:xfrm>
        </p:spPr>
        <p:txBody>
          <a:bodyPr/>
          <a:lstStyle>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101600" y="289337"/>
            <a:ext cx="11988800" cy="478624"/>
          </a:xfrm>
        </p:spPr>
        <p:txBody>
          <a:bodyPr/>
          <a:lstStyle/>
          <a:p>
            <a:r>
              <a:rPr lang="en-US"/>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200" smtClean="0">
                <a:solidFill>
                  <a:srgbClr val="064308"/>
                </a:solidFill>
                <a:latin typeface="Arial"/>
                <a:ea typeface="+mn-ea"/>
                <a:cs typeface="Arial"/>
              </a:defRPr>
            </a:lvl1pPr>
          </a:lstStyle>
          <a:p>
            <a:pPr marL="0" marR="0" lvl="0" indent="0" algn="r" defTabSz="457126"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64308"/>
                </a:solidFill>
                <a:effectLst/>
                <a:uLnTx/>
                <a:uFillTx/>
                <a:latin typeface="Arial"/>
                <a:ea typeface="+mn-ea"/>
                <a:cs typeface="Arial"/>
              </a:rPr>
              <a:t>A. Presenter, 12 Month 2023</a:t>
            </a:r>
          </a:p>
        </p:txBody>
      </p:sp>
      <p:sp>
        <p:nvSpPr>
          <p:cNvPr id="10" name="Slide Number Placeholder 4"/>
          <p:cNvSpPr>
            <a:spLocks noGrp="1"/>
          </p:cNvSpPr>
          <p:nvPr>
            <p:ph type="sldNum" sz="quarter" idx="11"/>
          </p:nvPr>
        </p:nvSpPr>
        <p:spPr/>
        <p:txBody>
          <a:bodyPr/>
          <a:lstStyle>
            <a:lvl1pPr>
              <a:defRPr/>
            </a:lvl1pPr>
          </a:lstStyle>
          <a:p>
            <a:pPr marL="0" marR="0" lvl="0" indent="0" algn="l" defTabSz="457126"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64308"/>
                </a:solidFill>
                <a:effectLst/>
                <a:uLnTx/>
                <a:uFillTx/>
                <a:latin typeface="Arial" pitchFamily="34" charset="0"/>
                <a:ea typeface="ヒラギノ角ゴ Pro W3" charset="-128"/>
                <a:cs typeface="+mn-cs"/>
              </a:rPr>
              <a:t>, Slide </a:t>
            </a:r>
            <a:fld id="{35AD4620-7552-4207-8973-898801ED212B}" type="slidenum">
              <a:rPr kumimoji="0" lang="en-US" sz="1200" b="0" i="0" u="none" strike="noStrike" kern="1200" cap="none" spc="0" normalizeH="0" baseline="0" noProof="0">
                <a:ln>
                  <a:noFill/>
                </a:ln>
                <a:solidFill>
                  <a:srgbClr val="064308"/>
                </a:solidFill>
                <a:effectLst/>
                <a:uLnTx/>
                <a:uFillTx/>
                <a:latin typeface="Arial" pitchFamily="34" charset="0"/>
                <a:ea typeface="ヒラギノ角ゴ Pro W3" charset="-128"/>
                <a:cs typeface="+mn-cs"/>
              </a:rPr>
              <a:pPr marL="0" marR="0" lvl="0" indent="0" algn="l" defTabSz="457126" rtl="0" eaLnBrk="0" fontAlgn="base" latinLnBrk="0" hangingPunct="0">
                <a:lnSpc>
                  <a:spcPct val="9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srgbClr val="064308"/>
              </a:solidFill>
              <a:effectLst/>
              <a:uLnTx/>
              <a:uFillTx/>
              <a:latin typeface="Arial" pitchFamily="34" charset="0"/>
              <a:ea typeface="ヒラギノ角ゴ Pro W3" charset="-128"/>
              <a:cs typeface="+mn-cs"/>
            </a:endParaRPr>
          </a:p>
        </p:txBody>
      </p:sp>
      <p:sp>
        <p:nvSpPr>
          <p:cNvPr id="12" name="TextBox 11"/>
          <p:cNvSpPr txBox="1"/>
          <p:nvPr userDrawn="1"/>
        </p:nvSpPr>
        <p:spPr>
          <a:xfrm>
            <a:off x="838200" y="6095341"/>
            <a:ext cx="5486399" cy="759182"/>
          </a:xfrm>
          <a:prstGeom prst="rect">
            <a:avLst/>
          </a:prstGeom>
          <a:noFill/>
        </p:spPr>
        <p:txBody>
          <a:bodyPr wrap="square" rtlCol="0">
            <a:spAutoFit/>
          </a:bodyPr>
          <a:lstStyle/>
          <a:p>
            <a:pPr marL="0" marR="0" lvl="0" indent="0" algn="l" defTabSz="457126" rtl="0" eaLnBrk="1" fontAlgn="base" latinLnBrk="0" hangingPunct="1">
              <a:lnSpc>
                <a:spcPts val="13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ヒラギノ角ゴ Pro W3" charset="-128"/>
                <a:cs typeface="ヒラギノ角ゴ Pro W3"/>
              </a:rPr>
              <a:t>Facility for Rare Isotope Beams</a:t>
            </a:r>
          </a:p>
          <a:p>
            <a:pPr marL="0" marR="0" lvl="0" indent="0" algn="l" defTabSz="457126" rtl="0" eaLnBrk="1" fontAlgn="base" latinLnBrk="0" hangingPunct="1">
              <a:lnSpc>
                <a:spcPts val="13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ヒラギノ角ゴ Pro W3" charset="-128"/>
                <a:cs typeface="ヒラギノ角ゴ Pro W3"/>
              </a:rPr>
              <a:t>U.S. Department of Energy Office of Science | Michigan State University</a:t>
            </a:r>
          </a:p>
          <a:p>
            <a:pPr marL="0" marR="0" lvl="0" indent="0" algn="l" defTabSz="457126" rtl="0" eaLnBrk="1" fontAlgn="base" latinLnBrk="0" hangingPunct="1">
              <a:lnSpc>
                <a:spcPts val="13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ヒラギノ角ゴ Pro W3" charset="-128"/>
                <a:cs typeface="ヒラギノ角ゴ Pro W3"/>
              </a:rPr>
              <a:t>640 South Shaw Lane • East Lansing, MI 48824, USA</a:t>
            </a:r>
          </a:p>
          <a:p>
            <a:pPr marL="0" marR="0" lvl="0" indent="0" algn="l" defTabSz="457126" rtl="0" eaLnBrk="1" fontAlgn="base" latinLnBrk="0" hangingPunct="1">
              <a:lnSpc>
                <a:spcPts val="13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2475405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6D52DA-7EC2-A93A-E527-24C0D964EA86}"/>
              </a:ext>
            </a:extLst>
          </p:cNvPr>
          <p:cNvPicPr>
            <a:picLocks noChangeAspect="1"/>
          </p:cNvPicPr>
          <p:nvPr userDrawn="1"/>
        </p:nvPicPr>
        <p:blipFill>
          <a:blip r:embed="rId2"/>
          <a:stretch>
            <a:fillRect/>
          </a:stretch>
        </p:blipFill>
        <p:spPr>
          <a:xfrm>
            <a:off x="2819400" y="5636776"/>
            <a:ext cx="6553200" cy="639434"/>
          </a:xfrm>
          <a:prstGeom prst="rect">
            <a:avLst/>
          </a:prstGeom>
        </p:spPr>
      </p:pic>
      <p:sp>
        <p:nvSpPr>
          <p:cNvPr id="5" name="Text Box 5"/>
          <p:cNvSpPr txBox="1">
            <a:spLocks noChangeArrowheads="1"/>
          </p:cNvSpPr>
          <p:nvPr/>
        </p:nvSpPr>
        <p:spPr bwMode="auto">
          <a:xfrm>
            <a:off x="850703" y="1238250"/>
            <a:ext cx="9986635" cy="447389"/>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7040"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9" name="Subtitle 2"/>
          <p:cNvSpPr>
            <a:spLocks noGrp="1"/>
          </p:cNvSpPr>
          <p:nvPr>
            <p:ph type="subTitle" idx="1"/>
          </p:nvPr>
        </p:nvSpPr>
        <p:spPr>
          <a:xfrm>
            <a:off x="2032000" y="4071938"/>
            <a:ext cx="8128000" cy="1143000"/>
          </a:xfrm>
        </p:spPr>
        <p:txBody>
          <a:bodyPr/>
          <a:lstStyle>
            <a:lvl1pPr marL="0" indent="0" algn="ctr">
              <a:buNone/>
              <a:defRPr/>
            </a:lvl1pPr>
            <a:lvl2pPr marL="432277" indent="0" algn="ctr">
              <a:buNone/>
              <a:defRPr/>
            </a:lvl2pPr>
            <a:lvl3pPr marL="864551" indent="0" algn="ctr">
              <a:buNone/>
              <a:defRPr/>
            </a:lvl3pPr>
            <a:lvl4pPr marL="1296827" indent="0" algn="ctr">
              <a:buNone/>
              <a:defRPr/>
            </a:lvl4pPr>
            <a:lvl5pPr marL="1729104" indent="0" algn="ctr">
              <a:buNone/>
              <a:defRPr/>
            </a:lvl5pPr>
            <a:lvl6pPr marL="2161379" indent="0" algn="ctr">
              <a:buNone/>
              <a:defRPr/>
            </a:lvl6pPr>
            <a:lvl7pPr marL="2593655" indent="0" algn="ctr">
              <a:buNone/>
              <a:defRPr/>
            </a:lvl7pPr>
            <a:lvl8pPr marL="3025929" indent="0" algn="ctr">
              <a:buNone/>
              <a:defRPr/>
            </a:lvl8pPr>
            <a:lvl9pPr marL="3458205" indent="0" algn="ctr">
              <a:buNone/>
              <a:defRPr/>
            </a:lvl9pPr>
          </a:lstStyle>
          <a:p>
            <a:r>
              <a:rPr lang="en-US"/>
              <a:t>Click to edit Master subtitle style</a:t>
            </a:r>
            <a:endParaRPr lang="en-US" dirty="0"/>
          </a:p>
        </p:txBody>
      </p:sp>
      <p:sp>
        <p:nvSpPr>
          <p:cNvPr id="7" name="Rectangle 2"/>
          <p:cNvSpPr>
            <a:spLocks noGrp="1" noChangeArrowheads="1"/>
          </p:cNvSpPr>
          <p:nvPr>
            <p:ph type="title"/>
          </p:nvPr>
        </p:nvSpPr>
        <p:spPr bwMode="auto">
          <a:xfrm>
            <a:off x="95255" y="3147284"/>
            <a:ext cx="12001499" cy="478612"/>
          </a:xfrm>
          <a:prstGeom prst="rect">
            <a:avLst/>
          </a:prstGeom>
          <a:noFill/>
          <a:ln w="12700">
            <a:noFill/>
            <a:miter lim="800000"/>
            <a:headEnd/>
            <a:tailEnd/>
          </a:ln>
        </p:spPr>
        <p:txBody>
          <a:bodyPr lIns="56061" tIns="22425" rIns="56061" bIns="22425"/>
          <a:lstStyle/>
          <a:p>
            <a:pPr lvl="0"/>
            <a:r>
              <a:rPr lang="en-US"/>
              <a:t>Click to edit Master title style</a:t>
            </a:r>
            <a:endParaRPr lang="en-US" dirty="0"/>
          </a:p>
        </p:txBody>
      </p:sp>
      <p:sp>
        <p:nvSpPr>
          <p:cNvPr id="6" name="TextBox 5"/>
          <p:cNvSpPr txBox="1"/>
          <p:nvPr userDrawn="1"/>
        </p:nvSpPr>
        <p:spPr>
          <a:xfrm>
            <a:off x="0" y="6387154"/>
            <a:ext cx="12192000" cy="425885"/>
          </a:xfrm>
          <a:prstGeom prst="rect">
            <a:avLst/>
          </a:prstGeom>
          <a:noFill/>
        </p:spPr>
        <p:txBody>
          <a:bodyPr wrap="square" lIns="86486" tIns="43243" rIns="86486" bIns="43243" rtlCol="0">
            <a:spAutoFit/>
          </a:bodyPr>
          <a:lstStyle/>
          <a:p>
            <a:pPr algn="ctr"/>
            <a:r>
              <a:rPr lang="en-US" sz="1100" kern="1200" dirty="0">
                <a:solidFill>
                  <a:schemeClr val="tx1"/>
                </a:solidFill>
                <a:latin typeface="+mn-lt"/>
                <a:ea typeface="ヒラギノ角ゴ Pro W3"/>
                <a:cs typeface="ヒラギノ角ゴ Pro W3"/>
              </a:rPr>
              <a:t>This material is based upon work supported by the U.S. Department of Energy, Office of Science, Office of Nuclear Physics and used resources of</a:t>
            </a:r>
          </a:p>
          <a:p>
            <a:pPr algn="ctr"/>
            <a:r>
              <a:rPr lang="en-US" sz="1100" kern="1200" dirty="0">
                <a:solidFill>
                  <a:schemeClr val="tx1"/>
                </a:solidFill>
                <a:latin typeface="+mn-lt"/>
                <a:ea typeface="ヒラギノ角ゴ Pro W3"/>
                <a:cs typeface="ヒラギノ角ゴ Pro W3"/>
              </a:rPr>
              <a:t>the</a:t>
            </a:r>
            <a:r>
              <a:rPr lang="en-US" sz="1100" kern="1200" baseline="0" dirty="0">
                <a:solidFill>
                  <a:schemeClr val="tx1"/>
                </a:solidFill>
                <a:latin typeface="+mn-lt"/>
                <a:ea typeface="ヒラギノ角ゴ Pro W3"/>
                <a:cs typeface="ヒラギノ角ゴ Pro W3"/>
              </a:rPr>
              <a:t> </a:t>
            </a:r>
            <a:r>
              <a:rPr lang="en-US" sz="1100" kern="1200" dirty="0">
                <a:solidFill>
                  <a:schemeClr val="tx1"/>
                </a:solidFill>
                <a:latin typeface="+mn-lt"/>
                <a:ea typeface="ヒラギノ角ゴ Pro W3"/>
                <a:cs typeface="ヒラギノ角ゴ Pro W3"/>
              </a:rPr>
              <a:t>Facility for Rare Isotope Beams (FRIB) Operations, which is a DOE Office of Science User Facility under Award Number DE-SC0023633.</a:t>
            </a:r>
          </a:p>
        </p:txBody>
      </p:sp>
      <p:sp>
        <p:nvSpPr>
          <p:cNvPr id="10" name="Rectangle 9"/>
          <p:cNvSpPr/>
          <p:nvPr userDrawn="1"/>
        </p:nvSpPr>
        <p:spPr>
          <a:xfrm>
            <a:off x="4015216" y="415245"/>
            <a:ext cx="3657600" cy="20999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95900" y="546592"/>
            <a:ext cx="1600200" cy="2043892"/>
          </a:xfrm>
          <a:prstGeom prst="rect">
            <a:avLst/>
          </a:prstGeom>
        </p:spPr>
      </p:pic>
    </p:spTree>
    <p:extLst>
      <p:ext uri="{BB962C8B-B14F-4D97-AF65-F5344CB8AC3E}">
        <p14:creationId xmlns:p14="http://schemas.microsoft.com/office/powerpoint/2010/main" val="328539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3" name="Rectangle 12"/>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7" descr="FRIB_ppt_top.jpg"/>
          <p:cNvPicPr>
            <a:picLocks noChangeAspect="1"/>
          </p:cNvPicPr>
          <p:nvPr/>
        </p:nvPicPr>
        <p:blipFill>
          <a:blip r:embed="rId2" cstate="print"/>
          <a:srcRect/>
          <a:stretch>
            <a:fillRect/>
          </a:stretch>
        </p:blipFill>
        <p:spPr bwMode="auto">
          <a:xfrm>
            <a:off x="0" y="2"/>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937460"/>
          </a:xfrm>
        </p:spPr>
        <p:txBody>
          <a:bodyPr/>
          <a:lstStyle>
            <a:lvl3pPr>
              <a:defRPr sz="135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101600" y="343487"/>
            <a:ext cx="11988800" cy="370325"/>
          </a:xfrm>
        </p:spPr>
        <p:txBody>
          <a:bodyPr/>
          <a:lstStyle/>
          <a:p>
            <a:r>
              <a:rPr lang="en-US"/>
              <a:t>Click to edit Master title style</a:t>
            </a:r>
            <a:endParaRPr lang="en-US" dirty="0"/>
          </a:p>
        </p:txBody>
      </p:sp>
      <p:sp>
        <p:nvSpPr>
          <p:cNvPr id="8" name="Footer Placeholder 6"/>
          <p:cNvSpPr>
            <a:spLocks noGrp="1"/>
          </p:cNvSpPr>
          <p:nvPr>
            <p:ph type="ftr" sz="quarter" idx="10"/>
          </p:nvPr>
        </p:nvSpPr>
        <p:spPr>
          <a:xfrm>
            <a:off x="6096002" y="6356450"/>
            <a:ext cx="5080007" cy="364628"/>
          </a:xfrm>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a:t>A. Presenter, 12 Month 2023</a:t>
            </a:r>
          </a:p>
        </p:txBody>
      </p:sp>
      <p:sp>
        <p:nvSpPr>
          <p:cNvPr id="10" name="Slide Number Placeholder 4"/>
          <p:cNvSpPr>
            <a:spLocks noGrp="1"/>
          </p:cNvSpPr>
          <p:nvPr>
            <p:ph type="sldNum" sz="quarter" idx="11"/>
          </p:nvPr>
        </p:nvSpPr>
        <p:spPr/>
        <p:txBody>
          <a:bodyPr/>
          <a:lstStyle>
            <a:lvl1pPr>
              <a:defRPr sz="900"/>
            </a:lvl1pPr>
          </a:lstStyle>
          <a:p>
            <a:pPr>
              <a:defRPr/>
            </a:pPr>
            <a:r>
              <a:rPr lang="en-US" dirty="0"/>
              <a:t>, Slide </a:t>
            </a:r>
            <a:fld id="{35AD4620-7552-4207-8973-898801ED212B}" type="slidenum">
              <a:rPr lang="en-US" smtClean="0"/>
              <a:pPr>
                <a:defRPr/>
              </a:pPr>
              <a:t>‹#›</a:t>
            </a:fld>
            <a:endParaRPr lang="en-US" dirty="0"/>
          </a:p>
        </p:txBody>
      </p:sp>
      <p:sp>
        <p:nvSpPr>
          <p:cNvPr id="2" name="TextBox 1"/>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a:solidFill>
                  <a:schemeClr val="tx1"/>
                </a:solidFill>
                <a:latin typeface="Arial" pitchFamily="34" charset="0"/>
                <a:ea typeface="ヒラギノ角ゴ Pro W3" charset="-128"/>
                <a:cs typeface="+mn-cs"/>
              </a:rPr>
              <a:t>Facility for Rare Isotope Beams</a:t>
            </a:r>
          </a:p>
          <a:p>
            <a:pPr>
              <a:lnSpc>
                <a:spcPts val="975"/>
              </a:lnSpc>
            </a:pPr>
            <a:r>
              <a:rPr lang="en-US" sz="900" kern="1200" dirty="0">
                <a:solidFill>
                  <a:schemeClr val="tx1"/>
                </a:solidFill>
                <a:latin typeface="Arial" pitchFamily="34" charset="0"/>
                <a:ea typeface="ヒラギノ角ゴ Pro W3" charset="-128"/>
                <a:cs typeface="+mn-cs"/>
              </a:rPr>
              <a:t>U.S. Department of Energy Office of Science | Michigan State University</a:t>
            </a:r>
          </a:p>
          <a:p>
            <a:pPr>
              <a:lnSpc>
                <a:spcPts val="975"/>
              </a:lnSpc>
            </a:pPr>
            <a:r>
              <a:rPr lang="en-US" sz="900" kern="1200" dirty="0">
                <a:solidFill>
                  <a:schemeClr val="tx1"/>
                </a:solidFill>
                <a:latin typeface="Arial" pitchFamily="34" charset="0"/>
                <a:ea typeface="ヒラギノ角ゴ Pro W3" charset="-128"/>
                <a:cs typeface="+mn-cs"/>
              </a:rPr>
              <a:t>640 South Shaw Lane • East Lansing, MI 48824, USA</a:t>
            </a:r>
          </a:p>
          <a:p>
            <a:pPr>
              <a:lnSpc>
                <a:spcPts val="975"/>
              </a:lnSpc>
            </a:pPr>
            <a:r>
              <a:rPr lang="en-US" sz="900" kern="1200" dirty="0">
                <a:solidFill>
                  <a:schemeClr val="tx1"/>
                </a:solidFill>
                <a:latin typeface="Arial" pitchFamily="34" charset="0"/>
                <a:ea typeface="ヒラギノ角ゴ Pro W3" charset="-128"/>
                <a:cs typeface="+mn-cs"/>
              </a:rPr>
              <a:t>frib.msu.edu</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spTree>
    <p:extLst>
      <p:ext uri="{BB962C8B-B14F-4D97-AF65-F5344CB8AC3E}">
        <p14:creationId xmlns:p14="http://schemas.microsoft.com/office/powerpoint/2010/main" val="524493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 takeaway">
    <p:spTree>
      <p:nvGrpSpPr>
        <p:cNvPr id="1" name=""/>
        <p:cNvGrpSpPr/>
        <p:nvPr/>
      </p:nvGrpSpPr>
      <p:grpSpPr>
        <a:xfrm>
          <a:off x="0" y="0"/>
          <a:ext cx="0" cy="0"/>
          <a:chOff x="0" y="0"/>
          <a:chExt cx="0" cy="0"/>
        </a:xfrm>
      </p:grpSpPr>
      <p:sp>
        <p:nvSpPr>
          <p:cNvPr id="23" name="Rectangle 22"/>
          <p:cNvSpPr/>
          <p:nvPr userDrawn="1"/>
        </p:nvSpPr>
        <p:spPr>
          <a:xfrm>
            <a:off x="-16079" y="6063452"/>
            <a:ext cx="12208080"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7" descr="FRIB_ppt_top.jpg"/>
          <p:cNvPicPr>
            <a:picLocks noChangeAspect="1"/>
          </p:cNvPicPr>
          <p:nvPr/>
        </p:nvPicPr>
        <p:blipFill>
          <a:blip r:embed="rId2" cstate="print"/>
          <a:srcRect/>
          <a:stretch>
            <a:fillRect/>
          </a:stretch>
        </p:blipFill>
        <p:spPr bwMode="auto">
          <a:xfrm>
            <a:off x="0" y="2"/>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266900"/>
          </a:xfrm>
        </p:spPr>
        <p:txBody>
          <a:bodyPr/>
          <a:lstStyle>
            <a:lvl3pPr>
              <a:defRPr sz="135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101600" y="343487"/>
            <a:ext cx="11988800" cy="370325"/>
          </a:xfrm>
        </p:spPr>
        <p:txBody>
          <a:bodyPr/>
          <a:lstStyle/>
          <a:p>
            <a:r>
              <a:rPr lang="en-US"/>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a:t>A. Presenter, 12 Month 2023</a:t>
            </a:r>
          </a:p>
        </p:txBody>
      </p:sp>
      <p:sp>
        <p:nvSpPr>
          <p:cNvPr id="10" name="Slide Number Placeholder 4"/>
          <p:cNvSpPr>
            <a:spLocks noGrp="1"/>
          </p:cNvSpPr>
          <p:nvPr>
            <p:ph type="sldNum" sz="quarter" idx="11"/>
          </p:nvPr>
        </p:nvSpPr>
        <p:spPr/>
        <p:txBody>
          <a:bodyPr/>
          <a:lstStyle>
            <a:lvl1pPr>
              <a:defRPr sz="900"/>
            </a:lvl1pPr>
          </a:lstStyle>
          <a:p>
            <a:pPr>
              <a:defRPr/>
            </a:pPr>
            <a:r>
              <a:rPr lang="en-US" dirty="0"/>
              <a:t>, Slide </a:t>
            </a:r>
            <a:fld id="{35AD4620-7552-4207-8973-898801ED212B}" type="slidenum">
              <a:rPr lang="en-US" smtClean="0"/>
              <a:pPr>
                <a:defRPr/>
              </a:pPr>
              <a:t>‹#›</a:t>
            </a:fld>
            <a:endParaRPr lang="en-US" dirty="0"/>
          </a:p>
        </p:txBody>
      </p:sp>
      <p:sp>
        <p:nvSpPr>
          <p:cNvPr id="11" name="Rectangle 8"/>
          <p:cNvSpPr>
            <a:spLocks noChangeArrowheads="1"/>
          </p:cNvSpPr>
          <p:nvPr userDrawn="1"/>
        </p:nvSpPr>
        <p:spPr bwMode="auto">
          <a:xfrm>
            <a:off x="0" y="5410200"/>
            <a:ext cx="12192000" cy="685800"/>
          </a:xfrm>
          <a:prstGeom prst="rect">
            <a:avLst/>
          </a:prstGeom>
          <a:solidFill>
            <a:schemeClr val="bg2">
              <a:lumMod val="90000"/>
            </a:schemeClr>
          </a:solidFill>
          <a:ln w="9525">
            <a:noFill/>
            <a:miter lim="800000"/>
            <a:headEnd/>
            <a:tailEnd/>
          </a:ln>
        </p:spPr>
        <p:txBody>
          <a:bodyPr wrap="none" lIns="68549" tIns="34275" rIns="68549" bIns="34275" anchor="ctr"/>
          <a:lstStyle/>
          <a:p>
            <a:endParaRPr lang="en-US" dirty="0"/>
          </a:p>
        </p:txBody>
      </p:sp>
      <p:sp>
        <p:nvSpPr>
          <p:cNvPr id="12" name="Rectangle 9"/>
          <p:cNvSpPr>
            <a:spLocks noChangeArrowheads="1"/>
          </p:cNvSpPr>
          <p:nvPr userDrawn="1"/>
        </p:nvSpPr>
        <p:spPr bwMode="auto">
          <a:xfrm>
            <a:off x="0" y="6007095"/>
            <a:ext cx="12192000" cy="76200"/>
          </a:xfrm>
          <a:prstGeom prst="rect">
            <a:avLst/>
          </a:prstGeom>
          <a:solidFill>
            <a:srgbClr val="006633"/>
          </a:solidFill>
          <a:ln w="9525">
            <a:noFill/>
            <a:miter lim="800000"/>
            <a:headEnd/>
            <a:tailEnd/>
          </a:ln>
          <a:effectLst/>
        </p:spPr>
        <p:txBody>
          <a:bodyPr wrap="none" lIns="68549" tIns="34275" rIns="68549" bIns="34275" anchor="ctr"/>
          <a:lstStyle/>
          <a:p>
            <a:endParaRPr lang="en-US" dirty="0"/>
          </a:p>
        </p:txBody>
      </p:sp>
      <p:sp>
        <p:nvSpPr>
          <p:cNvPr id="14" name="Text Placeholder 21"/>
          <p:cNvSpPr>
            <a:spLocks noGrp="1"/>
          </p:cNvSpPr>
          <p:nvPr>
            <p:ph type="body" sz="quarter" idx="12" hasCustomPrompt="1"/>
          </p:nvPr>
        </p:nvSpPr>
        <p:spPr>
          <a:xfrm>
            <a:off x="1" y="5410200"/>
            <a:ext cx="12089496" cy="584200"/>
          </a:xfrm>
        </p:spPr>
        <p:txBody>
          <a:bodyPr anchor="ctr"/>
          <a:lstStyle>
            <a:lvl1pPr marL="102834" indent="0">
              <a:spcBef>
                <a:spcPts val="0"/>
              </a:spcBef>
              <a:buNone/>
              <a:defRPr b="1" baseline="0"/>
            </a:lvl1pPr>
          </a:lstStyle>
          <a:p>
            <a:pPr lvl="0"/>
            <a:r>
              <a:rPr lang="en-US" dirty="0"/>
              <a:t>Add takeaway message</a:t>
            </a:r>
          </a:p>
        </p:txBody>
      </p:sp>
      <p:pic>
        <p:nvPicPr>
          <p:cNvPr id="25" name="Picture 2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sp>
        <p:nvSpPr>
          <p:cNvPr id="15" name="TextBox 14"/>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a:solidFill>
                  <a:schemeClr val="tx1"/>
                </a:solidFill>
                <a:latin typeface="Arial" pitchFamily="34" charset="0"/>
                <a:ea typeface="ヒラギノ角ゴ Pro W3" charset="-128"/>
                <a:cs typeface="ヒラギノ角ゴ Pro W3"/>
              </a:rPr>
              <a:t>Facility for Rare Isotope Beams</a:t>
            </a:r>
          </a:p>
          <a:p>
            <a:pPr>
              <a:lnSpc>
                <a:spcPts val="975"/>
              </a:lnSpc>
            </a:pPr>
            <a:r>
              <a:rPr lang="en-US" sz="900" kern="1200" dirty="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975"/>
              </a:lnSpc>
            </a:pPr>
            <a:r>
              <a:rPr lang="en-US" sz="900" kern="1200" dirty="0">
                <a:solidFill>
                  <a:schemeClr val="tx1"/>
                </a:solidFill>
                <a:latin typeface="Arial" pitchFamily="34" charset="0"/>
                <a:ea typeface="ヒラギノ角ゴ Pro W3" charset="-128"/>
                <a:cs typeface="ヒラギノ角ゴ Pro W3"/>
              </a:rPr>
              <a:t>640 South Shaw Lane • East Lansing, MI 48824, USA</a:t>
            </a:r>
          </a:p>
          <a:p>
            <a:pPr>
              <a:lnSpc>
                <a:spcPts val="975"/>
              </a:lnSpc>
            </a:pPr>
            <a:r>
              <a:rPr lang="en-US" sz="900" kern="1200" dirty="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3138954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Half Vertical">
    <p:spTree>
      <p:nvGrpSpPr>
        <p:cNvPr id="1" name=""/>
        <p:cNvGrpSpPr/>
        <p:nvPr/>
      </p:nvGrpSpPr>
      <p:grpSpPr>
        <a:xfrm>
          <a:off x="0" y="0"/>
          <a:ext cx="0" cy="0"/>
          <a:chOff x="0" y="0"/>
          <a:chExt cx="0" cy="0"/>
        </a:xfrm>
      </p:grpSpPr>
      <p:sp>
        <p:nvSpPr>
          <p:cNvPr id="17" name="Rectangle 16"/>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pic>
        <p:nvPicPr>
          <p:cNvPr id="6" name="Picture 4"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7"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7" y="339907"/>
            <a:ext cx="11988797" cy="370325"/>
          </a:xfrm>
        </p:spPr>
        <p:txBody>
          <a:bodyPr/>
          <a:lstStyle/>
          <a:p>
            <a:r>
              <a:rPr lang="en-US"/>
              <a:t>Click to edit Master title style</a:t>
            </a:r>
            <a:endParaRPr lang="en-US" dirty="0"/>
          </a:p>
        </p:txBody>
      </p:sp>
      <p:sp>
        <p:nvSpPr>
          <p:cNvPr id="3" name="Content Placeholder 2"/>
          <p:cNvSpPr>
            <a:spLocks noGrp="1"/>
          </p:cNvSpPr>
          <p:nvPr>
            <p:ph idx="1"/>
          </p:nvPr>
        </p:nvSpPr>
        <p:spPr>
          <a:xfrm>
            <a:off x="101601" y="1067100"/>
            <a:ext cx="5897640" cy="5027414"/>
          </a:xfrm>
        </p:spPr>
        <p:txBody>
          <a:bodyPr/>
          <a:lstStyle>
            <a:lvl3pPr>
              <a:defRPr sz="135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0"/>
          </p:nvPr>
        </p:nvSpPr>
        <p:spPr>
          <a:xfrm>
            <a:off x="6192767" y="1071570"/>
            <a:ext cx="5897636" cy="5027414"/>
          </a:xfrm>
        </p:spPr>
        <p:txBody>
          <a:bodyPr/>
          <a:lstStyle>
            <a:lvl3pPr>
              <a:defRPr sz="135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6"/>
          <p:cNvSpPr>
            <a:spLocks noGrp="1"/>
          </p:cNvSpPr>
          <p:nvPr>
            <p:ph type="ftr" sz="quarter" idx="11"/>
          </p:nvPr>
        </p:nvSpPr>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a:t>A. Presenter, 12 Month 2023</a:t>
            </a:r>
          </a:p>
        </p:txBody>
      </p:sp>
      <p:sp>
        <p:nvSpPr>
          <p:cNvPr id="11" name="Slide Number Placeholder 4"/>
          <p:cNvSpPr>
            <a:spLocks noGrp="1"/>
          </p:cNvSpPr>
          <p:nvPr>
            <p:ph type="sldNum" sz="quarter" idx="12"/>
          </p:nvPr>
        </p:nvSpPr>
        <p:spPr/>
        <p:txBody>
          <a:bodyPr/>
          <a:lstStyle>
            <a:lvl1pPr>
              <a:defRPr/>
            </a:lvl1pPr>
          </a:lstStyle>
          <a:p>
            <a:pPr>
              <a:defRPr/>
            </a:pPr>
            <a:r>
              <a:rPr lang="en-US" dirty="0"/>
              <a:t>, Slide </a:t>
            </a:r>
            <a:fld id="{4F88C639-55E7-4D97-AC8D-4B42A67367B5}" type="slidenum">
              <a:rPr lang="en-US"/>
              <a:pPr>
                <a:defRPr/>
              </a:pPr>
              <a:t>‹#›</a:t>
            </a:fld>
            <a:endParaRPr lang="en-US" dirty="0"/>
          </a:p>
        </p:txBody>
      </p:sp>
      <p:sp>
        <p:nvSpPr>
          <p:cNvPr id="13" name="TextBox 12"/>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a:solidFill>
                  <a:schemeClr val="tx1"/>
                </a:solidFill>
                <a:latin typeface="Arial" pitchFamily="34" charset="0"/>
                <a:ea typeface="ヒラギノ角ゴ Pro W3" charset="-128"/>
                <a:cs typeface="ヒラギノ角ゴ Pro W3"/>
              </a:rPr>
              <a:t>Facility for Rare Isotope Beams</a:t>
            </a:r>
          </a:p>
          <a:p>
            <a:pPr>
              <a:lnSpc>
                <a:spcPts val="975"/>
              </a:lnSpc>
            </a:pPr>
            <a:r>
              <a:rPr lang="en-US" sz="900" kern="1200" dirty="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975"/>
              </a:lnSpc>
            </a:pPr>
            <a:r>
              <a:rPr lang="en-US" sz="900" kern="1200" dirty="0">
                <a:solidFill>
                  <a:schemeClr val="tx1"/>
                </a:solidFill>
                <a:latin typeface="Arial" pitchFamily="34" charset="0"/>
                <a:ea typeface="ヒラギノ角ゴ Pro W3" charset="-128"/>
                <a:cs typeface="ヒラギノ角ゴ Pro W3"/>
              </a:rPr>
              <a:t>640 South Shaw Lane • East Lansing, MI 48824, USA</a:t>
            </a:r>
          </a:p>
          <a:p>
            <a:pPr>
              <a:lnSpc>
                <a:spcPts val="975"/>
              </a:lnSpc>
            </a:pPr>
            <a:r>
              <a:rPr lang="en-US" sz="900" kern="1200" dirty="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2757736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Half Horizontal">
    <p:spTree>
      <p:nvGrpSpPr>
        <p:cNvPr id="1" name=""/>
        <p:cNvGrpSpPr/>
        <p:nvPr/>
      </p:nvGrpSpPr>
      <p:grpSpPr>
        <a:xfrm>
          <a:off x="0" y="0"/>
          <a:ext cx="0" cy="0"/>
          <a:chOff x="0" y="0"/>
          <a:chExt cx="0" cy="0"/>
        </a:xfrm>
      </p:grpSpPr>
      <p:sp>
        <p:nvSpPr>
          <p:cNvPr id="16" name="Rectangle 15"/>
          <p:cNvSpPr/>
          <p:nvPr userDrawn="1"/>
        </p:nvSpPr>
        <p:spPr>
          <a:xfrm>
            <a:off x="-16079" y="6063452"/>
            <a:ext cx="12208080"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pic>
        <p:nvPicPr>
          <p:cNvPr id="6" name="Picture 4"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7"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339907"/>
            <a:ext cx="11988800" cy="370325"/>
          </a:xfrm>
        </p:spPr>
        <p:txBody>
          <a:bodyPr/>
          <a:lstStyle/>
          <a:p>
            <a:r>
              <a:rPr lang="en-US"/>
              <a:t>Click to edit Master title style</a:t>
            </a:r>
            <a:endParaRPr lang="en-US" dirty="0"/>
          </a:p>
        </p:txBody>
      </p:sp>
      <p:sp>
        <p:nvSpPr>
          <p:cNvPr id="3" name="Content Placeholder 2"/>
          <p:cNvSpPr>
            <a:spLocks noGrp="1"/>
          </p:cNvSpPr>
          <p:nvPr>
            <p:ph idx="1"/>
          </p:nvPr>
        </p:nvSpPr>
        <p:spPr>
          <a:xfrm>
            <a:off x="101603" y="1067107"/>
            <a:ext cx="11988805"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0"/>
          </p:nvPr>
        </p:nvSpPr>
        <p:spPr>
          <a:xfrm>
            <a:off x="101603" y="3581409"/>
            <a:ext cx="11988805"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6"/>
          <p:cNvSpPr>
            <a:spLocks noGrp="1"/>
          </p:cNvSpPr>
          <p:nvPr>
            <p:ph type="ftr" sz="quarter" idx="11"/>
          </p:nvPr>
        </p:nvSpPr>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a:t>A. Presenter, 12 Month 2023</a:t>
            </a:r>
          </a:p>
        </p:txBody>
      </p:sp>
      <p:sp>
        <p:nvSpPr>
          <p:cNvPr id="11" name="Slide Number Placeholder 4"/>
          <p:cNvSpPr>
            <a:spLocks noGrp="1"/>
          </p:cNvSpPr>
          <p:nvPr>
            <p:ph type="sldNum" sz="quarter" idx="12"/>
          </p:nvPr>
        </p:nvSpPr>
        <p:spPr/>
        <p:txBody>
          <a:bodyPr/>
          <a:lstStyle>
            <a:lvl1pPr>
              <a:defRPr/>
            </a:lvl1pPr>
          </a:lstStyle>
          <a:p>
            <a:pPr>
              <a:defRPr/>
            </a:pPr>
            <a:r>
              <a:rPr lang="en-US" dirty="0"/>
              <a:t>, Slide </a:t>
            </a:r>
            <a:fld id="{BCDB990A-6268-4898-A641-7F04AAB15EE6}" type="slidenum">
              <a:rPr lang="en-US"/>
              <a:pPr>
                <a:defRPr/>
              </a:pPr>
              <a:t>‹#›</a:t>
            </a:fld>
            <a:endParaRPr lang="en-US" dirty="0"/>
          </a:p>
        </p:txBody>
      </p:sp>
      <p:sp>
        <p:nvSpPr>
          <p:cNvPr id="13" name="TextBox 12"/>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a:solidFill>
                  <a:schemeClr val="tx1"/>
                </a:solidFill>
                <a:latin typeface="Arial" pitchFamily="34" charset="0"/>
                <a:ea typeface="ヒラギノ角ゴ Pro W3" charset="-128"/>
                <a:cs typeface="ヒラギノ角ゴ Pro W3"/>
              </a:rPr>
              <a:t>Facility for Rare Isotope Beams</a:t>
            </a:r>
          </a:p>
          <a:p>
            <a:pPr>
              <a:lnSpc>
                <a:spcPts val="975"/>
              </a:lnSpc>
            </a:pPr>
            <a:r>
              <a:rPr lang="en-US" sz="900" kern="1200" dirty="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975"/>
              </a:lnSpc>
            </a:pPr>
            <a:r>
              <a:rPr lang="en-US" sz="900" kern="1200" dirty="0">
                <a:solidFill>
                  <a:schemeClr val="tx1"/>
                </a:solidFill>
                <a:latin typeface="Arial" pitchFamily="34" charset="0"/>
                <a:ea typeface="ヒラギノ角ゴ Pro W3" charset="-128"/>
                <a:cs typeface="ヒラギノ角ゴ Pro W3"/>
              </a:rPr>
              <a:t>640 South Shaw Lane • East Lansing, MI 48824, USA</a:t>
            </a:r>
          </a:p>
          <a:p>
            <a:pPr>
              <a:lnSpc>
                <a:spcPts val="975"/>
              </a:lnSpc>
            </a:pPr>
            <a:r>
              <a:rPr lang="en-US" sz="900" kern="1200" dirty="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1405519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Quarters">
    <p:spTree>
      <p:nvGrpSpPr>
        <p:cNvPr id="1" name=""/>
        <p:cNvGrpSpPr/>
        <p:nvPr/>
      </p:nvGrpSpPr>
      <p:grpSpPr>
        <a:xfrm>
          <a:off x="0" y="0"/>
          <a:ext cx="0" cy="0"/>
          <a:chOff x="0" y="0"/>
          <a:chExt cx="0" cy="0"/>
        </a:xfrm>
      </p:grpSpPr>
      <p:sp>
        <p:nvSpPr>
          <p:cNvPr id="22" name="Rectangle 21"/>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pic>
        <p:nvPicPr>
          <p:cNvPr id="8" name="Picture 4"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9"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10" name="Rectangle 9"/>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7" y="339907"/>
            <a:ext cx="11988797" cy="370325"/>
          </a:xfrm>
        </p:spPr>
        <p:txBody>
          <a:bodyPr/>
          <a:lstStyle/>
          <a:p>
            <a:r>
              <a:rPr lang="en-US"/>
              <a:t>Click to edit Master title style</a:t>
            </a:r>
            <a:endParaRPr lang="en-US" dirty="0"/>
          </a:p>
        </p:txBody>
      </p:sp>
      <p:sp>
        <p:nvSpPr>
          <p:cNvPr id="3" name="Content Placeholder 2"/>
          <p:cNvSpPr>
            <a:spLocks noGrp="1"/>
          </p:cNvSpPr>
          <p:nvPr>
            <p:ph idx="1"/>
          </p:nvPr>
        </p:nvSpPr>
        <p:spPr>
          <a:xfrm>
            <a:off x="101601" y="1067107"/>
            <a:ext cx="5892800"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1"/>
          </p:nvPr>
        </p:nvSpPr>
        <p:spPr>
          <a:xfrm>
            <a:off x="6167381" y="1067107"/>
            <a:ext cx="5923033"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2"/>
          </p:nvPr>
        </p:nvSpPr>
        <p:spPr>
          <a:xfrm>
            <a:off x="101614" y="3581409"/>
            <a:ext cx="5892799"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idx="13"/>
          </p:nvPr>
        </p:nvSpPr>
        <p:spPr>
          <a:xfrm>
            <a:off x="6167381" y="3581409"/>
            <a:ext cx="5923033"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ooter Placeholder 6"/>
          <p:cNvSpPr>
            <a:spLocks noGrp="1"/>
          </p:cNvSpPr>
          <p:nvPr>
            <p:ph type="ftr" sz="quarter" idx="14"/>
          </p:nvPr>
        </p:nvSpPr>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a:t>A. Presenter, 12 Month 2023</a:t>
            </a:r>
          </a:p>
        </p:txBody>
      </p:sp>
      <p:sp>
        <p:nvSpPr>
          <p:cNvPr id="15" name="Slide Number Placeholder 4"/>
          <p:cNvSpPr>
            <a:spLocks noGrp="1"/>
          </p:cNvSpPr>
          <p:nvPr>
            <p:ph type="sldNum" sz="quarter" idx="15"/>
          </p:nvPr>
        </p:nvSpPr>
        <p:spPr/>
        <p:txBody>
          <a:bodyPr/>
          <a:lstStyle>
            <a:lvl1pPr>
              <a:defRPr/>
            </a:lvl1pPr>
          </a:lstStyle>
          <a:p>
            <a:pPr>
              <a:defRPr/>
            </a:pPr>
            <a:r>
              <a:rPr lang="en-US" dirty="0"/>
              <a:t>, Slide </a:t>
            </a:r>
            <a:fld id="{74887700-F8AD-4E75-9DA6-99EB4D2760D1}" type="slidenum">
              <a:rPr lang="en-US"/>
              <a:pPr>
                <a:defRPr/>
              </a:pPr>
              <a:t>‹#›</a:t>
            </a:fld>
            <a:endParaRPr lang="en-US" dirty="0"/>
          </a:p>
        </p:txBody>
      </p:sp>
      <p:sp>
        <p:nvSpPr>
          <p:cNvPr id="16" name="TextBox 15"/>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a:solidFill>
                  <a:schemeClr val="tx1"/>
                </a:solidFill>
                <a:latin typeface="Arial" pitchFamily="34" charset="0"/>
                <a:ea typeface="ヒラギノ角ゴ Pro W3" charset="-128"/>
                <a:cs typeface="ヒラギノ角ゴ Pro W3"/>
              </a:rPr>
              <a:t>Facility for Rare Isotope Beams</a:t>
            </a:r>
          </a:p>
          <a:p>
            <a:pPr>
              <a:lnSpc>
                <a:spcPts val="975"/>
              </a:lnSpc>
            </a:pPr>
            <a:r>
              <a:rPr lang="en-US" sz="900" kern="1200" dirty="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975"/>
              </a:lnSpc>
            </a:pPr>
            <a:r>
              <a:rPr lang="en-US" sz="900" kern="1200" dirty="0">
                <a:solidFill>
                  <a:schemeClr val="tx1"/>
                </a:solidFill>
                <a:latin typeface="Arial" pitchFamily="34" charset="0"/>
                <a:ea typeface="ヒラギノ角ゴ Pro W3" charset="-128"/>
                <a:cs typeface="ヒラギノ角ゴ Pro W3"/>
              </a:rPr>
              <a:t>640 South Shaw Lane • East Lansing, MI 48824, USA</a:t>
            </a:r>
          </a:p>
          <a:p>
            <a:pPr>
              <a:lnSpc>
                <a:spcPts val="975"/>
              </a:lnSpc>
            </a:pPr>
            <a:r>
              <a:rPr lang="en-US" sz="900" kern="1200" dirty="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821366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13" name="Rectangle 12"/>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pic>
        <p:nvPicPr>
          <p:cNvPr id="4" name="Picture 5"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5"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6" name="Rectangle 7"/>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339907"/>
            <a:ext cx="11988800" cy="370325"/>
          </a:xfrm>
        </p:spPr>
        <p:txBody>
          <a:bodyPr/>
          <a:lstStyle/>
          <a:p>
            <a:r>
              <a:rPr lang="en-US"/>
              <a:t>Click to edit Master title style</a:t>
            </a:r>
            <a:endParaRPr lang="en-US" dirty="0"/>
          </a:p>
        </p:txBody>
      </p:sp>
      <p:sp>
        <p:nvSpPr>
          <p:cNvPr id="7" name="Footer Placeholder 6"/>
          <p:cNvSpPr>
            <a:spLocks noGrp="1"/>
          </p:cNvSpPr>
          <p:nvPr>
            <p:ph type="ftr" sz="quarter" idx="10"/>
          </p:nvPr>
        </p:nvSpPr>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a:t>A. Presenter, 12 Month 2023</a:t>
            </a:r>
          </a:p>
        </p:txBody>
      </p:sp>
      <p:sp>
        <p:nvSpPr>
          <p:cNvPr id="8" name="Slide Number Placeholder 4"/>
          <p:cNvSpPr>
            <a:spLocks noGrp="1"/>
          </p:cNvSpPr>
          <p:nvPr>
            <p:ph type="sldNum" sz="quarter" idx="11"/>
          </p:nvPr>
        </p:nvSpPr>
        <p:spPr/>
        <p:txBody>
          <a:bodyPr/>
          <a:lstStyle>
            <a:lvl1pPr>
              <a:defRPr/>
            </a:lvl1pPr>
          </a:lstStyle>
          <a:p>
            <a:pPr>
              <a:defRPr/>
            </a:pPr>
            <a:r>
              <a:rPr lang="en-US" dirty="0"/>
              <a:t>, Slide </a:t>
            </a:r>
            <a:fld id="{CF988859-7953-4624-98C4-717249B46A15}" type="slidenum">
              <a:rPr lang="en-US"/>
              <a:pPr>
                <a:defRPr/>
              </a:pPr>
              <a:t>‹#›</a:t>
            </a:fld>
            <a:endParaRPr lang="en-US" dirty="0"/>
          </a:p>
        </p:txBody>
      </p:sp>
      <p:sp>
        <p:nvSpPr>
          <p:cNvPr id="11" name="TextBox 10"/>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a:solidFill>
                  <a:schemeClr val="tx1"/>
                </a:solidFill>
                <a:latin typeface="Arial" pitchFamily="34" charset="0"/>
                <a:ea typeface="ヒラギノ角ゴ Pro W3" charset="-128"/>
                <a:cs typeface="ヒラギノ角ゴ Pro W3"/>
              </a:rPr>
              <a:t>Facility for Rare Isotope Beams</a:t>
            </a:r>
          </a:p>
          <a:p>
            <a:pPr>
              <a:lnSpc>
                <a:spcPts val="975"/>
              </a:lnSpc>
            </a:pPr>
            <a:r>
              <a:rPr lang="en-US" sz="900" kern="1200" dirty="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975"/>
              </a:lnSpc>
            </a:pPr>
            <a:r>
              <a:rPr lang="en-US" sz="900" kern="1200" dirty="0">
                <a:solidFill>
                  <a:schemeClr val="tx1"/>
                </a:solidFill>
                <a:latin typeface="Arial" pitchFamily="34" charset="0"/>
                <a:ea typeface="ヒラギノ角ゴ Pro W3" charset="-128"/>
                <a:cs typeface="ヒラギノ角ゴ Pro W3"/>
              </a:rPr>
              <a:t>640 South Shaw Lane • East Lansing, MI 48824, USA</a:t>
            </a:r>
          </a:p>
          <a:p>
            <a:pPr>
              <a:lnSpc>
                <a:spcPts val="975"/>
              </a:lnSpc>
            </a:pPr>
            <a:r>
              <a:rPr lang="en-US" sz="900" kern="1200" dirty="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2372682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0799" y="134077"/>
            <a:ext cx="11990413" cy="370325"/>
          </a:xfrm>
          <a:prstGeom prst="rect">
            <a:avLst/>
          </a:prstGeom>
          <a:noFill/>
          <a:ln w="12700">
            <a:noFill/>
            <a:miter lim="800000"/>
            <a:headEnd/>
            <a:tailEnd/>
          </a:ln>
        </p:spPr>
        <p:txBody>
          <a:bodyPr vert="horz" wrap="square" lIns="56076" tIns="22431" rIns="56076" bIns="22431" numCol="1" anchor="ctr" anchorCtr="0" compatLnSpc="1">
            <a:prstTxWarp prst="textNoShape">
              <a:avLst/>
            </a:prstTxWarp>
            <a:spAutoFit/>
          </a:bodyPr>
          <a:lstStyle/>
          <a:p>
            <a:pPr lvl="0"/>
            <a:r>
              <a:rPr lang="en-US"/>
              <a:t>Click to edit Master title style</a:t>
            </a:r>
          </a:p>
        </p:txBody>
      </p:sp>
      <p:sp>
        <p:nvSpPr>
          <p:cNvPr id="1027" name="Rectangle 6"/>
          <p:cNvSpPr>
            <a:spLocks noGrp="1" noChangeArrowheads="1"/>
          </p:cNvSpPr>
          <p:nvPr>
            <p:ph type="body" idx="1"/>
          </p:nvPr>
        </p:nvSpPr>
        <p:spPr bwMode="auto">
          <a:xfrm>
            <a:off x="100799" y="1067100"/>
            <a:ext cx="11990413" cy="502741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6"/>
          <p:cNvSpPr>
            <a:spLocks noGrp="1"/>
          </p:cNvSpPr>
          <p:nvPr>
            <p:ph type="ftr" sz="quarter" idx="3"/>
          </p:nvPr>
        </p:nvSpPr>
        <p:spPr>
          <a:xfrm>
            <a:off x="5520914" y="6356450"/>
            <a:ext cx="5655095" cy="364628"/>
          </a:xfrm>
          <a:prstGeom prst="rect">
            <a:avLst/>
          </a:prstGeom>
        </p:spPr>
        <p:txBody>
          <a:bodyPr lIns="0" tIns="45712" rIns="0" bIns="45712" anchor="b"/>
          <a:lstStyle>
            <a:lvl1pPr algn="r" eaLnBrk="0" hangingPunct="0">
              <a:lnSpc>
                <a:spcPct val="90000"/>
              </a:lnSpc>
              <a:defRPr sz="900" smtClean="0">
                <a:solidFill>
                  <a:srgbClr val="064308"/>
                </a:solidFill>
                <a:latin typeface="Arial"/>
                <a:ea typeface="+mn-ea"/>
                <a:cs typeface="Arial"/>
              </a:defRPr>
            </a:lvl1pPr>
          </a:lstStyle>
          <a:p>
            <a:pPr>
              <a:defRPr/>
            </a:pPr>
            <a:r>
              <a:rPr lang="en-US" dirty="0"/>
              <a:t>A. Presenter, 12 Month 2023</a:t>
            </a:r>
          </a:p>
        </p:txBody>
      </p:sp>
      <p:sp>
        <p:nvSpPr>
          <p:cNvPr id="9" name="Slide Number Placeholder 4"/>
          <p:cNvSpPr>
            <a:spLocks noGrp="1"/>
          </p:cNvSpPr>
          <p:nvPr>
            <p:ph type="sldNum" sz="quarter" idx="4"/>
          </p:nvPr>
        </p:nvSpPr>
        <p:spPr>
          <a:xfrm>
            <a:off x="11176000" y="6356450"/>
            <a:ext cx="1016000" cy="364628"/>
          </a:xfrm>
          <a:prstGeom prst="rect">
            <a:avLst/>
          </a:prstGeom>
        </p:spPr>
        <p:txBody>
          <a:bodyPr vert="horz" wrap="square" lIns="0" tIns="45712" rIns="0" bIns="45712" numCol="1" anchor="b" anchorCtr="0" compatLnSpc="1">
            <a:prstTxWarp prst="textNoShape">
              <a:avLst/>
            </a:prstTxWarp>
          </a:bodyPr>
          <a:lstStyle>
            <a:lvl1pPr eaLnBrk="0" hangingPunct="0">
              <a:lnSpc>
                <a:spcPct val="90000"/>
              </a:lnSpc>
              <a:defRPr sz="900">
                <a:solidFill>
                  <a:srgbClr val="064308"/>
                </a:solidFill>
                <a:ea typeface="ヒラギノ角ゴ Pro W3" charset="-128"/>
                <a:cs typeface="+mn-cs"/>
              </a:defRPr>
            </a:lvl1pPr>
          </a:lstStyle>
          <a:p>
            <a:pPr>
              <a:defRPr/>
            </a:pPr>
            <a:r>
              <a:rPr lang="en-US" dirty="0"/>
              <a:t>, Slide </a:t>
            </a:r>
            <a:fld id="{D30A2C6D-39BC-4576-856C-8743CF76CCF1}" type="slidenum">
              <a:rPr lang="en-US" smtClean="0"/>
              <a:pPr>
                <a:defRPr/>
              </a:pPr>
              <a:t>‹#›</a:t>
            </a:fld>
            <a:endParaRPr lang="en-US" dirty="0"/>
          </a:p>
        </p:txBody>
      </p:sp>
    </p:spTree>
    <p:extLst>
      <p:ext uri="{BB962C8B-B14F-4D97-AF65-F5344CB8AC3E}">
        <p14:creationId xmlns:p14="http://schemas.microsoft.com/office/powerpoint/2010/main" val="2318833833"/>
      </p:ext>
    </p:extLst>
  </p:cSld>
  <p:clrMap bg1="lt1" tx1="dk1" bg2="lt2" tx2="dk2" accent1="accent1" accent2="accent2" accent3="accent3" accent4="accent4" accent5="accent5" accent6="accent6" hlink="hlink" folHlink="folHlink"/>
  <p:sldLayoutIdLst>
    <p:sldLayoutId id="2147484021" r:id="rId1"/>
    <p:sldLayoutId id="2147484044" r:id="rId2"/>
    <p:sldLayoutId id="2147484033"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 id="2147484030" r:id="rId12"/>
    <p:sldLayoutId id="2147484031" r:id="rId13"/>
    <p:sldLayoutId id="2147484032" r:id="rId14"/>
  </p:sldLayoutIdLst>
  <p:hf hdr="0" dt="0"/>
  <p:txStyles>
    <p:titleStyle>
      <a:lvl1pPr algn="ctr" defTabSz="602528" rtl="0" eaLnBrk="1" fontAlgn="base" hangingPunct="1">
        <a:lnSpc>
          <a:spcPct val="88000"/>
        </a:lnSpc>
        <a:spcBef>
          <a:spcPct val="0"/>
        </a:spcBef>
        <a:spcAft>
          <a:spcPct val="0"/>
        </a:spcAft>
        <a:defRPr sz="2400" b="1">
          <a:solidFill>
            <a:srgbClr val="064308"/>
          </a:solidFill>
          <a:latin typeface="Arial" charset="0"/>
          <a:ea typeface="ＭＳ Ｐゴシック" pitchFamily="-65" charset="-128"/>
          <a:cs typeface="ＭＳ Ｐゴシック" pitchFamily="-65" charset="-128"/>
        </a:defRPr>
      </a:lvl1pPr>
      <a:lvl2pPr algn="ctr" defTabSz="602528" rtl="0" eaLnBrk="1" fontAlgn="base" hangingPunct="1">
        <a:lnSpc>
          <a:spcPct val="88000"/>
        </a:lnSpc>
        <a:spcBef>
          <a:spcPct val="0"/>
        </a:spcBef>
        <a:spcAft>
          <a:spcPct val="0"/>
        </a:spcAft>
        <a:defRPr sz="2400" b="1">
          <a:solidFill>
            <a:srgbClr val="064308"/>
          </a:solidFill>
          <a:latin typeface="Arial" charset="0"/>
          <a:ea typeface="ＭＳ Ｐゴシック" pitchFamily="-65" charset="-128"/>
          <a:cs typeface="ＭＳ Ｐゴシック" pitchFamily="-65" charset="-128"/>
        </a:defRPr>
      </a:lvl2pPr>
      <a:lvl3pPr algn="ctr" defTabSz="602528" rtl="0" eaLnBrk="1" fontAlgn="base" hangingPunct="1">
        <a:lnSpc>
          <a:spcPct val="88000"/>
        </a:lnSpc>
        <a:spcBef>
          <a:spcPct val="0"/>
        </a:spcBef>
        <a:spcAft>
          <a:spcPct val="0"/>
        </a:spcAft>
        <a:defRPr sz="2400" b="1">
          <a:solidFill>
            <a:srgbClr val="064308"/>
          </a:solidFill>
          <a:latin typeface="Arial" charset="0"/>
          <a:ea typeface="ＭＳ Ｐゴシック" pitchFamily="-65" charset="-128"/>
          <a:cs typeface="ＭＳ Ｐゴシック" pitchFamily="-65" charset="-128"/>
        </a:defRPr>
      </a:lvl3pPr>
      <a:lvl4pPr algn="ctr" defTabSz="602528" rtl="0" eaLnBrk="1" fontAlgn="base" hangingPunct="1">
        <a:lnSpc>
          <a:spcPct val="88000"/>
        </a:lnSpc>
        <a:spcBef>
          <a:spcPct val="0"/>
        </a:spcBef>
        <a:spcAft>
          <a:spcPct val="0"/>
        </a:spcAft>
        <a:defRPr sz="2400" b="1">
          <a:solidFill>
            <a:srgbClr val="064308"/>
          </a:solidFill>
          <a:latin typeface="Arial" charset="0"/>
          <a:ea typeface="ＭＳ Ｐゴシック" pitchFamily="-65" charset="-128"/>
          <a:cs typeface="ＭＳ Ｐゴシック" pitchFamily="-65" charset="-128"/>
        </a:defRPr>
      </a:lvl4pPr>
      <a:lvl5pPr algn="ctr" defTabSz="602528" rtl="0" eaLnBrk="1" fontAlgn="base" hangingPunct="1">
        <a:lnSpc>
          <a:spcPct val="88000"/>
        </a:lnSpc>
        <a:spcBef>
          <a:spcPct val="0"/>
        </a:spcBef>
        <a:spcAft>
          <a:spcPct val="0"/>
        </a:spcAft>
        <a:defRPr sz="2400" b="1">
          <a:solidFill>
            <a:srgbClr val="064308"/>
          </a:solidFill>
          <a:latin typeface="Arial" charset="0"/>
          <a:ea typeface="ＭＳ Ｐゴシック" pitchFamily="-65" charset="-128"/>
          <a:cs typeface="ＭＳ Ｐゴシック" pitchFamily="-65" charset="-128"/>
        </a:defRPr>
      </a:lvl5pPr>
      <a:lvl6pPr marL="342810" algn="ctr" defTabSz="605871" rtl="0" eaLnBrk="1" fontAlgn="base" hangingPunct="1">
        <a:lnSpc>
          <a:spcPct val="88000"/>
        </a:lnSpc>
        <a:spcBef>
          <a:spcPct val="0"/>
        </a:spcBef>
        <a:spcAft>
          <a:spcPct val="0"/>
        </a:spcAft>
        <a:defRPr sz="2400" b="1">
          <a:solidFill>
            <a:srgbClr val="064308"/>
          </a:solidFill>
          <a:latin typeface="Arial" charset="0"/>
          <a:ea typeface="Arial" charset="0"/>
          <a:cs typeface="Arial" charset="0"/>
        </a:defRPr>
      </a:lvl6pPr>
      <a:lvl7pPr marL="685622" algn="ctr" defTabSz="605871" rtl="0" eaLnBrk="1" fontAlgn="base" hangingPunct="1">
        <a:lnSpc>
          <a:spcPct val="88000"/>
        </a:lnSpc>
        <a:spcBef>
          <a:spcPct val="0"/>
        </a:spcBef>
        <a:spcAft>
          <a:spcPct val="0"/>
        </a:spcAft>
        <a:defRPr sz="2400" b="1">
          <a:solidFill>
            <a:srgbClr val="064308"/>
          </a:solidFill>
          <a:latin typeface="Arial" charset="0"/>
          <a:ea typeface="Arial" charset="0"/>
          <a:cs typeface="Arial" charset="0"/>
        </a:defRPr>
      </a:lvl7pPr>
      <a:lvl8pPr marL="1028431" algn="ctr" defTabSz="605871" rtl="0" eaLnBrk="1" fontAlgn="base" hangingPunct="1">
        <a:lnSpc>
          <a:spcPct val="88000"/>
        </a:lnSpc>
        <a:spcBef>
          <a:spcPct val="0"/>
        </a:spcBef>
        <a:spcAft>
          <a:spcPct val="0"/>
        </a:spcAft>
        <a:defRPr sz="2400" b="1">
          <a:solidFill>
            <a:srgbClr val="064308"/>
          </a:solidFill>
          <a:latin typeface="Arial" charset="0"/>
          <a:ea typeface="Arial" charset="0"/>
          <a:cs typeface="Arial" charset="0"/>
        </a:defRPr>
      </a:lvl8pPr>
      <a:lvl9pPr marL="1371242" algn="ctr" defTabSz="605871" rtl="0" eaLnBrk="1" fontAlgn="base" hangingPunct="1">
        <a:lnSpc>
          <a:spcPct val="88000"/>
        </a:lnSpc>
        <a:spcBef>
          <a:spcPct val="0"/>
        </a:spcBef>
        <a:spcAft>
          <a:spcPct val="0"/>
        </a:spcAft>
        <a:defRPr sz="2400" b="1">
          <a:solidFill>
            <a:srgbClr val="064308"/>
          </a:solidFill>
          <a:latin typeface="Arial" charset="0"/>
          <a:ea typeface="Arial" charset="0"/>
          <a:cs typeface="Arial" charset="0"/>
        </a:defRPr>
      </a:lvl9pPr>
    </p:titleStyle>
    <p:bodyStyle>
      <a:lvl1pPr marL="135146" indent="-135146" algn="l" defTabSz="602528" rtl="0" eaLnBrk="1" fontAlgn="base" hangingPunct="1">
        <a:lnSpc>
          <a:spcPct val="90000"/>
        </a:lnSpc>
        <a:spcBef>
          <a:spcPts val="905"/>
        </a:spcBef>
        <a:spcAft>
          <a:spcPct val="0"/>
        </a:spcAft>
        <a:buSzPct val="100000"/>
        <a:buFont typeface="Wingdings" pitchFamily="2" charset="2"/>
        <a:buChar char="§"/>
        <a:defRPr sz="1650">
          <a:solidFill>
            <a:srgbClr val="064308"/>
          </a:solidFill>
          <a:latin typeface="Arial" charset="0"/>
          <a:ea typeface="ＭＳ Ｐゴシック" pitchFamily="-65" charset="-128"/>
          <a:cs typeface="ＭＳ Ｐゴシック" pitchFamily="-65" charset="-128"/>
        </a:defRPr>
      </a:lvl1pPr>
      <a:lvl2pPr marL="272546" indent="-113749" algn="l" defTabSz="602528" rtl="0" eaLnBrk="1" fontAlgn="base" hangingPunct="1">
        <a:lnSpc>
          <a:spcPct val="90000"/>
        </a:lnSpc>
        <a:spcBef>
          <a:spcPts val="151"/>
        </a:spcBef>
        <a:spcAft>
          <a:spcPct val="0"/>
        </a:spcAft>
        <a:buSzPct val="100000"/>
        <a:buFont typeface="Arial" pitchFamily="34" charset="0"/>
        <a:buChar char="•"/>
        <a:defRPr sz="1500">
          <a:solidFill>
            <a:schemeClr val="tx1"/>
          </a:solidFill>
          <a:latin typeface="Arial" charset="0"/>
          <a:ea typeface="ＭＳ Ｐゴシック" charset="-128"/>
          <a:cs typeface="ＭＳ Ｐゴシック"/>
        </a:defRPr>
      </a:lvl2pPr>
      <a:lvl3pPr marL="443731" indent="-120505" algn="l" defTabSz="602528" rtl="0" eaLnBrk="1" fontAlgn="base" hangingPunct="1">
        <a:lnSpc>
          <a:spcPct val="90000"/>
        </a:lnSpc>
        <a:spcBef>
          <a:spcPts val="15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546218" indent="-100234" algn="l" defTabSz="602528" rtl="0" eaLnBrk="1" fontAlgn="base" hangingPunct="1">
        <a:lnSpc>
          <a:spcPct val="90000"/>
        </a:lnSpc>
        <a:spcBef>
          <a:spcPts val="151"/>
        </a:spcBef>
        <a:spcAft>
          <a:spcPct val="0"/>
        </a:spcAft>
        <a:buClr>
          <a:srgbClr val="999999"/>
        </a:buClr>
        <a:buSzPct val="100000"/>
        <a:buFont typeface="Arial" pitchFamily="34" charset="0"/>
        <a:buChar char="•"/>
        <a:defRPr sz="1200">
          <a:solidFill>
            <a:schemeClr val="tx1"/>
          </a:solidFill>
          <a:latin typeface="+mn-lt"/>
          <a:ea typeface="ヒラギノ角ゴ Pro W3" pitchFamily="-111" charset="-128"/>
          <a:cs typeface="ヒラギノ角ゴ Pro W3"/>
        </a:defRPr>
      </a:lvl4pPr>
      <a:lvl5pPr marL="752315" indent="-135146" algn="l" defTabSz="602528" rtl="0" eaLnBrk="1" fontAlgn="base" hangingPunct="1">
        <a:lnSpc>
          <a:spcPct val="90000"/>
        </a:lnSpc>
        <a:spcBef>
          <a:spcPts val="151"/>
        </a:spcBef>
        <a:spcAft>
          <a:spcPct val="0"/>
        </a:spcAft>
        <a:buClr>
          <a:srgbClr val="999999"/>
        </a:buClr>
        <a:buSzPct val="100000"/>
        <a:buFont typeface="Lucida Grande" charset="0"/>
        <a:buChar char="»"/>
        <a:defRPr sz="1050">
          <a:solidFill>
            <a:schemeClr val="tx1"/>
          </a:solidFill>
          <a:latin typeface="+mn-lt"/>
          <a:ea typeface="ヒラギノ角ゴ Pro W3" pitchFamily="-111" charset="-128"/>
          <a:cs typeface="ヒラギノ角ゴ Pro W3"/>
        </a:defRPr>
      </a:lvl5pPr>
      <a:lvl6pPr marL="1667630" indent="-113080" algn="l" defTabSz="605871" rtl="0" eaLnBrk="1" fontAlgn="base" hangingPunct="1">
        <a:lnSpc>
          <a:spcPct val="90000"/>
        </a:lnSpc>
        <a:spcBef>
          <a:spcPct val="10000"/>
        </a:spcBef>
        <a:spcAft>
          <a:spcPct val="0"/>
        </a:spcAft>
        <a:buSzPct val="100000"/>
        <a:buChar char="–"/>
        <a:defRPr sz="975">
          <a:solidFill>
            <a:schemeClr val="tx1"/>
          </a:solidFill>
          <a:latin typeface="Helvetica" charset="0"/>
          <a:ea typeface="+mn-ea"/>
          <a:cs typeface="+mn-cs"/>
        </a:defRPr>
      </a:lvl6pPr>
      <a:lvl7pPr marL="2010443" indent="-113080" algn="l" defTabSz="605871" rtl="0" eaLnBrk="1" fontAlgn="base" hangingPunct="1">
        <a:lnSpc>
          <a:spcPct val="90000"/>
        </a:lnSpc>
        <a:spcBef>
          <a:spcPct val="10000"/>
        </a:spcBef>
        <a:spcAft>
          <a:spcPct val="0"/>
        </a:spcAft>
        <a:buSzPct val="100000"/>
        <a:buChar char="–"/>
        <a:defRPr sz="975">
          <a:solidFill>
            <a:schemeClr val="tx1"/>
          </a:solidFill>
          <a:latin typeface="Helvetica" charset="0"/>
          <a:ea typeface="+mn-ea"/>
          <a:cs typeface="+mn-cs"/>
        </a:defRPr>
      </a:lvl7pPr>
      <a:lvl8pPr marL="2353254" indent="-113080" algn="l" defTabSz="605871" rtl="0" eaLnBrk="1" fontAlgn="base" hangingPunct="1">
        <a:lnSpc>
          <a:spcPct val="90000"/>
        </a:lnSpc>
        <a:spcBef>
          <a:spcPct val="10000"/>
        </a:spcBef>
        <a:spcAft>
          <a:spcPct val="0"/>
        </a:spcAft>
        <a:buSzPct val="100000"/>
        <a:buChar char="–"/>
        <a:defRPr sz="975">
          <a:solidFill>
            <a:schemeClr val="tx1"/>
          </a:solidFill>
          <a:latin typeface="Helvetica" charset="0"/>
          <a:ea typeface="+mn-ea"/>
          <a:cs typeface="+mn-cs"/>
        </a:defRPr>
      </a:lvl8pPr>
      <a:lvl9pPr marL="2696064" indent="-113080" algn="l" defTabSz="605871" rtl="0" eaLnBrk="1" fontAlgn="base" hangingPunct="1">
        <a:lnSpc>
          <a:spcPct val="90000"/>
        </a:lnSpc>
        <a:spcBef>
          <a:spcPct val="10000"/>
        </a:spcBef>
        <a:spcAft>
          <a:spcPct val="0"/>
        </a:spcAft>
        <a:buSzPct val="100000"/>
        <a:buChar char="–"/>
        <a:defRPr sz="975">
          <a:solidFill>
            <a:schemeClr val="tx1"/>
          </a:solidFill>
          <a:latin typeface="Helvetica" charset="0"/>
          <a:ea typeface="+mn-ea"/>
          <a:cs typeface="+mn-cs"/>
        </a:defRPr>
      </a:lvl9pPr>
    </p:bodyStyle>
    <p:otherStyle>
      <a:defPPr>
        <a:defRPr lang="en-US"/>
      </a:defPPr>
      <a:lvl1pPr marL="0" algn="l" defTabSz="685622" rtl="0" eaLnBrk="1" latinLnBrk="0" hangingPunct="1">
        <a:defRPr sz="1350" kern="1200">
          <a:solidFill>
            <a:schemeClr val="tx1"/>
          </a:solidFill>
          <a:latin typeface="+mn-lt"/>
          <a:ea typeface="+mn-ea"/>
          <a:cs typeface="+mn-cs"/>
        </a:defRPr>
      </a:lvl1pPr>
      <a:lvl2pPr marL="342810" algn="l" defTabSz="685622" rtl="0" eaLnBrk="1" latinLnBrk="0" hangingPunct="1">
        <a:defRPr sz="1350" kern="1200">
          <a:solidFill>
            <a:schemeClr val="tx1"/>
          </a:solidFill>
          <a:latin typeface="+mn-lt"/>
          <a:ea typeface="+mn-ea"/>
          <a:cs typeface="+mn-cs"/>
        </a:defRPr>
      </a:lvl2pPr>
      <a:lvl3pPr marL="685622" algn="l" defTabSz="685622" rtl="0" eaLnBrk="1" latinLnBrk="0" hangingPunct="1">
        <a:defRPr sz="1350" kern="1200">
          <a:solidFill>
            <a:schemeClr val="tx1"/>
          </a:solidFill>
          <a:latin typeface="+mn-lt"/>
          <a:ea typeface="+mn-ea"/>
          <a:cs typeface="+mn-cs"/>
        </a:defRPr>
      </a:lvl3pPr>
      <a:lvl4pPr marL="1028431" algn="l" defTabSz="685622" rtl="0" eaLnBrk="1" latinLnBrk="0" hangingPunct="1">
        <a:defRPr sz="1350" kern="1200">
          <a:solidFill>
            <a:schemeClr val="tx1"/>
          </a:solidFill>
          <a:latin typeface="+mn-lt"/>
          <a:ea typeface="+mn-ea"/>
          <a:cs typeface="+mn-cs"/>
        </a:defRPr>
      </a:lvl4pPr>
      <a:lvl5pPr marL="1371242" algn="l" defTabSz="685622" rtl="0" eaLnBrk="1" latinLnBrk="0" hangingPunct="1">
        <a:defRPr sz="1350" kern="1200">
          <a:solidFill>
            <a:schemeClr val="tx1"/>
          </a:solidFill>
          <a:latin typeface="+mn-lt"/>
          <a:ea typeface="+mn-ea"/>
          <a:cs typeface="+mn-cs"/>
        </a:defRPr>
      </a:lvl5pPr>
      <a:lvl6pPr marL="1714055" algn="l" defTabSz="685622" rtl="0" eaLnBrk="1" latinLnBrk="0" hangingPunct="1">
        <a:defRPr sz="1350" kern="1200">
          <a:solidFill>
            <a:schemeClr val="tx1"/>
          </a:solidFill>
          <a:latin typeface="+mn-lt"/>
          <a:ea typeface="+mn-ea"/>
          <a:cs typeface="+mn-cs"/>
        </a:defRPr>
      </a:lvl6pPr>
      <a:lvl7pPr marL="2056865" algn="l" defTabSz="685622" rtl="0" eaLnBrk="1" latinLnBrk="0" hangingPunct="1">
        <a:defRPr sz="1350" kern="1200">
          <a:solidFill>
            <a:schemeClr val="tx1"/>
          </a:solidFill>
          <a:latin typeface="+mn-lt"/>
          <a:ea typeface="+mn-ea"/>
          <a:cs typeface="+mn-cs"/>
        </a:defRPr>
      </a:lvl7pPr>
      <a:lvl8pPr marL="2399675" algn="l" defTabSz="685622" rtl="0" eaLnBrk="1" latinLnBrk="0" hangingPunct="1">
        <a:defRPr sz="1350" kern="1200">
          <a:solidFill>
            <a:schemeClr val="tx1"/>
          </a:solidFill>
          <a:latin typeface="+mn-lt"/>
          <a:ea typeface="+mn-ea"/>
          <a:cs typeface="+mn-cs"/>
        </a:defRPr>
      </a:lvl8pPr>
      <a:lvl9pPr marL="2742485" algn="l" defTabSz="685622"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0798" y="79927"/>
            <a:ext cx="11990413" cy="478624"/>
          </a:xfrm>
          <a:prstGeom prst="rect">
            <a:avLst/>
          </a:prstGeom>
          <a:noFill/>
          <a:ln w="12700">
            <a:noFill/>
            <a:miter lim="800000"/>
            <a:headEnd/>
            <a:tailEnd/>
          </a:ln>
        </p:spPr>
        <p:txBody>
          <a:bodyPr vert="horz" wrap="square" lIns="56076" tIns="22431" rIns="56076" bIns="22431" numCol="1" anchor="ctr" anchorCtr="0" compatLnSpc="1">
            <a:prstTxWarp prst="textNoShape">
              <a:avLst/>
            </a:prstTxWarp>
            <a:spAutoFit/>
          </a:bodyPr>
          <a:lstStyle/>
          <a:p>
            <a:pPr lvl="0"/>
            <a:r>
              <a:rPr lang="en-US"/>
              <a:t>Click to edit Master title style</a:t>
            </a:r>
          </a:p>
        </p:txBody>
      </p:sp>
      <p:sp>
        <p:nvSpPr>
          <p:cNvPr id="1027" name="Rectangle 6"/>
          <p:cNvSpPr>
            <a:spLocks noGrp="1" noChangeArrowheads="1"/>
          </p:cNvSpPr>
          <p:nvPr>
            <p:ph type="body" idx="1"/>
          </p:nvPr>
        </p:nvSpPr>
        <p:spPr bwMode="auto">
          <a:xfrm>
            <a:off x="100798" y="1067100"/>
            <a:ext cx="11990413" cy="502741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6"/>
          <p:cNvSpPr>
            <a:spLocks noGrp="1"/>
          </p:cNvSpPr>
          <p:nvPr>
            <p:ph type="ftr" sz="quarter" idx="3"/>
          </p:nvPr>
        </p:nvSpPr>
        <p:spPr>
          <a:xfrm>
            <a:off x="5520912" y="6356450"/>
            <a:ext cx="5655095" cy="364628"/>
          </a:xfrm>
          <a:prstGeom prst="rect">
            <a:avLst/>
          </a:prstGeom>
        </p:spPr>
        <p:txBody>
          <a:bodyPr lIns="0" tIns="45712" rIns="0" bIns="45712" anchor="b"/>
          <a:lstStyle>
            <a:lvl1pPr algn="r" eaLnBrk="0" hangingPunct="0">
              <a:lnSpc>
                <a:spcPct val="90000"/>
              </a:lnSpc>
              <a:defRPr sz="1200" smtClean="0">
                <a:solidFill>
                  <a:srgbClr val="064308"/>
                </a:solidFill>
                <a:latin typeface="Arial"/>
                <a:ea typeface="+mn-ea"/>
                <a:cs typeface="Arial"/>
              </a:defRPr>
            </a:lvl1pPr>
          </a:lstStyle>
          <a:p>
            <a:pPr marL="0" marR="0" lvl="0" indent="0" algn="r" defTabSz="457126"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64308"/>
                </a:solidFill>
                <a:effectLst/>
                <a:uLnTx/>
                <a:uFillTx/>
                <a:latin typeface="Arial"/>
                <a:ea typeface="+mn-ea"/>
                <a:cs typeface="Arial"/>
              </a:rPr>
              <a:t>A. Presenter, 12 Month 2023</a:t>
            </a:r>
          </a:p>
        </p:txBody>
      </p:sp>
      <p:sp>
        <p:nvSpPr>
          <p:cNvPr id="9" name="Slide Number Placeholder 4"/>
          <p:cNvSpPr>
            <a:spLocks noGrp="1"/>
          </p:cNvSpPr>
          <p:nvPr>
            <p:ph type="sldNum" sz="quarter" idx="4"/>
          </p:nvPr>
        </p:nvSpPr>
        <p:spPr>
          <a:xfrm>
            <a:off x="11176000" y="6356450"/>
            <a:ext cx="1016000" cy="364628"/>
          </a:xfrm>
          <a:prstGeom prst="rect">
            <a:avLst/>
          </a:prstGeom>
        </p:spPr>
        <p:txBody>
          <a:bodyPr vert="horz" wrap="square" lIns="0" tIns="45712" rIns="0" bIns="45712" numCol="1" anchor="b" anchorCtr="0" compatLnSpc="1">
            <a:prstTxWarp prst="textNoShape">
              <a:avLst/>
            </a:prstTxWarp>
          </a:bodyPr>
          <a:lstStyle>
            <a:lvl1pPr eaLnBrk="0" hangingPunct="0">
              <a:lnSpc>
                <a:spcPct val="90000"/>
              </a:lnSpc>
              <a:defRPr sz="1200">
                <a:solidFill>
                  <a:srgbClr val="064308"/>
                </a:solidFill>
                <a:ea typeface="ヒラギノ角ゴ Pro W3" charset="-128"/>
                <a:cs typeface="+mn-cs"/>
              </a:defRPr>
            </a:lvl1pPr>
          </a:lstStyle>
          <a:p>
            <a:pPr marL="0" marR="0" lvl="0" indent="0" algn="l" defTabSz="457126"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64308"/>
                </a:solidFill>
                <a:effectLst/>
                <a:uLnTx/>
                <a:uFillTx/>
                <a:latin typeface="Arial" pitchFamily="34" charset="0"/>
                <a:ea typeface="ヒラギノ角ゴ Pro W3" charset="-128"/>
                <a:cs typeface="+mn-cs"/>
              </a:rPr>
              <a:t>, Slide </a:t>
            </a:r>
            <a:fld id="{D30A2C6D-39BC-4576-856C-8743CF76CCF1}" type="slidenum">
              <a:rPr kumimoji="0" lang="en-US" sz="1200" b="0" i="0" u="none" strike="noStrike" kern="1200" cap="none" spc="0" normalizeH="0" baseline="0" noProof="0" smtClean="0">
                <a:ln>
                  <a:noFill/>
                </a:ln>
                <a:solidFill>
                  <a:srgbClr val="064308"/>
                </a:solidFill>
                <a:effectLst/>
                <a:uLnTx/>
                <a:uFillTx/>
                <a:latin typeface="Arial" pitchFamily="34" charset="0"/>
                <a:ea typeface="ヒラギノ角ゴ Pro W3" charset="-128"/>
                <a:cs typeface="+mn-cs"/>
              </a:rPr>
              <a:pPr marL="0" marR="0" lvl="0" indent="0" algn="l" defTabSz="457126" rtl="0" eaLnBrk="0" fontAlgn="base" latinLnBrk="0" hangingPunct="0">
                <a:lnSpc>
                  <a:spcPct val="9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srgbClr val="064308"/>
              </a:solidFill>
              <a:effectLst/>
              <a:uLnTx/>
              <a:uFillTx/>
              <a:latin typeface="Arial" pitchFamily="34" charset="0"/>
              <a:ea typeface="ヒラギノ角ゴ Pro W3" charset="-128"/>
              <a:cs typeface="+mn-cs"/>
            </a:endParaRPr>
          </a:p>
        </p:txBody>
      </p:sp>
    </p:spTree>
    <p:extLst>
      <p:ext uri="{BB962C8B-B14F-4D97-AF65-F5344CB8AC3E}">
        <p14:creationId xmlns:p14="http://schemas.microsoft.com/office/powerpoint/2010/main" val="338693016"/>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Lst>
  <p:hf hdr="0" dt="0"/>
  <p:txStyles>
    <p:titleStyle>
      <a:lvl1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80"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162"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241"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323"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95" indent="-180195" algn="l" defTabSz="803370"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94" indent="-151665" algn="l" defTabSz="803370"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641" indent="-160673" algn="l" defTabSz="803370"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90" indent="-133645" algn="l" defTabSz="803370"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3087" indent="-180195" algn="l" defTabSz="803370"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507"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590"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672"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752"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162" rtl="0" eaLnBrk="1" latinLnBrk="0" hangingPunct="1">
        <a:defRPr sz="1800" kern="1200">
          <a:solidFill>
            <a:schemeClr val="tx1"/>
          </a:solidFill>
          <a:latin typeface="+mn-lt"/>
          <a:ea typeface="+mn-ea"/>
          <a:cs typeface="+mn-cs"/>
        </a:defRPr>
      </a:lvl1pPr>
      <a:lvl2pPr marL="457080" algn="l" defTabSz="914162" rtl="0" eaLnBrk="1" latinLnBrk="0" hangingPunct="1">
        <a:defRPr sz="1800" kern="1200">
          <a:solidFill>
            <a:schemeClr val="tx1"/>
          </a:solidFill>
          <a:latin typeface="+mn-lt"/>
          <a:ea typeface="+mn-ea"/>
          <a:cs typeface="+mn-cs"/>
        </a:defRPr>
      </a:lvl2pPr>
      <a:lvl3pPr marL="914162" algn="l" defTabSz="914162" rtl="0" eaLnBrk="1" latinLnBrk="0" hangingPunct="1">
        <a:defRPr sz="1800" kern="1200">
          <a:solidFill>
            <a:schemeClr val="tx1"/>
          </a:solidFill>
          <a:latin typeface="+mn-lt"/>
          <a:ea typeface="+mn-ea"/>
          <a:cs typeface="+mn-cs"/>
        </a:defRPr>
      </a:lvl3pPr>
      <a:lvl4pPr marL="1371241" algn="l" defTabSz="914162" rtl="0" eaLnBrk="1" latinLnBrk="0" hangingPunct="1">
        <a:defRPr sz="1800" kern="1200">
          <a:solidFill>
            <a:schemeClr val="tx1"/>
          </a:solidFill>
          <a:latin typeface="+mn-lt"/>
          <a:ea typeface="+mn-ea"/>
          <a:cs typeface="+mn-cs"/>
        </a:defRPr>
      </a:lvl4pPr>
      <a:lvl5pPr marL="1828323" algn="l" defTabSz="914162" rtl="0" eaLnBrk="1" latinLnBrk="0" hangingPunct="1">
        <a:defRPr sz="1800" kern="1200">
          <a:solidFill>
            <a:schemeClr val="tx1"/>
          </a:solidFill>
          <a:latin typeface="+mn-lt"/>
          <a:ea typeface="+mn-ea"/>
          <a:cs typeface="+mn-cs"/>
        </a:defRPr>
      </a:lvl5pPr>
      <a:lvl6pPr marL="2285406" algn="l" defTabSz="914162" rtl="0" eaLnBrk="1" latinLnBrk="0" hangingPunct="1">
        <a:defRPr sz="1800" kern="1200">
          <a:solidFill>
            <a:schemeClr val="tx1"/>
          </a:solidFill>
          <a:latin typeface="+mn-lt"/>
          <a:ea typeface="+mn-ea"/>
          <a:cs typeface="+mn-cs"/>
        </a:defRPr>
      </a:lvl6pPr>
      <a:lvl7pPr marL="2742487" algn="l" defTabSz="914162" rtl="0" eaLnBrk="1" latinLnBrk="0" hangingPunct="1">
        <a:defRPr sz="1800" kern="1200">
          <a:solidFill>
            <a:schemeClr val="tx1"/>
          </a:solidFill>
          <a:latin typeface="+mn-lt"/>
          <a:ea typeface="+mn-ea"/>
          <a:cs typeface="+mn-cs"/>
        </a:defRPr>
      </a:lvl7pPr>
      <a:lvl8pPr marL="3199566" algn="l" defTabSz="914162" rtl="0" eaLnBrk="1" latinLnBrk="0" hangingPunct="1">
        <a:defRPr sz="1800" kern="1200">
          <a:solidFill>
            <a:schemeClr val="tx1"/>
          </a:solidFill>
          <a:latin typeface="+mn-lt"/>
          <a:ea typeface="+mn-ea"/>
          <a:cs typeface="+mn-cs"/>
        </a:defRPr>
      </a:lvl8pPr>
      <a:lvl9pPr marL="3656647" algn="l" defTabSz="91416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35.jpeg"/><Relationship Id="rId5" Type="http://schemas.microsoft.com/office/2007/relationships/hdphoto" Target="../media/hdphoto1.wdp"/><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9.xml"/><Relationship Id="rId4" Type="http://schemas.openxmlformats.org/officeDocument/2006/relationships/image" Target="../media/image38.jp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1.png"/><Relationship Id="rId12" Type="http://schemas.microsoft.com/office/2007/relationships/hdphoto" Target="../media/hdphoto6.wdp"/><Relationship Id="rId2" Type="http://schemas.openxmlformats.org/officeDocument/2006/relationships/image" Target="../media/image10.png"/><Relationship Id="rId16" Type="http://schemas.microsoft.com/office/2007/relationships/hdphoto" Target="../media/hdphoto8.wdp"/><Relationship Id="rId1" Type="http://schemas.openxmlformats.org/officeDocument/2006/relationships/slideLayout" Target="../slideLayouts/slideLayout9.xml"/><Relationship Id="rId6" Type="http://schemas.microsoft.com/office/2007/relationships/hdphoto" Target="../media/hdphoto3.wdp"/><Relationship Id="rId11" Type="http://schemas.openxmlformats.org/officeDocument/2006/relationships/image" Target="../media/image43.png"/><Relationship Id="rId5" Type="http://schemas.openxmlformats.org/officeDocument/2006/relationships/image" Target="../media/image40.png"/><Relationship Id="rId15" Type="http://schemas.openxmlformats.org/officeDocument/2006/relationships/image" Target="../media/image45.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42.png"/><Relationship Id="rId1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1.xml"/><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0.png"/><Relationship Id="rId1" Type="http://schemas.openxmlformats.org/officeDocument/2006/relationships/slideLayout" Target="../slideLayouts/slideLayout9.xml"/><Relationship Id="rId5" Type="http://schemas.openxmlformats.org/officeDocument/2006/relationships/image" Target="../media/image52.jpeg"/><Relationship Id="rId4" Type="http://schemas.openxmlformats.org/officeDocument/2006/relationships/image" Target="../media/image51.jpe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54.jpeg"/></Relationships>
</file>

<file path=ppt/slides/_rels/slide17.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10.png"/><Relationship Id="rId1" Type="http://schemas.openxmlformats.org/officeDocument/2006/relationships/slideLayout" Target="../slideLayouts/slideLayout9.xml"/><Relationship Id="rId4" Type="http://schemas.openxmlformats.org/officeDocument/2006/relationships/image" Target="../media/image56.jp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57.gif"/></Relationships>
</file>

<file path=ppt/slides/_rels/slide1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0.png"/><Relationship Id="rId1" Type="http://schemas.openxmlformats.org/officeDocument/2006/relationships/slideLayout" Target="../slideLayouts/slideLayout9.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jpeg"/></Relationships>
</file>

<file path=ppt/slides/_rels/slide21.xml.rels><?xml version="1.0" encoding="UTF-8" standalone="yes"?>
<Relationships xmlns="http://schemas.openxmlformats.org/package/2006/relationships"><Relationship Id="rId8" Type="http://schemas.openxmlformats.org/officeDocument/2006/relationships/hyperlink" Target="mailto:visits@frib.msu.edu" TargetMode="External"/><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hyperlink" Target="shop.msu.edu" TargetMode="External"/><Relationship Id="rId1" Type="http://schemas.openxmlformats.org/officeDocument/2006/relationships/slideLayout" Target="../slideLayouts/slideLayout9.xml"/><Relationship Id="rId6" Type="http://schemas.openxmlformats.org/officeDocument/2006/relationships/image" Target="../media/image66.png"/><Relationship Id="rId11" Type="http://schemas.openxmlformats.org/officeDocument/2006/relationships/image" Target="../media/image69.png"/><Relationship Id="rId5" Type="http://schemas.openxmlformats.org/officeDocument/2006/relationships/image" Target="../media/image65.png"/><Relationship Id="rId10" Type="http://schemas.openxmlformats.org/officeDocument/2006/relationships/image" Target="../media/image68.png"/><Relationship Id="rId4" Type="http://schemas.openxmlformats.org/officeDocument/2006/relationships/image" Target="../media/image64.jpeg"/><Relationship Id="rId9" Type="http://schemas.openxmlformats.org/officeDocument/2006/relationships/hyperlink" Target="http://www.nscl.msu.edu/"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75.png"/><Relationship Id="rId2" Type="http://schemas.openxmlformats.org/officeDocument/2006/relationships/image" Target="../media/image10.png"/><Relationship Id="rId1" Type="http://schemas.openxmlformats.org/officeDocument/2006/relationships/slideLayout" Target="../slideLayouts/slideLayout9.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76.jpg"/></Relationships>
</file>

<file path=ppt/slides/_rels/slide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9.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685800" y="3027635"/>
            <a:ext cx="10820400" cy="1564729"/>
          </a:xfrm>
          <a:prstGeom prst="rect">
            <a:avLst/>
          </a:prstGeom>
        </p:spPr>
        <p:txBody>
          <a:bodyPr/>
          <a:lstStyle>
            <a:lvl1pPr algn="ctr" defTabSz="803293" rtl="0" eaLnBrk="1" fontAlgn="base" hangingPunct="1">
              <a:lnSpc>
                <a:spcPct val="88000"/>
              </a:lnSpc>
              <a:spcBef>
                <a:spcPct val="0"/>
              </a:spcBef>
              <a:spcAft>
                <a:spcPct val="0"/>
              </a:spcAft>
              <a:defRPr sz="3200" b="1">
                <a:solidFill>
                  <a:schemeClr val="tx1"/>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pPr>
              <a:lnSpc>
                <a:spcPct val="75000"/>
              </a:lnSpc>
              <a:spcBef>
                <a:spcPct val="30000"/>
              </a:spcBef>
              <a:defRPr/>
            </a:pPr>
            <a:r>
              <a:rPr lang="en-US" sz="4400" dirty="0">
                <a:effectLst>
                  <a:outerShdw blurRad="38100" dist="38100" dir="2700000" algn="tl">
                    <a:srgbClr val="000000"/>
                  </a:outerShdw>
                </a:effectLst>
              </a:rPr>
              <a:t>WHO WILL DISCOVER OUR FUTURE?</a:t>
            </a:r>
          </a:p>
          <a:p>
            <a:pPr>
              <a:lnSpc>
                <a:spcPct val="75000"/>
              </a:lnSpc>
              <a:spcBef>
                <a:spcPct val="30000"/>
              </a:spcBef>
              <a:defRPr/>
            </a:pPr>
            <a:r>
              <a:rPr lang="en-US" sz="2000" i="1" dirty="0"/>
              <a:t>World-class nuclear experimentation and theory at </a:t>
            </a:r>
            <a:r>
              <a:rPr lang="en-US" sz="2000" i="1" dirty="0">
                <a:solidFill>
                  <a:schemeClr val="accent4"/>
                </a:solidFill>
              </a:rPr>
              <a:t>MSU</a:t>
            </a:r>
          </a:p>
        </p:txBody>
      </p:sp>
      <p:sp>
        <p:nvSpPr>
          <p:cNvPr id="6" name="Subtitle 6"/>
          <p:cNvSpPr txBox="1">
            <a:spLocks/>
          </p:cNvSpPr>
          <p:nvPr/>
        </p:nvSpPr>
        <p:spPr>
          <a:xfrm>
            <a:off x="1652289" y="4343400"/>
            <a:ext cx="9144000" cy="1219200"/>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gn="ctr">
              <a:spcBef>
                <a:spcPts val="600"/>
              </a:spcBef>
              <a:buNone/>
            </a:pPr>
            <a:r>
              <a:rPr lang="en-US" sz="1800" kern="0" dirty="0">
                <a:solidFill>
                  <a:schemeClr val="tx1"/>
                </a:solidFill>
                <a:latin typeface="Arial" pitchFamily="34" charset="0"/>
                <a:ea typeface="ＭＳ Ｐゴシック"/>
                <a:cs typeface="ＭＳ Ｐゴシック"/>
              </a:rPr>
              <a:t>Dr. Zach Constan</a:t>
            </a:r>
          </a:p>
          <a:p>
            <a:pPr marL="0" indent="0" algn="ctr">
              <a:spcBef>
                <a:spcPts val="600"/>
              </a:spcBef>
              <a:buNone/>
            </a:pPr>
            <a:r>
              <a:rPr lang="en-US" sz="1800" kern="0" dirty="0">
                <a:solidFill>
                  <a:schemeClr val="tx1"/>
                </a:solidFill>
                <a:latin typeface="Arial" pitchFamily="34" charset="0"/>
                <a:ea typeface="ＭＳ Ｐゴシック"/>
                <a:cs typeface="ＭＳ Ｐゴシック"/>
              </a:rPr>
              <a:t>Outreach Coordinator</a:t>
            </a:r>
          </a:p>
          <a:p>
            <a:pPr marL="0" indent="0" algn="ctr">
              <a:spcBef>
                <a:spcPts val="600"/>
              </a:spcBef>
              <a:buNone/>
            </a:pPr>
            <a:r>
              <a:rPr lang="en-US" sz="1800" kern="0" dirty="0">
                <a:solidFill>
                  <a:schemeClr val="tx1"/>
                </a:solidFill>
                <a:latin typeface="Arial" pitchFamily="34" charset="0"/>
                <a:ea typeface="ＭＳ Ｐゴシック"/>
                <a:cs typeface="ＭＳ Ｐゴシック"/>
              </a:rPr>
              <a:t>Facility for Rare Isotope Beams (FRIB)</a:t>
            </a:r>
          </a:p>
          <a:p>
            <a:pPr marL="0" indent="0" algn="ctr">
              <a:buNone/>
            </a:pPr>
            <a:endParaRPr lang="en-US" sz="1800" kern="0" dirty="0">
              <a:ea typeface="ＭＳ Ｐゴシック"/>
              <a:cs typeface="ＭＳ Ｐゴシック"/>
            </a:endParaRPr>
          </a:p>
          <a:p>
            <a:pPr marL="0" indent="0" algn="ctr">
              <a:buNone/>
            </a:pPr>
            <a:endParaRPr lang="en-US" sz="1800" kern="0" dirty="0">
              <a:latin typeface="Arial" pitchFamily="34" charset="0"/>
              <a:ea typeface="ＭＳ Ｐゴシック"/>
              <a:cs typeface="ＭＳ Ｐゴシック"/>
            </a:endParaRPr>
          </a:p>
        </p:txBody>
      </p:sp>
      <p:sp>
        <p:nvSpPr>
          <p:cNvPr id="5" name="Oval 4"/>
          <p:cNvSpPr/>
          <p:nvPr/>
        </p:nvSpPr>
        <p:spPr>
          <a:xfrm>
            <a:off x="5257800" y="4191000"/>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Tree>
    <p:extLst>
      <p:ext uri="{BB962C8B-B14F-4D97-AF65-F5344CB8AC3E}">
        <p14:creationId xmlns:p14="http://schemas.microsoft.com/office/powerpoint/2010/main" val="30872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556657" y="191870"/>
            <a:ext cx="9144000" cy="646331"/>
          </a:xfrm>
          <a:prstGeom prst="rect">
            <a:avLst/>
          </a:prstGeom>
        </p:spPr>
        <p:txBody>
          <a:bodyPr wrap="square">
            <a:spAutoFit/>
          </a:bodyPr>
          <a:lstStyle/>
          <a:p>
            <a:pPr algn="ctr">
              <a:defRPr/>
            </a:pPr>
            <a:r>
              <a:rPr lang="en-US" sz="3600" b="1" kern="0" dirty="0">
                <a:solidFill>
                  <a:prstClr val="black"/>
                </a:solidFill>
              </a:rPr>
              <a:t>Rare isotopes from a particle accelerator</a:t>
            </a:r>
          </a:p>
        </p:txBody>
      </p:sp>
      <p:pic>
        <p:nvPicPr>
          <p:cNvPr id="3" name="Picture 6" descr="beamline.png"/>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1923307" y="1163636"/>
            <a:ext cx="4408318" cy="3331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1961406" y="1235075"/>
            <a:ext cx="2528531" cy="461665"/>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50000"/>
              </a:spcBef>
              <a:buNone/>
              <a:defRPr/>
            </a:pPr>
            <a:r>
              <a:rPr lang="en-US" altLang="en-US" sz="2400" dirty="0">
                <a:solidFill>
                  <a:srgbClr val="333C2B"/>
                </a:solidFill>
                <a:latin typeface="Arial" panose="020B0604020202020204" pitchFamily="34" charset="0"/>
                <a:cs typeface="Arial" panose="020B0604020202020204" pitchFamily="34" charset="0"/>
              </a:rPr>
              <a:t>What NSCL was</a:t>
            </a:r>
          </a:p>
        </p:txBody>
      </p:sp>
      <p:sp>
        <p:nvSpPr>
          <p:cNvPr id="9" name="Left-Right Arrow 8"/>
          <p:cNvSpPr/>
          <p:nvPr/>
        </p:nvSpPr>
        <p:spPr>
          <a:xfrm>
            <a:off x="2286001" y="3251199"/>
            <a:ext cx="4045625" cy="22860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endParaRPr>
          </a:p>
        </p:txBody>
      </p:sp>
      <p:sp>
        <p:nvSpPr>
          <p:cNvPr id="10" name="TextBox 9"/>
          <p:cNvSpPr txBox="1"/>
          <p:nvPr/>
        </p:nvSpPr>
        <p:spPr>
          <a:xfrm>
            <a:off x="2957052" y="3415267"/>
            <a:ext cx="2941831" cy="369332"/>
          </a:xfrm>
          <a:prstGeom prst="rect">
            <a:avLst/>
          </a:prstGeom>
          <a:noFill/>
        </p:spPr>
        <p:txBody>
          <a:bodyPr wrap="none" rtlCol="0">
            <a:spAutoFit/>
          </a:bodyPr>
          <a:lstStyle/>
          <a:p>
            <a:pPr>
              <a:defRPr/>
            </a:pPr>
            <a:r>
              <a:rPr lang="en-US" dirty="0">
                <a:solidFill>
                  <a:prstClr val="black"/>
                </a:solidFill>
              </a:rPr>
              <a:t>Research Space (450 feet)</a:t>
            </a:r>
          </a:p>
        </p:txBody>
      </p:sp>
      <p:grpSp>
        <p:nvGrpSpPr>
          <p:cNvPr id="5" name="Group 11"/>
          <p:cNvGrpSpPr>
            <a:grpSpLocks/>
          </p:cNvGrpSpPr>
          <p:nvPr/>
        </p:nvGrpSpPr>
        <p:grpSpPr bwMode="auto">
          <a:xfrm>
            <a:off x="1888724" y="1143000"/>
            <a:ext cx="6118139" cy="4763474"/>
            <a:chOff x="740769" y="1773926"/>
            <a:chExt cx="6643004" cy="5090582"/>
          </a:xfrm>
        </p:grpSpPr>
        <p:pic>
          <p:nvPicPr>
            <p:cNvPr id="6"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740769" y="1773926"/>
              <a:ext cx="6643004" cy="509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62327" y="1773926"/>
              <a:ext cx="2726437" cy="493368"/>
            </a:xfrm>
            <a:prstGeom prst="rect">
              <a:avLst/>
            </a:prstGeom>
            <a:solidFill>
              <a:srgbClr val="FFFFFF">
                <a:alpha val="50196"/>
              </a:srgbClr>
            </a:solidFill>
          </p:spPr>
          <p:txBody>
            <a:bodyPr wrap="square">
              <a:spAutoFit/>
            </a:bodyPr>
            <a:lstStyle/>
            <a:p>
              <a:pPr>
                <a:defRPr/>
              </a:pPr>
              <a:r>
                <a:rPr lang="en-US" sz="2400" b="1" dirty="0">
                  <a:solidFill>
                    <a:srgbClr val="333C2B"/>
                  </a:solidFill>
                </a:rPr>
                <a:t>FRIB</a:t>
              </a:r>
              <a:r>
                <a:rPr lang="en-US" sz="2400" dirty="0">
                  <a:solidFill>
                    <a:srgbClr val="333C2B"/>
                  </a:solidFill>
                </a:rPr>
                <a:t> today</a:t>
              </a:r>
            </a:p>
          </p:txBody>
        </p:sp>
      </p:grpSp>
      <p:sp>
        <p:nvSpPr>
          <p:cNvPr id="8" name="Content Placeholder 2"/>
          <p:cNvSpPr txBox="1">
            <a:spLocks/>
          </p:cNvSpPr>
          <p:nvPr/>
        </p:nvSpPr>
        <p:spPr bwMode="auto">
          <a:xfrm>
            <a:off x="8077200" y="1219164"/>
            <a:ext cx="2438400" cy="3860835"/>
          </a:xfrm>
          <a:prstGeom prst="rect">
            <a:avLst/>
          </a:prstGeom>
          <a:solidFill>
            <a:schemeClr val="bg1"/>
          </a:solidFill>
          <a:ln w="9525">
            <a:noFill/>
            <a:miter lim="800000"/>
            <a:headEnd/>
            <a:tailEnd/>
          </a:ln>
        </p:spPr>
        <p:txBody>
          <a:bodyPr/>
          <a:lstStyle/>
          <a:p>
            <a:pPr>
              <a:spcBef>
                <a:spcPct val="20000"/>
              </a:spcBef>
              <a:defRPr/>
            </a:pPr>
            <a:r>
              <a:rPr lang="en-US" sz="2000" i="1" kern="0" dirty="0">
                <a:solidFill>
                  <a:srgbClr val="000000"/>
                </a:solidFill>
              </a:rPr>
              <a:t>To discover something new: </a:t>
            </a:r>
            <a:r>
              <a:rPr lang="en-US" sz="2000" kern="0" dirty="0">
                <a:solidFill>
                  <a:prstClr val="black"/>
                </a:solidFill>
              </a:rPr>
              <a:t>speed up and </a:t>
            </a:r>
            <a:r>
              <a:rPr lang="en-US" sz="2000" b="1" kern="0" dirty="0">
                <a:solidFill>
                  <a:prstClr val="black"/>
                </a:solidFill>
              </a:rPr>
              <a:t>BREAK MORE NUCLEI</a:t>
            </a:r>
            <a:r>
              <a:rPr lang="en-US" sz="2000" kern="0" dirty="0">
                <a:solidFill>
                  <a:prstClr val="black"/>
                </a:solidFill>
              </a:rPr>
              <a:t> with our next-generation</a:t>
            </a:r>
          </a:p>
          <a:p>
            <a:pPr>
              <a:spcBef>
                <a:spcPct val="20000"/>
              </a:spcBef>
              <a:defRPr/>
            </a:pPr>
            <a:r>
              <a:rPr lang="en-US" sz="2000" b="1" kern="0" dirty="0">
                <a:solidFill>
                  <a:srgbClr val="67B14B"/>
                </a:solidFill>
              </a:rPr>
              <a:t>Facility for Rare Isotope Beams (FRIB)</a:t>
            </a:r>
            <a:endParaRPr lang="en-US" sz="2000" kern="0" dirty="0">
              <a:solidFill>
                <a:prstClr val="black"/>
              </a:solidFill>
            </a:endParaRPr>
          </a:p>
          <a:p>
            <a:pPr>
              <a:spcBef>
                <a:spcPct val="20000"/>
              </a:spcBef>
              <a:defRPr/>
            </a:pPr>
            <a:r>
              <a:rPr lang="en-US" sz="2000" kern="0" dirty="0">
                <a:solidFill>
                  <a:prstClr val="black"/>
                </a:solidFill>
              </a:rPr>
              <a:t>the $730 million discovery machine that we imagined, designed, built, and </a:t>
            </a:r>
            <a:r>
              <a:rPr lang="en-US" sz="2000" b="1" kern="0" dirty="0">
                <a:solidFill>
                  <a:prstClr val="black"/>
                </a:solidFill>
              </a:rPr>
              <a:t>started operating in May 2022</a:t>
            </a:r>
          </a:p>
        </p:txBody>
      </p:sp>
      <p:sp>
        <p:nvSpPr>
          <p:cNvPr id="13" name="Left Arrow 12"/>
          <p:cNvSpPr/>
          <p:nvPr/>
        </p:nvSpPr>
        <p:spPr>
          <a:xfrm>
            <a:off x="3670300" y="5200649"/>
            <a:ext cx="3276601" cy="152400"/>
          </a:xfrm>
          <a:prstGeom prst="leftArrow">
            <a:avLst/>
          </a:prstGeom>
          <a:gradFill flip="none" rotWithShape="1">
            <a:gsLst>
              <a:gs pos="0">
                <a:schemeClr val="accent1">
                  <a:tint val="100000"/>
                  <a:shade val="100000"/>
                  <a:satMod val="130000"/>
                </a:schemeClr>
              </a:gs>
              <a:gs pos="100000">
                <a:srgbClr val="FF0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endParaRPr>
          </a:p>
        </p:txBody>
      </p:sp>
      <p:sp>
        <p:nvSpPr>
          <p:cNvPr id="14" name="Curved Right Arrow 13"/>
          <p:cNvSpPr/>
          <p:nvPr/>
        </p:nvSpPr>
        <p:spPr>
          <a:xfrm>
            <a:off x="3276601" y="5256387"/>
            <a:ext cx="380999" cy="204613"/>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black"/>
              </a:solidFill>
            </a:endParaRPr>
          </a:p>
        </p:txBody>
      </p:sp>
      <p:sp>
        <p:nvSpPr>
          <p:cNvPr id="15" name="Left Arrow 14"/>
          <p:cNvSpPr/>
          <p:nvPr/>
        </p:nvSpPr>
        <p:spPr>
          <a:xfrm rot="10800000">
            <a:off x="3670299" y="5333999"/>
            <a:ext cx="3276601" cy="152400"/>
          </a:xfrm>
          <a:prstGeom prst="leftArrow">
            <a:avLst/>
          </a:prstGeom>
          <a:gradFill flip="none" rotWithShape="1">
            <a:gsLst>
              <a:gs pos="0">
                <a:schemeClr val="accent1">
                  <a:tint val="100000"/>
                  <a:shade val="100000"/>
                  <a:satMod val="130000"/>
                </a:schemeClr>
              </a:gs>
              <a:gs pos="100000">
                <a:srgbClr val="FFFF00"/>
              </a:gs>
            </a:gsLst>
            <a:lin ang="108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endParaRPr>
          </a:p>
        </p:txBody>
      </p:sp>
      <p:sp>
        <p:nvSpPr>
          <p:cNvPr id="16" name="Curved Right Arrow 15"/>
          <p:cNvSpPr/>
          <p:nvPr/>
        </p:nvSpPr>
        <p:spPr>
          <a:xfrm rot="10800000">
            <a:off x="6959596" y="5079999"/>
            <a:ext cx="203204" cy="356306"/>
          </a:xfrm>
          <a:prstGeom prst="curved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black"/>
              </a:solidFill>
            </a:endParaRPr>
          </a:p>
        </p:txBody>
      </p:sp>
      <p:sp>
        <p:nvSpPr>
          <p:cNvPr id="17" name="Left Arrow 16"/>
          <p:cNvSpPr/>
          <p:nvPr/>
        </p:nvSpPr>
        <p:spPr>
          <a:xfrm>
            <a:off x="3587163" y="5050574"/>
            <a:ext cx="3372433" cy="150782"/>
          </a:xfrm>
          <a:prstGeom prst="leftArrow">
            <a:avLst/>
          </a:prstGeom>
          <a:gradFill flip="none" rotWithShape="1">
            <a:gsLst>
              <a:gs pos="0">
                <a:srgbClr val="00B050"/>
              </a:gs>
              <a:gs pos="100000">
                <a:srgbClr val="FFFF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endParaRPr>
          </a:p>
        </p:txBody>
      </p:sp>
      <p:sp>
        <p:nvSpPr>
          <p:cNvPr id="19" name="Explosion 1 18"/>
          <p:cNvSpPr/>
          <p:nvPr/>
        </p:nvSpPr>
        <p:spPr>
          <a:xfrm>
            <a:off x="2804652" y="4237554"/>
            <a:ext cx="471949" cy="502925"/>
          </a:xfrm>
          <a:prstGeom prst="irregularSeal1">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endParaRPr>
          </a:p>
        </p:txBody>
      </p:sp>
      <p:sp>
        <p:nvSpPr>
          <p:cNvPr id="22" name="Bent Arrow 21"/>
          <p:cNvSpPr/>
          <p:nvPr/>
        </p:nvSpPr>
        <p:spPr>
          <a:xfrm rot="20245728">
            <a:off x="2707637" y="3214496"/>
            <a:ext cx="405124" cy="934547"/>
          </a:xfrm>
          <a:prstGeom prst="bentArrow">
            <a:avLst/>
          </a:prstGeom>
          <a:gradFill flip="none" rotWithShape="1">
            <a:gsLst>
              <a:gs pos="0">
                <a:srgbClr val="00B0F0"/>
              </a:gs>
              <a:gs pos="37000">
                <a:srgbClr val="0070C0"/>
              </a:gs>
              <a:gs pos="84000">
                <a:srgbClr val="E68EC8"/>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endParaRPr>
          </a:p>
        </p:txBody>
      </p:sp>
      <p:sp>
        <p:nvSpPr>
          <p:cNvPr id="23" name="Bent Arrow 22"/>
          <p:cNvSpPr/>
          <p:nvPr/>
        </p:nvSpPr>
        <p:spPr>
          <a:xfrm rot="16200000">
            <a:off x="3155738" y="4742318"/>
            <a:ext cx="392954" cy="457198"/>
          </a:xfrm>
          <a:custGeom>
            <a:avLst/>
            <a:gdLst>
              <a:gd name="connsiteX0" fmla="*/ 0 w 275231"/>
              <a:gd name="connsiteY0" fmla="*/ 354757 h 354757"/>
              <a:gd name="connsiteX1" fmla="*/ 0 w 275231"/>
              <a:gd name="connsiteY1" fmla="*/ 154817 h 354757"/>
              <a:gd name="connsiteX2" fmla="*/ 120414 w 275231"/>
              <a:gd name="connsiteY2" fmla="*/ 34403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20414 w 275231"/>
              <a:gd name="connsiteY8" fmla="*/ 1032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54757 h 354757"/>
              <a:gd name="connsiteX1" fmla="*/ 0 w 275231"/>
              <a:gd name="connsiteY1" fmla="*/ 154817 h 354757"/>
              <a:gd name="connsiteX2" fmla="*/ 110889 w 275231"/>
              <a:gd name="connsiteY2" fmla="*/ 3447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20414 w 275231"/>
              <a:gd name="connsiteY8" fmla="*/ 1032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54757 h 354757"/>
              <a:gd name="connsiteX1" fmla="*/ 0 w 275231"/>
              <a:gd name="connsiteY1" fmla="*/ 154817 h 354757"/>
              <a:gd name="connsiteX2" fmla="*/ 110889 w 275231"/>
              <a:gd name="connsiteY2" fmla="*/ 3447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44226 w 275231"/>
              <a:gd name="connsiteY8" fmla="*/ 651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79884 h 379884"/>
              <a:gd name="connsiteX1" fmla="*/ 0 w 275231"/>
              <a:gd name="connsiteY1" fmla="*/ 179944 h 379884"/>
              <a:gd name="connsiteX2" fmla="*/ 110889 w 275231"/>
              <a:gd name="connsiteY2" fmla="*/ 28574 h 379884"/>
              <a:gd name="connsiteX3" fmla="*/ 173085 w 275231"/>
              <a:gd name="connsiteY3" fmla="*/ 0 h 379884"/>
              <a:gd name="connsiteX4" fmla="*/ 206423 w 275231"/>
              <a:gd name="connsiteY4" fmla="*/ 25127 h 379884"/>
              <a:gd name="connsiteX5" fmla="*/ 275231 w 275231"/>
              <a:gd name="connsiteY5" fmla="*/ 93935 h 379884"/>
              <a:gd name="connsiteX6" fmla="*/ 206423 w 275231"/>
              <a:gd name="connsiteY6" fmla="*/ 162743 h 379884"/>
              <a:gd name="connsiteX7" fmla="*/ 206423 w 275231"/>
              <a:gd name="connsiteY7" fmla="*/ 128339 h 379884"/>
              <a:gd name="connsiteX8" fmla="*/ 144226 w 275231"/>
              <a:gd name="connsiteY8" fmla="*/ 90239 h 379884"/>
              <a:gd name="connsiteX9" fmla="*/ 68808 w 275231"/>
              <a:gd name="connsiteY9" fmla="*/ 179945 h 379884"/>
              <a:gd name="connsiteX10" fmla="*/ 68808 w 275231"/>
              <a:gd name="connsiteY10" fmla="*/ 379884 h 379884"/>
              <a:gd name="connsiteX11" fmla="*/ 0 w 275231"/>
              <a:gd name="connsiteY11" fmla="*/ 379884 h 379884"/>
              <a:gd name="connsiteX0" fmla="*/ 0 w 275231"/>
              <a:gd name="connsiteY0" fmla="*/ 379884 h 379884"/>
              <a:gd name="connsiteX1" fmla="*/ 0 w 275231"/>
              <a:gd name="connsiteY1" fmla="*/ 179944 h 379884"/>
              <a:gd name="connsiteX2" fmla="*/ 110889 w 275231"/>
              <a:gd name="connsiteY2" fmla="*/ 28574 h 379884"/>
              <a:gd name="connsiteX3" fmla="*/ 173085 w 275231"/>
              <a:gd name="connsiteY3" fmla="*/ 0 h 379884"/>
              <a:gd name="connsiteX4" fmla="*/ 206423 w 275231"/>
              <a:gd name="connsiteY4" fmla="*/ 25127 h 379884"/>
              <a:gd name="connsiteX5" fmla="*/ 275231 w 275231"/>
              <a:gd name="connsiteY5" fmla="*/ 93935 h 379884"/>
              <a:gd name="connsiteX6" fmla="*/ 206423 w 275231"/>
              <a:gd name="connsiteY6" fmla="*/ 162743 h 379884"/>
              <a:gd name="connsiteX7" fmla="*/ 196898 w 275231"/>
              <a:gd name="connsiteY7" fmla="*/ 64048 h 379884"/>
              <a:gd name="connsiteX8" fmla="*/ 144226 w 275231"/>
              <a:gd name="connsiteY8" fmla="*/ 90239 h 379884"/>
              <a:gd name="connsiteX9" fmla="*/ 68808 w 275231"/>
              <a:gd name="connsiteY9" fmla="*/ 179945 h 379884"/>
              <a:gd name="connsiteX10" fmla="*/ 68808 w 275231"/>
              <a:gd name="connsiteY10" fmla="*/ 379884 h 379884"/>
              <a:gd name="connsiteX11" fmla="*/ 0 w 275231"/>
              <a:gd name="connsiteY11" fmla="*/ 379884 h 379884"/>
              <a:gd name="connsiteX0" fmla="*/ 0 w 275231"/>
              <a:gd name="connsiteY0" fmla="*/ 426193 h 426193"/>
              <a:gd name="connsiteX1" fmla="*/ 0 w 275231"/>
              <a:gd name="connsiteY1" fmla="*/ 226253 h 426193"/>
              <a:gd name="connsiteX2" fmla="*/ 110889 w 275231"/>
              <a:gd name="connsiteY2" fmla="*/ 74883 h 426193"/>
              <a:gd name="connsiteX3" fmla="*/ 173085 w 275231"/>
              <a:gd name="connsiteY3" fmla="*/ 46309 h 426193"/>
              <a:gd name="connsiteX4" fmla="*/ 151654 w 275231"/>
              <a:gd name="connsiteY4" fmla="*/ 0 h 426193"/>
              <a:gd name="connsiteX5" fmla="*/ 275231 w 275231"/>
              <a:gd name="connsiteY5" fmla="*/ 140244 h 426193"/>
              <a:gd name="connsiteX6" fmla="*/ 206423 w 275231"/>
              <a:gd name="connsiteY6" fmla="*/ 209052 h 426193"/>
              <a:gd name="connsiteX7" fmla="*/ 196898 w 275231"/>
              <a:gd name="connsiteY7" fmla="*/ 110357 h 426193"/>
              <a:gd name="connsiteX8" fmla="*/ 144226 w 275231"/>
              <a:gd name="connsiteY8" fmla="*/ 136548 h 426193"/>
              <a:gd name="connsiteX9" fmla="*/ 68808 w 275231"/>
              <a:gd name="connsiteY9" fmla="*/ 226254 h 426193"/>
              <a:gd name="connsiteX10" fmla="*/ 68808 w 275231"/>
              <a:gd name="connsiteY10" fmla="*/ 426193 h 426193"/>
              <a:gd name="connsiteX11" fmla="*/ 0 w 275231"/>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06423 w 279994"/>
              <a:gd name="connsiteY6" fmla="*/ 209052 h 426193"/>
              <a:gd name="connsiteX7" fmla="*/ 196898 w 279994"/>
              <a:gd name="connsiteY7" fmla="*/ 110357 h 426193"/>
              <a:gd name="connsiteX8" fmla="*/ 144226 w 279994"/>
              <a:gd name="connsiteY8" fmla="*/ 136548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44226 w 279994"/>
              <a:gd name="connsiteY8" fmla="*/ 136548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3416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3416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6125 w 279994"/>
              <a:gd name="connsiteY2" fmla="*/ 5822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17780 w 279994"/>
              <a:gd name="connsiteY1" fmla="*/ 242008 h 426193"/>
              <a:gd name="connsiteX2" fmla="*/ 106125 w 279994"/>
              <a:gd name="connsiteY2" fmla="*/ 5822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17780 w 279994"/>
              <a:gd name="connsiteY1" fmla="*/ 242008 h 426193"/>
              <a:gd name="connsiteX2" fmla="*/ 97235 w 279994"/>
              <a:gd name="connsiteY2" fmla="*/ 86579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32495"/>
              <a:gd name="connsiteX1" fmla="*/ 17780 w 279994"/>
              <a:gd name="connsiteY1" fmla="*/ 242008 h 432495"/>
              <a:gd name="connsiteX2" fmla="*/ 97235 w 279994"/>
              <a:gd name="connsiteY2" fmla="*/ 8657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2319 w 279994"/>
              <a:gd name="connsiteY8" fmla="*/ 129409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7780 w 279994"/>
              <a:gd name="connsiteY1" fmla="*/ 242008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2319 w 279994"/>
              <a:gd name="connsiteY8" fmla="*/ 129409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7780 w 279994"/>
              <a:gd name="connsiteY1" fmla="*/ 242008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6764 w 279994"/>
              <a:gd name="connsiteY8" fmla="*/ 138863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1112 w 279994"/>
              <a:gd name="connsiteY1" fmla="*/ 245160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6764 w 279994"/>
              <a:gd name="connsiteY8" fmla="*/ 138863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96898 w 279994"/>
              <a:gd name="connsiteY7" fmla="*/ 110357 h 432497"/>
              <a:gd name="connsiteX8" fmla="*/ 136764 w 279994"/>
              <a:gd name="connsiteY8" fmla="*/ 138863 h 432497"/>
              <a:gd name="connsiteX9" fmla="*/ 68808 w 279994"/>
              <a:gd name="connsiteY9" fmla="*/ 226254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96898 w 279994"/>
              <a:gd name="connsiteY7" fmla="*/ 11035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83563 w 279994"/>
              <a:gd name="connsiteY7" fmla="*/ 10720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06900 w 279994"/>
              <a:gd name="connsiteY6" fmla="*/ 152050 h 432497"/>
              <a:gd name="connsiteX7" fmla="*/ 183563 w 279994"/>
              <a:gd name="connsiteY7" fmla="*/ 10720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62214"/>
              <a:gd name="connsiteY0" fmla="*/ 426193 h 432497"/>
              <a:gd name="connsiteX1" fmla="*/ 11112 w 262214"/>
              <a:gd name="connsiteY1" fmla="*/ 245160 h 432497"/>
              <a:gd name="connsiteX2" fmla="*/ 103902 w 262214"/>
              <a:gd name="connsiteY2" fmla="*/ 77129 h 432497"/>
              <a:gd name="connsiteX3" fmla="*/ 168323 w 262214"/>
              <a:gd name="connsiteY3" fmla="*/ 41550 h 432497"/>
              <a:gd name="connsiteX4" fmla="*/ 151654 w 262214"/>
              <a:gd name="connsiteY4" fmla="*/ 0 h 432497"/>
              <a:gd name="connsiteX5" fmla="*/ 262214 w 262214"/>
              <a:gd name="connsiteY5" fmla="*/ 29168 h 432497"/>
              <a:gd name="connsiteX6" fmla="*/ 206900 w 262214"/>
              <a:gd name="connsiteY6" fmla="*/ 152050 h 432497"/>
              <a:gd name="connsiteX7" fmla="*/ 183563 w 262214"/>
              <a:gd name="connsiteY7" fmla="*/ 107207 h 432497"/>
              <a:gd name="connsiteX8" fmla="*/ 136764 w 262214"/>
              <a:gd name="connsiteY8" fmla="*/ 138863 h 432497"/>
              <a:gd name="connsiteX9" fmla="*/ 59918 w 262214"/>
              <a:gd name="connsiteY9" fmla="*/ 232556 h 432497"/>
              <a:gd name="connsiteX10" fmla="*/ 51027 w 262214"/>
              <a:gd name="connsiteY10" fmla="*/ 432497 h 432497"/>
              <a:gd name="connsiteX11" fmla="*/ 0 w 262214"/>
              <a:gd name="connsiteY11" fmla="*/ 426193 h 43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2214" h="432497">
                <a:moveTo>
                  <a:pt x="0" y="426193"/>
                </a:moveTo>
                <a:lnTo>
                  <a:pt x="11112" y="245160"/>
                </a:lnTo>
                <a:cubicBezTo>
                  <a:pt x="11112" y="178657"/>
                  <a:pt x="37399" y="77129"/>
                  <a:pt x="103902" y="77129"/>
                </a:cubicBezTo>
                <a:lnTo>
                  <a:pt x="168323" y="41550"/>
                </a:lnTo>
                <a:lnTo>
                  <a:pt x="151654" y="0"/>
                </a:lnTo>
                <a:lnTo>
                  <a:pt x="262214" y="29168"/>
                </a:lnTo>
                <a:lnTo>
                  <a:pt x="206900" y="152050"/>
                </a:lnTo>
                <a:lnTo>
                  <a:pt x="183563" y="107207"/>
                </a:lnTo>
                <a:lnTo>
                  <a:pt x="136764" y="138863"/>
                </a:lnTo>
                <a:cubicBezTo>
                  <a:pt x="108263" y="138863"/>
                  <a:pt x="59918" y="204055"/>
                  <a:pt x="59918" y="232556"/>
                </a:cubicBezTo>
                <a:lnTo>
                  <a:pt x="51027" y="432497"/>
                </a:lnTo>
                <a:lnTo>
                  <a:pt x="0" y="426193"/>
                </a:lnTo>
                <a:close/>
              </a:path>
            </a:pathLst>
          </a:cu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black"/>
              </a:solidFill>
            </a:endParaRPr>
          </a:p>
        </p:txBody>
      </p:sp>
      <p:sp>
        <p:nvSpPr>
          <p:cNvPr id="24" name="TextBox 23"/>
          <p:cNvSpPr txBox="1"/>
          <p:nvPr/>
        </p:nvSpPr>
        <p:spPr>
          <a:xfrm>
            <a:off x="3721007" y="4572000"/>
            <a:ext cx="3695242" cy="338554"/>
          </a:xfrm>
          <a:prstGeom prst="rect">
            <a:avLst/>
          </a:prstGeom>
          <a:noFill/>
        </p:spPr>
        <p:txBody>
          <a:bodyPr wrap="none" rtlCol="0">
            <a:spAutoFit/>
          </a:bodyPr>
          <a:lstStyle/>
          <a:p>
            <a:pPr>
              <a:defRPr/>
            </a:pPr>
            <a:r>
              <a:rPr lang="en-US" sz="1600" i="1" dirty="0">
                <a:solidFill>
                  <a:prstClr val="black"/>
                </a:solidFill>
              </a:rPr>
              <a:t>400-yard-long folded linear accelerator</a:t>
            </a:r>
          </a:p>
        </p:txBody>
      </p:sp>
      <p:sp>
        <p:nvSpPr>
          <p:cNvPr id="25" name="TextBox 24"/>
          <p:cNvSpPr txBox="1"/>
          <p:nvPr/>
        </p:nvSpPr>
        <p:spPr>
          <a:xfrm>
            <a:off x="3733215" y="5562600"/>
            <a:ext cx="4196149" cy="338554"/>
          </a:xfrm>
          <a:prstGeom prst="rect">
            <a:avLst/>
          </a:prstGeom>
          <a:noFill/>
        </p:spPr>
        <p:txBody>
          <a:bodyPr wrap="none" rtlCol="0">
            <a:spAutoFit/>
          </a:bodyPr>
          <a:lstStyle/>
          <a:p>
            <a:pPr>
              <a:defRPr/>
            </a:pPr>
            <a:r>
              <a:rPr lang="en-US" sz="1600" i="1" dirty="0">
                <a:solidFill>
                  <a:prstClr val="black"/>
                </a:solidFill>
              </a:rPr>
              <a:t>Double energy, up to </a:t>
            </a:r>
            <a:r>
              <a:rPr lang="en-US" sz="1600" b="1" i="1" dirty="0">
                <a:solidFill>
                  <a:prstClr val="black"/>
                </a:solidFill>
              </a:rPr>
              <a:t>400x more nuclei/sec</a:t>
            </a:r>
          </a:p>
        </p:txBody>
      </p:sp>
      <p:sp>
        <p:nvSpPr>
          <p:cNvPr id="21" name="TextBox 20"/>
          <p:cNvSpPr txBox="1"/>
          <p:nvPr/>
        </p:nvSpPr>
        <p:spPr>
          <a:xfrm>
            <a:off x="1634711" y="4577260"/>
            <a:ext cx="1564390" cy="1077218"/>
          </a:xfrm>
          <a:prstGeom prst="rect">
            <a:avLst/>
          </a:prstGeom>
          <a:noFill/>
        </p:spPr>
        <p:txBody>
          <a:bodyPr wrap="square" rtlCol="0">
            <a:spAutoFit/>
          </a:bodyPr>
          <a:lstStyle/>
          <a:p>
            <a:pPr>
              <a:defRPr/>
            </a:pPr>
            <a:r>
              <a:rPr lang="en-US" sz="1600" i="1" dirty="0">
                <a:solidFill>
                  <a:prstClr val="black"/>
                </a:solidFill>
              </a:rPr>
              <a:t>Collides w/ target at </a:t>
            </a:r>
            <a:r>
              <a:rPr lang="en-US" sz="1600" b="1" i="1" dirty="0">
                <a:solidFill>
                  <a:prstClr val="black"/>
                </a:solidFill>
              </a:rPr>
              <a:t>half the speed of light</a:t>
            </a:r>
          </a:p>
        </p:txBody>
      </p:sp>
      <p:sp>
        <p:nvSpPr>
          <p:cNvPr id="26" name="TextBox 25"/>
          <p:cNvSpPr txBox="1"/>
          <p:nvPr/>
        </p:nvSpPr>
        <p:spPr>
          <a:xfrm>
            <a:off x="2407205" y="2945721"/>
            <a:ext cx="4329926" cy="338554"/>
          </a:xfrm>
          <a:prstGeom prst="rect">
            <a:avLst/>
          </a:prstGeom>
          <a:noFill/>
        </p:spPr>
        <p:txBody>
          <a:bodyPr wrap="square" rtlCol="0">
            <a:spAutoFit/>
          </a:bodyPr>
          <a:lstStyle/>
          <a:p>
            <a:pPr>
              <a:defRPr/>
            </a:pPr>
            <a:r>
              <a:rPr lang="en-US" sz="1600" i="1" dirty="0">
                <a:solidFill>
                  <a:prstClr val="black"/>
                </a:solidFill>
              </a:rPr>
              <a:t>Connects with experimental systems in place</a:t>
            </a:r>
            <a:endParaRPr lang="en-US" sz="1600" b="1" i="1" dirty="0">
              <a:solidFill>
                <a:prstClr val="black"/>
              </a:solidFill>
            </a:endParaRPr>
          </a:p>
        </p:txBody>
      </p:sp>
      <p:sp>
        <p:nvSpPr>
          <p:cNvPr id="27" name="TextBox 26"/>
          <p:cNvSpPr txBox="1"/>
          <p:nvPr/>
        </p:nvSpPr>
        <p:spPr>
          <a:xfrm>
            <a:off x="6934201" y="6180357"/>
            <a:ext cx="3018775" cy="584775"/>
          </a:xfrm>
          <a:prstGeom prst="rect">
            <a:avLst/>
          </a:prstGeom>
          <a:noFill/>
        </p:spPr>
        <p:txBody>
          <a:bodyPr wrap="none" rtlCol="0">
            <a:spAutoFit/>
          </a:bodyPr>
          <a:lstStyle/>
          <a:p>
            <a:pPr>
              <a:defRPr/>
            </a:pPr>
            <a:r>
              <a:rPr lang="en-US" sz="3200" dirty="0">
                <a:solidFill>
                  <a:srgbClr val="FF0000"/>
                </a:solidFill>
                <a:latin typeface="Impact" panose="020B0806030902050204" pitchFamily="34" charset="0"/>
              </a:rPr>
              <a:t>TIME FOR A DEMO!</a:t>
            </a:r>
          </a:p>
        </p:txBody>
      </p:sp>
    </p:spTree>
    <p:extLst>
      <p:ext uri="{BB962C8B-B14F-4D97-AF65-F5344CB8AC3E}">
        <p14:creationId xmlns:p14="http://schemas.microsoft.com/office/powerpoint/2010/main" val="107286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par>
                          <p:cTn id="13" fill="hold">
                            <p:stCondLst>
                              <p:cond delay="2000"/>
                            </p:stCondLst>
                            <p:childTnLst>
                              <p:par>
                                <p:cTn id="14" presetID="2" presetClass="entr" presetSubtype="4"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right)">
                                      <p:cBhvr>
                                        <p:cTn id="27" dur="2000"/>
                                        <p:tgtEl>
                                          <p:spTgt spid="13"/>
                                        </p:tgtEl>
                                      </p:cBhvr>
                                    </p:animEffect>
                                  </p:childTnLst>
                                </p:cTn>
                              </p:par>
                            </p:childTnLst>
                          </p:cTn>
                        </p:par>
                        <p:par>
                          <p:cTn id="28" fill="hold">
                            <p:stCondLst>
                              <p:cond delay="2000"/>
                            </p:stCondLst>
                            <p:childTnLst>
                              <p:par>
                                <p:cTn id="29" presetID="22" presetClass="entr" presetSubtype="1"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1000"/>
                                        <p:tgtEl>
                                          <p:spTgt spid="14"/>
                                        </p:tgtEl>
                                      </p:cBhvr>
                                    </p:animEffect>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1500"/>
                                        <p:tgtEl>
                                          <p:spTgt spid="15"/>
                                        </p:tgtEl>
                                      </p:cBhvr>
                                    </p:animEffect>
                                  </p:childTnLst>
                                </p:cTn>
                              </p:par>
                            </p:childTnLst>
                          </p:cTn>
                        </p:par>
                        <p:par>
                          <p:cTn id="36" fill="hold">
                            <p:stCondLst>
                              <p:cond delay="4500"/>
                            </p:stCondLst>
                            <p:childTnLst>
                              <p:par>
                                <p:cTn id="37" presetID="22" presetClass="entr" presetSubtype="4"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1000"/>
                                        <p:tgtEl>
                                          <p:spTgt spid="16"/>
                                        </p:tgtEl>
                                      </p:cBhvr>
                                    </p:animEffect>
                                  </p:childTnLst>
                                </p:cTn>
                              </p:par>
                            </p:childTnLst>
                          </p:cTn>
                        </p:par>
                        <p:par>
                          <p:cTn id="40" fill="hold">
                            <p:stCondLst>
                              <p:cond delay="5500"/>
                            </p:stCondLst>
                            <p:childTnLst>
                              <p:par>
                                <p:cTn id="41" presetID="22" presetClass="entr" presetSubtype="2"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right)">
                                      <p:cBhvr>
                                        <p:cTn id="43" dur="1000"/>
                                        <p:tgtEl>
                                          <p:spTgt spid="17"/>
                                        </p:tgtEl>
                                      </p:cBhvr>
                                    </p:animEffect>
                                  </p:childTnLst>
                                </p:cTn>
                              </p:par>
                            </p:childTnLst>
                          </p:cTn>
                        </p:par>
                        <p:par>
                          <p:cTn id="44" fill="hold">
                            <p:stCondLst>
                              <p:cond delay="6500"/>
                            </p:stCondLst>
                            <p:childTnLst>
                              <p:par>
                                <p:cTn id="45" presetID="22" presetClass="entr" presetSubtype="2"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right)">
                                      <p:cBhvr>
                                        <p:cTn id="47" dur="500"/>
                                        <p:tgtEl>
                                          <p:spTgt spid="23"/>
                                        </p:tgtEl>
                                      </p:cBhvr>
                                    </p:animEffect>
                                  </p:childTnLst>
                                </p:cTn>
                              </p:par>
                            </p:childTnLst>
                          </p:cTn>
                        </p:par>
                        <p:par>
                          <p:cTn id="48" fill="hold">
                            <p:stCondLst>
                              <p:cond delay="7000"/>
                            </p:stCondLst>
                            <p:childTnLst>
                              <p:par>
                                <p:cTn id="49" presetID="53" presetClass="entr" presetSubtype="16"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animEffect transition="in" filter="fade">
                                      <p:cBhvr>
                                        <p:cTn id="53" dur="500"/>
                                        <p:tgtEl>
                                          <p:spTgt spid="19"/>
                                        </p:tgtEl>
                                      </p:cBhvr>
                                    </p:animEffect>
                                  </p:childTnLst>
                                </p:cTn>
                              </p:par>
                            </p:childTnLst>
                          </p:cTn>
                        </p:par>
                        <p:par>
                          <p:cTn id="54" fill="hold">
                            <p:stCondLst>
                              <p:cond delay="7500"/>
                            </p:stCondLst>
                            <p:childTnLst>
                              <p:par>
                                <p:cTn id="55" presetID="2" presetClass="entr" presetSubtype="8" fill="hold" grpId="0" nodeType="after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0-#ppt_w/2"/>
                                          </p:val>
                                        </p:tav>
                                        <p:tav tm="100000">
                                          <p:val>
                                            <p:strVal val="#ppt_x"/>
                                          </p:val>
                                        </p:tav>
                                      </p:tavLst>
                                    </p:anim>
                                    <p:anim calcmode="lin" valueType="num">
                                      <p:cBhvr additive="base">
                                        <p:cTn id="5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down)">
                                      <p:cBhvr>
                                        <p:cTn id="63" dur="500"/>
                                        <p:tgtEl>
                                          <p:spTgt spid="22"/>
                                        </p:tgtEl>
                                      </p:cBhvr>
                                    </p:animEffec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37" presetClass="entr" presetSubtype="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1000"/>
                                        <p:tgtEl>
                                          <p:spTgt spid="27"/>
                                        </p:tgtEl>
                                      </p:cBhvr>
                                    </p:animEffect>
                                    <p:anim calcmode="lin" valueType="num">
                                      <p:cBhvr>
                                        <p:cTn id="73" dur="1000" fill="hold"/>
                                        <p:tgtEl>
                                          <p:spTgt spid="27"/>
                                        </p:tgtEl>
                                        <p:attrNameLst>
                                          <p:attrName>ppt_x</p:attrName>
                                        </p:attrNameLst>
                                      </p:cBhvr>
                                      <p:tavLst>
                                        <p:tav tm="0">
                                          <p:val>
                                            <p:strVal val="#ppt_x"/>
                                          </p:val>
                                        </p:tav>
                                        <p:tav tm="100000">
                                          <p:val>
                                            <p:strVal val="#ppt_x"/>
                                          </p:val>
                                        </p:tav>
                                      </p:tavLst>
                                    </p:anim>
                                    <p:anim calcmode="lin" valueType="num">
                                      <p:cBhvr>
                                        <p:cTn id="74" dur="900" decel="100000" fill="hold"/>
                                        <p:tgtEl>
                                          <p:spTgt spid="27"/>
                                        </p:tgtEl>
                                        <p:attrNameLst>
                                          <p:attrName>ppt_y</p:attrName>
                                        </p:attrNameLst>
                                      </p:cBhvr>
                                      <p:tavLst>
                                        <p:tav tm="0">
                                          <p:val>
                                            <p:strVal val="#ppt_y+1"/>
                                          </p:val>
                                        </p:tav>
                                        <p:tav tm="100000">
                                          <p:val>
                                            <p:strVal val="#ppt_y-.03"/>
                                          </p:val>
                                        </p:tav>
                                      </p:tavLst>
                                    </p:anim>
                                    <p:anim calcmode="lin" valueType="num">
                                      <p:cBhvr>
                                        <p:cTn id="75"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P spid="16" grpId="0" animBg="1"/>
      <p:bldP spid="17" grpId="0" animBg="1"/>
      <p:bldP spid="19" grpId="0" animBg="1"/>
      <p:bldP spid="22" grpId="0" animBg="1"/>
      <p:bldP spid="23" grpId="0" animBg="1"/>
      <p:bldP spid="24" grpId="0"/>
      <p:bldP spid="25" grpId="0"/>
      <p:bldP spid="21" grpId="0"/>
      <p:bldP spid="2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231577"/>
            <a:ext cx="11988800" cy="586987"/>
          </a:xfrm>
        </p:spPr>
        <p:txBody>
          <a:bodyPr/>
          <a:lstStyle/>
          <a:p>
            <a:pPr lvl="0">
              <a:defRPr/>
            </a:pPr>
            <a:r>
              <a:rPr lang="en-US" sz="4000" dirty="0">
                <a:solidFill>
                  <a:prstClr val="black"/>
                </a:solidFill>
              </a:rPr>
              <a:t>Linear Accelerator: one </a:t>
            </a:r>
            <a:r>
              <a:rPr lang="en-US" sz="4000" dirty="0" err="1">
                <a:solidFill>
                  <a:prstClr val="black"/>
                </a:solidFill>
              </a:rPr>
              <a:t>cryomodule</a:t>
            </a:r>
            <a:r>
              <a:rPr lang="en-US" sz="4000" dirty="0">
                <a:solidFill>
                  <a:prstClr val="black"/>
                </a:solidFill>
              </a:rPr>
              <a:t> at a time</a:t>
            </a:r>
          </a:p>
        </p:txBody>
      </p:sp>
      <p:pic>
        <p:nvPicPr>
          <p:cNvPr id="19"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14627" r="12463"/>
          <a:stretch/>
        </p:blipFill>
        <p:spPr>
          <a:xfrm>
            <a:off x="467569" y="1381832"/>
            <a:ext cx="1371600" cy="3245406"/>
          </a:xfrm>
          <a:prstGeom prst="rect">
            <a:avLst/>
          </a:prstGeom>
        </p:spPr>
      </p:pic>
      <p:sp>
        <p:nvSpPr>
          <p:cNvPr id="21" name="TextBox 20"/>
          <p:cNvSpPr txBox="1"/>
          <p:nvPr/>
        </p:nvSpPr>
        <p:spPr>
          <a:xfrm>
            <a:off x="392346" y="4711443"/>
            <a:ext cx="2057400" cy="1323439"/>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ヒラギノ角ゴ Pro W3"/>
              </a:rPr>
              <a:t>A superconducting radio-frequency </a:t>
            </a:r>
            <a:r>
              <a:rPr kumimoji="0" lang="en-US" sz="1600" b="1" i="0" u="none" strike="noStrike" kern="1200" cap="none" spc="0" normalizeH="0" baseline="0" noProof="0" dirty="0">
                <a:ln>
                  <a:noFill/>
                </a:ln>
                <a:solidFill>
                  <a:prstClr val="black"/>
                </a:solidFill>
                <a:effectLst/>
                <a:uLnTx/>
                <a:uFillTx/>
                <a:latin typeface="Arial" pitchFamily="34" charset="0"/>
                <a:ea typeface="ヒラギノ角ゴ Pro W3"/>
              </a:rPr>
              <a:t>cavity </a:t>
            </a:r>
            <a:r>
              <a:rPr kumimoji="0" lang="en-US" sz="1600" b="0" i="0" u="none" strike="noStrike" kern="1200" cap="none" spc="0" normalizeH="0" baseline="0" noProof="0" dirty="0">
                <a:ln>
                  <a:noFill/>
                </a:ln>
                <a:solidFill>
                  <a:prstClr val="black"/>
                </a:solidFill>
                <a:effectLst/>
                <a:uLnTx/>
                <a:uFillTx/>
                <a:latin typeface="Arial" pitchFamily="34" charset="0"/>
                <a:ea typeface="ヒラギノ角ゴ Pro W3"/>
              </a:rPr>
              <a:t>(cylinder) can charge to about </a:t>
            </a:r>
            <a:r>
              <a:rPr kumimoji="0" lang="en-US" sz="1600" b="1" i="0" u="none" strike="noStrike" kern="1200" cap="none" spc="0" normalizeH="0" baseline="0" noProof="0" dirty="0">
                <a:ln>
                  <a:noFill/>
                </a:ln>
                <a:solidFill>
                  <a:prstClr val="black"/>
                </a:solidFill>
                <a:effectLst/>
                <a:uLnTx/>
                <a:uFillTx/>
                <a:latin typeface="Arial" pitchFamily="34" charset="0"/>
                <a:ea typeface="ヒラギノ角ゴ Pro W3"/>
              </a:rPr>
              <a:t>one million volts (1 MV)</a:t>
            </a:r>
          </a:p>
        </p:txBody>
      </p:sp>
      <p:grpSp>
        <p:nvGrpSpPr>
          <p:cNvPr id="7" name="Group 6"/>
          <p:cNvGrpSpPr/>
          <p:nvPr/>
        </p:nvGrpSpPr>
        <p:grpSpPr>
          <a:xfrm>
            <a:off x="1884416" y="1543849"/>
            <a:ext cx="7045665" cy="4400887"/>
            <a:chOff x="1945934" y="1543849"/>
            <a:chExt cx="7045665" cy="4400887"/>
          </a:xfrm>
        </p:grpSpPr>
        <p:pic>
          <p:nvPicPr>
            <p:cNvPr id="9" name="Picture 4" descr="adm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5891" y="1543849"/>
              <a:ext cx="6225708" cy="3222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Bent Arrow 3"/>
            <p:cNvSpPr/>
            <p:nvPr/>
          </p:nvSpPr>
          <p:spPr>
            <a:xfrm rot="5400000">
              <a:off x="2517417" y="1562118"/>
              <a:ext cx="586987" cy="1729954"/>
            </a:xfrm>
            <a:prstGeom prst="ben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n-lt"/>
                <a:ea typeface="+mn-ea"/>
                <a:cs typeface="+mn-cs"/>
              </a:endParaRPr>
            </a:p>
          </p:txBody>
        </p:sp>
        <p:sp>
          <p:nvSpPr>
            <p:cNvPr id="16" name="Content Placeholder 2"/>
            <p:cNvSpPr txBox="1">
              <a:spLocks/>
            </p:cNvSpPr>
            <p:nvPr/>
          </p:nvSpPr>
          <p:spPr>
            <a:xfrm>
              <a:off x="2438401" y="4735174"/>
              <a:ext cx="5867400" cy="1209562"/>
            </a:xfrm>
            <a:prstGeom prst="rect">
              <a:avLst/>
            </a:prstGeom>
            <a:solidFill>
              <a:sysClr val="window" lastClr="FFFFFF"/>
            </a:solid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chemeClr val="accent6">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a:t>
              </a:r>
              <a:r>
                <a:rPr kumimoji="0" lang="en-US" sz="16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cryomodule</a:t>
              </a:r>
              <a:r>
                <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(cold box) is cooled with liquid helium</a:t>
              </a:r>
            </a:p>
            <a:p>
              <a:pPr marL="685800" marR="0" lvl="1" indent="-228600" algn="l" defTabSz="914400" rtl="0" eaLnBrk="1" fontAlgn="auto" latinLnBrk="0" hangingPunct="1">
                <a:lnSpc>
                  <a:spcPct val="90000"/>
                </a:lnSpc>
                <a:spcBef>
                  <a:spcPts val="600"/>
                </a:spcBef>
                <a:spcAft>
                  <a:spcPts val="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chill several </a:t>
              </a:r>
              <a:r>
                <a:rPr kumimoji="0" lang="en-US" sz="16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cavities</a:t>
              </a:r>
              <a:r>
                <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to 4K (-450ºF) </a:t>
              </a:r>
            </a:p>
            <a:p>
              <a:pPr marL="914400" marR="0" lvl="3" indent="-228600" algn="l" defTabSz="914400" rtl="0" eaLnBrk="1" fontAlgn="auto" latinLnBrk="0" hangingPunct="1">
                <a:lnSpc>
                  <a:spcPct val="90000"/>
                </a:lnSpc>
                <a:spcBef>
                  <a:spcPts val="60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 the cavities can charge to high voltage</a:t>
              </a:r>
            </a:p>
            <a:p>
              <a:pPr marL="1143000" marR="0" lvl="4" indent="-228600" algn="l" defTabSz="914400" rtl="0" eaLnBrk="1" fontAlgn="auto" latinLnBrk="0" hangingPunct="1">
                <a:lnSpc>
                  <a:spcPct val="90000"/>
                </a:lnSpc>
                <a:spcBef>
                  <a:spcPts val="60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which pushes the nuclei a little faster as they pass</a:t>
              </a:r>
            </a:p>
          </p:txBody>
        </p:sp>
      </p:grpSp>
      <p:grpSp>
        <p:nvGrpSpPr>
          <p:cNvPr id="8" name="Group 7"/>
          <p:cNvGrpSpPr/>
          <p:nvPr/>
        </p:nvGrpSpPr>
        <p:grpSpPr>
          <a:xfrm>
            <a:off x="1884416" y="3343870"/>
            <a:ext cx="7045666" cy="923330"/>
            <a:chOff x="1945934" y="3343870"/>
            <a:chExt cx="7045666" cy="923330"/>
          </a:xfrm>
        </p:grpSpPr>
        <p:cxnSp>
          <p:nvCxnSpPr>
            <p:cNvPr id="20" name="Straight Arrow Connector 19"/>
            <p:cNvCxnSpPr/>
            <p:nvPr/>
          </p:nvCxnSpPr>
          <p:spPr>
            <a:xfrm flipV="1">
              <a:off x="2729892" y="3385548"/>
              <a:ext cx="6261708" cy="410461"/>
            </a:xfrm>
            <a:prstGeom prst="straightConnector1">
              <a:avLst/>
            </a:prstGeom>
            <a:noFill/>
            <a:ln w="38100" cap="flat" cmpd="sng" algn="ctr">
              <a:solidFill>
                <a:srgbClr val="FF0000"/>
              </a:solidFill>
              <a:prstDash val="solid"/>
              <a:miter lim="800000"/>
              <a:tailEnd type="triangle"/>
            </a:ln>
            <a:effectLst>
              <a:glow rad="101600">
                <a:schemeClr val="bg1">
                  <a:alpha val="60000"/>
                </a:schemeClr>
              </a:glow>
            </a:effectLst>
          </p:spPr>
        </p:cxnSp>
        <p:sp>
          <p:nvSpPr>
            <p:cNvPr id="23" name="TextBox 22"/>
            <p:cNvSpPr txBox="1"/>
            <p:nvPr/>
          </p:nvSpPr>
          <p:spPr>
            <a:xfrm>
              <a:off x="1945934" y="3343870"/>
              <a:ext cx="809837" cy="92333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Calibri" panose="020F0502020204030204"/>
                  <a:ea typeface="ヒラギノ角ゴ Pro W3"/>
                </a:rPr>
                <a:t>slower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Calibri" panose="020F0502020204030204"/>
                  <a:ea typeface="ヒラギノ角ゴ Pro W3"/>
                </a:rPr>
                <a:t>nuclei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Calibri" panose="020F0502020204030204"/>
                  <a:ea typeface="ヒラギノ角ゴ Pro W3"/>
                </a:rPr>
                <a:t>in</a:t>
              </a:r>
            </a:p>
          </p:txBody>
        </p:sp>
      </p:grpSp>
      <p:grpSp>
        <p:nvGrpSpPr>
          <p:cNvPr id="5" name="Group 4"/>
          <p:cNvGrpSpPr/>
          <p:nvPr/>
        </p:nvGrpSpPr>
        <p:grpSpPr>
          <a:xfrm>
            <a:off x="8763000" y="2140878"/>
            <a:ext cx="3327400" cy="4144547"/>
            <a:chOff x="8763000" y="2140878"/>
            <a:chExt cx="3327400" cy="4144547"/>
          </a:xfrm>
        </p:grpSpPr>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4887" y="2362200"/>
              <a:ext cx="2812289" cy="2286000"/>
            </a:xfrm>
            <a:prstGeom prst="rect">
              <a:avLst/>
            </a:prstGeom>
          </p:spPr>
        </p:pic>
        <p:sp>
          <p:nvSpPr>
            <p:cNvPr id="15" name="TextBox 14"/>
            <p:cNvSpPr txBox="1"/>
            <p:nvPr/>
          </p:nvSpPr>
          <p:spPr>
            <a:xfrm>
              <a:off x="9123286" y="4715765"/>
              <a:ext cx="2967114" cy="156966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ヒラギノ角ゴ Pro W3"/>
                </a:rPr>
                <a:t>46 </a:t>
              </a:r>
              <a:r>
                <a:rPr kumimoji="0" lang="en-US" sz="1600" b="1" i="0" u="none" strike="noStrike" kern="1200" cap="none" spc="0" normalizeH="0" baseline="0" noProof="0" dirty="0" err="1">
                  <a:ln>
                    <a:noFill/>
                  </a:ln>
                  <a:solidFill>
                    <a:prstClr val="black"/>
                  </a:solidFill>
                  <a:effectLst/>
                  <a:uLnTx/>
                  <a:uFillTx/>
                  <a:latin typeface="Arial" pitchFamily="34" charset="0"/>
                  <a:ea typeface="ヒラギノ角ゴ Pro W3"/>
                </a:rPr>
                <a:t>cryomodule</a:t>
              </a:r>
              <a:r>
                <a:rPr kumimoji="0" lang="en-US" sz="1600" b="0" i="0" u="none" strike="noStrike" kern="1200" cap="none" spc="0" normalizeH="0" baseline="0" noProof="0" dirty="0">
                  <a:ln>
                    <a:noFill/>
                  </a:ln>
                  <a:solidFill>
                    <a:prstClr val="black"/>
                  </a:solidFill>
                  <a:effectLst/>
                  <a:uLnTx/>
                  <a:uFillTx/>
                  <a:latin typeface="Arial" pitchFamily="34" charset="0"/>
                  <a:ea typeface="ヒラギノ角ゴ Pro W3"/>
                </a:rPr>
                <a:t> boxes in the FRIB linear accelerator (</a:t>
              </a:r>
              <a:r>
                <a:rPr kumimoji="0" lang="en-US" sz="1600" b="1" i="0" u="none" strike="noStrike" kern="1200" cap="none" spc="0" normalizeH="0" baseline="0" noProof="0" dirty="0" err="1">
                  <a:ln>
                    <a:noFill/>
                  </a:ln>
                  <a:solidFill>
                    <a:prstClr val="black"/>
                  </a:solidFill>
                  <a:effectLst/>
                  <a:uLnTx/>
                  <a:uFillTx/>
                  <a:latin typeface="Arial" pitchFamily="34" charset="0"/>
                  <a:ea typeface="ヒラギノ角ゴ Pro W3"/>
                </a:rPr>
                <a:t>linac</a:t>
              </a:r>
              <a:r>
                <a:rPr kumimoji="0" lang="en-US" sz="1600" b="0" i="0" u="none" strike="noStrike" kern="1200" cap="none" spc="0" normalizeH="0" baseline="0" noProof="0" dirty="0">
                  <a:ln>
                    <a:noFill/>
                  </a:ln>
                  <a:solidFill>
                    <a:prstClr val="black"/>
                  </a:solidFill>
                  <a:effectLst/>
                  <a:uLnTx/>
                  <a:uFillTx/>
                  <a:latin typeface="Arial" pitchFamily="34" charset="0"/>
                  <a:ea typeface="ヒラギノ角ゴ Pro W3"/>
                </a:rPr>
                <a:t>) can produce a beam of fast nuclei traveling together at </a:t>
              </a:r>
              <a:r>
                <a:rPr kumimoji="0" lang="en-US" sz="1600" b="1" i="0" u="none" strike="noStrike" kern="1200" cap="none" spc="0" normalizeH="0" baseline="0" noProof="0" dirty="0">
                  <a:ln>
                    <a:noFill/>
                  </a:ln>
                  <a:solidFill>
                    <a:prstClr val="black"/>
                  </a:solidFill>
                  <a:effectLst/>
                  <a:uLnTx/>
                  <a:uFillTx/>
                  <a:latin typeface="Arial" pitchFamily="34" charset="0"/>
                  <a:ea typeface="ヒラギノ角ゴ Pro W3"/>
                </a:rPr>
                <a:t>half the speed of light</a:t>
              </a:r>
              <a:r>
                <a:rPr kumimoji="0" lang="en-US" sz="1600" b="0" i="0" u="none" strike="noStrike" kern="1200" cap="none" spc="0" normalizeH="0" baseline="0" noProof="0" dirty="0">
                  <a:ln>
                    <a:noFill/>
                  </a:ln>
                  <a:solidFill>
                    <a:prstClr val="black"/>
                  </a:solidFill>
                  <a:effectLst/>
                  <a:uLnTx/>
                  <a:uFillTx/>
                  <a:latin typeface="Arial" pitchFamily="34" charset="0"/>
                  <a:ea typeface="ヒラギノ角ゴ Pro W3"/>
                </a:rPr>
                <a:t> (0.5c)</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22" name="Bent Arrow 21"/>
            <p:cNvSpPr/>
            <p:nvPr/>
          </p:nvSpPr>
          <p:spPr>
            <a:xfrm rot="5400000">
              <a:off x="9296400" y="1607478"/>
              <a:ext cx="609600" cy="1676400"/>
            </a:xfrm>
            <a:prstGeom prst="ben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n-lt"/>
                <a:ea typeface="+mn-ea"/>
                <a:cs typeface="+mn-cs"/>
              </a:endParaRPr>
            </a:p>
          </p:txBody>
        </p:sp>
      </p:grpSp>
      <p:grpSp>
        <p:nvGrpSpPr>
          <p:cNvPr id="26" name="Group 25">
            <a:extLst>
              <a:ext uri="{FF2B5EF4-FFF2-40B4-BE49-F238E27FC236}">
                <a16:creationId xmlns:a16="http://schemas.microsoft.com/office/drawing/2014/main" id="{625909FF-0F21-DC30-E5CC-CBBD61D5ADCD}"/>
              </a:ext>
            </a:extLst>
          </p:cNvPr>
          <p:cNvGrpSpPr/>
          <p:nvPr/>
        </p:nvGrpSpPr>
        <p:grpSpPr>
          <a:xfrm>
            <a:off x="3349194" y="2933213"/>
            <a:ext cx="4754942" cy="678667"/>
            <a:chOff x="3410712" y="2933213"/>
            <a:chExt cx="4754942" cy="678667"/>
          </a:xfrm>
        </p:grpSpPr>
        <p:sp>
          <p:nvSpPr>
            <p:cNvPr id="3" name="Lightning Bolt 2">
              <a:extLst>
                <a:ext uri="{FF2B5EF4-FFF2-40B4-BE49-F238E27FC236}">
                  <a16:creationId xmlns:a16="http://schemas.microsoft.com/office/drawing/2014/main" id="{FBAF418F-35A9-E3F2-C70F-37B2009FDBF7}"/>
                </a:ext>
              </a:extLst>
            </p:cNvPr>
            <p:cNvSpPr/>
            <p:nvPr/>
          </p:nvSpPr>
          <p:spPr>
            <a:xfrm>
              <a:off x="3410712" y="3227832"/>
              <a:ext cx="265176" cy="384048"/>
            </a:xfrm>
            <a:prstGeom prst="lightningBolt">
              <a:avLst/>
            </a:prstGeom>
            <a:solidFill>
              <a:srgbClr val="FFFF00"/>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6" name="Lightning Bolt 5">
              <a:extLst>
                <a:ext uri="{FF2B5EF4-FFF2-40B4-BE49-F238E27FC236}">
                  <a16:creationId xmlns:a16="http://schemas.microsoft.com/office/drawing/2014/main" id="{C9D58A21-81EB-AA75-51A0-21D071A8A47B}"/>
                </a:ext>
              </a:extLst>
            </p:cNvPr>
            <p:cNvSpPr/>
            <p:nvPr/>
          </p:nvSpPr>
          <p:spPr>
            <a:xfrm>
              <a:off x="3750867" y="3206730"/>
              <a:ext cx="265176" cy="384048"/>
            </a:xfrm>
            <a:prstGeom prst="lightningBolt">
              <a:avLst/>
            </a:prstGeom>
            <a:solidFill>
              <a:srgbClr val="FFFF00"/>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 name="Lightning Bolt 9">
              <a:extLst>
                <a:ext uri="{FF2B5EF4-FFF2-40B4-BE49-F238E27FC236}">
                  <a16:creationId xmlns:a16="http://schemas.microsoft.com/office/drawing/2014/main" id="{8CDAF1A1-DF30-AEF9-D359-20E3FF1EDAA8}"/>
                </a:ext>
              </a:extLst>
            </p:cNvPr>
            <p:cNvSpPr/>
            <p:nvPr/>
          </p:nvSpPr>
          <p:spPr>
            <a:xfrm>
              <a:off x="4413976" y="3157919"/>
              <a:ext cx="265176" cy="384048"/>
            </a:xfrm>
            <a:prstGeom prst="lightningBolt">
              <a:avLst/>
            </a:prstGeom>
            <a:solidFill>
              <a:srgbClr val="FFFF00"/>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1" name="Lightning Bolt 10">
              <a:extLst>
                <a:ext uri="{FF2B5EF4-FFF2-40B4-BE49-F238E27FC236}">
                  <a16:creationId xmlns:a16="http://schemas.microsoft.com/office/drawing/2014/main" id="{ED1D160C-2FCE-D513-76E0-550047E5A804}"/>
                </a:ext>
              </a:extLst>
            </p:cNvPr>
            <p:cNvSpPr/>
            <p:nvPr/>
          </p:nvSpPr>
          <p:spPr>
            <a:xfrm>
              <a:off x="4757392" y="3115268"/>
              <a:ext cx="265176" cy="384048"/>
            </a:xfrm>
            <a:prstGeom prst="lightningBolt">
              <a:avLst/>
            </a:prstGeom>
            <a:solidFill>
              <a:srgbClr val="FFFF00"/>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2" name="Lightning Bolt 11">
              <a:extLst>
                <a:ext uri="{FF2B5EF4-FFF2-40B4-BE49-F238E27FC236}">
                  <a16:creationId xmlns:a16="http://schemas.microsoft.com/office/drawing/2014/main" id="{8C271F4D-9AA1-E415-117B-B3FF986C1297}"/>
                </a:ext>
              </a:extLst>
            </p:cNvPr>
            <p:cNvSpPr/>
            <p:nvPr/>
          </p:nvSpPr>
          <p:spPr>
            <a:xfrm>
              <a:off x="5440411" y="3121152"/>
              <a:ext cx="265176" cy="384048"/>
            </a:xfrm>
            <a:prstGeom prst="lightningBolt">
              <a:avLst/>
            </a:prstGeom>
            <a:solidFill>
              <a:srgbClr val="FFFF00"/>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3" name="Lightning Bolt 12">
              <a:extLst>
                <a:ext uri="{FF2B5EF4-FFF2-40B4-BE49-F238E27FC236}">
                  <a16:creationId xmlns:a16="http://schemas.microsoft.com/office/drawing/2014/main" id="{DB8E4232-0646-5963-B926-AABD88D28422}"/>
                </a:ext>
              </a:extLst>
            </p:cNvPr>
            <p:cNvSpPr/>
            <p:nvPr/>
          </p:nvSpPr>
          <p:spPr>
            <a:xfrm>
              <a:off x="5816702" y="3067528"/>
              <a:ext cx="265176" cy="384048"/>
            </a:xfrm>
            <a:prstGeom prst="lightningBolt">
              <a:avLst/>
            </a:prstGeom>
            <a:solidFill>
              <a:srgbClr val="FFFF00"/>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4" name="Lightning Bolt 13">
              <a:extLst>
                <a:ext uri="{FF2B5EF4-FFF2-40B4-BE49-F238E27FC236}">
                  <a16:creationId xmlns:a16="http://schemas.microsoft.com/office/drawing/2014/main" id="{E2B1004F-7969-F6CF-2492-D692BF1E58F8}"/>
                </a:ext>
              </a:extLst>
            </p:cNvPr>
            <p:cNvSpPr/>
            <p:nvPr/>
          </p:nvSpPr>
          <p:spPr>
            <a:xfrm>
              <a:off x="6461523" y="3044952"/>
              <a:ext cx="265176" cy="384048"/>
            </a:xfrm>
            <a:prstGeom prst="lightningBolt">
              <a:avLst/>
            </a:prstGeom>
            <a:solidFill>
              <a:srgbClr val="FFFF00"/>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7" name="Lightning Bolt 16">
              <a:extLst>
                <a:ext uri="{FF2B5EF4-FFF2-40B4-BE49-F238E27FC236}">
                  <a16:creationId xmlns:a16="http://schemas.microsoft.com/office/drawing/2014/main" id="{7C6856CB-9A48-6E3F-0D39-ECEB3F5C4A9F}"/>
                </a:ext>
              </a:extLst>
            </p:cNvPr>
            <p:cNvSpPr/>
            <p:nvPr/>
          </p:nvSpPr>
          <p:spPr>
            <a:xfrm>
              <a:off x="6841168" y="2996184"/>
              <a:ext cx="265176" cy="384048"/>
            </a:xfrm>
            <a:prstGeom prst="lightningBolt">
              <a:avLst/>
            </a:prstGeom>
            <a:solidFill>
              <a:srgbClr val="FFFF00"/>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4" name="Lightning Bolt 23">
              <a:extLst>
                <a:ext uri="{FF2B5EF4-FFF2-40B4-BE49-F238E27FC236}">
                  <a16:creationId xmlns:a16="http://schemas.microsoft.com/office/drawing/2014/main" id="{A7B2A8DC-F210-76EA-A114-11D095F2B1A4}"/>
                </a:ext>
              </a:extLst>
            </p:cNvPr>
            <p:cNvSpPr/>
            <p:nvPr/>
          </p:nvSpPr>
          <p:spPr>
            <a:xfrm>
              <a:off x="7542802" y="2962847"/>
              <a:ext cx="265176" cy="384048"/>
            </a:xfrm>
            <a:prstGeom prst="lightningBolt">
              <a:avLst/>
            </a:prstGeom>
            <a:solidFill>
              <a:srgbClr val="FFFF00"/>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5" name="Lightning Bolt 24">
              <a:extLst>
                <a:ext uri="{FF2B5EF4-FFF2-40B4-BE49-F238E27FC236}">
                  <a16:creationId xmlns:a16="http://schemas.microsoft.com/office/drawing/2014/main" id="{25BD190D-A4DC-6C50-43D0-F7FEA332E1B0}"/>
                </a:ext>
              </a:extLst>
            </p:cNvPr>
            <p:cNvSpPr/>
            <p:nvPr/>
          </p:nvSpPr>
          <p:spPr>
            <a:xfrm>
              <a:off x="7900478" y="2933213"/>
              <a:ext cx="265176" cy="384048"/>
            </a:xfrm>
            <a:prstGeom prst="lightningBolt">
              <a:avLst/>
            </a:prstGeom>
            <a:solidFill>
              <a:srgbClr val="FFFF00"/>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7" name="TextBox 26">
            <a:extLst>
              <a:ext uri="{FF2B5EF4-FFF2-40B4-BE49-F238E27FC236}">
                <a16:creationId xmlns:a16="http://schemas.microsoft.com/office/drawing/2014/main" id="{15BF96C7-1AD3-E77D-D466-4A85D046F095}"/>
              </a:ext>
            </a:extLst>
          </p:cNvPr>
          <p:cNvSpPr txBox="1"/>
          <p:nvPr/>
        </p:nvSpPr>
        <p:spPr>
          <a:xfrm>
            <a:off x="8930081" y="2886486"/>
            <a:ext cx="747319" cy="92333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Calibri" panose="020F0502020204030204"/>
                <a:ea typeface="ヒラギノ角ゴ Pro W3"/>
              </a:rPr>
              <a:t>faster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Calibri" panose="020F0502020204030204"/>
                <a:ea typeface="ヒラギノ角ゴ Pro W3"/>
              </a:rPr>
              <a:t>nuclei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Calibri" panose="020F0502020204030204"/>
                <a:ea typeface="ヒラギノ角ゴ Pro W3"/>
              </a:rPr>
              <a:t>out</a:t>
            </a:r>
          </a:p>
        </p:txBody>
      </p:sp>
    </p:spTree>
    <p:extLst>
      <p:ext uri="{BB962C8B-B14F-4D97-AF65-F5344CB8AC3E}">
        <p14:creationId xmlns:p14="http://schemas.microsoft.com/office/powerpoint/2010/main" val="56394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3250"/>
                                        <p:tgtEl>
                                          <p:spTgt spid="8"/>
                                        </p:tgtEl>
                                      </p:cBhvr>
                                    </p:animEffect>
                                  </p:childTnLst>
                                </p:cTn>
                              </p:par>
                              <p:par>
                                <p:cTn id="13" presetID="22" presetClass="entr" presetSubtype="8" fill="hold" nodeType="withEffect">
                                  <p:stCondLst>
                                    <p:cond delay="25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2750"/>
                                        <p:tgtEl>
                                          <p:spTgt spid="26"/>
                                        </p:tgtEl>
                                      </p:cBhvr>
                                    </p:animEffect>
                                  </p:childTnLst>
                                </p:cTn>
                              </p:par>
                            </p:childTnLst>
                          </p:cTn>
                        </p:par>
                        <p:par>
                          <p:cTn id="16" fill="hold">
                            <p:stCondLst>
                              <p:cond delay="3250"/>
                            </p:stCondLst>
                            <p:childTnLst>
                              <p:par>
                                <p:cTn id="17" presetID="1"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530" name="Rectangle 3"/>
          <p:cNvSpPr>
            <a:spLocks noGrp="1" noChangeArrowheads="1"/>
          </p:cNvSpPr>
          <p:nvPr>
            <p:ph type="title"/>
          </p:nvPr>
        </p:nvSpPr>
        <p:spPr>
          <a:xfrm>
            <a:off x="101600" y="231577"/>
            <a:ext cx="11988800" cy="586987"/>
          </a:xfrm>
        </p:spPr>
        <p:txBody>
          <a:bodyPr/>
          <a:lstStyle/>
          <a:p>
            <a:pPr eaLnBrk="1" hangingPunct="1"/>
            <a:r>
              <a:rPr lang="en-US" altLang="en-US" sz="4000" dirty="0">
                <a:solidFill>
                  <a:srgbClr val="FF0000"/>
                </a:solidFill>
              </a:rPr>
              <a:t>Problem:</a:t>
            </a:r>
            <a:r>
              <a:rPr lang="en-US" altLang="en-US" sz="4000" dirty="0"/>
              <a:t> Making designer nuclei</a:t>
            </a:r>
          </a:p>
        </p:txBody>
      </p:sp>
      <p:sp>
        <p:nvSpPr>
          <p:cNvPr id="3084" name="Text Box 12"/>
          <p:cNvSpPr txBox="1">
            <a:spLocks noChangeArrowheads="1"/>
          </p:cNvSpPr>
          <p:nvPr/>
        </p:nvSpPr>
        <p:spPr bwMode="auto">
          <a:xfrm>
            <a:off x="7391401" y="4750731"/>
            <a:ext cx="320040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600" b="1" dirty="0">
                <a:solidFill>
                  <a:schemeClr val="tx1"/>
                </a:solidFill>
                <a:latin typeface="Arial" panose="020B0604020202020204" pitchFamily="34" charset="0"/>
                <a:cs typeface="Arial" panose="020B0604020202020204" pitchFamily="34" charset="0"/>
              </a:rPr>
              <a:t>After</a:t>
            </a:r>
            <a:r>
              <a:rPr lang="en-US" altLang="en-US" sz="1600" dirty="0">
                <a:solidFill>
                  <a:schemeClr val="tx1"/>
                </a:solidFill>
                <a:latin typeface="Arial" panose="020B0604020202020204" pitchFamily="34" charset="0"/>
                <a:cs typeface="Arial" panose="020B0604020202020204" pitchFamily="34" charset="0"/>
              </a:rPr>
              <a:t> the target, the beam is: </a:t>
            </a:r>
          </a:p>
          <a:p>
            <a:pPr marL="285750" indent="-285750">
              <a:spcBef>
                <a:spcPts val="0"/>
              </a:spcBef>
            </a:pPr>
            <a:r>
              <a:rPr lang="en-US" altLang="en-US" sz="1600" b="1" dirty="0">
                <a:solidFill>
                  <a:schemeClr val="tx1"/>
                </a:solidFill>
                <a:latin typeface="Arial" panose="020B0604020202020204" pitchFamily="34" charset="0"/>
                <a:cs typeface="Arial" panose="020B0604020202020204" pitchFamily="34" charset="0"/>
              </a:rPr>
              <a:t>mostly</a:t>
            </a:r>
            <a:r>
              <a:rPr lang="en-US" altLang="en-US" sz="1600" dirty="0">
                <a:solidFill>
                  <a:schemeClr val="tx1"/>
                </a:solidFill>
                <a:latin typeface="Arial" panose="020B0604020202020204" pitchFamily="34" charset="0"/>
                <a:cs typeface="Arial" panose="020B0604020202020204" pitchFamily="34" charset="0"/>
              </a:rPr>
              <a:t> original stable isotope </a:t>
            </a:r>
          </a:p>
          <a:p>
            <a:pPr marL="285750" indent="-285750">
              <a:spcBef>
                <a:spcPts val="0"/>
              </a:spcBef>
            </a:pPr>
            <a:r>
              <a:rPr lang="en-US" altLang="en-US" sz="1600" b="1" dirty="0">
                <a:solidFill>
                  <a:schemeClr val="tx1"/>
                </a:solidFill>
                <a:latin typeface="Arial" panose="020B0604020202020204" pitchFamily="34" charset="0"/>
                <a:cs typeface="Arial" panose="020B0604020202020204" pitchFamily="34" charset="0"/>
              </a:rPr>
              <a:t>many</a:t>
            </a:r>
            <a:r>
              <a:rPr lang="en-US" altLang="en-US" sz="1600" dirty="0">
                <a:solidFill>
                  <a:schemeClr val="tx1"/>
                </a:solidFill>
                <a:latin typeface="Arial" panose="020B0604020202020204" pitchFamily="34" charset="0"/>
                <a:cs typeface="Arial" panose="020B0604020202020204" pitchFamily="34" charset="0"/>
              </a:rPr>
              <a:t> new isotopes</a:t>
            </a:r>
          </a:p>
          <a:p>
            <a:pPr marL="285750" indent="-285750">
              <a:spcBef>
                <a:spcPts val="0"/>
              </a:spcBef>
            </a:pPr>
            <a:r>
              <a:rPr lang="en-US" altLang="en-US" sz="1600" dirty="0">
                <a:solidFill>
                  <a:schemeClr val="tx1"/>
                </a:solidFill>
                <a:latin typeface="Arial" panose="020B0604020202020204" pitchFamily="34" charset="0"/>
                <a:cs typeface="Arial" panose="020B0604020202020204" pitchFamily="34" charset="0"/>
              </a:rPr>
              <a:t>a </a:t>
            </a:r>
            <a:r>
              <a:rPr lang="en-US" altLang="en-US" sz="1600" b="1" dirty="0">
                <a:solidFill>
                  <a:schemeClr val="tx1"/>
                </a:solidFill>
                <a:latin typeface="Arial" panose="020B0604020202020204" pitchFamily="34" charset="0"/>
                <a:cs typeface="Arial" panose="020B0604020202020204" pitchFamily="34" charset="0"/>
              </a:rPr>
              <a:t>few</a:t>
            </a:r>
            <a:r>
              <a:rPr lang="en-US" altLang="en-US" sz="1600" dirty="0">
                <a:solidFill>
                  <a:schemeClr val="tx1"/>
                </a:solidFill>
                <a:latin typeface="Arial" panose="020B0604020202020204" pitchFamily="34" charset="0"/>
                <a:cs typeface="Arial" panose="020B0604020202020204" pitchFamily="34" charset="0"/>
              </a:rPr>
              <a:t> of the desired isotope </a:t>
            </a:r>
            <a:r>
              <a:rPr lang="en-US" altLang="en-US" sz="1600" i="1" dirty="0">
                <a:solidFill>
                  <a:schemeClr val="tx1"/>
                </a:solidFill>
                <a:latin typeface="Arial" panose="020B0604020202020204" pitchFamily="34" charset="0"/>
                <a:cs typeface="Arial" panose="020B0604020202020204" pitchFamily="34" charset="0"/>
              </a:rPr>
              <a:t>(maybe &lt;1 nucleus/second)</a:t>
            </a:r>
          </a:p>
        </p:txBody>
      </p:sp>
      <p:sp>
        <p:nvSpPr>
          <p:cNvPr id="20" name="Text Box 5"/>
          <p:cNvSpPr txBox="1">
            <a:spLocks noChangeArrowheads="1"/>
          </p:cNvSpPr>
          <p:nvPr/>
        </p:nvSpPr>
        <p:spPr bwMode="auto">
          <a:xfrm>
            <a:off x="1736725" y="1219200"/>
            <a:ext cx="1981200" cy="369888"/>
          </a:xfrm>
          <a:prstGeom prst="rect">
            <a:avLst/>
          </a:prstGeom>
          <a:noFill/>
          <a:ln w="9525">
            <a:noFill/>
            <a:miter lim="800000"/>
            <a:headEnd/>
            <a:tailEnd/>
          </a:ln>
        </p:spPr>
        <p:txBody>
          <a:bodyPr>
            <a:spAutoFit/>
          </a:bodyPr>
          <a:lstStyle/>
          <a:p>
            <a:pPr eaLnBrk="1" hangingPunct="1">
              <a:defRPr/>
            </a:pPr>
            <a:r>
              <a:rPr lang="en-US" b="1" i="1" dirty="0">
                <a:solidFill>
                  <a:srgbClr val="67B14B"/>
                </a:solidFill>
                <a:cs typeface="Arial" panose="020B0604020202020204" pitchFamily="34" charset="0"/>
              </a:rPr>
              <a:t>BEAM at ~0.5 c</a:t>
            </a:r>
            <a:endParaRPr lang="en-US" dirty="0">
              <a:solidFill>
                <a:srgbClr val="67B14B"/>
              </a:solidFill>
              <a:cs typeface="Arial" panose="020B0604020202020204" pitchFamily="34" charset="0"/>
            </a:endParaRPr>
          </a:p>
        </p:txBody>
      </p:sp>
      <p:sp>
        <p:nvSpPr>
          <p:cNvPr id="24" name="Text Box 5"/>
          <p:cNvSpPr txBox="1">
            <a:spLocks noChangeArrowheads="1"/>
          </p:cNvSpPr>
          <p:nvPr/>
        </p:nvSpPr>
        <p:spPr bwMode="auto">
          <a:xfrm>
            <a:off x="4495800" y="1219200"/>
            <a:ext cx="2438400" cy="369332"/>
          </a:xfrm>
          <a:prstGeom prst="rect">
            <a:avLst/>
          </a:prstGeom>
          <a:noFill/>
          <a:ln w="9525">
            <a:noFill/>
            <a:miter lim="800000"/>
            <a:headEnd/>
            <a:tailEnd/>
          </a:ln>
        </p:spPr>
        <p:txBody>
          <a:bodyPr wrap="square">
            <a:spAutoFit/>
          </a:bodyPr>
          <a:lstStyle/>
          <a:p>
            <a:pPr eaLnBrk="1" hangingPunct="1">
              <a:defRPr/>
            </a:pPr>
            <a:r>
              <a:rPr lang="en-US" b="1" i="1" dirty="0">
                <a:solidFill>
                  <a:srgbClr val="67B14B"/>
                </a:solidFill>
                <a:cs typeface="Arial" panose="020B0604020202020204" pitchFamily="34" charset="0"/>
              </a:rPr>
              <a:t>strikes a TARGET</a:t>
            </a:r>
            <a:endParaRPr lang="en-US" dirty="0">
              <a:solidFill>
                <a:srgbClr val="67B14B"/>
              </a:solidFill>
              <a:cs typeface="Arial" panose="020B0604020202020204" pitchFamily="34" charset="0"/>
            </a:endParaRPr>
          </a:p>
        </p:txBody>
      </p:sp>
      <p:sp>
        <p:nvSpPr>
          <p:cNvPr id="25" name="Text Box 5"/>
          <p:cNvSpPr txBox="1">
            <a:spLocks noChangeArrowheads="1"/>
          </p:cNvSpPr>
          <p:nvPr/>
        </p:nvSpPr>
        <p:spPr bwMode="auto">
          <a:xfrm>
            <a:off x="7315200" y="1219200"/>
            <a:ext cx="2774950" cy="369332"/>
          </a:xfrm>
          <a:prstGeom prst="rect">
            <a:avLst/>
          </a:prstGeom>
          <a:noFill/>
          <a:ln w="9525">
            <a:noFill/>
            <a:miter lim="800000"/>
            <a:headEnd/>
            <a:tailEnd/>
          </a:ln>
        </p:spPr>
        <p:txBody>
          <a:bodyPr wrap="square">
            <a:spAutoFit/>
          </a:bodyPr>
          <a:lstStyle/>
          <a:p>
            <a:pPr eaLnBrk="1" hangingPunct="1">
              <a:defRPr/>
            </a:pPr>
            <a:r>
              <a:rPr lang="en-US" b="1" i="1" dirty="0">
                <a:solidFill>
                  <a:srgbClr val="67B14B"/>
                </a:solidFill>
                <a:cs typeface="Arial" panose="020B0604020202020204" pitchFamily="34" charset="0"/>
              </a:rPr>
              <a:t>exits with FRAGMENTS</a:t>
            </a:r>
            <a:endParaRPr lang="en-US" dirty="0">
              <a:solidFill>
                <a:srgbClr val="67B14B"/>
              </a:solidFill>
              <a:cs typeface="Arial" panose="020B0604020202020204" pitchFamily="34" charset="0"/>
            </a:endParaRPr>
          </a:p>
        </p:txBody>
      </p:sp>
      <p:sp>
        <p:nvSpPr>
          <p:cNvPr id="22535" name="Rectangle 46"/>
          <p:cNvSpPr>
            <a:spLocks noChangeArrowheads="1"/>
          </p:cNvSpPr>
          <p:nvPr/>
        </p:nvSpPr>
        <p:spPr bwMode="auto">
          <a:xfrm>
            <a:off x="1812925" y="1600200"/>
            <a:ext cx="2362200" cy="2362200"/>
          </a:xfrm>
          <a:prstGeom prst="rect">
            <a:avLst/>
          </a:prstGeom>
          <a:noFill/>
          <a:ln w="9525" algn="ctr">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Arial" panose="020B0604020202020204" pitchFamily="34" charset="0"/>
              <a:cs typeface="Arial" panose="020B0604020202020204" pitchFamily="34" charset="0"/>
            </a:endParaRPr>
          </a:p>
        </p:txBody>
      </p:sp>
      <p:sp>
        <p:nvSpPr>
          <p:cNvPr id="22536" name="Rectangle 48"/>
          <p:cNvSpPr>
            <a:spLocks noChangeArrowheads="1"/>
          </p:cNvSpPr>
          <p:nvPr/>
        </p:nvSpPr>
        <p:spPr bwMode="auto">
          <a:xfrm>
            <a:off x="4572001" y="1600200"/>
            <a:ext cx="2362201" cy="2362200"/>
          </a:xfrm>
          <a:prstGeom prst="rect">
            <a:avLst/>
          </a:prstGeom>
          <a:noFill/>
          <a:ln w="9525" algn="ctr">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Arial" panose="020B0604020202020204" pitchFamily="34" charset="0"/>
              <a:cs typeface="Arial" panose="020B0604020202020204" pitchFamily="34" charset="0"/>
            </a:endParaRPr>
          </a:p>
        </p:txBody>
      </p:sp>
      <p:sp>
        <p:nvSpPr>
          <p:cNvPr id="22537" name="Rectangle 49"/>
          <p:cNvSpPr>
            <a:spLocks noChangeArrowheads="1"/>
          </p:cNvSpPr>
          <p:nvPr/>
        </p:nvSpPr>
        <p:spPr bwMode="auto">
          <a:xfrm>
            <a:off x="7391400" y="1600201"/>
            <a:ext cx="2698750" cy="3130566"/>
          </a:xfrm>
          <a:prstGeom prst="rect">
            <a:avLst/>
          </a:prstGeom>
          <a:noFill/>
          <a:ln w="9525" algn="ctr">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Arial" panose="020B0604020202020204" pitchFamily="34" charset="0"/>
              <a:cs typeface="Arial" panose="020B0604020202020204" pitchFamily="34" charset="0"/>
            </a:endParaRPr>
          </a:p>
        </p:txBody>
      </p:sp>
      <p:grpSp>
        <p:nvGrpSpPr>
          <p:cNvPr id="2" name="Group 122"/>
          <p:cNvGrpSpPr>
            <a:grpSpLocks/>
          </p:cNvGrpSpPr>
          <p:nvPr/>
        </p:nvGrpSpPr>
        <p:grpSpPr bwMode="auto">
          <a:xfrm>
            <a:off x="1752600" y="1794726"/>
            <a:ext cx="2754107" cy="3567197"/>
            <a:chOff x="228599" y="1870927"/>
            <a:chExt cx="2754107" cy="3567380"/>
          </a:xfrm>
        </p:grpSpPr>
        <p:sp>
          <p:nvSpPr>
            <p:cNvPr id="22580" name="Text Box 5"/>
            <p:cNvSpPr txBox="1">
              <a:spLocks noChangeArrowheads="1"/>
            </p:cNvSpPr>
            <p:nvPr/>
          </p:nvSpPr>
          <p:spPr bwMode="auto">
            <a:xfrm>
              <a:off x="228599" y="4114800"/>
              <a:ext cx="2754107" cy="1323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pPr>
              <a:r>
                <a:rPr lang="en-US" altLang="en-US" sz="1600" dirty="0">
                  <a:solidFill>
                    <a:schemeClr val="tx1"/>
                  </a:solidFill>
                  <a:latin typeface="Arial" panose="020B0604020202020204" pitchFamily="34" charset="0"/>
                  <a:cs typeface="Arial" panose="020B0604020202020204" pitchFamily="34" charset="0"/>
                </a:rPr>
                <a:t>The accelerated beam contains the </a:t>
              </a:r>
              <a:r>
                <a:rPr lang="en-US" altLang="en-US" sz="1600" b="1" dirty="0">
                  <a:solidFill>
                    <a:schemeClr val="tx1"/>
                  </a:solidFill>
                  <a:latin typeface="Arial" panose="020B0604020202020204" pitchFamily="34" charset="0"/>
                  <a:cs typeface="Arial" panose="020B0604020202020204" pitchFamily="34" charset="0"/>
                </a:rPr>
                <a:t>one</a:t>
              </a:r>
              <a:r>
                <a:rPr lang="en-US" altLang="en-US" sz="1600" dirty="0">
                  <a:solidFill>
                    <a:schemeClr val="tx1"/>
                  </a:solidFill>
                  <a:latin typeface="Arial" panose="020B0604020202020204" pitchFamily="34" charset="0"/>
                  <a:cs typeface="Arial" panose="020B0604020202020204" pitchFamily="34" charset="0"/>
                </a:rPr>
                <a:t> </a:t>
              </a:r>
              <a:r>
                <a:rPr lang="en-US" altLang="en-US" sz="1600" b="1" dirty="0">
                  <a:solidFill>
                    <a:schemeClr val="tx1"/>
                  </a:solidFill>
                  <a:latin typeface="Arial" panose="020B0604020202020204" pitchFamily="34" charset="0"/>
                  <a:cs typeface="Arial" panose="020B0604020202020204" pitchFamily="34" charset="0"/>
                </a:rPr>
                <a:t>or two stable isotopes </a:t>
              </a:r>
              <a:r>
                <a:rPr lang="en-US" altLang="en-US" sz="1600" dirty="0">
                  <a:solidFill>
                    <a:schemeClr val="tx1"/>
                  </a:solidFill>
                  <a:latin typeface="Arial" panose="020B0604020202020204" pitchFamily="34" charset="0"/>
                  <a:cs typeface="Arial" panose="020B0604020202020204" pitchFamily="34" charset="0"/>
                </a:rPr>
                <a:t>provided by the ion source </a:t>
              </a:r>
            </a:p>
            <a:p>
              <a:pPr>
                <a:spcBef>
                  <a:spcPct val="0"/>
                </a:spcBef>
                <a:buNone/>
              </a:pPr>
              <a:r>
                <a:rPr lang="en-US" altLang="en-US" sz="1600" i="1" dirty="0">
                  <a:solidFill>
                    <a:schemeClr val="tx1"/>
                  </a:solidFill>
                  <a:latin typeface="Arial" panose="020B0604020202020204" pitchFamily="34" charset="0"/>
                  <a:cs typeface="Arial" panose="020B0604020202020204" pitchFamily="34" charset="0"/>
                </a:rPr>
                <a:t>(~400 billion nuclei/second)</a:t>
              </a:r>
            </a:p>
          </p:txBody>
        </p:sp>
        <p:pic>
          <p:nvPicPr>
            <p:cNvPr id="22581" name="Picture 14"/>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441325" y="1870927"/>
              <a:ext cx="609600" cy="54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2" name="Picture 15"/>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1050925" y="2461131"/>
              <a:ext cx="609600" cy="54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3" name="Picture 16"/>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1660525" y="3070731"/>
              <a:ext cx="609600" cy="54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ext Box 5"/>
            <p:cNvSpPr txBox="1">
              <a:spLocks noChangeArrowheads="1"/>
            </p:cNvSpPr>
            <p:nvPr/>
          </p:nvSpPr>
          <p:spPr bwMode="auto">
            <a:xfrm>
              <a:off x="485415" y="1981208"/>
              <a:ext cx="554851" cy="307793"/>
            </a:xfrm>
            <a:prstGeom prst="rect">
              <a:avLst/>
            </a:prstGeom>
            <a:noFill/>
            <a:ln w="9525">
              <a:noFill/>
              <a:miter lim="800000"/>
              <a:headEnd/>
              <a:tailEnd/>
            </a:ln>
          </p:spPr>
          <p:txBody>
            <a:bodyPr wrap="square">
              <a:spAutoFit/>
            </a:bodyPr>
            <a:lstStyle/>
            <a:p>
              <a:pPr algn="ctr" eaLnBrk="1" hangingPunct="1">
                <a:defRPr/>
              </a:pPr>
              <a:r>
                <a:rPr lang="en-US" sz="1400" b="1" baseline="30000" dirty="0">
                  <a:cs typeface="Arial" panose="020B0604020202020204" pitchFamily="34" charset="0"/>
                </a:rPr>
                <a:t>18</a:t>
              </a:r>
              <a:r>
                <a:rPr lang="en-US" sz="1400" b="1" dirty="0">
                  <a:cs typeface="Arial" panose="020B0604020202020204" pitchFamily="34" charset="0"/>
                </a:rPr>
                <a:t>O</a:t>
              </a:r>
              <a:endParaRPr lang="en-US" sz="1400" dirty="0">
                <a:cs typeface="Arial" panose="020B0604020202020204" pitchFamily="34" charset="0"/>
              </a:endParaRPr>
            </a:p>
          </p:txBody>
        </p:sp>
        <p:sp>
          <p:nvSpPr>
            <p:cNvPr id="56" name="Text Box 5"/>
            <p:cNvSpPr txBox="1">
              <a:spLocks noChangeArrowheads="1"/>
            </p:cNvSpPr>
            <p:nvPr/>
          </p:nvSpPr>
          <p:spPr bwMode="auto">
            <a:xfrm>
              <a:off x="1050925" y="2590839"/>
              <a:ext cx="685800" cy="307793"/>
            </a:xfrm>
            <a:prstGeom prst="rect">
              <a:avLst/>
            </a:prstGeom>
            <a:noFill/>
            <a:ln w="9525">
              <a:noFill/>
              <a:miter lim="800000"/>
              <a:headEnd/>
              <a:tailEnd/>
            </a:ln>
          </p:spPr>
          <p:txBody>
            <a:bodyPr>
              <a:spAutoFit/>
            </a:bodyPr>
            <a:lstStyle/>
            <a:p>
              <a:pPr algn="ctr" eaLnBrk="1" hangingPunct="1">
                <a:defRPr/>
              </a:pPr>
              <a:r>
                <a:rPr lang="en-US" sz="1400" b="1" baseline="30000" dirty="0">
                  <a:cs typeface="Arial" panose="020B0604020202020204" pitchFamily="34" charset="0"/>
                </a:rPr>
                <a:t>18</a:t>
              </a:r>
              <a:r>
                <a:rPr lang="en-US" sz="1400" b="1" dirty="0">
                  <a:cs typeface="Arial" panose="020B0604020202020204" pitchFamily="34" charset="0"/>
                </a:rPr>
                <a:t>O</a:t>
              </a:r>
              <a:endParaRPr lang="en-US" sz="1400" dirty="0">
                <a:cs typeface="Arial" panose="020B0604020202020204" pitchFamily="34" charset="0"/>
              </a:endParaRPr>
            </a:p>
          </p:txBody>
        </p:sp>
        <p:sp>
          <p:nvSpPr>
            <p:cNvPr id="57" name="Text Box 5"/>
            <p:cNvSpPr txBox="1">
              <a:spLocks noChangeArrowheads="1"/>
            </p:cNvSpPr>
            <p:nvPr/>
          </p:nvSpPr>
          <p:spPr bwMode="auto">
            <a:xfrm>
              <a:off x="1660525" y="3200470"/>
              <a:ext cx="685800" cy="307793"/>
            </a:xfrm>
            <a:prstGeom prst="rect">
              <a:avLst/>
            </a:prstGeom>
            <a:noFill/>
            <a:ln w="9525">
              <a:noFill/>
              <a:miter lim="800000"/>
              <a:headEnd/>
              <a:tailEnd/>
            </a:ln>
          </p:spPr>
          <p:txBody>
            <a:bodyPr>
              <a:spAutoFit/>
            </a:bodyPr>
            <a:lstStyle/>
            <a:p>
              <a:pPr algn="ctr" eaLnBrk="1" hangingPunct="1">
                <a:defRPr/>
              </a:pPr>
              <a:r>
                <a:rPr lang="en-US" sz="1400" b="1" baseline="30000" dirty="0">
                  <a:cs typeface="Arial" panose="020B0604020202020204" pitchFamily="34" charset="0"/>
                </a:rPr>
                <a:t>18</a:t>
              </a:r>
              <a:r>
                <a:rPr lang="en-US" sz="1400" b="1" dirty="0">
                  <a:cs typeface="Arial" panose="020B0604020202020204" pitchFamily="34" charset="0"/>
                </a:rPr>
                <a:t>O</a:t>
              </a:r>
              <a:endParaRPr lang="en-US" sz="1400" dirty="0">
                <a:cs typeface="Arial" panose="020B0604020202020204" pitchFamily="34" charset="0"/>
              </a:endParaRPr>
            </a:p>
          </p:txBody>
        </p:sp>
      </p:grpSp>
      <p:grpSp>
        <p:nvGrpSpPr>
          <p:cNvPr id="3" name="Group 99"/>
          <p:cNvGrpSpPr>
            <a:grpSpLocks/>
          </p:cNvGrpSpPr>
          <p:nvPr/>
        </p:nvGrpSpPr>
        <p:grpSpPr bwMode="auto">
          <a:xfrm>
            <a:off x="2574926" y="2057400"/>
            <a:ext cx="1463675" cy="1211368"/>
            <a:chOff x="990600" y="2209800"/>
            <a:chExt cx="1463675" cy="1211368"/>
          </a:xfrm>
        </p:grpSpPr>
        <p:cxnSp>
          <p:nvCxnSpPr>
            <p:cNvPr id="22" name="Straight Arrow Connector 21"/>
            <p:cNvCxnSpPr/>
            <p:nvPr/>
          </p:nvCxnSpPr>
          <p:spPr bwMode="auto">
            <a:xfrm>
              <a:off x="2225675" y="3411470"/>
              <a:ext cx="228600" cy="969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60" name="Straight Arrow Connector 59"/>
            <p:cNvCxnSpPr/>
            <p:nvPr/>
          </p:nvCxnSpPr>
          <p:spPr bwMode="auto">
            <a:xfrm>
              <a:off x="1600200" y="2819400"/>
              <a:ext cx="8382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62" name="Straight Arrow Connector 61"/>
            <p:cNvCxnSpPr/>
            <p:nvPr/>
          </p:nvCxnSpPr>
          <p:spPr bwMode="auto">
            <a:xfrm>
              <a:off x="990600" y="2209800"/>
              <a:ext cx="14478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grpSp>
      <p:grpSp>
        <p:nvGrpSpPr>
          <p:cNvPr id="4" name="Group 101"/>
          <p:cNvGrpSpPr>
            <a:grpSpLocks/>
          </p:cNvGrpSpPr>
          <p:nvPr/>
        </p:nvGrpSpPr>
        <p:grpSpPr bwMode="auto">
          <a:xfrm>
            <a:off x="7543801" y="1794742"/>
            <a:ext cx="2251563" cy="1748559"/>
            <a:chOff x="6324600" y="1947141"/>
            <a:chExt cx="2251563" cy="1748559"/>
          </a:xfrm>
        </p:grpSpPr>
        <p:grpSp>
          <p:nvGrpSpPr>
            <p:cNvPr id="22567" name="Group 100"/>
            <p:cNvGrpSpPr>
              <a:grpSpLocks/>
            </p:cNvGrpSpPr>
            <p:nvPr/>
          </p:nvGrpSpPr>
          <p:grpSpPr bwMode="auto">
            <a:xfrm>
              <a:off x="6324600" y="1947141"/>
              <a:ext cx="2078298" cy="1748559"/>
              <a:chOff x="6324600" y="1947141"/>
              <a:chExt cx="2078298" cy="1748559"/>
            </a:xfrm>
          </p:grpSpPr>
          <p:pic>
            <p:nvPicPr>
              <p:cNvPr id="22569" name="Picture 29"/>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7848600" y="3200400"/>
                <a:ext cx="55429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70" name="Picture 41"/>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6553200" y="1947141"/>
                <a:ext cx="609600" cy="544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71" name="Picture 42"/>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7162800" y="2556741"/>
                <a:ext cx="609600" cy="544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4" name="Straight Arrow Connector 53"/>
              <p:cNvCxnSpPr/>
              <p:nvPr/>
            </p:nvCxnSpPr>
            <p:spPr bwMode="auto">
              <a:xfrm>
                <a:off x="6324600" y="3429000"/>
                <a:ext cx="15240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87" name="Straight Arrow Connector 86"/>
              <p:cNvCxnSpPr/>
              <p:nvPr/>
            </p:nvCxnSpPr>
            <p:spPr bwMode="auto">
              <a:xfrm>
                <a:off x="6324600" y="2819400"/>
                <a:ext cx="8382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88" name="Straight Arrow Connector 87"/>
              <p:cNvCxnSpPr/>
              <p:nvPr/>
            </p:nvCxnSpPr>
            <p:spPr bwMode="auto">
              <a:xfrm>
                <a:off x="6324600" y="2209800"/>
                <a:ext cx="228600" cy="969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sp>
            <p:nvSpPr>
              <p:cNvPr id="89" name="Text Box 5"/>
              <p:cNvSpPr txBox="1">
                <a:spLocks noChangeArrowheads="1"/>
              </p:cNvSpPr>
              <p:nvPr/>
            </p:nvSpPr>
            <p:spPr bwMode="auto">
              <a:xfrm>
                <a:off x="6553200" y="2057400"/>
                <a:ext cx="685800" cy="307777"/>
              </a:xfrm>
              <a:prstGeom prst="rect">
                <a:avLst/>
              </a:prstGeom>
              <a:noFill/>
              <a:ln w="9525">
                <a:noFill/>
                <a:miter lim="800000"/>
                <a:headEnd/>
                <a:tailEnd/>
              </a:ln>
            </p:spPr>
            <p:txBody>
              <a:bodyPr>
                <a:spAutoFit/>
              </a:bodyPr>
              <a:lstStyle/>
              <a:p>
                <a:pPr algn="ctr" eaLnBrk="1" hangingPunct="1">
                  <a:defRPr/>
                </a:pPr>
                <a:r>
                  <a:rPr lang="en-US" sz="1400" b="1" baseline="30000" dirty="0">
                    <a:cs typeface="Arial" panose="020B0604020202020204" pitchFamily="34" charset="0"/>
                  </a:rPr>
                  <a:t>18</a:t>
                </a:r>
                <a:r>
                  <a:rPr lang="en-US" sz="1400" b="1" dirty="0">
                    <a:cs typeface="Arial" panose="020B0604020202020204" pitchFamily="34" charset="0"/>
                  </a:rPr>
                  <a:t>O</a:t>
                </a:r>
                <a:endParaRPr lang="en-US" sz="1400" dirty="0">
                  <a:cs typeface="Arial" panose="020B0604020202020204" pitchFamily="34" charset="0"/>
                </a:endParaRPr>
              </a:p>
            </p:txBody>
          </p:sp>
          <p:sp>
            <p:nvSpPr>
              <p:cNvPr id="90" name="Text Box 5"/>
              <p:cNvSpPr txBox="1">
                <a:spLocks noChangeArrowheads="1"/>
              </p:cNvSpPr>
              <p:nvPr/>
            </p:nvSpPr>
            <p:spPr bwMode="auto">
              <a:xfrm>
                <a:off x="7162800" y="2667000"/>
                <a:ext cx="685800" cy="307777"/>
              </a:xfrm>
              <a:prstGeom prst="rect">
                <a:avLst/>
              </a:prstGeom>
              <a:noFill/>
              <a:ln w="9525">
                <a:noFill/>
                <a:miter lim="800000"/>
                <a:headEnd/>
                <a:tailEnd/>
              </a:ln>
            </p:spPr>
            <p:txBody>
              <a:bodyPr>
                <a:spAutoFit/>
              </a:bodyPr>
              <a:lstStyle/>
              <a:p>
                <a:pPr algn="ctr" eaLnBrk="1" hangingPunct="1">
                  <a:defRPr/>
                </a:pPr>
                <a:r>
                  <a:rPr lang="en-US" sz="1400" b="1" baseline="30000" dirty="0">
                    <a:cs typeface="Arial" panose="020B0604020202020204" pitchFamily="34" charset="0"/>
                  </a:rPr>
                  <a:t>18</a:t>
                </a:r>
                <a:r>
                  <a:rPr lang="en-US" sz="1400" b="1" dirty="0">
                    <a:cs typeface="Arial" panose="020B0604020202020204" pitchFamily="34" charset="0"/>
                  </a:rPr>
                  <a:t>O</a:t>
                </a:r>
                <a:endParaRPr lang="en-US" sz="1400" dirty="0">
                  <a:cs typeface="Arial" panose="020B0604020202020204" pitchFamily="34" charset="0"/>
                </a:endParaRPr>
              </a:p>
            </p:txBody>
          </p:sp>
        </p:grpSp>
        <p:sp>
          <p:nvSpPr>
            <p:cNvPr id="93" name="Text Box 5"/>
            <p:cNvSpPr txBox="1">
              <a:spLocks noChangeArrowheads="1"/>
            </p:cNvSpPr>
            <p:nvPr/>
          </p:nvSpPr>
          <p:spPr bwMode="auto">
            <a:xfrm>
              <a:off x="7890363" y="3294161"/>
              <a:ext cx="685800" cy="307777"/>
            </a:xfrm>
            <a:prstGeom prst="rect">
              <a:avLst/>
            </a:prstGeom>
            <a:noFill/>
            <a:ln w="9525">
              <a:noFill/>
              <a:miter lim="800000"/>
              <a:headEnd/>
              <a:tailEnd/>
            </a:ln>
          </p:spPr>
          <p:txBody>
            <a:bodyPr>
              <a:spAutoFit/>
            </a:bodyPr>
            <a:lstStyle/>
            <a:p>
              <a:pPr eaLnBrk="1" hangingPunct="1">
                <a:defRPr/>
              </a:pPr>
              <a:r>
                <a:rPr lang="en-US" sz="1400" b="1" baseline="30000" dirty="0">
                  <a:cs typeface="Arial" panose="020B0604020202020204" pitchFamily="34" charset="0"/>
                </a:rPr>
                <a:t>16</a:t>
              </a:r>
              <a:r>
                <a:rPr lang="en-US" sz="1400" b="1" dirty="0">
                  <a:cs typeface="Arial" panose="020B0604020202020204" pitchFamily="34" charset="0"/>
                </a:rPr>
                <a:t>C</a:t>
              </a:r>
              <a:endParaRPr lang="en-US" sz="1600" dirty="0">
                <a:cs typeface="Arial" panose="020B0604020202020204" pitchFamily="34" charset="0"/>
              </a:endParaRPr>
            </a:p>
          </p:txBody>
        </p:sp>
      </p:grpSp>
      <p:grpSp>
        <p:nvGrpSpPr>
          <p:cNvPr id="6" name="Group 121"/>
          <p:cNvGrpSpPr>
            <a:grpSpLocks/>
          </p:cNvGrpSpPr>
          <p:nvPr/>
        </p:nvGrpSpPr>
        <p:grpSpPr bwMode="auto">
          <a:xfrm>
            <a:off x="9007476" y="3128356"/>
            <a:ext cx="1240043" cy="1459780"/>
            <a:chOff x="7848600" y="3204486"/>
            <a:chExt cx="1240043" cy="1460120"/>
          </a:xfrm>
        </p:grpSpPr>
        <p:pic>
          <p:nvPicPr>
            <p:cNvPr id="22560" name="Picture 109"/>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7924855" y="3690328"/>
              <a:ext cx="477988" cy="427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1" name="Picture 112"/>
            <p:cNvPicPr>
              <a:picLocks noChangeAspect="1"/>
            </p:cNvPicPr>
            <p:nvPr/>
          </p:nvPicPr>
          <p:blipFill>
            <a:blip r:embed="rId9" cstate="screen">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7848600" y="4119765"/>
              <a:ext cx="609600" cy="54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 name="Text Box 5"/>
            <p:cNvSpPr txBox="1">
              <a:spLocks noChangeArrowheads="1"/>
            </p:cNvSpPr>
            <p:nvPr/>
          </p:nvSpPr>
          <p:spPr bwMode="auto">
            <a:xfrm>
              <a:off x="7848600" y="4251499"/>
              <a:ext cx="685800" cy="307849"/>
            </a:xfrm>
            <a:prstGeom prst="rect">
              <a:avLst/>
            </a:prstGeom>
            <a:noFill/>
            <a:ln w="9525">
              <a:noFill/>
              <a:miter lim="800000"/>
              <a:headEnd/>
              <a:tailEnd/>
            </a:ln>
          </p:spPr>
          <p:txBody>
            <a:bodyPr>
              <a:spAutoFit/>
            </a:bodyPr>
            <a:lstStyle/>
            <a:p>
              <a:pPr algn="ctr" eaLnBrk="1" hangingPunct="1">
                <a:defRPr/>
              </a:pPr>
              <a:r>
                <a:rPr lang="en-US" sz="1400" b="1" baseline="30000" dirty="0">
                  <a:cs typeface="Arial" panose="020B0604020202020204" pitchFamily="34" charset="0"/>
                </a:rPr>
                <a:t>17</a:t>
              </a:r>
              <a:r>
                <a:rPr lang="en-US" sz="1400" b="1" dirty="0">
                  <a:cs typeface="Arial" panose="020B0604020202020204" pitchFamily="34" charset="0"/>
                </a:rPr>
                <a:t>O</a:t>
              </a:r>
              <a:endParaRPr lang="en-US" sz="1400" dirty="0">
                <a:cs typeface="Arial" panose="020B0604020202020204" pitchFamily="34" charset="0"/>
              </a:endParaRPr>
            </a:p>
          </p:txBody>
        </p:sp>
        <p:sp>
          <p:nvSpPr>
            <p:cNvPr id="107" name="Text Box 5"/>
            <p:cNvSpPr txBox="1">
              <a:spLocks noChangeArrowheads="1"/>
            </p:cNvSpPr>
            <p:nvPr/>
          </p:nvSpPr>
          <p:spPr bwMode="auto">
            <a:xfrm>
              <a:off x="7924800" y="3673278"/>
              <a:ext cx="685800" cy="307849"/>
            </a:xfrm>
            <a:prstGeom prst="rect">
              <a:avLst/>
            </a:prstGeom>
            <a:noFill/>
            <a:ln w="9525">
              <a:noFill/>
              <a:miter lim="800000"/>
              <a:headEnd/>
              <a:tailEnd/>
            </a:ln>
          </p:spPr>
          <p:txBody>
            <a:bodyPr>
              <a:spAutoFit/>
            </a:bodyPr>
            <a:lstStyle/>
            <a:p>
              <a:pPr eaLnBrk="1" hangingPunct="1">
                <a:defRPr/>
              </a:pPr>
              <a:r>
                <a:rPr lang="en-US" sz="1400" b="1" baseline="30000" dirty="0">
                  <a:cs typeface="Arial" panose="020B0604020202020204" pitchFamily="34" charset="0"/>
                </a:rPr>
                <a:t>11</a:t>
              </a:r>
              <a:r>
                <a:rPr lang="en-US" sz="1400" b="1" dirty="0">
                  <a:cs typeface="Arial" panose="020B0604020202020204" pitchFamily="34" charset="0"/>
                </a:rPr>
                <a:t>B</a:t>
              </a:r>
              <a:endParaRPr lang="en-US" sz="1400" dirty="0">
                <a:cs typeface="Arial" panose="020B0604020202020204" pitchFamily="34" charset="0"/>
              </a:endParaRPr>
            </a:p>
          </p:txBody>
        </p:sp>
        <p:sp>
          <p:nvSpPr>
            <p:cNvPr id="114" name="Text Box 5"/>
            <p:cNvSpPr txBox="1">
              <a:spLocks noChangeArrowheads="1"/>
            </p:cNvSpPr>
            <p:nvPr/>
          </p:nvSpPr>
          <p:spPr bwMode="auto">
            <a:xfrm>
              <a:off x="8402843" y="3204486"/>
              <a:ext cx="685800" cy="338217"/>
            </a:xfrm>
            <a:prstGeom prst="rect">
              <a:avLst/>
            </a:prstGeom>
            <a:noFill/>
            <a:ln w="9525">
              <a:noFill/>
              <a:miter lim="800000"/>
              <a:headEnd/>
              <a:tailEnd/>
            </a:ln>
          </p:spPr>
          <p:txBody>
            <a:bodyPr>
              <a:spAutoFit/>
            </a:bodyPr>
            <a:lstStyle/>
            <a:p>
              <a:pPr eaLnBrk="1" hangingPunct="1">
                <a:defRPr/>
              </a:pPr>
              <a:r>
                <a:rPr lang="en-US" sz="1600" b="1" dirty="0">
                  <a:cs typeface="Arial" panose="020B0604020202020204" pitchFamily="34" charset="0"/>
                </a:rPr>
                <a:t>or</a:t>
              </a:r>
              <a:endParaRPr lang="en-US" sz="1600" dirty="0">
                <a:cs typeface="Arial" panose="020B0604020202020204" pitchFamily="34" charset="0"/>
              </a:endParaRPr>
            </a:p>
          </p:txBody>
        </p:sp>
      </p:grpSp>
      <p:grpSp>
        <p:nvGrpSpPr>
          <p:cNvPr id="9" name="Group 123"/>
          <p:cNvGrpSpPr>
            <a:grpSpLocks/>
          </p:cNvGrpSpPr>
          <p:nvPr/>
        </p:nvGrpSpPr>
        <p:grpSpPr bwMode="auto">
          <a:xfrm>
            <a:off x="4511675" y="1739548"/>
            <a:ext cx="2819400" cy="3622529"/>
            <a:chOff x="3200400" y="1815294"/>
            <a:chExt cx="2819400" cy="3623184"/>
          </a:xfrm>
        </p:grpSpPr>
        <p:sp>
          <p:nvSpPr>
            <p:cNvPr id="22544" name="Parallelogram 25"/>
            <p:cNvSpPr>
              <a:spLocks noChangeArrowheads="1"/>
            </p:cNvSpPr>
            <p:nvPr/>
          </p:nvSpPr>
          <p:spPr bwMode="auto">
            <a:xfrm flipH="1">
              <a:off x="4175124" y="1815294"/>
              <a:ext cx="1247783" cy="2111240"/>
            </a:xfrm>
            <a:prstGeom prst="ellipse">
              <a:avLst/>
            </a:prstGeom>
            <a:solidFill>
              <a:schemeClr val="accent2">
                <a:lumMod val="75000"/>
                <a:alpha val="33000"/>
              </a:schemeClr>
            </a:solidFill>
            <a:ln w="38100" algn="ctr">
              <a:solidFill>
                <a:srgbClr val="D6A162"/>
              </a:solidFill>
              <a:round/>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Arial" panose="020B0604020202020204" pitchFamily="34" charset="0"/>
                <a:cs typeface="Arial" panose="020B0604020202020204" pitchFamily="34" charset="0"/>
              </a:endParaRPr>
            </a:p>
          </p:txBody>
        </p:sp>
        <p:sp>
          <p:nvSpPr>
            <p:cNvPr id="22546" name="Text Box 5"/>
            <p:cNvSpPr txBox="1">
              <a:spLocks noChangeArrowheads="1"/>
            </p:cNvSpPr>
            <p:nvPr/>
          </p:nvSpPr>
          <p:spPr bwMode="auto">
            <a:xfrm>
              <a:off x="3200400" y="4114800"/>
              <a:ext cx="2819400" cy="132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600" dirty="0">
                  <a:solidFill>
                    <a:schemeClr val="tx1"/>
                  </a:solidFill>
                  <a:latin typeface="Arial" panose="020B0604020202020204" pitchFamily="34" charset="0"/>
                  <a:cs typeface="Arial" panose="020B0604020202020204" pitchFamily="34" charset="0"/>
                </a:rPr>
                <a:t>Very few beam nuclei (&lt;1%) actually hit a nucleus in the target and break (fragment), becoming a </a:t>
              </a:r>
              <a:r>
                <a:rPr lang="en-US" altLang="en-US" sz="1600" b="1" dirty="0">
                  <a:solidFill>
                    <a:schemeClr val="tx1"/>
                  </a:solidFill>
                  <a:latin typeface="Arial" panose="020B0604020202020204" pitchFamily="34" charset="0"/>
                  <a:cs typeface="Arial" panose="020B0604020202020204" pitchFamily="34" charset="0"/>
                </a:rPr>
                <a:t>different element and/or isotope</a:t>
              </a:r>
            </a:p>
          </p:txBody>
        </p:sp>
        <p:pic>
          <p:nvPicPr>
            <p:cNvPr id="78" name="Picture 77"/>
            <p:cNvPicPr>
              <a:picLocks noChangeAspect="1"/>
            </p:cNvPicPr>
            <p:nvPr/>
          </p:nvPicPr>
          <p:blipFill>
            <a:blip r:embed="rId11" cstate="screen">
              <a:extLst>
                <a:ext uri="{BEBA8EAE-BF5A-486C-A8C5-ECC9F3942E4B}">
                  <a14:imgProps xmlns:a14="http://schemas.microsoft.com/office/drawing/2010/main">
                    <a14:imgLayer r:embed="rId12">
                      <a14:imgEffect>
                        <a14:brightnessContrast bright="40000"/>
                      </a14:imgEffect>
                    </a14:imgLayer>
                  </a14:imgProps>
                </a:ext>
                <a:ext uri="{28A0092B-C50C-407E-A947-70E740481C1C}">
                  <a14:useLocalDpi xmlns:a14="http://schemas.microsoft.com/office/drawing/2010/main"/>
                </a:ext>
              </a:extLst>
            </a:blip>
            <a:stretch>
              <a:fillRect/>
            </a:stretch>
          </p:blipFill>
          <p:spPr>
            <a:xfrm>
              <a:off x="4708576" y="3352800"/>
              <a:ext cx="567082" cy="506815"/>
            </a:xfrm>
            <a:prstGeom prst="rect">
              <a:avLst/>
            </a:prstGeom>
            <a:effectLst>
              <a:glow rad="63500">
                <a:schemeClr val="accent3">
                  <a:satMod val="175000"/>
                  <a:alpha val="40000"/>
                </a:schemeClr>
              </a:glow>
            </a:effectLst>
          </p:spPr>
        </p:pic>
        <p:sp>
          <p:nvSpPr>
            <p:cNvPr id="95" name="Text Box 5"/>
            <p:cNvSpPr txBox="1">
              <a:spLocks noChangeArrowheads="1"/>
            </p:cNvSpPr>
            <p:nvPr/>
          </p:nvSpPr>
          <p:spPr bwMode="auto">
            <a:xfrm>
              <a:off x="4836003" y="3489485"/>
              <a:ext cx="571174" cy="307833"/>
            </a:xfrm>
            <a:prstGeom prst="rect">
              <a:avLst/>
            </a:prstGeom>
            <a:noFill/>
            <a:ln w="9525">
              <a:noFill/>
              <a:miter lim="800000"/>
              <a:headEnd/>
              <a:tailEnd/>
            </a:ln>
          </p:spPr>
          <p:txBody>
            <a:bodyPr wrap="square">
              <a:spAutoFit/>
            </a:bodyPr>
            <a:lstStyle/>
            <a:p>
              <a:pPr eaLnBrk="1" hangingPunct="1">
                <a:defRPr/>
              </a:pPr>
              <a:r>
                <a:rPr lang="en-US" sz="1400" b="1" baseline="30000" dirty="0">
                  <a:cs typeface="Arial" panose="020B0604020202020204" pitchFamily="34" charset="0"/>
                </a:rPr>
                <a:t>12</a:t>
              </a:r>
              <a:r>
                <a:rPr lang="en-US" sz="1400" b="1" dirty="0">
                  <a:cs typeface="Arial" panose="020B0604020202020204" pitchFamily="34" charset="0"/>
                </a:rPr>
                <a:t>C</a:t>
              </a:r>
              <a:endParaRPr lang="en-US" sz="1600" dirty="0">
                <a:cs typeface="Arial" panose="020B0604020202020204" pitchFamily="34" charset="0"/>
              </a:endParaRPr>
            </a:p>
          </p:txBody>
        </p:sp>
      </p:grpSp>
      <p:grpSp>
        <p:nvGrpSpPr>
          <p:cNvPr id="7" name="Group 58"/>
          <p:cNvGrpSpPr>
            <a:grpSpLocks/>
          </p:cNvGrpSpPr>
          <p:nvPr/>
        </p:nvGrpSpPr>
        <p:grpSpPr bwMode="auto">
          <a:xfrm>
            <a:off x="4724401" y="2057401"/>
            <a:ext cx="2170113" cy="1828799"/>
            <a:chOff x="3413125" y="2133601"/>
            <a:chExt cx="2170113" cy="1828799"/>
          </a:xfrm>
        </p:grpSpPr>
        <p:grpSp>
          <p:nvGrpSpPr>
            <p:cNvPr id="22549" name="Group 98"/>
            <p:cNvGrpSpPr>
              <a:grpSpLocks/>
            </p:cNvGrpSpPr>
            <p:nvPr/>
          </p:nvGrpSpPr>
          <p:grpSpPr bwMode="auto">
            <a:xfrm>
              <a:off x="3413125" y="2133601"/>
              <a:ext cx="2170113" cy="1828799"/>
              <a:chOff x="3352800" y="2209800"/>
              <a:chExt cx="2170497" cy="1829406"/>
            </a:xfrm>
          </p:grpSpPr>
          <p:pic>
            <p:nvPicPr>
              <p:cNvPr id="22551" name="Picture 96"/>
              <p:cNvPicPr>
                <a:picLocks noChangeAspect="1"/>
              </p:cNvPicPr>
              <p:nvPr/>
            </p:nvPicPr>
            <p:blipFill>
              <a:blip r:embed="rId13" cstate="screen">
                <a:extLst>
                  <a:ext uri="{BEBA8EAE-BF5A-486C-A8C5-ECC9F3942E4B}">
                    <a14:imgProps xmlns:a14="http://schemas.microsoft.com/office/drawing/2010/main">
                      <a14:imgLayer r:embed="rId1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5105709" y="3854613"/>
                <a:ext cx="189297" cy="184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2" name="Picture 95"/>
              <p:cNvPicPr>
                <a:picLocks noChangeAspect="1"/>
              </p:cNvPicPr>
              <p:nvPr/>
            </p:nvPicPr>
            <p:blipFill>
              <a:blip r:embed="rId15" cstate="screen">
                <a:extLst>
                  <a:ext uri="{BEBA8EAE-BF5A-486C-A8C5-ECC9F3942E4B}">
                    <a14:imgProps xmlns:a14="http://schemas.microsoft.com/office/drawing/2010/main">
                      <a14:imgLayer r:embed="rId16">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5258136" y="3626385"/>
                <a:ext cx="213848" cy="20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3" name="Picture 76"/>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4343400" y="3166298"/>
                <a:ext cx="609600" cy="54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traight Arrow Connector 36"/>
              <p:cNvCxnSpPr/>
              <p:nvPr/>
            </p:nvCxnSpPr>
            <p:spPr bwMode="auto">
              <a:xfrm>
                <a:off x="3352800" y="3429000"/>
                <a:ext cx="9144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pic>
            <p:nvPicPr>
              <p:cNvPr id="22555" name="Picture 40"/>
              <p:cNvPicPr>
                <a:picLocks noChangeAspect="1"/>
              </p:cNvPicPr>
              <p:nvPr/>
            </p:nvPicPr>
            <p:blipFill>
              <a:blip r:embed="rId13" cstate="screen">
                <a:extLst>
                  <a:ext uri="{BEBA8EAE-BF5A-486C-A8C5-ECC9F3942E4B}">
                    <a14:imgProps xmlns:a14="http://schemas.microsoft.com/office/drawing/2010/main">
                      <a14:imgLayer r:embed="rId1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5334000" y="3818809"/>
                <a:ext cx="189297" cy="184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5" name="Straight Arrow Connector 64"/>
              <p:cNvCxnSpPr/>
              <p:nvPr/>
            </p:nvCxnSpPr>
            <p:spPr bwMode="auto">
              <a:xfrm>
                <a:off x="3352800" y="2819400"/>
                <a:ext cx="21336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66" name="Straight Arrow Connector 65"/>
              <p:cNvCxnSpPr/>
              <p:nvPr/>
            </p:nvCxnSpPr>
            <p:spPr bwMode="auto">
              <a:xfrm>
                <a:off x="3352800" y="2209800"/>
                <a:ext cx="21336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91" name="Straight Arrow Connector 90"/>
              <p:cNvCxnSpPr/>
              <p:nvPr/>
            </p:nvCxnSpPr>
            <p:spPr bwMode="auto">
              <a:xfrm>
                <a:off x="5029200" y="3429000"/>
                <a:ext cx="4572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sp>
            <p:nvSpPr>
              <p:cNvPr id="94" name="Text Box 5"/>
              <p:cNvSpPr txBox="1">
                <a:spLocks noChangeArrowheads="1"/>
              </p:cNvSpPr>
              <p:nvPr/>
            </p:nvSpPr>
            <p:spPr bwMode="auto">
              <a:xfrm>
                <a:off x="4343575" y="3276955"/>
                <a:ext cx="685921" cy="307879"/>
              </a:xfrm>
              <a:prstGeom prst="rect">
                <a:avLst/>
              </a:prstGeom>
              <a:noFill/>
              <a:ln w="9525">
                <a:noFill/>
                <a:miter lim="800000"/>
                <a:headEnd/>
                <a:tailEnd/>
              </a:ln>
            </p:spPr>
            <p:txBody>
              <a:bodyPr>
                <a:spAutoFit/>
              </a:bodyPr>
              <a:lstStyle/>
              <a:p>
                <a:pPr algn="ctr" eaLnBrk="1" hangingPunct="1">
                  <a:defRPr/>
                </a:pPr>
                <a:r>
                  <a:rPr lang="en-US" sz="1400" b="1" baseline="30000" dirty="0">
                    <a:cs typeface="Arial" panose="020B0604020202020204" pitchFamily="34" charset="0"/>
                  </a:rPr>
                  <a:t>18</a:t>
                </a:r>
                <a:r>
                  <a:rPr lang="en-US" sz="1400" b="1" dirty="0">
                    <a:cs typeface="Arial" panose="020B0604020202020204" pitchFamily="34" charset="0"/>
                  </a:rPr>
                  <a:t>O</a:t>
                </a:r>
                <a:endParaRPr lang="en-US" sz="1600" dirty="0">
                  <a:cs typeface="Arial" panose="020B0604020202020204" pitchFamily="34" charset="0"/>
                </a:endParaRPr>
              </a:p>
            </p:txBody>
          </p:sp>
        </p:grpSp>
        <p:sp>
          <p:nvSpPr>
            <p:cNvPr id="22550" name="Explosion 2 57"/>
            <p:cNvSpPr>
              <a:spLocks noChangeArrowheads="1"/>
            </p:cNvSpPr>
            <p:nvPr/>
          </p:nvSpPr>
          <p:spPr bwMode="auto">
            <a:xfrm>
              <a:off x="4267200" y="2895600"/>
              <a:ext cx="914400" cy="914400"/>
            </a:xfrm>
            <a:prstGeom prst="irregularSeal2">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Arial" panose="020B0604020202020204" pitchFamily="34" charset="0"/>
                <a:cs typeface="Arial" panose="020B0604020202020204" pitchFamily="34" charset="0"/>
              </a:endParaRPr>
            </a:p>
          </p:txBody>
        </p:sp>
      </p:grpSp>
      <p:sp>
        <p:nvSpPr>
          <p:cNvPr id="58" name="Text Box 5"/>
          <p:cNvSpPr txBox="1">
            <a:spLocks noChangeArrowheads="1"/>
          </p:cNvSpPr>
          <p:nvPr/>
        </p:nvSpPr>
        <p:spPr bwMode="auto">
          <a:xfrm>
            <a:off x="9561719" y="3589071"/>
            <a:ext cx="685801" cy="338138"/>
          </a:xfrm>
          <a:prstGeom prst="rect">
            <a:avLst/>
          </a:prstGeom>
          <a:noFill/>
          <a:ln w="9525">
            <a:noFill/>
            <a:miter lim="800000"/>
            <a:headEnd/>
            <a:tailEnd/>
          </a:ln>
        </p:spPr>
        <p:txBody>
          <a:bodyPr>
            <a:spAutoFit/>
          </a:bodyPr>
          <a:lstStyle/>
          <a:p>
            <a:pPr eaLnBrk="1" hangingPunct="1">
              <a:defRPr/>
            </a:pPr>
            <a:r>
              <a:rPr lang="en-US" sz="1600" b="1" dirty="0">
                <a:cs typeface="Arial" panose="020B0604020202020204" pitchFamily="34" charset="0"/>
              </a:rPr>
              <a:t>or</a:t>
            </a:r>
            <a:endParaRPr lang="en-US" sz="1600" dirty="0">
              <a:cs typeface="Arial" panose="020B0604020202020204" pitchFamily="34" charset="0"/>
            </a:endParaRPr>
          </a:p>
        </p:txBody>
      </p:sp>
      <p:sp>
        <p:nvSpPr>
          <p:cNvPr id="59" name="Text Box 5"/>
          <p:cNvSpPr txBox="1">
            <a:spLocks noChangeArrowheads="1"/>
          </p:cNvSpPr>
          <p:nvPr/>
        </p:nvSpPr>
        <p:spPr bwMode="auto">
          <a:xfrm>
            <a:off x="9561719" y="4163874"/>
            <a:ext cx="685801" cy="338138"/>
          </a:xfrm>
          <a:prstGeom prst="rect">
            <a:avLst/>
          </a:prstGeom>
          <a:noFill/>
          <a:ln w="9525">
            <a:noFill/>
            <a:miter lim="800000"/>
            <a:headEnd/>
            <a:tailEnd/>
          </a:ln>
        </p:spPr>
        <p:txBody>
          <a:bodyPr>
            <a:spAutoFit/>
          </a:bodyPr>
          <a:lstStyle/>
          <a:p>
            <a:pPr eaLnBrk="1" hangingPunct="1">
              <a:defRPr/>
            </a:pPr>
            <a:r>
              <a:rPr lang="en-US" sz="1600" b="1" dirty="0">
                <a:cs typeface="Arial" panose="020B0604020202020204" pitchFamily="34" charset="0"/>
              </a:rPr>
              <a:t>or…</a:t>
            </a:r>
            <a:endParaRPr lang="en-US" sz="1600" dirty="0">
              <a:cs typeface="Arial" panose="020B0604020202020204" pitchFamily="34" charset="0"/>
            </a:endParaRPr>
          </a:p>
        </p:txBody>
      </p:sp>
    </p:spTree>
    <p:extLst>
      <p:ext uri="{BB962C8B-B14F-4D97-AF65-F5344CB8AC3E}">
        <p14:creationId xmlns:p14="http://schemas.microsoft.com/office/powerpoint/2010/main" val="320447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2000"/>
                                        <p:tgtEl>
                                          <p:spTgt spid="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childTnLst>
                          </p:cTn>
                        </p:par>
                        <p:par>
                          <p:cTn id="17" fill="hold" nodeType="afterGroup">
                            <p:stCondLst>
                              <p:cond delay="1000"/>
                            </p:stCondLst>
                            <p:childTnLst>
                              <p:par>
                                <p:cTn id="18" presetID="2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2000"/>
                                        <p:tgtEl>
                                          <p:spTgt spid="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084"/>
                                        </p:tgtEl>
                                        <p:attrNameLst>
                                          <p:attrName>style.visibility</p:attrName>
                                        </p:attrNameLst>
                                      </p:cBhvr>
                                      <p:to>
                                        <p:strVal val="visible"/>
                                      </p:to>
                                    </p:set>
                                    <p:animEffect transition="in" filter="fade">
                                      <p:cBhvr>
                                        <p:cTn id="25" dur="500"/>
                                        <p:tgtEl>
                                          <p:spTgt spid="3084"/>
                                        </p:tgtEl>
                                      </p:cBhvr>
                                    </p:animEffect>
                                  </p:childTnLst>
                                </p:cTn>
                              </p:par>
                            </p:childTnLst>
                          </p:cTn>
                        </p:par>
                        <p:par>
                          <p:cTn id="26" fill="hold" nodeType="afterGroup">
                            <p:stCondLst>
                              <p:cond delay="500"/>
                            </p:stCondLst>
                            <p:childTnLst>
                              <p:par>
                                <p:cTn id="27" presetID="22" presetClass="entr" presetSubtype="8"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2000"/>
                                        <p:tgtEl>
                                          <p:spTgt spid="4"/>
                                        </p:tgtEl>
                                      </p:cBhvr>
                                    </p:animEffect>
                                  </p:childTnLst>
                                </p:cTn>
                              </p:par>
                            </p:childTnLst>
                          </p:cTn>
                        </p:par>
                        <p:par>
                          <p:cTn id="30" fill="hold" nodeType="afterGroup">
                            <p:stCondLst>
                              <p:cond delay="2500"/>
                            </p:stCondLst>
                            <p:childTnLst>
                              <p:par>
                                <p:cTn id="31" presetID="10"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200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fade">
                                      <p:cBhvr>
                                        <p:cTn id="3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 grpId="0"/>
      <p:bldP spid="58" grpId="0"/>
      <p:bldP spid="5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2" cstate="print">
            <a:extLst>
              <a:ext uri="{28A0092B-C50C-407E-A947-70E740481C1C}">
                <a14:useLocalDpi xmlns:a14="http://schemas.microsoft.com/office/drawing/2010/main" val="0"/>
              </a:ext>
            </a:extLst>
          </a:blip>
          <a:srcRect t="33333" b="11111"/>
          <a:stretch/>
        </p:blipFill>
        <p:spPr>
          <a:xfrm>
            <a:off x="2329543" y="1106966"/>
            <a:ext cx="8875059" cy="3810000"/>
          </a:xfrm>
          <a:prstGeom prst="rect">
            <a:avLst/>
          </a:prstGeom>
        </p:spPr>
      </p:pic>
      <p:sp>
        <p:nvSpPr>
          <p:cNvPr id="2" name="Title 1"/>
          <p:cNvSpPr>
            <a:spLocks noGrp="1"/>
          </p:cNvSpPr>
          <p:nvPr>
            <p:ph type="title"/>
          </p:nvPr>
        </p:nvSpPr>
        <p:spPr>
          <a:xfrm>
            <a:off x="0" y="-62687"/>
            <a:ext cx="12192000" cy="1128674"/>
          </a:xfrm>
        </p:spPr>
        <p:txBody>
          <a:bodyPr/>
          <a:lstStyle/>
          <a:p>
            <a:r>
              <a:rPr lang="en-US" sz="4000" dirty="0">
                <a:solidFill>
                  <a:schemeClr val="tx1"/>
                </a:solidFill>
              </a:rPr>
              <a:t>Fragment Separator (a.k.a. “the filter”)</a:t>
            </a:r>
          </a:p>
        </p:txBody>
      </p:sp>
      <p:sp>
        <p:nvSpPr>
          <p:cNvPr id="8" name="Freeform 8"/>
          <p:cNvSpPr>
            <a:spLocks/>
          </p:cNvSpPr>
          <p:nvPr/>
        </p:nvSpPr>
        <p:spPr bwMode="auto">
          <a:xfrm>
            <a:off x="3815974" y="3366274"/>
            <a:ext cx="3510708" cy="1658152"/>
          </a:xfrm>
          <a:custGeom>
            <a:avLst/>
            <a:gdLst>
              <a:gd name="T0" fmla="*/ 0 w 2456"/>
              <a:gd name="T1" fmla="*/ 0 h 1160"/>
              <a:gd name="T2" fmla="*/ 2147483646 w 2456"/>
              <a:gd name="T3" fmla="*/ 2147483646 h 1160"/>
              <a:gd name="T4" fmla="*/ 2147483646 w 2456"/>
              <a:gd name="T5" fmla="*/ 2147483646 h 1160"/>
              <a:gd name="T6" fmla="*/ 2147483646 w 2456"/>
              <a:gd name="T7" fmla="*/ 2147483646 h 1160"/>
              <a:gd name="T8" fmla="*/ 0 60000 65536"/>
              <a:gd name="T9" fmla="*/ 0 60000 65536"/>
              <a:gd name="T10" fmla="*/ 0 60000 65536"/>
              <a:gd name="T11" fmla="*/ 0 60000 65536"/>
              <a:gd name="T12" fmla="*/ 0 w 2456"/>
              <a:gd name="T13" fmla="*/ 0 h 1160"/>
              <a:gd name="T14" fmla="*/ 2456 w 2456"/>
              <a:gd name="T15" fmla="*/ 1160 h 1160"/>
            </a:gdLst>
            <a:ahLst/>
            <a:cxnLst>
              <a:cxn ang="T8">
                <a:pos x="T0" y="T1"/>
              </a:cxn>
              <a:cxn ang="T9">
                <a:pos x="T2" y="T3"/>
              </a:cxn>
              <a:cxn ang="T10">
                <a:pos x="T4" y="T5"/>
              </a:cxn>
              <a:cxn ang="T11">
                <a:pos x="T6" y="T7"/>
              </a:cxn>
            </a:cxnLst>
            <a:rect l="T12" t="T13" r="T14" b="T15"/>
            <a:pathLst>
              <a:path w="2456" h="1160">
                <a:moveTo>
                  <a:pt x="0" y="0"/>
                </a:moveTo>
                <a:cubicBezTo>
                  <a:pt x="388" y="12"/>
                  <a:pt x="776" y="24"/>
                  <a:pt x="1152" y="192"/>
                </a:cubicBezTo>
                <a:cubicBezTo>
                  <a:pt x="1528" y="360"/>
                  <a:pt x="2056" y="856"/>
                  <a:pt x="2256" y="1008"/>
                </a:cubicBezTo>
                <a:cubicBezTo>
                  <a:pt x="2456" y="1160"/>
                  <a:pt x="2328" y="1080"/>
                  <a:pt x="2352" y="110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ヒラギノ角ゴ Pro W3"/>
              <a:cs typeface="Arial" panose="020B0604020202020204" pitchFamily="34" charset="0"/>
            </a:endParaRPr>
          </a:p>
        </p:txBody>
      </p:sp>
      <p:sp>
        <p:nvSpPr>
          <p:cNvPr id="9" name="AutoShape 9"/>
          <p:cNvSpPr>
            <a:spLocks noChangeArrowheads="1"/>
          </p:cNvSpPr>
          <p:nvPr/>
        </p:nvSpPr>
        <p:spPr bwMode="auto">
          <a:xfrm>
            <a:off x="2574077" y="2862621"/>
            <a:ext cx="548905" cy="548905"/>
          </a:xfrm>
          <a:prstGeom prst="irregularSeal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prstClr val="black"/>
              </a:solidFill>
              <a:effectLst/>
              <a:uLnTx/>
              <a:uFillTx/>
              <a:latin typeface="Arial" panose="020B0604020202020204" pitchFamily="34" charset="0"/>
              <a:ea typeface="ヒラギノ角ゴ Pro W3"/>
              <a:cs typeface="Arial" panose="020B0604020202020204" pitchFamily="34" charset="0"/>
            </a:endParaRPr>
          </a:p>
        </p:txBody>
      </p:sp>
      <p:sp>
        <p:nvSpPr>
          <p:cNvPr id="29" name="Line 23"/>
          <p:cNvSpPr>
            <a:spLocks noChangeShapeType="1"/>
          </p:cNvSpPr>
          <p:nvPr/>
        </p:nvSpPr>
        <p:spPr bwMode="auto">
          <a:xfrm flipV="1">
            <a:off x="5177606" y="3411525"/>
            <a:ext cx="1063480" cy="343616"/>
          </a:xfrm>
          <a:prstGeom prst="line">
            <a:avLst/>
          </a:prstGeom>
          <a:noFill/>
          <a:ln w="127000">
            <a:gradFill>
              <a:gsLst>
                <a:gs pos="0">
                  <a:srgbClr val="FF0000"/>
                </a:gs>
                <a:gs pos="18000">
                  <a:srgbClr val="FFFF00"/>
                </a:gs>
                <a:gs pos="31000">
                  <a:srgbClr val="00B050"/>
                </a:gs>
                <a:gs pos="38000">
                  <a:srgbClr val="00B0F0"/>
                </a:gs>
                <a:gs pos="49000">
                  <a:srgbClr val="7030A0"/>
                </a:gs>
              </a:gsLst>
              <a:lin ang="0" scaled="0"/>
            </a:gradFill>
            <a:round/>
            <a:headEnd/>
            <a:tailEnd type="triangle" w="lg" len="med"/>
          </a:ln>
          <a:effectLst>
            <a:glow rad="254000">
              <a:schemeClr val="bg1">
                <a:alpha val="75000"/>
              </a:schemeClr>
            </a:glow>
          </a:effectLst>
          <a:extLst>
            <a:ext uri="{909E8E84-426E-40DD-AFC4-6F175D3DCCD1}">
              <a14:hiddenFill xmlns:a14="http://schemas.microsoft.com/office/drawing/2010/main">
                <a:noFill/>
              </a14:hiddenFill>
            </a:ext>
          </a:extLst>
        </p:spPr>
        <p:txBody>
          <a:bodyPr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ヒラギノ角ゴ Pro W3"/>
              <a:cs typeface="+mn-cs"/>
            </a:endParaRPr>
          </a:p>
        </p:txBody>
      </p:sp>
      <p:sp>
        <p:nvSpPr>
          <p:cNvPr id="22" name="Rectangle 21"/>
          <p:cNvSpPr/>
          <p:nvPr/>
        </p:nvSpPr>
        <p:spPr>
          <a:xfrm>
            <a:off x="8456166" y="2780644"/>
            <a:ext cx="2402641" cy="213632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9" name="Rectangle 38"/>
          <p:cNvSpPr/>
          <p:nvPr/>
        </p:nvSpPr>
        <p:spPr>
          <a:xfrm>
            <a:off x="2277429" y="4206190"/>
            <a:ext cx="1527048" cy="35642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7" name="Line 23"/>
          <p:cNvSpPr>
            <a:spLocks noChangeShapeType="1"/>
          </p:cNvSpPr>
          <p:nvPr/>
        </p:nvSpPr>
        <p:spPr bwMode="auto">
          <a:xfrm flipV="1">
            <a:off x="3815975" y="3985668"/>
            <a:ext cx="1016564" cy="485749"/>
          </a:xfrm>
          <a:prstGeom prst="line">
            <a:avLst/>
          </a:prstGeom>
          <a:noFill/>
          <a:ln w="127000">
            <a:solidFill>
              <a:srgbClr val="FF0000"/>
            </a:solidFill>
            <a:round/>
            <a:headEnd/>
            <a:tailEnd type="triangle" w="lg" len="med"/>
          </a:ln>
          <a:effectLst>
            <a:glow rad="228600">
              <a:schemeClr val="bg1">
                <a:alpha val="75000"/>
              </a:schemeClr>
            </a:glow>
          </a:effectLst>
          <a:extLst>
            <a:ext uri="{909E8E84-426E-40DD-AFC4-6F175D3DCCD1}">
              <a14:hiddenFill xmlns:a14="http://schemas.microsoft.com/office/drawing/2010/main">
                <a:noFill/>
              </a14:hiddenFill>
            </a:ext>
          </a:extLst>
        </p:spPr>
        <p:txBody>
          <a:bodyPr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ヒラギノ角ゴ Pro W3"/>
              <a:cs typeface="+mn-cs"/>
            </a:endParaRPr>
          </a:p>
        </p:txBody>
      </p:sp>
      <p:sp>
        <p:nvSpPr>
          <p:cNvPr id="28" name="AutoShape 22"/>
          <p:cNvSpPr>
            <a:spLocks noChangeArrowheads="1"/>
          </p:cNvSpPr>
          <p:nvPr/>
        </p:nvSpPr>
        <p:spPr bwMode="auto">
          <a:xfrm>
            <a:off x="4720134" y="3649607"/>
            <a:ext cx="457200" cy="457200"/>
          </a:xfrm>
          <a:prstGeom prst="irregularSeal2">
            <a:avLst/>
          </a:prstGeom>
          <a:solidFill>
            <a:srgbClr val="FFFF00"/>
          </a:solidFill>
          <a:ln w="19050" algn="ctr">
            <a:solidFill>
              <a:srgbClr val="FF0000"/>
            </a:solidFill>
            <a:miter lim="800000"/>
            <a:headEnd/>
            <a:tailEnd/>
          </a:ln>
          <a:effectLst>
            <a:glow rad="101600">
              <a:schemeClr val="bg1">
                <a:alpha val="60000"/>
              </a:schemeClr>
            </a:glow>
          </a:effec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prstClr val="black"/>
              </a:solidFill>
              <a:effectLst/>
              <a:uLnTx/>
              <a:uFillTx/>
              <a:latin typeface="Times New Roman" panose="02020603050405020304" pitchFamily="18" charset="0"/>
              <a:ea typeface="ヒラギノ角ゴ Pro W3"/>
              <a:cs typeface="+mn-cs"/>
            </a:endParaRPr>
          </a:p>
        </p:txBody>
      </p:sp>
      <p:sp>
        <p:nvSpPr>
          <p:cNvPr id="37" name="TextBox 36"/>
          <p:cNvSpPr txBox="1"/>
          <p:nvPr/>
        </p:nvSpPr>
        <p:spPr>
          <a:xfrm rot="2700000">
            <a:off x="2270485" y="2921646"/>
            <a:ext cx="2056974" cy="1200329"/>
          </a:xfrm>
          <a:prstGeom prst="rect">
            <a:avLst/>
          </a:prstGeom>
          <a:noFill/>
        </p:spPr>
        <p:txBody>
          <a:bodyPr wrap="non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ヒラギノ角ゴ Pro W3"/>
                <a:cs typeface="+mn-cs"/>
              </a:rPr>
              <a:t>Primary Beam</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ヒラギノ角ゴ Pro W3"/>
                <a:cs typeface="+mn-cs"/>
              </a:rPr>
              <a:t>from accelerator</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ヒラギノ角ゴ Pro W3"/>
                <a:cs typeface="+mn-cs"/>
              </a:rPr>
              <a:t>(lots of one </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ヒラギノ角ゴ Pro W3"/>
                <a:cs typeface="+mn-cs"/>
              </a:rPr>
              <a:t>stable isotope)</a:t>
            </a:r>
          </a:p>
        </p:txBody>
      </p:sp>
      <p:grpSp>
        <p:nvGrpSpPr>
          <p:cNvPr id="40" name="Group 3"/>
          <p:cNvGrpSpPr>
            <a:grpSpLocks/>
          </p:cNvGrpSpPr>
          <p:nvPr/>
        </p:nvGrpSpPr>
        <p:grpSpPr bwMode="auto">
          <a:xfrm>
            <a:off x="2386347" y="4395513"/>
            <a:ext cx="1842649" cy="1612174"/>
            <a:chOff x="336" y="2432"/>
            <a:chExt cx="1607" cy="1406"/>
          </a:xfrm>
        </p:grpSpPr>
        <p:pic>
          <p:nvPicPr>
            <p:cNvPr id="42"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992" r="29172"/>
            <a:stretch/>
          </p:blipFill>
          <p:spPr bwMode="auto">
            <a:xfrm>
              <a:off x="336" y="2432"/>
              <a:ext cx="1607" cy="1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Line 6"/>
            <p:cNvSpPr>
              <a:spLocks noChangeShapeType="1"/>
            </p:cNvSpPr>
            <p:nvPr/>
          </p:nvSpPr>
          <p:spPr bwMode="auto">
            <a:xfrm flipH="1" flipV="1">
              <a:off x="1296" y="3327"/>
              <a:ext cx="271" cy="39"/>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ヒラギノ角ゴ Pro W3"/>
                <a:cs typeface="+mn-cs"/>
              </a:endParaRPr>
            </a:p>
          </p:txBody>
        </p:sp>
      </p:grpSp>
      <p:grpSp>
        <p:nvGrpSpPr>
          <p:cNvPr id="45" name="Group 9"/>
          <p:cNvGrpSpPr>
            <a:grpSpLocks/>
          </p:cNvGrpSpPr>
          <p:nvPr/>
        </p:nvGrpSpPr>
        <p:grpSpPr bwMode="auto">
          <a:xfrm>
            <a:off x="5495760" y="4016069"/>
            <a:ext cx="2178614" cy="1641988"/>
            <a:chOff x="1395" y="2345"/>
            <a:chExt cx="1900" cy="1432"/>
          </a:xfrm>
          <a:solidFill>
            <a:srgbClr val="FFFFFF">
              <a:alpha val="50196"/>
            </a:srgbClr>
          </a:solidFill>
        </p:grpSpPr>
        <p:pic>
          <p:nvPicPr>
            <p:cNvPr id="47" name="Picture 1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896" r="28860"/>
            <a:stretch/>
          </p:blipFill>
          <p:spPr bwMode="auto">
            <a:xfrm>
              <a:off x="1395" y="2345"/>
              <a:ext cx="1642" cy="14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48" name="Line 12"/>
            <p:cNvSpPr>
              <a:spLocks noChangeShapeType="1"/>
            </p:cNvSpPr>
            <p:nvPr/>
          </p:nvSpPr>
          <p:spPr bwMode="auto">
            <a:xfrm flipH="1" flipV="1">
              <a:off x="3024" y="3336"/>
              <a:ext cx="271" cy="39"/>
            </a:xfrm>
            <a:prstGeom prst="line">
              <a:avLst/>
            </a:prstGeom>
            <a:grpFill/>
            <a:ln w="9525">
              <a:solidFill>
                <a:srgbClr val="FFFFCC"/>
              </a:solidFill>
              <a:round/>
              <a:headEnd/>
              <a:tailEnd/>
            </a:ln>
          </p:spPr>
          <p:txBody>
            <a:bodyPr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ヒラギノ角ゴ Pro W3"/>
                <a:cs typeface="+mn-cs"/>
              </a:endParaRPr>
            </a:p>
          </p:txBody>
        </p:sp>
      </p:grpSp>
      <p:grpSp>
        <p:nvGrpSpPr>
          <p:cNvPr id="50" name="Group 15"/>
          <p:cNvGrpSpPr>
            <a:grpSpLocks/>
          </p:cNvGrpSpPr>
          <p:nvPr/>
        </p:nvGrpSpPr>
        <p:grpSpPr bwMode="auto">
          <a:xfrm>
            <a:off x="8984198" y="3772135"/>
            <a:ext cx="1882781" cy="1690146"/>
            <a:chOff x="3801" y="1901"/>
            <a:chExt cx="1642" cy="1474"/>
          </a:xfrm>
        </p:grpSpPr>
        <p:pic>
          <p:nvPicPr>
            <p:cNvPr id="52" name="Picture 17"/>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9149" r="29228"/>
            <a:stretch/>
          </p:blipFill>
          <p:spPr bwMode="auto">
            <a:xfrm>
              <a:off x="3801" y="1901"/>
              <a:ext cx="1642" cy="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Line 18"/>
            <p:cNvSpPr>
              <a:spLocks noChangeShapeType="1"/>
            </p:cNvSpPr>
            <p:nvPr/>
          </p:nvSpPr>
          <p:spPr bwMode="auto">
            <a:xfrm flipH="1" flipV="1">
              <a:off x="4752" y="3336"/>
              <a:ext cx="271" cy="39"/>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ヒラギノ角ゴ Pro W3"/>
                <a:cs typeface="+mn-cs"/>
              </a:endParaRPr>
            </a:p>
          </p:txBody>
        </p:sp>
      </p:grpSp>
      <p:sp>
        <p:nvSpPr>
          <p:cNvPr id="35" name="TextBox 34"/>
          <p:cNvSpPr txBox="1"/>
          <p:nvPr/>
        </p:nvSpPr>
        <p:spPr>
          <a:xfrm rot="2700000">
            <a:off x="2429738" y="2595977"/>
            <a:ext cx="2839239"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ヒラギノ角ゴ Pro W3"/>
                <a:cs typeface="+mn-cs"/>
              </a:rPr>
              <a:t>Fragmentation on target</a:t>
            </a:r>
          </a:p>
        </p:txBody>
      </p:sp>
      <p:sp>
        <p:nvSpPr>
          <p:cNvPr id="36" name="TextBox 35"/>
          <p:cNvSpPr txBox="1"/>
          <p:nvPr/>
        </p:nvSpPr>
        <p:spPr>
          <a:xfrm rot="2700000">
            <a:off x="3644954" y="2190740"/>
            <a:ext cx="2198038" cy="923330"/>
          </a:xfrm>
          <a:prstGeom prst="rect">
            <a:avLst/>
          </a:prstGeom>
          <a:noFill/>
        </p:spPr>
        <p:txBody>
          <a:bodyPr wrap="non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ヒラギノ角ゴ Pro W3"/>
                <a:cs typeface="+mn-cs"/>
              </a:rPr>
              <a:t>Fragmented Beam</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ヒラギノ角ゴ Pro W3"/>
                <a:cs typeface="+mn-cs"/>
              </a:rPr>
              <a:t>(many isotopes, </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ヒラギノ角ゴ Pro W3"/>
                <a:cs typeface="+mn-cs"/>
              </a:rPr>
              <a:t>some rare)</a:t>
            </a:r>
          </a:p>
        </p:txBody>
      </p:sp>
      <p:grpSp>
        <p:nvGrpSpPr>
          <p:cNvPr id="4" name="Group 3">
            <a:extLst>
              <a:ext uri="{FF2B5EF4-FFF2-40B4-BE49-F238E27FC236}">
                <a16:creationId xmlns:a16="http://schemas.microsoft.com/office/drawing/2014/main" id="{DF752E6F-7E1E-0D3C-51E4-6A32DC74B646}"/>
              </a:ext>
            </a:extLst>
          </p:cNvPr>
          <p:cNvGrpSpPr/>
          <p:nvPr/>
        </p:nvGrpSpPr>
        <p:grpSpPr>
          <a:xfrm>
            <a:off x="6468092" y="1288233"/>
            <a:ext cx="4189548" cy="1924537"/>
            <a:chOff x="5783510" y="1288233"/>
            <a:chExt cx="4189548" cy="1924537"/>
          </a:xfrm>
        </p:grpSpPr>
        <p:grpSp>
          <p:nvGrpSpPr>
            <p:cNvPr id="30" name="Group 29"/>
            <p:cNvGrpSpPr/>
            <p:nvPr/>
          </p:nvGrpSpPr>
          <p:grpSpPr>
            <a:xfrm>
              <a:off x="5867401" y="1545019"/>
              <a:ext cx="4105657" cy="1624364"/>
              <a:chOff x="3916284" y="1039808"/>
              <a:chExt cx="4105657" cy="1624364"/>
            </a:xfrm>
            <a:effectLst>
              <a:glow rad="228600">
                <a:schemeClr val="bg1">
                  <a:alpha val="74000"/>
                </a:schemeClr>
              </a:glow>
            </a:effectLst>
          </p:grpSpPr>
          <p:sp>
            <p:nvSpPr>
              <p:cNvPr id="31" name="Line 24"/>
              <p:cNvSpPr>
                <a:spLocks noChangeShapeType="1"/>
              </p:cNvSpPr>
              <p:nvPr/>
            </p:nvSpPr>
            <p:spPr bwMode="auto">
              <a:xfrm>
                <a:off x="7829917" y="1552189"/>
                <a:ext cx="192024" cy="685799"/>
              </a:xfrm>
              <a:prstGeom prst="line">
                <a:avLst/>
              </a:prstGeom>
              <a:noFill/>
              <a:ln w="19050">
                <a:solidFill>
                  <a:srgbClr val="00B050"/>
                </a:solidFill>
                <a:round/>
                <a:headEnd/>
                <a:tailEnd type="triangle" w="lg" len="med"/>
              </a:ln>
              <a:effectLst>
                <a:glow rad="165100">
                  <a:schemeClr val="bg1">
                    <a:alpha val="77000"/>
                  </a:schemeClr>
                </a:glow>
              </a:effectLst>
              <a:extLst>
                <a:ext uri="{909E8E84-426E-40DD-AFC4-6F175D3DCCD1}">
                  <a14:hiddenFill xmlns:a14="http://schemas.microsoft.com/office/drawing/2010/main">
                    <a:noFill/>
                  </a14:hiddenFill>
                </a:ext>
              </a:extLst>
            </p:spPr>
            <p:txBody>
              <a:bodyPr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ヒラギノ角ゴ Pro W3"/>
                  <a:cs typeface="+mn-cs"/>
                </a:endParaRPr>
              </a:p>
            </p:txBody>
          </p:sp>
          <p:sp>
            <p:nvSpPr>
              <p:cNvPr id="32" name="Line 23"/>
              <p:cNvSpPr>
                <a:spLocks noChangeShapeType="1"/>
              </p:cNvSpPr>
              <p:nvPr/>
            </p:nvSpPr>
            <p:spPr bwMode="auto">
              <a:xfrm flipV="1">
                <a:off x="3916284" y="1699237"/>
                <a:ext cx="594360" cy="964935"/>
              </a:xfrm>
              <a:prstGeom prst="line">
                <a:avLst/>
              </a:prstGeom>
              <a:noFill/>
              <a:ln w="76200">
                <a:gradFill>
                  <a:gsLst>
                    <a:gs pos="0">
                      <a:srgbClr val="FF0000"/>
                    </a:gs>
                    <a:gs pos="24000">
                      <a:srgbClr val="FFFF00"/>
                    </a:gs>
                    <a:gs pos="40000">
                      <a:srgbClr val="00B050"/>
                    </a:gs>
                    <a:gs pos="76000">
                      <a:srgbClr val="00B0F0"/>
                    </a:gs>
                  </a:gsLst>
                  <a:lin ang="0" scaled="0"/>
                </a:gradFill>
                <a:round/>
                <a:headEnd/>
                <a:tailEnd type="triangle" w="lg" len="med"/>
              </a:ln>
              <a:effectLst>
                <a:glow rad="190500">
                  <a:schemeClr val="bg1">
                    <a:alpha val="61000"/>
                  </a:schemeClr>
                </a:glow>
              </a:effectLst>
              <a:extLst>
                <a:ext uri="{909E8E84-426E-40DD-AFC4-6F175D3DCCD1}">
                  <a14:hiddenFill xmlns:a14="http://schemas.microsoft.com/office/drawing/2010/main">
                    <a:noFill/>
                  </a14:hiddenFill>
                </a:ext>
              </a:extLst>
            </p:spPr>
            <p:txBody>
              <a:bodyPr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ヒラギノ角ゴ Pro W3"/>
                  <a:cs typeface="+mn-cs"/>
                </a:endParaRPr>
              </a:p>
            </p:txBody>
          </p:sp>
          <p:sp>
            <p:nvSpPr>
              <p:cNvPr id="33" name="Line 23"/>
              <p:cNvSpPr>
                <a:spLocks noChangeShapeType="1"/>
              </p:cNvSpPr>
              <p:nvPr/>
            </p:nvSpPr>
            <p:spPr bwMode="auto">
              <a:xfrm flipV="1">
                <a:off x="4852360" y="1039808"/>
                <a:ext cx="1313347" cy="317530"/>
              </a:xfrm>
              <a:prstGeom prst="line">
                <a:avLst/>
              </a:prstGeom>
              <a:noFill/>
              <a:ln w="57150">
                <a:gradFill>
                  <a:gsLst>
                    <a:gs pos="0">
                      <a:srgbClr val="FF0000"/>
                    </a:gs>
                    <a:gs pos="32000">
                      <a:srgbClr val="FFFF00"/>
                    </a:gs>
                    <a:gs pos="71000">
                      <a:srgbClr val="00B050"/>
                    </a:gs>
                    <a:gs pos="58000">
                      <a:srgbClr val="00B050"/>
                    </a:gs>
                  </a:gsLst>
                  <a:lin ang="0" scaled="0"/>
                </a:gradFill>
                <a:round/>
                <a:headEnd/>
                <a:tailEnd type="triangle" w="lg" len="med"/>
              </a:ln>
              <a:effectLst>
                <a:glow rad="165100">
                  <a:schemeClr val="bg1">
                    <a:alpha val="58000"/>
                  </a:schemeClr>
                </a:glow>
              </a:effectLst>
              <a:extLst>
                <a:ext uri="{909E8E84-426E-40DD-AFC4-6F175D3DCCD1}">
                  <a14:hiddenFill xmlns:a14="http://schemas.microsoft.com/office/drawing/2010/main">
                    <a:noFill/>
                  </a14:hiddenFill>
                </a:ext>
              </a:extLst>
            </p:spPr>
            <p:txBody>
              <a:bodyPr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ヒラギノ角ゴ Pro W3"/>
                  <a:cs typeface="+mn-cs"/>
                </a:endParaRPr>
              </a:p>
            </p:txBody>
          </p:sp>
          <p:sp>
            <p:nvSpPr>
              <p:cNvPr id="34" name="Line 23"/>
              <p:cNvSpPr>
                <a:spLocks noChangeShapeType="1"/>
              </p:cNvSpPr>
              <p:nvPr/>
            </p:nvSpPr>
            <p:spPr bwMode="auto">
              <a:xfrm>
                <a:off x="6298495" y="1039808"/>
                <a:ext cx="1449125" cy="340111"/>
              </a:xfrm>
              <a:prstGeom prst="line">
                <a:avLst/>
              </a:prstGeom>
              <a:noFill/>
              <a:ln w="38100">
                <a:gradFill>
                  <a:gsLst>
                    <a:gs pos="22000">
                      <a:srgbClr val="FFFF00"/>
                    </a:gs>
                    <a:gs pos="73000">
                      <a:srgbClr val="00B050"/>
                    </a:gs>
                  </a:gsLst>
                  <a:lin ang="0" scaled="0"/>
                </a:gradFill>
                <a:round/>
                <a:headEnd/>
                <a:tailEnd type="triangle" w="lg" len="med"/>
              </a:ln>
              <a:effectLst>
                <a:glow rad="165100">
                  <a:schemeClr val="bg1">
                    <a:alpha val="60000"/>
                  </a:schemeClr>
                </a:glow>
              </a:effectLst>
              <a:extLst>
                <a:ext uri="{909E8E84-426E-40DD-AFC4-6F175D3DCCD1}">
                  <a14:hiddenFill xmlns:a14="http://schemas.microsoft.com/office/drawing/2010/main">
                    <a:noFill/>
                  </a14:hiddenFill>
                </a:ext>
              </a:extLst>
            </p:spPr>
            <p:txBody>
              <a:bodyPr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ヒラギノ角ゴ Pro W3"/>
                  <a:cs typeface="+mn-cs"/>
                </a:endParaRPr>
              </a:p>
            </p:txBody>
          </p:sp>
        </p:grpSp>
        <p:sp>
          <p:nvSpPr>
            <p:cNvPr id="41" name="TextBox 40"/>
            <p:cNvSpPr txBox="1"/>
            <p:nvPr/>
          </p:nvSpPr>
          <p:spPr>
            <a:xfrm rot="18151194">
              <a:off x="5208994" y="2268922"/>
              <a:ext cx="1518364" cy="369332"/>
            </a:xfrm>
            <a:prstGeom prst="rect">
              <a:avLst/>
            </a:prstGeom>
            <a:noFill/>
          </p:spPr>
          <p:txBody>
            <a:bodyPr wrap="non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ヒラギノ角ゴ Pro W3"/>
                  <a:cs typeface="+mn-cs"/>
                </a:rPr>
                <a:t>Filtering out</a:t>
              </a:r>
            </a:p>
          </p:txBody>
        </p:sp>
        <p:sp>
          <p:nvSpPr>
            <p:cNvPr id="44" name="TextBox 43"/>
            <p:cNvSpPr txBox="1"/>
            <p:nvPr/>
          </p:nvSpPr>
          <p:spPr>
            <a:xfrm rot="20742887">
              <a:off x="6358106" y="1313704"/>
              <a:ext cx="1864613" cy="369332"/>
            </a:xfrm>
            <a:prstGeom prst="rect">
              <a:avLst/>
            </a:prstGeom>
            <a:noFill/>
          </p:spPr>
          <p:txBody>
            <a:bodyPr wrap="non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ヒラギノ角ゴ Pro W3"/>
                  <a:cs typeface="+mn-cs"/>
                </a:rPr>
                <a:t>all the isotopes</a:t>
              </a:r>
            </a:p>
          </p:txBody>
        </p:sp>
        <p:sp>
          <p:nvSpPr>
            <p:cNvPr id="46" name="TextBox 45"/>
            <p:cNvSpPr txBox="1"/>
            <p:nvPr/>
          </p:nvSpPr>
          <p:spPr>
            <a:xfrm rot="755507">
              <a:off x="8174902" y="1288233"/>
              <a:ext cx="1710726" cy="369332"/>
            </a:xfrm>
            <a:prstGeom prst="rect">
              <a:avLst/>
            </a:prstGeom>
            <a:noFill/>
          </p:spPr>
          <p:txBody>
            <a:bodyPr wrap="non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ヒラギノ角ゴ Pro W3"/>
                </a:rPr>
                <a:t>we don’t want</a:t>
              </a:r>
              <a:endParaRPr kumimoji="0" lang="en-US" sz="1800" b="1" i="0" u="none" strike="noStrike" kern="1200" cap="none" spc="0" normalizeH="0" baseline="0" noProof="0" dirty="0">
                <a:ln>
                  <a:noFill/>
                </a:ln>
                <a:solidFill>
                  <a:prstClr val="black"/>
                </a:solidFill>
                <a:effectLst/>
                <a:uLnTx/>
                <a:uFillTx/>
                <a:latin typeface="Arial" pitchFamily="34" charset="0"/>
                <a:ea typeface="ヒラギノ角ゴ Pro W3"/>
                <a:cs typeface="+mn-cs"/>
              </a:endParaRPr>
            </a:p>
          </p:txBody>
        </p:sp>
      </p:grpSp>
      <p:sp>
        <p:nvSpPr>
          <p:cNvPr id="38" name="TextBox 37"/>
          <p:cNvSpPr txBox="1"/>
          <p:nvPr/>
        </p:nvSpPr>
        <p:spPr>
          <a:xfrm>
            <a:off x="8839800" y="2814577"/>
            <a:ext cx="3352200" cy="92333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ヒラギノ角ゴ Pro W3"/>
                <a:cs typeface="+mn-cs"/>
              </a:rPr>
              <a:t>Left over after filtering: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ヒラギノ角ゴ Pro W3"/>
                <a:cs typeface="+mn-cs"/>
              </a:rPr>
              <a:t>very few Rare Isotopes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ヒラギノ角ゴ Pro W3"/>
                <a:cs typeface="+mn-cs"/>
              </a:rPr>
              <a:t>that would </a:t>
            </a:r>
            <a:r>
              <a:rPr kumimoji="0" lang="en-US" sz="1800" b="1" i="0" u="none" strike="noStrike" kern="1200" cap="none" spc="0" normalizeH="0" baseline="0" noProof="0" dirty="0">
                <a:ln>
                  <a:noFill/>
                </a:ln>
                <a:solidFill>
                  <a:srgbClr val="FF0000"/>
                </a:solidFill>
                <a:effectLst/>
                <a:uLnTx/>
                <a:uFillTx/>
                <a:latin typeface="Arial" pitchFamily="34" charset="0"/>
                <a:ea typeface="ヒラギノ角ゴ Pro W3"/>
                <a:cs typeface="+mn-cs"/>
              </a:rPr>
              <a:t>only exist in stars</a:t>
            </a:r>
          </a:p>
        </p:txBody>
      </p:sp>
      <p:sp>
        <p:nvSpPr>
          <p:cNvPr id="3" name="TextBox 2">
            <a:extLst>
              <a:ext uri="{FF2B5EF4-FFF2-40B4-BE49-F238E27FC236}">
                <a16:creationId xmlns:a16="http://schemas.microsoft.com/office/drawing/2014/main" id="{38F3ABA4-4B19-8021-7A48-C897406BA59C}"/>
              </a:ext>
            </a:extLst>
          </p:cNvPr>
          <p:cNvSpPr txBox="1"/>
          <p:nvPr/>
        </p:nvSpPr>
        <p:spPr>
          <a:xfrm>
            <a:off x="429824" y="1038466"/>
            <a:ext cx="2455739" cy="1200329"/>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ヒラギノ角ゴ Pro W3"/>
                <a:cs typeface="+mn-cs"/>
              </a:rPr>
              <a:t>90-meter-long chain of powerful magnets forms a “mass spectrometer”</a:t>
            </a:r>
            <a:endParaRPr kumimoji="0" lang="en-US" sz="1800" b="1" i="0" u="none" strike="noStrike" kern="1200" cap="none" spc="0" normalizeH="0" baseline="0" noProof="0" dirty="0">
              <a:ln>
                <a:noFill/>
              </a:ln>
              <a:solidFill>
                <a:srgbClr val="FF0000"/>
              </a:solidFill>
              <a:effectLst/>
              <a:uLnTx/>
              <a:uFillTx/>
              <a:latin typeface="Arial" pitchFamily="34" charset="0"/>
              <a:ea typeface="ヒラギノ角ゴ Pro W3"/>
              <a:cs typeface="+mn-cs"/>
            </a:endParaRPr>
          </a:p>
        </p:txBody>
      </p:sp>
    </p:spTree>
    <p:extLst>
      <p:ext uri="{BB962C8B-B14F-4D97-AF65-F5344CB8AC3E}">
        <p14:creationId xmlns:p14="http://schemas.microsoft.com/office/powerpoint/2010/main" val="304326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wipe(down)">
                                      <p:cBhvr>
                                        <p:cTn id="14" dur="500"/>
                                        <p:tgtEl>
                                          <p:spTgt spid="40"/>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par>
                          <p:cTn id="19" fill="hold">
                            <p:stCondLst>
                              <p:cond delay="0"/>
                            </p:stCondLst>
                            <p:childTnLst>
                              <p:par>
                                <p:cTn id="20" presetID="6" presetClass="emph" presetSubtype="0" fill="hold" grpId="0" nodeType="afterEffect">
                                  <p:stCondLst>
                                    <p:cond delay="0"/>
                                  </p:stCondLst>
                                  <p:childTnLst>
                                    <p:animScale>
                                      <p:cBhvr>
                                        <p:cTn id="21" dur="1000" fill="hold"/>
                                        <p:tgtEl>
                                          <p:spTgt spid="28"/>
                                        </p:tgtEl>
                                      </p:cBhvr>
                                      <p:by x="150000" y="150000"/>
                                    </p:animScale>
                                  </p:childTnLst>
                                </p:cTn>
                              </p:par>
                            </p:childTnLst>
                          </p:cTn>
                        </p:par>
                        <p:par>
                          <p:cTn id="22" fill="hold">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left)">
                                      <p:cBhvr>
                                        <p:cTn id="29" dur="500"/>
                                        <p:tgtEl>
                                          <p:spTgt spid="29"/>
                                        </p:tgtEl>
                                      </p:cBhvr>
                                    </p:animEffect>
                                  </p:childTnLst>
                                </p:cTn>
                              </p:par>
                            </p:childTnLst>
                          </p:cTn>
                        </p:par>
                        <p:par>
                          <p:cTn id="30" fill="hold">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par>
                          <p:cTn id="33" fill="hold">
                            <p:stCondLst>
                              <p:cond delay="500"/>
                            </p:stCondLst>
                            <p:childTnLst>
                              <p:par>
                                <p:cTn id="34" presetID="22" presetClass="entr" presetSubtype="4" fill="hold" nodeType="after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wipe(down)">
                                      <p:cBhvr>
                                        <p:cTn id="36" dur="500"/>
                                        <p:tgtEl>
                                          <p:spTgt spid="4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left)">
                                      <p:cBhvr>
                                        <p:cTn id="41" dur="20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8"/>
                                        </p:tgtEl>
                                        <p:attrNameLst>
                                          <p:attrName>style.visibility</p:attrName>
                                        </p:attrNameLst>
                                      </p:cBhvr>
                                      <p:to>
                                        <p:strVal val="visible"/>
                                      </p:to>
                                    </p:set>
                                  </p:childTnLst>
                                </p:cTn>
                              </p:par>
                            </p:childTnLst>
                          </p:cTn>
                        </p:par>
                        <p:par>
                          <p:cTn id="46" fill="hold">
                            <p:stCondLst>
                              <p:cond delay="0"/>
                            </p:stCondLst>
                            <p:childTnLst>
                              <p:par>
                                <p:cTn id="47" presetID="22" presetClass="entr" presetSubtype="4" fill="hold" nodeType="after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wipe(down)">
                                      <p:cBhvr>
                                        <p:cTn id="4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7" grpId="0" animBg="1"/>
      <p:bldP spid="28" grpId="0" animBg="1"/>
      <p:bldP spid="28" grpId="1" animBg="1"/>
      <p:bldP spid="37" grpId="0"/>
      <p:bldP spid="35" grpId="0"/>
      <p:bldP spid="36" grpId="0"/>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01600" y="231576"/>
            <a:ext cx="11988800" cy="586987"/>
          </a:xfrm>
        </p:spPr>
        <p:txBody>
          <a:bodyPr/>
          <a:lstStyle/>
          <a:p>
            <a:pPr eaLnBrk="1" hangingPunct="1"/>
            <a:r>
              <a:rPr lang="en-US" altLang="en-US" sz="4000" dirty="0"/>
              <a:t>Detectors measure the invisible</a:t>
            </a:r>
          </a:p>
        </p:txBody>
      </p:sp>
      <p:grpSp>
        <p:nvGrpSpPr>
          <p:cNvPr id="2" name="Group 3"/>
          <p:cNvGrpSpPr>
            <a:grpSpLocks/>
          </p:cNvGrpSpPr>
          <p:nvPr/>
        </p:nvGrpSpPr>
        <p:grpSpPr bwMode="auto">
          <a:xfrm>
            <a:off x="1952930" y="1323791"/>
            <a:ext cx="3196375" cy="2176035"/>
            <a:chOff x="192" y="864"/>
            <a:chExt cx="2448" cy="1669"/>
          </a:xfrm>
        </p:grpSpPr>
        <p:grpSp>
          <p:nvGrpSpPr>
            <p:cNvPr id="28684" name="Group 4"/>
            <p:cNvGrpSpPr>
              <a:grpSpLocks/>
            </p:cNvGrpSpPr>
            <p:nvPr/>
          </p:nvGrpSpPr>
          <p:grpSpPr bwMode="auto">
            <a:xfrm>
              <a:off x="192" y="864"/>
              <a:ext cx="2448" cy="1669"/>
              <a:chOff x="192" y="864"/>
              <a:chExt cx="2448" cy="1669"/>
            </a:xfrm>
          </p:grpSpPr>
          <p:pic>
            <p:nvPicPr>
              <p:cNvPr id="28686" name="Picture 5"/>
              <p:cNvPicPr>
                <a:picLocks noChangeAspect="1" noChangeArrowheads="1"/>
              </p:cNvPicPr>
              <p:nvPr/>
            </p:nvPicPr>
            <p:blipFill>
              <a:blip r:embed="rId3">
                <a:extLst>
                  <a:ext uri="{28A0092B-C50C-407E-A947-70E740481C1C}">
                    <a14:useLocalDpi xmlns:a14="http://schemas.microsoft.com/office/drawing/2010/main" val="0"/>
                  </a:ext>
                </a:extLst>
              </a:blip>
              <a:srcRect r="4295" b="16667"/>
              <a:stretch>
                <a:fillRect/>
              </a:stretch>
            </p:blipFill>
            <p:spPr bwMode="auto">
              <a:xfrm>
                <a:off x="192" y="864"/>
                <a:ext cx="2448" cy="1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7" name="Text Box 6"/>
              <p:cNvSpPr txBox="1">
                <a:spLocks noChangeArrowheads="1"/>
              </p:cNvSpPr>
              <p:nvPr/>
            </p:nvSpPr>
            <p:spPr bwMode="auto">
              <a:xfrm>
                <a:off x="780" y="1712"/>
                <a:ext cx="1339" cy="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50000"/>
                  </a:spcBef>
                  <a:buNone/>
                  <a:defRPr/>
                </a:pPr>
                <a:r>
                  <a:rPr lang="en-US" altLang="en-US" sz="1800" b="1" i="1" dirty="0">
                    <a:solidFill>
                      <a:prstClr val="white"/>
                    </a:solidFill>
                    <a:latin typeface="Arial" panose="020B0604020202020204" pitchFamily="34" charset="0"/>
                    <a:cs typeface="Arial" panose="020B0604020202020204" pitchFamily="34" charset="0"/>
                  </a:rPr>
                  <a:t>“Halo nuclei” </a:t>
                </a:r>
                <a:r>
                  <a:rPr lang="en-US" altLang="en-US" sz="1800" b="1" dirty="0">
                    <a:solidFill>
                      <a:prstClr val="white"/>
                    </a:solidFill>
                    <a:latin typeface="Arial" panose="020B0604020202020204" pitchFamily="34" charset="0"/>
                    <a:cs typeface="Arial" panose="020B0604020202020204" pitchFamily="34" charset="0"/>
                  </a:rPr>
                  <a:t>and neutron-rich isotopes</a:t>
                </a:r>
              </a:p>
            </p:txBody>
          </p:sp>
        </p:grpSp>
        <p:sp>
          <p:nvSpPr>
            <p:cNvPr id="28685" name="Text Box 7"/>
            <p:cNvSpPr txBox="1">
              <a:spLocks noChangeArrowheads="1"/>
            </p:cNvSpPr>
            <p:nvPr/>
          </p:nvSpPr>
          <p:spPr bwMode="auto">
            <a:xfrm>
              <a:off x="685" y="1193"/>
              <a:ext cx="1513"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a:spcBef>
                  <a:spcPct val="0"/>
                </a:spcBef>
                <a:buNone/>
                <a:defRPr/>
              </a:pPr>
              <a:r>
                <a:rPr lang="en-US" altLang="en-US" sz="3600" dirty="0" err="1">
                  <a:ln>
                    <a:solidFill>
                      <a:prstClr val="black"/>
                    </a:solidFill>
                  </a:ln>
                  <a:solidFill>
                    <a:srgbClr val="00B050"/>
                  </a:solidFill>
                  <a:latin typeface="Arial Black" panose="020B0A04020102020204" pitchFamily="34" charset="0"/>
                </a:rPr>
                <a:t>MoNA</a:t>
              </a:r>
              <a:r>
                <a:rPr lang="en-US" altLang="en-US" sz="3600" dirty="0">
                  <a:ln>
                    <a:solidFill>
                      <a:prstClr val="black"/>
                    </a:solidFill>
                  </a:ln>
                  <a:solidFill>
                    <a:srgbClr val="00B050"/>
                  </a:solidFill>
                  <a:latin typeface="Arial Black" panose="020B0A04020102020204" pitchFamily="34" charset="0"/>
                </a:rPr>
                <a:t>  </a:t>
              </a:r>
            </a:p>
          </p:txBody>
        </p:sp>
      </p:grpSp>
      <p:grpSp>
        <p:nvGrpSpPr>
          <p:cNvPr id="4" name="Group 12"/>
          <p:cNvGrpSpPr>
            <a:grpSpLocks/>
          </p:cNvGrpSpPr>
          <p:nvPr/>
        </p:nvGrpSpPr>
        <p:grpSpPr bwMode="auto">
          <a:xfrm>
            <a:off x="7315201" y="1323791"/>
            <a:ext cx="2944003" cy="4086716"/>
            <a:chOff x="1275" y="768"/>
            <a:chExt cx="2486" cy="3456"/>
          </a:xfrm>
        </p:grpSpPr>
        <p:pic>
          <p:nvPicPr>
            <p:cNvPr id="28681" name="Picture 13" descr="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5" y="768"/>
              <a:ext cx="2469" cy="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2" name="Text Box 14"/>
            <p:cNvSpPr txBox="1">
              <a:spLocks noChangeArrowheads="1"/>
            </p:cNvSpPr>
            <p:nvPr/>
          </p:nvSpPr>
          <p:spPr bwMode="auto">
            <a:xfrm rot="5400000">
              <a:off x="1870" y="2333"/>
              <a:ext cx="334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a:spcBef>
                  <a:spcPct val="0"/>
                </a:spcBef>
                <a:buNone/>
                <a:defRPr/>
              </a:pPr>
              <a:r>
                <a:rPr lang="en-US" altLang="en-US" sz="2800" dirty="0">
                  <a:ln>
                    <a:solidFill>
                      <a:prstClr val="black"/>
                    </a:solidFill>
                  </a:ln>
                  <a:solidFill>
                    <a:srgbClr val="00B050"/>
                  </a:solidFill>
                  <a:latin typeface="Arial Black" panose="020B0A04020102020204" pitchFamily="34" charset="0"/>
                </a:rPr>
                <a:t>S800 Spectrograph</a:t>
              </a:r>
            </a:p>
          </p:txBody>
        </p:sp>
        <p:sp>
          <p:nvSpPr>
            <p:cNvPr id="28683" name="Text Box 15"/>
            <p:cNvSpPr txBox="1">
              <a:spLocks noChangeArrowheads="1"/>
            </p:cNvSpPr>
            <p:nvPr/>
          </p:nvSpPr>
          <p:spPr bwMode="auto">
            <a:xfrm>
              <a:off x="1367" y="3644"/>
              <a:ext cx="2256" cy="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50000"/>
                </a:spcBef>
                <a:buNone/>
                <a:defRPr/>
              </a:pPr>
              <a:r>
                <a:rPr lang="en-US" altLang="en-US" sz="1800" b="1" dirty="0">
                  <a:solidFill>
                    <a:srgbClr val="FFFFFF"/>
                  </a:solidFill>
                  <a:latin typeface="Arial" panose="020B0604020202020204" pitchFamily="34" charset="0"/>
                  <a:cs typeface="Arial" panose="020B0604020202020204" pitchFamily="34" charset="0"/>
                </a:rPr>
                <a:t>Nuclei found in </a:t>
              </a:r>
            </a:p>
            <a:p>
              <a:pPr>
                <a:spcBef>
                  <a:spcPts val="0"/>
                </a:spcBef>
                <a:buNone/>
                <a:defRPr/>
              </a:pPr>
              <a:r>
                <a:rPr lang="en-US" altLang="en-US" sz="1800" b="1" i="1" dirty="0">
                  <a:solidFill>
                    <a:srgbClr val="FFFFFF"/>
                  </a:solidFill>
                  <a:latin typeface="Arial" panose="020B0604020202020204" pitchFamily="34" charset="0"/>
                  <a:cs typeface="Arial" panose="020B0604020202020204" pitchFamily="34" charset="0"/>
                </a:rPr>
                <a:t>stellar reactions</a:t>
              </a:r>
            </a:p>
          </p:txBody>
        </p:sp>
      </p:grpSp>
      <p:sp>
        <p:nvSpPr>
          <p:cNvPr id="19" name="TextBox 8"/>
          <p:cNvSpPr txBox="1">
            <a:spLocks noChangeArrowheads="1"/>
          </p:cNvSpPr>
          <p:nvPr/>
        </p:nvSpPr>
        <p:spPr bwMode="auto">
          <a:xfrm>
            <a:off x="5178728" y="1337370"/>
            <a:ext cx="2094582"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defRPr/>
            </a:pPr>
            <a:r>
              <a:rPr lang="en-US" altLang="en-US" sz="1400" dirty="0">
                <a:solidFill>
                  <a:prstClr val="black"/>
                </a:solidFill>
                <a:latin typeface="Arial" panose="020B0604020202020204" pitchFamily="34" charset="0"/>
                <a:cs typeface="Arial" panose="020B0604020202020204" pitchFamily="34" charset="0"/>
              </a:rPr>
              <a:t>Rare isotopes are delivered to various detectors which can measure mass, size, shape, half-life, etc. </a:t>
            </a:r>
          </a:p>
          <a:p>
            <a:pPr>
              <a:spcBef>
                <a:spcPct val="0"/>
              </a:spcBef>
              <a:buNone/>
              <a:defRPr/>
            </a:pPr>
            <a:endParaRPr lang="en-US" altLang="en-US" sz="1400" dirty="0">
              <a:solidFill>
                <a:prstClr val="black"/>
              </a:solidFill>
              <a:latin typeface="Arial" panose="020B0604020202020204" pitchFamily="34" charset="0"/>
              <a:cs typeface="Arial" panose="020B0604020202020204" pitchFamily="34" charset="0"/>
            </a:endParaRPr>
          </a:p>
          <a:p>
            <a:pPr>
              <a:spcBef>
                <a:spcPct val="0"/>
              </a:spcBef>
              <a:buNone/>
              <a:defRPr/>
            </a:pPr>
            <a:r>
              <a:rPr lang="en-US" altLang="en-US" sz="1400" dirty="0">
                <a:solidFill>
                  <a:prstClr val="black"/>
                </a:solidFill>
                <a:latin typeface="Arial" panose="020B0604020202020204" pitchFamily="34" charset="0"/>
                <a:cs typeface="Arial" panose="020B0604020202020204" pitchFamily="34" charset="0"/>
              </a:rPr>
              <a:t>These tools must be </a:t>
            </a:r>
            <a:r>
              <a:rPr lang="en-US" altLang="en-US" sz="1400" i="1" dirty="0">
                <a:solidFill>
                  <a:prstClr val="black"/>
                </a:solidFill>
                <a:latin typeface="Arial" panose="020B0604020202020204" pitchFamily="34" charset="0"/>
                <a:cs typeface="Arial" panose="020B0604020202020204" pitchFamily="34" charset="0"/>
              </a:rPr>
              <a:t>created</a:t>
            </a:r>
            <a:r>
              <a:rPr lang="en-US" altLang="en-US" sz="1400" dirty="0">
                <a:solidFill>
                  <a:prstClr val="black"/>
                </a:solidFill>
                <a:latin typeface="Arial" panose="020B0604020202020204" pitchFamily="34" charset="0"/>
                <a:cs typeface="Arial" panose="020B0604020202020204" pitchFamily="34" charset="0"/>
              </a:rPr>
              <a:t> by a team of</a:t>
            </a:r>
          </a:p>
          <a:p>
            <a:pPr>
              <a:spcBef>
                <a:spcPct val="0"/>
              </a:spcBef>
              <a:buNone/>
              <a:defRPr/>
            </a:pPr>
            <a:r>
              <a:rPr lang="en-US" altLang="en-US" sz="1400" b="1" dirty="0">
                <a:solidFill>
                  <a:prstClr val="black"/>
                </a:solidFill>
                <a:latin typeface="Arial" panose="020B0604020202020204" pitchFamily="34" charset="0"/>
                <a:cs typeface="Arial" panose="020B0604020202020204" pitchFamily="34" charset="0"/>
              </a:rPr>
              <a:t>detector physicists, mechanical designers, chemists, machinists, technicians…</a:t>
            </a:r>
          </a:p>
          <a:p>
            <a:pPr>
              <a:spcBef>
                <a:spcPct val="0"/>
              </a:spcBef>
              <a:buNone/>
              <a:defRPr/>
            </a:pPr>
            <a:endParaRPr lang="en-US" altLang="en-US" sz="1400" dirty="0">
              <a:solidFill>
                <a:prstClr val="black"/>
              </a:solidFill>
              <a:latin typeface="Arial" panose="020B0604020202020204" pitchFamily="34" charset="0"/>
              <a:cs typeface="Arial" panose="020B0604020202020204" pitchFamily="34" charset="0"/>
            </a:endParaRPr>
          </a:p>
          <a:p>
            <a:pPr>
              <a:spcBef>
                <a:spcPct val="0"/>
              </a:spcBef>
              <a:buNone/>
              <a:defRPr/>
            </a:pPr>
            <a:r>
              <a:rPr lang="en-US" altLang="en-US" sz="1400" dirty="0">
                <a:solidFill>
                  <a:prstClr val="black"/>
                </a:solidFill>
                <a:latin typeface="Arial" panose="020B0604020202020204" pitchFamily="34" charset="0"/>
                <a:cs typeface="Arial" panose="020B0604020202020204" pitchFamily="34" charset="0"/>
              </a:rPr>
              <a:t>… and who knows how else we might use those tools someday!</a:t>
            </a:r>
          </a:p>
        </p:txBody>
      </p:sp>
      <p:grpSp>
        <p:nvGrpSpPr>
          <p:cNvPr id="20" name="Group 20"/>
          <p:cNvGrpSpPr>
            <a:grpSpLocks/>
          </p:cNvGrpSpPr>
          <p:nvPr/>
        </p:nvGrpSpPr>
        <p:grpSpPr bwMode="auto">
          <a:xfrm>
            <a:off x="1961568" y="3609716"/>
            <a:ext cx="3227712" cy="2315540"/>
            <a:chOff x="192" y="2284"/>
            <a:chExt cx="2472" cy="1776"/>
          </a:xfrm>
        </p:grpSpPr>
        <p:pic>
          <p:nvPicPr>
            <p:cNvPr id="21" name="Picture 21" descr="Hira-beautiful"/>
            <p:cNvPicPr>
              <a:picLocks noChangeAspect="1" noChangeArrowheads="1"/>
            </p:cNvPicPr>
            <p:nvPr/>
          </p:nvPicPr>
          <p:blipFill>
            <a:blip r:embed="rId5">
              <a:extLst>
                <a:ext uri="{28A0092B-C50C-407E-A947-70E740481C1C}">
                  <a14:useLocalDpi xmlns:a14="http://schemas.microsoft.com/office/drawing/2010/main" val="0"/>
                </a:ext>
              </a:extLst>
            </a:blip>
            <a:srcRect t="6824"/>
            <a:stretch>
              <a:fillRect/>
            </a:stretch>
          </p:blipFill>
          <p:spPr bwMode="auto">
            <a:xfrm>
              <a:off x="192" y="2284"/>
              <a:ext cx="2448" cy="1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22"/>
            <p:cNvSpPr txBox="1">
              <a:spLocks noChangeArrowheads="1"/>
            </p:cNvSpPr>
            <p:nvPr/>
          </p:nvSpPr>
          <p:spPr bwMode="auto">
            <a:xfrm>
              <a:off x="240" y="2326"/>
              <a:ext cx="1872" cy="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50000"/>
                </a:spcBef>
                <a:buNone/>
                <a:defRPr/>
              </a:pPr>
              <a:r>
                <a:rPr lang="en-US" altLang="en-US" sz="1800" b="1" i="1" dirty="0">
                  <a:solidFill>
                    <a:prstClr val="white"/>
                  </a:solidFill>
                  <a:latin typeface="Arial" panose="020B0604020202020204" pitchFamily="34" charset="0"/>
                  <a:cs typeface="Arial" panose="020B0604020202020204" pitchFamily="34" charset="0"/>
                </a:rPr>
                <a:t>Nuclear energy states </a:t>
              </a:r>
              <a:r>
                <a:rPr lang="en-US" altLang="en-US" sz="1800" b="1" dirty="0">
                  <a:solidFill>
                    <a:prstClr val="white"/>
                  </a:solidFill>
                  <a:latin typeface="Arial" panose="020B0604020202020204" pitchFamily="34" charset="0"/>
                  <a:cs typeface="Arial" panose="020B0604020202020204" pitchFamily="34" charset="0"/>
                </a:rPr>
                <a:t>from particles freed in collisions</a:t>
              </a:r>
            </a:p>
          </p:txBody>
        </p:sp>
        <p:sp>
          <p:nvSpPr>
            <p:cNvPr id="23" name="Text Box 23"/>
            <p:cNvSpPr txBox="1">
              <a:spLocks noChangeArrowheads="1"/>
            </p:cNvSpPr>
            <p:nvPr/>
          </p:nvSpPr>
          <p:spPr bwMode="auto">
            <a:xfrm>
              <a:off x="1560" y="3564"/>
              <a:ext cx="1104"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a:spcBef>
                  <a:spcPct val="0"/>
                </a:spcBef>
                <a:buNone/>
                <a:defRPr/>
              </a:pPr>
              <a:r>
                <a:rPr lang="en-US" altLang="en-US" sz="3600" dirty="0" err="1">
                  <a:ln>
                    <a:solidFill>
                      <a:prstClr val="black"/>
                    </a:solidFill>
                  </a:ln>
                  <a:solidFill>
                    <a:srgbClr val="00B050"/>
                  </a:solidFill>
                  <a:latin typeface="Arial Black" panose="020B0A04020102020204" pitchFamily="34" charset="0"/>
                </a:rPr>
                <a:t>HiRA</a:t>
              </a:r>
              <a:endParaRPr lang="en-US" altLang="en-US" sz="3600" dirty="0">
                <a:ln>
                  <a:solidFill>
                    <a:prstClr val="black"/>
                  </a:solidFill>
                </a:ln>
                <a:solidFill>
                  <a:srgbClr val="00B050"/>
                </a:solidFill>
                <a:latin typeface="Arial Black" panose="020B0A04020102020204" pitchFamily="34" charset="0"/>
              </a:endParaRPr>
            </a:p>
          </p:txBody>
        </p:sp>
      </p:grpSp>
      <p:sp>
        <p:nvSpPr>
          <p:cNvPr id="17" name="TextBox 16"/>
          <p:cNvSpPr txBox="1"/>
          <p:nvPr/>
        </p:nvSpPr>
        <p:spPr>
          <a:xfrm>
            <a:off x="6934201" y="6180357"/>
            <a:ext cx="3018775" cy="584775"/>
          </a:xfrm>
          <a:prstGeom prst="rect">
            <a:avLst/>
          </a:prstGeom>
          <a:noFill/>
        </p:spPr>
        <p:txBody>
          <a:bodyPr wrap="none" rtlCol="0">
            <a:spAutoFit/>
          </a:bodyPr>
          <a:lstStyle/>
          <a:p>
            <a:pPr>
              <a:defRPr/>
            </a:pPr>
            <a:r>
              <a:rPr lang="en-US" sz="3200" dirty="0">
                <a:solidFill>
                  <a:srgbClr val="FF0000"/>
                </a:solidFill>
                <a:latin typeface="Impact" panose="020B0806030902050204" pitchFamily="34" charset="0"/>
              </a:rPr>
              <a:t>TIME FOR A DEMO!</a:t>
            </a:r>
          </a:p>
        </p:txBody>
      </p:sp>
    </p:spTree>
    <p:extLst>
      <p:ext uri="{BB962C8B-B14F-4D97-AF65-F5344CB8AC3E}">
        <p14:creationId xmlns:p14="http://schemas.microsoft.com/office/powerpoint/2010/main" val="29469581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900" decel="100000" fill="hold"/>
                                        <p:tgtEl>
                                          <p:spTgt spid="17"/>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sz="4000" dirty="0">
                <a:solidFill>
                  <a:schemeClr val="tx1"/>
                </a:solidFill>
              </a:rPr>
              <a:t>Who works at FRIB? Users</a:t>
            </a:r>
          </a:p>
        </p:txBody>
      </p:sp>
      <p:sp>
        <p:nvSpPr>
          <p:cNvPr id="4" name="Content Placeholder 2"/>
          <p:cNvSpPr txBox="1">
            <a:spLocks/>
          </p:cNvSpPr>
          <p:nvPr/>
        </p:nvSpPr>
        <p:spPr>
          <a:xfrm>
            <a:off x="8282179" y="1551079"/>
            <a:ext cx="2209800" cy="914400"/>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nSpc>
                <a:spcPct val="100000"/>
              </a:lnSpc>
              <a:spcBef>
                <a:spcPts val="0"/>
              </a:spcBef>
              <a:buNone/>
              <a:defRPr/>
            </a:pPr>
            <a:r>
              <a:rPr lang="en-US" kern="0" dirty="0">
                <a:solidFill>
                  <a:prstClr val="black"/>
                </a:solidFill>
              </a:rPr>
              <a:t>The </a:t>
            </a:r>
            <a:r>
              <a:rPr lang="en-US" b="1" kern="0" dirty="0">
                <a:solidFill>
                  <a:prstClr val="black"/>
                </a:solidFill>
              </a:rPr>
              <a:t>best nuclear scientists </a:t>
            </a:r>
          </a:p>
          <a:p>
            <a:pPr marL="0" indent="0">
              <a:lnSpc>
                <a:spcPct val="100000"/>
              </a:lnSpc>
              <a:spcBef>
                <a:spcPts val="0"/>
              </a:spcBef>
              <a:buNone/>
              <a:defRPr/>
            </a:pPr>
            <a:r>
              <a:rPr lang="en-US" kern="0" dirty="0">
                <a:solidFill>
                  <a:prstClr val="black"/>
                </a:solidFill>
              </a:rPr>
              <a:t>on the planet come to FRIB because our laboratory is a </a:t>
            </a:r>
            <a:r>
              <a:rPr lang="en-US" b="1" kern="0" dirty="0">
                <a:solidFill>
                  <a:prstClr val="black"/>
                </a:solidFill>
              </a:rPr>
              <a:t>world class research facility</a:t>
            </a:r>
          </a:p>
        </p:txBody>
      </p:sp>
      <p:sp>
        <p:nvSpPr>
          <p:cNvPr id="10" name="TextBox 9"/>
          <p:cNvSpPr txBox="1"/>
          <p:nvPr/>
        </p:nvSpPr>
        <p:spPr>
          <a:xfrm>
            <a:off x="2286000" y="3175260"/>
            <a:ext cx="1922144" cy="1077218"/>
          </a:xfrm>
          <a:prstGeom prst="rect">
            <a:avLst/>
          </a:prstGeom>
          <a:noFill/>
        </p:spPr>
        <p:txBody>
          <a:bodyPr wrap="square" rtlCol="0">
            <a:spAutoFit/>
          </a:bodyPr>
          <a:lstStyle/>
          <a:p>
            <a:pPr>
              <a:defRPr/>
            </a:pPr>
            <a:r>
              <a:rPr lang="en-US" sz="4000" dirty="0">
                <a:solidFill>
                  <a:prstClr val="black"/>
                </a:solidFill>
                <a:latin typeface="Arial Black" panose="020B0A04020102020204" pitchFamily="34" charset="0"/>
              </a:rPr>
              <a:t>~1500</a:t>
            </a:r>
          </a:p>
          <a:p>
            <a:pPr>
              <a:defRPr/>
            </a:pPr>
            <a:r>
              <a:rPr lang="en-US" sz="2400" b="1" dirty="0">
                <a:solidFill>
                  <a:prstClr val="black"/>
                </a:solidFill>
              </a:rPr>
              <a:t>researchers</a:t>
            </a:r>
            <a:endParaRPr lang="en-US" b="1" dirty="0">
              <a:solidFill>
                <a:prstClr val="black"/>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041" y="1551080"/>
            <a:ext cx="6367000" cy="3983457"/>
          </a:xfrm>
          <a:prstGeom prst="rect">
            <a:avLst/>
          </a:prstGeom>
        </p:spPr>
      </p:pic>
    </p:spTree>
    <p:extLst>
      <p:ext uri="{BB962C8B-B14F-4D97-AF65-F5344CB8AC3E}">
        <p14:creationId xmlns:p14="http://schemas.microsoft.com/office/powerpoint/2010/main" val="2404225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524000" y="191869"/>
            <a:ext cx="9144000" cy="769441"/>
          </a:xfrm>
          <a:prstGeom prst="rect">
            <a:avLst/>
          </a:prstGeom>
        </p:spPr>
        <p:txBody>
          <a:bodyPr wrap="square">
            <a:spAutoFit/>
          </a:bodyPr>
          <a:lstStyle/>
          <a:p>
            <a:pPr algn="ctr">
              <a:defRPr/>
            </a:pPr>
            <a:r>
              <a:rPr lang="en-US" sz="4400" b="1" dirty="0">
                <a:solidFill>
                  <a:prstClr val="black"/>
                </a:solidFill>
              </a:rPr>
              <a:t>Who works at FRIB? Staff</a:t>
            </a: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52650" y="1776049"/>
            <a:ext cx="7990258" cy="930148"/>
          </a:xfrm>
          <a:prstGeom prst="rect">
            <a:avLst/>
          </a:prstGeom>
        </p:spPr>
      </p:pic>
      <p:sp>
        <p:nvSpPr>
          <p:cNvPr id="5" name="TextBox 4"/>
          <p:cNvSpPr txBox="1"/>
          <p:nvPr/>
        </p:nvSpPr>
        <p:spPr>
          <a:xfrm>
            <a:off x="6999131" y="1087859"/>
            <a:ext cx="1569027" cy="523220"/>
          </a:xfrm>
          <a:prstGeom prst="rect">
            <a:avLst/>
          </a:prstGeom>
          <a:noFill/>
        </p:spPr>
        <p:txBody>
          <a:bodyPr wrap="square" rtlCol="0">
            <a:spAutoFit/>
          </a:bodyPr>
          <a:lstStyle/>
          <a:p>
            <a:pPr algn="ctr">
              <a:defRPr/>
            </a:pPr>
            <a:r>
              <a:rPr lang="en-US" sz="1400" b="1" dirty="0">
                <a:solidFill>
                  <a:prstClr val="black"/>
                </a:solidFill>
                <a:cs typeface="Arial" panose="020B0604020202020204" pitchFamily="34" charset="0"/>
              </a:rPr>
              <a:t>Theorists and Experimenters</a:t>
            </a:r>
          </a:p>
        </p:txBody>
      </p:sp>
      <p:sp>
        <p:nvSpPr>
          <p:cNvPr id="6" name="TextBox 5"/>
          <p:cNvSpPr txBox="1"/>
          <p:nvPr/>
        </p:nvSpPr>
        <p:spPr>
          <a:xfrm>
            <a:off x="4114801" y="2879405"/>
            <a:ext cx="1606379" cy="738664"/>
          </a:xfrm>
          <a:prstGeom prst="rect">
            <a:avLst/>
          </a:prstGeom>
          <a:noFill/>
        </p:spPr>
        <p:txBody>
          <a:bodyPr wrap="square" rtlCol="0">
            <a:spAutoFit/>
          </a:bodyPr>
          <a:lstStyle/>
          <a:p>
            <a:pPr algn="ctr">
              <a:defRPr/>
            </a:pPr>
            <a:r>
              <a:rPr lang="en-US" sz="1400" b="1" dirty="0">
                <a:solidFill>
                  <a:prstClr val="black"/>
                </a:solidFill>
                <a:cs typeface="Arial" panose="020B0604020202020204" pitchFamily="34" charset="0"/>
              </a:rPr>
              <a:t>Undergraduate and Graduate</a:t>
            </a:r>
          </a:p>
          <a:p>
            <a:pPr algn="ctr">
              <a:defRPr/>
            </a:pPr>
            <a:r>
              <a:rPr lang="en-US" sz="1400" b="1" dirty="0">
                <a:solidFill>
                  <a:prstClr val="black"/>
                </a:solidFill>
                <a:cs typeface="Arial" panose="020B0604020202020204" pitchFamily="34" charset="0"/>
              </a:rPr>
              <a:t>students</a:t>
            </a:r>
          </a:p>
        </p:txBody>
      </p:sp>
      <p:sp>
        <p:nvSpPr>
          <p:cNvPr id="7" name="TextBox 6"/>
          <p:cNvSpPr txBox="1"/>
          <p:nvPr/>
        </p:nvSpPr>
        <p:spPr>
          <a:xfrm>
            <a:off x="9086115" y="1087859"/>
            <a:ext cx="1243914" cy="523220"/>
          </a:xfrm>
          <a:prstGeom prst="rect">
            <a:avLst/>
          </a:prstGeom>
          <a:noFill/>
        </p:spPr>
        <p:txBody>
          <a:bodyPr wrap="square" rtlCol="0">
            <a:spAutoFit/>
          </a:bodyPr>
          <a:lstStyle/>
          <a:p>
            <a:pPr algn="ctr">
              <a:defRPr/>
            </a:pPr>
            <a:r>
              <a:rPr lang="en-US" sz="1400" b="1" dirty="0">
                <a:solidFill>
                  <a:prstClr val="black"/>
                </a:solidFill>
                <a:cs typeface="Arial" panose="020B0604020202020204" pitchFamily="34" charset="0"/>
              </a:rPr>
              <a:t>Facility operators</a:t>
            </a:r>
          </a:p>
        </p:txBody>
      </p:sp>
      <p:sp>
        <p:nvSpPr>
          <p:cNvPr id="8" name="TextBox 7"/>
          <p:cNvSpPr txBox="1"/>
          <p:nvPr/>
        </p:nvSpPr>
        <p:spPr>
          <a:xfrm>
            <a:off x="6200518" y="2879405"/>
            <a:ext cx="1370055" cy="523220"/>
          </a:xfrm>
          <a:prstGeom prst="rect">
            <a:avLst/>
          </a:prstGeom>
          <a:noFill/>
        </p:spPr>
        <p:txBody>
          <a:bodyPr wrap="square" rtlCol="0">
            <a:spAutoFit/>
          </a:bodyPr>
          <a:lstStyle/>
          <a:p>
            <a:pPr algn="ctr">
              <a:defRPr/>
            </a:pPr>
            <a:r>
              <a:rPr lang="en-US" sz="1400" b="1" dirty="0">
                <a:solidFill>
                  <a:prstClr val="black"/>
                </a:solidFill>
                <a:cs typeface="Arial" panose="020B0604020202020204" pitchFamily="34" charset="0"/>
              </a:rPr>
              <a:t>Technicians &amp; machinists</a:t>
            </a:r>
          </a:p>
        </p:txBody>
      </p:sp>
      <p:sp>
        <p:nvSpPr>
          <p:cNvPr id="9" name="TextBox 8"/>
          <p:cNvSpPr txBox="1"/>
          <p:nvPr/>
        </p:nvSpPr>
        <p:spPr>
          <a:xfrm>
            <a:off x="3484148" y="1066800"/>
            <a:ext cx="1643448" cy="523220"/>
          </a:xfrm>
          <a:prstGeom prst="rect">
            <a:avLst/>
          </a:prstGeom>
          <a:noFill/>
        </p:spPr>
        <p:txBody>
          <a:bodyPr wrap="square" rtlCol="0">
            <a:spAutoFit/>
          </a:bodyPr>
          <a:lstStyle/>
          <a:p>
            <a:pPr algn="ctr">
              <a:defRPr/>
            </a:pPr>
            <a:r>
              <a:rPr lang="en-US" sz="1400" b="1" dirty="0">
                <a:solidFill>
                  <a:prstClr val="black"/>
                </a:solidFill>
                <a:cs typeface="Arial" panose="020B0604020202020204" pitchFamily="34" charset="0"/>
              </a:rPr>
              <a:t>Research and Development</a:t>
            </a:r>
          </a:p>
        </p:txBody>
      </p:sp>
      <p:sp>
        <p:nvSpPr>
          <p:cNvPr id="10" name="TextBox 9"/>
          <p:cNvSpPr txBox="1"/>
          <p:nvPr/>
        </p:nvSpPr>
        <p:spPr>
          <a:xfrm>
            <a:off x="2631989" y="2879405"/>
            <a:ext cx="1243914" cy="523220"/>
          </a:xfrm>
          <a:prstGeom prst="rect">
            <a:avLst/>
          </a:prstGeom>
          <a:noFill/>
        </p:spPr>
        <p:txBody>
          <a:bodyPr wrap="square" rtlCol="0">
            <a:spAutoFit/>
          </a:bodyPr>
          <a:lstStyle/>
          <a:p>
            <a:pPr algn="ctr">
              <a:defRPr/>
            </a:pPr>
            <a:r>
              <a:rPr lang="en-US" sz="1400" b="1" dirty="0">
                <a:solidFill>
                  <a:prstClr val="black"/>
                </a:solidFill>
                <a:cs typeface="Arial" panose="020B0604020202020204" pitchFamily="34" charset="0"/>
              </a:rPr>
              <a:t>Designers &amp; engineers</a:t>
            </a:r>
          </a:p>
        </p:txBody>
      </p:sp>
      <p:cxnSp>
        <p:nvCxnSpPr>
          <p:cNvPr id="11" name="Straight Connector 10"/>
          <p:cNvCxnSpPr/>
          <p:nvPr/>
        </p:nvCxnSpPr>
        <p:spPr>
          <a:xfrm>
            <a:off x="4024184" y="1584393"/>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2" name="Straight Connector 11"/>
          <p:cNvCxnSpPr/>
          <p:nvPr/>
        </p:nvCxnSpPr>
        <p:spPr>
          <a:xfrm>
            <a:off x="3369276" y="2547854"/>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3" name="Straight Connector 12"/>
          <p:cNvCxnSpPr/>
          <p:nvPr/>
        </p:nvCxnSpPr>
        <p:spPr>
          <a:xfrm>
            <a:off x="4893276" y="2564650"/>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4" name="Straight Connector 13"/>
          <p:cNvCxnSpPr/>
          <p:nvPr/>
        </p:nvCxnSpPr>
        <p:spPr>
          <a:xfrm>
            <a:off x="7570573" y="1599566"/>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5" name="Straight Connector 14"/>
          <p:cNvCxnSpPr/>
          <p:nvPr/>
        </p:nvCxnSpPr>
        <p:spPr>
          <a:xfrm>
            <a:off x="9918357" y="1578449"/>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6" name="Straight Connector 15"/>
          <p:cNvCxnSpPr/>
          <p:nvPr/>
        </p:nvCxnSpPr>
        <p:spPr>
          <a:xfrm>
            <a:off x="6458465" y="2547853"/>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7" name="Rectangle 16"/>
          <p:cNvSpPr/>
          <p:nvPr/>
        </p:nvSpPr>
        <p:spPr>
          <a:xfrm>
            <a:off x="1905000" y="3669936"/>
            <a:ext cx="8610600" cy="2185214"/>
          </a:xfrm>
          <a:prstGeom prst="rect">
            <a:avLst/>
          </a:prstGeom>
        </p:spPr>
        <p:txBody>
          <a:bodyPr wrap="square">
            <a:spAutoFit/>
          </a:bodyPr>
          <a:lstStyle/>
          <a:p>
            <a:pPr>
              <a:defRPr/>
            </a:pPr>
            <a:r>
              <a:rPr lang="en-US" dirty="0">
                <a:solidFill>
                  <a:prstClr val="black"/>
                </a:solidFill>
                <a:cs typeface="Arial" panose="020B0604020202020204" pitchFamily="34" charset="0"/>
              </a:rPr>
              <a:t>Our </a:t>
            </a:r>
            <a:r>
              <a:rPr lang="en-US" sz="2800" b="1" dirty="0">
                <a:solidFill>
                  <a:prstClr val="black"/>
                </a:solidFill>
                <a:cs typeface="Arial" panose="020B0604020202020204" pitchFamily="34" charset="0"/>
              </a:rPr>
              <a:t>800+ faculty, staff, and students </a:t>
            </a:r>
            <a:r>
              <a:rPr lang="en-US" dirty="0">
                <a:solidFill>
                  <a:prstClr val="black"/>
                </a:solidFill>
                <a:cs typeface="Arial" panose="020B0604020202020204" pitchFamily="34" charset="0"/>
              </a:rPr>
              <a:t>learned useful skills in:</a:t>
            </a:r>
          </a:p>
          <a:p>
            <a:pPr>
              <a:defRPr/>
            </a:pPr>
            <a:r>
              <a:rPr lang="en-US" b="1" dirty="0">
                <a:solidFill>
                  <a:prstClr val="black"/>
                </a:solidFill>
                <a:cs typeface="Arial" panose="020B0604020202020204" pitchFamily="34" charset="0"/>
              </a:rPr>
              <a:t>nuclear science ▪ physics ▪ chemistry ▪ all types of engineering ▪ mathematics ▪ computer science ▪ welding ▪ machining ▪ pipefitting ▪</a:t>
            </a:r>
            <a:r>
              <a:rPr lang="en-US" dirty="0">
                <a:solidFill>
                  <a:prstClr val="black"/>
                </a:solidFill>
                <a:cs typeface="Arial" panose="020B0604020202020204" pitchFamily="34" charset="0"/>
              </a:rPr>
              <a:t> and so on… </a:t>
            </a:r>
          </a:p>
          <a:p>
            <a:pPr>
              <a:defRPr/>
            </a:pPr>
            <a:endParaRPr lang="en-US" dirty="0">
              <a:solidFill>
                <a:srgbClr val="C19859">
                  <a:lumMod val="75000"/>
                </a:srgbClr>
              </a:solidFill>
              <a:cs typeface="Arial" panose="020B0604020202020204" pitchFamily="34" charset="0"/>
            </a:endParaRPr>
          </a:p>
          <a:p>
            <a:pPr>
              <a:defRPr/>
            </a:pPr>
            <a:r>
              <a:rPr lang="en-US" dirty="0">
                <a:solidFill>
                  <a:prstClr val="black"/>
                </a:solidFill>
                <a:cs typeface="Arial" panose="020B0604020202020204" pitchFamily="34" charset="0"/>
              </a:rPr>
              <a:t>And had jobs in </a:t>
            </a:r>
            <a:r>
              <a:rPr lang="en-US" b="1" dirty="0">
                <a:solidFill>
                  <a:prstClr val="black"/>
                </a:solidFill>
                <a:cs typeface="Arial" panose="020B0604020202020204" pitchFamily="34" charset="0"/>
              </a:rPr>
              <a:t>quality control, building cars, construction, farming</a:t>
            </a:r>
            <a:r>
              <a:rPr lang="en-US" dirty="0">
                <a:solidFill>
                  <a:prstClr val="black"/>
                </a:solidFill>
                <a:cs typeface="Arial" panose="020B0604020202020204" pitchFamily="34" charset="0"/>
              </a:rPr>
              <a:t>, etc…</a:t>
            </a:r>
          </a:p>
          <a:p>
            <a:pPr>
              <a:defRPr/>
            </a:pPr>
            <a:endParaRPr lang="en-US" dirty="0">
              <a:solidFill>
                <a:prstClr val="black"/>
              </a:solidFill>
              <a:cs typeface="Arial" panose="020B0604020202020204" pitchFamily="34" charset="0"/>
            </a:endParaRPr>
          </a:p>
          <a:p>
            <a:pPr>
              <a:defRPr/>
            </a:pPr>
            <a:r>
              <a:rPr lang="en-US" dirty="0">
                <a:solidFill>
                  <a:prstClr val="black"/>
                </a:solidFill>
                <a:cs typeface="Arial" panose="020B0604020202020204" pitchFamily="34" charset="0"/>
              </a:rPr>
              <a:t>If you like </a:t>
            </a:r>
            <a:r>
              <a:rPr lang="en-US" dirty="0">
                <a:solidFill>
                  <a:srgbClr val="67B14B"/>
                </a:solidFill>
                <a:cs typeface="Arial" panose="020B0604020202020204" pitchFamily="34" charset="0"/>
              </a:rPr>
              <a:t>Science, Technology, Engineering, and Math (STEM)</a:t>
            </a:r>
            <a:r>
              <a:rPr lang="en-US" dirty="0">
                <a:solidFill>
                  <a:prstClr val="black"/>
                </a:solidFill>
                <a:cs typeface="Arial" panose="020B0604020202020204" pitchFamily="34" charset="0"/>
              </a:rPr>
              <a:t>, that’s what we do!</a:t>
            </a:r>
          </a:p>
        </p:txBody>
      </p:sp>
      <p:sp>
        <p:nvSpPr>
          <p:cNvPr id="3" name="TextBox 2"/>
          <p:cNvSpPr txBox="1"/>
          <p:nvPr/>
        </p:nvSpPr>
        <p:spPr>
          <a:xfrm>
            <a:off x="6488762" y="6031468"/>
            <a:ext cx="2198038" cy="369332"/>
          </a:xfrm>
          <a:prstGeom prst="rect">
            <a:avLst/>
          </a:prstGeom>
          <a:noFill/>
        </p:spPr>
        <p:txBody>
          <a:bodyPr wrap="none" rtlCol="0">
            <a:spAutoFit/>
          </a:bodyPr>
          <a:lstStyle/>
          <a:p>
            <a:pPr>
              <a:defRPr/>
            </a:pPr>
            <a:r>
              <a:rPr lang="en-US" i="1" dirty="0">
                <a:solidFill>
                  <a:prstClr val="black"/>
                </a:solidFill>
              </a:rPr>
              <a:t>(and skilled trades!)</a:t>
            </a:r>
          </a:p>
        </p:txBody>
      </p:sp>
    </p:spTree>
    <p:extLst>
      <p:ext uri="{BB962C8B-B14F-4D97-AF65-F5344CB8AC3E}">
        <p14:creationId xmlns:p14="http://schemas.microsoft.com/office/powerpoint/2010/main" val="370647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2000"/>
                                        <p:tgtEl>
                                          <p:spTgt spid="17"/>
                                        </p:tgtEl>
                                      </p:cBhvr>
                                    </p:animEffect>
                                  </p:childTnLst>
                                </p:cTn>
                              </p:par>
                            </p:childTnLst>
                          </p:cTn>
                        </p:par>
                        <p:par>
                          <p:cTn id="32" fill="hold">
                            <p:stCondLst>
                              <p:cond delay="5000"/>
                            </p:stCondLst>
                            <p:childTnLst>
                              <p:par>
                                <p:cTn id="33" presetID="22" presetClass="entr" presetSubtype="1"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up)">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build="p"/>
      <p:bldP spid="10" grpId="0"/>
      <p:bldP spid="17"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600" y="231576"/>
            <a:ext cx="11988800" cy="586987"/>
          </a:xfrm>
        </p:spPr>
        <p:txBody>
          <a:bodyPr/>
          <a:lstStyle/>
          <a:p>
            <a:r>
              <a:rPr lang="en-US" sz="4000" dirty="0">
                <a:solidFill>
                  <a:schemeClr val="tx1"/>
                </a:solidFill>
              </a:rPr>
              <a:t>Who works at FRIB? Students</a:t>
            </a:r>
          </a:p>
        </p:txBody>
      </p:sp>
      <p:sp>
        <p:nvSpPr>
          <p:cNvPr id="3" name="Content Placeholder 2"/>
          <p:cNvSpPr txBox="1">
            <a:spLocks/>
          </p:cNvSpPr>
          <p:nvPr/>
        </p:nvSpPr>
        <p:spPr>
          <a:xfrm>
            <a:off x="1998036" y="1295401"/>
            <a:ext cx="8232232" cy="2407461"/>
          </a:xfrm>
          <a:prstGeom prst="rect">
            <a:avLst/>
          </a:prstGeom>
        </p:spPr>
        <p:txBody>
          <a:bodyPr>
            <a:normAutofit/>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gn="ctr">
              <a:buNone/>
              <a:defRPr/>
            </a:pPr>
            <a:r>
              <a:rPr lang="en-US" kern="0" dirty="0">
                <a:solidFill>
                  <a:prstClr val="black"/>
                </a:solidFill>
              </a:rPr>
              <a:t>For 30+ years, FRIB (previously NSCL) has been home to a </a:t>
            </a:r>
          </a:p>
          <a:p>
            <a:pPr marL="0" indent="0" algn="ctr">
              <a:buNone/>
              <a:defRPr/>
            </a:pPr>
            <a:r>
              <a:rPr lang="en-US" sz="3200" b="1" kern="0" dirty="0">
                <a:solidFill>
                  <a:srgbClr val="67B14B"/>
                </a:solidFill>
                <a:latin typeface="Arial Black" panose="020B0A04020102020204" pitchFamily="34" charset="0"/>
              </a:rPr>
              <a:t>top-ranked nuclear science school</a:t>
            </a:r>
          </a:p>
          <a:p>
            <a:pPr marL="0" indent="0" algn="ctr">
              <a:buNone/>
              <a:defRPr/>
            </a:pPr>
            <a:r>
              <a:rPr lang="en-US" kern="0" dirty="0">
                <a:solidFill>
                  <a:prstClr val="black"/>
                </a:solidFill>
              </a:rPr>
              <a:t>among U.S. universities</a:t>
            </a:r>
          </a:p>
          <a:p>
            <a:pPr marL="0" indent="0" algn="ctr">
              <a:buNone/>
              <a:defRPr/>
            </a:pPr>
            <a:r>
              <a:rPr lang="en-US" sz="1200" i="1" kern="0" dirty="0">
                <a:solidFill>
                  <a:prstClr val="black"/>
                </a:solidFill>
              </a:rPr>
              <a:t>(U.S. News &amp; World Report, 2023)</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2996" y="3420207"/>
            <a:ext cx="3356354" cy="2469318"/>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21424"/>
          <a:stretch/>
        </p:blipFill>
        <p:spPr>
          <a:xfrm>
            <a:off x="2152650" y="3420207"/>
            <a:ext cx="4186385" cy="2469319"/>
          </a:xfrm>
          <a:prstGeom prst="rect">
            <a:avLst/>
          </a:prstGeom>
        </p:spPr>
      </p:pic>
    </p:spTree>
    <p:extLst>
      <p:ext uri="{BB962C8B-B14F-4D97-AF65-F5344CB8AC3E}">
        <p14:creationId xmlns:p14="http://schemas.microsoft.com/office/powerpoint/2010/main" val="2325955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1" y="1066801"/>
            <a:ext cx="6276991" cy="4757281"/>
          </a:xfrm>
          <a:prstGeom prst="rect">
            <a:avLst/>
          </a:prstGeom>
        </p:spPr>
      </p:pic>
      <p:sp>
        <p:nvSpPr>
          <p:cNvPr id="2" name="Rectangle 1"/>
          <p:cNvSpPr/>
          <p:nvPr/>
        </p:nvSpPr>
        <p:spPr>
          <a:xfrm>
            <a:off x="1556657" y="191870"/>
            <a:ext cx="9144000" cy="707886"/>
          </a:xfrm>
          <a:prstGeom prst="rect">
            <a:avLst/>
          </a:prstGeom>
        </p:spPr>
        <p:txBody>
          <a:bodyPr wrap="square">
            <a:spAutoFit/>
          </a:bodyPr>
          <a:lstStyle/>
          <a:p>
            <a:pPr algn="ctr">
              <a:defRPr/>
            </a:pPr>
            <a:r>
              <a:rPr lang="en-US" sz="4000" b="1" kern="0" dirty="0">
                <a:solidFill>
                  <a:prstClr val="black"/>
                </a:solidFill>
              </a:rPr>
              <a:t>Want to keep discovering? Upgrade!</a:t>
            </a:r>
          </a:p>
        </p:txBody>
      </p:sp>
      <p:sp>
        <p:nvSpPr>
          <p:cNvPr id="4" name="Text Box 5"/>
          <p:cNvSpPr txBox="1">
            <a:spLocks noChangeArrowheads="1"/>
          </p:cNvSpPr>
          <p:nvPr/>
        </p:nvSpPr>
        <p:spPr bwMode="auto">
          <a:xfrm>
            <a:off x="7086600" y="1448654"/>
            <a:ext cx="3372594" cy="1200329"/>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50000"/>
              </a:spcBef>
              <a:buNone/>
              <a:defRPr/>
            </a:pPr>
            <a:r>
              <a:rPr lang="en-US" altLang="en-US" sz="2400" dirty="0">
                <a:solidFill>
                  <a:srgbClr val="333C2B"/>
                </a:solidFill>
                <a:latin typeface="Arial" panose="020B0604020202020204" pitchFamily="34" charset="0"/>
                <a:cs typeface="Arial" panose="020B0604020202020204" pitchFamily="34" charset="0"/>
              </a:rPr>
              <a:t>Decades of pushing discovery with </a:t>
            </a:r>
            <a:r>
              <a:rPr lang="en-US" altLang="en-US" sz="2400" b="1" dirty="0">
                <a:solidFill>
                  <a:srgbClr val="333C2B"/>
                </a:solidFill>
                <a:latin typeface="Arial" panose="020B0604020202020204" pitchFamily="34" charset="0"/>
                <a:cs typeface="Arial" panose="020B0604020202020204" pitchFamily="34" charset="0"/>
              </a:rPr>
              <a:t>NSCL</a:t>
            </a:r>
            <a:r>
              <a:rPr lang="en-US" altLang="en-US" sz="2400" dirty="0">
                <a:solidFill>
                  <a:srgbClr val="333C2B"/>
                </a:solidFill>
                <a:latin typeface="Arial" panose="020B0604020202020204" pitchFamily="34" charset="0"/>
                <a:cs typeface="Arial" panose="020B0604020202020204" pitchFamily="34" charset="0"/>
              </a:rPr>
              <a:t>, and the future is </a:t>
            </a:r>
            <a:r>
              <a:rPr lang="en-US" altLang="en-US" sz="2400" b="1" dirty="0">
                <a:solidFill>
                  <a:srgbClr val="333C2B"/>
                </a:solidFill>
                <a:latin typeface="Arial" panose="020B0604020202020204" pitchFamily="34" charset="0"/>
                <a:cs typeface="Arial" panose="020B0604020202020204" pitchFamily="34" charset="0"/>
              </a:rPr>
              <a:t>FRIB</a:t>
            </a:r>
          </a:p>
        </p:txBody>
      </p:sp>
    </p:spTree>
    <p:extLst>
      <p:ext uri="{BB962C8B-B14F-4D97-AF65-F5344CB8AC3E}">
        <p14:creationId xmlns:p14="http://schemas.microsoft.com/office/powerpoint/2010/main" val="1274384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t="12500" b="8750"/>
          <a:stretch/>
        </p:blipFill>
        <p:spPr>
          <a:xfrm>
            <a:off x="1524000" y="1143000"/>
            <a:ext cx="9144000" cy="4800600"/>
          </a:xfrm>
          <a:prstGeom prst="rect">
            <a:avLst/>
          </a:prstGeom>
        </p:spPr>
      </p:pic>
      <p:sp>
        <p:nvSpPr>
          <p:cNvPr id="2" name="Title 1"/>
          <p:cNvSpPr>
            <a:spLocks noGrp="1"/>
          </p:cNvSpPr>
          <p:nvPr>
            <p:ph type="title"/>
          </p:nvPr>
        </p:nvSpPr>
        <p:spPr/>
        <p:txBody>
          <a:bodyPr/>
          <a:lstStyle/>
          <a:p>
            <a:r>
              <a:rPr lang="en-US" sz="4000" dirty="0"/>
              <a:t>FRIB on the MSU campus</a:t>
            </a:r>
          </a:p>
        </p:txBody>
      </p:sp>
      <p:sp>
        <p:nvSpPr>
          <p:cNvPr id="4" name="TextBox 3"/>
          <p:cNvSpPr txBox="1"/>
          <p:nvPr/>
        </p:nvSpPr>
        <p:spPr>
          <a:xfrm>
            <a:off x="3815261" y="2487912"/>
            <a:ext cx="3025508"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Detectors &amp; Experiments</a:t>
            </a:r>
          </a:p>
        </p:txBody>
      </p:sp>
      <p:sp>
        <p:nvSpPr>
          <p:cNvPr id="5" name="TextBox 4"/>
          <p:cNvSpPr txBox="1"/>
          <p:nvPr/>
        </p:nvSpPr>
        <p:spPr>
          <a:xfrm>
            <a:off x="2618480" y="3160084"/>
            <a:ext cx="1095172" cy="584775"/>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Target</a:t>
            </a:r>
          </a:p>
          <a:p>
            <a:pPr>
              <a:defRPr/>
            </a:pPr>
            <a:r>
              <a:rPr lang="en-US" dirty="0" err="1">
                <a:solidFill>
                  <a:prstClr val="black"/>
                </a:solidFill>
              </a:rPr>
              <a:t>Highbay</a:t>
            </a:r>
            <a:endParaRPr lang="en-US" dirty="0">
              <a:solidFill>
                <a:prstClr val="black"/>
              </a:solidFill>
            </a:endParaRPr>
          </a:p>
        </p:txBody>
      </p:sp>
      <p:sp>
        <p:nvSpPr>
          <p:cNvPr id="6" name="TextBox 5"/>
          <p:cNvSpPr txBox="1"/>
          <p:nvPr/>
        </p:nvSpPr>
        <p:spPr>
          <a:xfrm>
            <a:off x="3915839" y="3948159"/>
            <a:ext cx="432028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Accelerator Support (power, cooling)</a:t>
            </a:r>
          </a:p>
        </p:txBody>
      </p:sp>
      <p:sp>
        <p:nvSpPr>
          <p:cNvPr id="7" name="TextBox 6"/>
          <p:cNvSpPr txBox="1"/>
          <p:nvPr/>
        </p:nvSpPr>
        <p:spPr>
          <a:xfrm>
            <a:off x="8001001" y="3155565"/>
            <a:ext cx="240373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Accelerator Testing</a:t>
            </a:r>
          </a:p>
        </p:txBody>
      </p:sp>
      <p:sp>
        <p:nvSpPr>
          <p:cNvPr id="8" name="TextBox 7"/>
          <p:cNvSpPr txBox="1"/>
          <p:nvPr/>
        </p:nvSpPr>
        <p:spPr>
          <a:xfrm>
            <a:off x="7772401" y="3547646"/>
            <a:ext cx="151868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Ion Sources</a:t>
            </a:r>
          </a:p>
        </p:txBody>
      </p:sp>
      <p:sp>
        <p:nvSpPr>
          <p:cNvPr id="9" name="TextBox 8"/>
          <p:cNvSpPr txBox="1"/>
          <p:nvPr/>
        </p:nvSpPr>
        <p:spPr>
          <a:xfrm>
            <a:off x="5993030" y="1774185"/>
            <a:ext cx="1569725" cy="369332"/>
          </a:xfrm>
          <a:prstGeom prst="rect">
            <a:avLst/>
          </a:prstGeom>
          <a:noFill/>
        </p:spPr>
        <p:txBody>
          <a:bodyPr wrap="none" rtlCol="0">
            <a:spAutoFit/>
          </a:bodyPr>
          <a:lstStyle/>
          <a:p>
            <a:pPr>
              <a:defRPr/>
            </a:pPr>
            <a:r>
              <a:rPr lang="en-US" b="1" dirty="0">
                <a:solidFill>
                  <a:prstClr val="white"/>
                </a:solidFill>
                <a:effectLst>
                  <a:outerShdw blurRad="38100" dist="38100" dir="2700000" algn="tl">
                    <a:srgbClr val="000000">
                      <a:alpha val="43137"/>
                    </a:srgbClr>
                  </a:outerShdw>
                </a:effectLst>
              </a:rPr>
              <a:t>SHAW LANE</a:t>
            </a:r>
          </a:p>
        </p:txBody>
      </p:sp>
      <p:sp>
        <p:nvSpPr>
          <p:cNvPr id="10" name="TextBox 9"/>
          <p:cNvSpPr txBox="1"/>
          <p:nvPr/>
        </p:nvSpPr>
        <p:spPr>
          <a:xfrm>
            <a:off x="7500410" y="4431268"/>
            <a:ext cx="1851789" cy="369332"/>
          </a:xfrm>
          <a:prstGeom prst="rect">
            <a:avLst/>
          </a:prstGeom>
          <a:noFill/>
        </p:spPr>
        <p:txBody>
          <a:bodyPr wrap="none" rtlCol="0">
            <a:spAutoFit/>
          </a:bodyPr>
          <a:lstStyle/>
          <a:p>
            <a:pPr>
              <a:defRPr/>
            </a:pPr>
            <a:r>
              <a:rPr lang="en-US" b="1" dirty="0">
                <a:solidFill>
                  <a:prstClr val="white"/>
                </a:solidFill>
                <a:effectLst>
                  <a:outerShdw blurRad="38100" dist="38100" dir="2700000" algn="tl">
                    <a:srgbClr val="000000">
                      <a:alpha val="43137"/>
                    </a:srgbClr>
                  </a:outerShdw>
                </a:effectLst>
              </a:rPr>
              <a:t>WILSON ROAD</a:t>
            </a:r>
          </a:p>
        </p:txBody>
      </p:sp>
      <p:sp>
        <p:nvSpPr>
          <p:cNvPr id="12" name="TextBox 11"/>
          <p:cNvSpPr txBox="1"/>
          <p:nvPr/>
        </p:nvSpPr>
        <p:spPr>
          <a:xfrm>
            <a:off x="9237984" y="2059345"/>
            <a:ext cx="1385957" cy="1138773"/>
          </a:xfrm>
          <a:prstGeom prst="rect">
            <a:avLst/>
          </a:prstGeom>
          <a:noFill/>
        </p:spPr>
        <p:txBody>
          <a:bodyPr wrap="none" rtlCol="0">
            <a:spAutoFit/>
          </a:bodyPr>
          <a:lstStyle/>
          <a:p>
            <a:pPr algn="r">
              <a:defRPr/>
            </a:pPr>
            <a:r>
              <a:rPr lang="en-US" b="1" dirty="0">
                <a:solidFill>
                  <a:prstClr val="white"/>
                </a:solidFill>
                <a:effectLst>
                  <a:outerShdw blurRad="38100" dist="38100" dir="2700000" algn="tl">
                    <a:srgbClr val="000000">
                      <a:alpha val="43137"/>
                    </a:srgbClr>
                  </a:outerShdw>
                </a:effectLst>
              </a:rPr>
              <a:t>WHARTON</a:t>
            </a:r>
          </a:p>
          <a:p>
            <a:pPr algn="r">
              <a:defRPr/>
            </a:pPr>
            <a:r>
              <a:rPr lang="en-US" b="1" dirty="0">
                <a:solidFill>
                  <a:prstClr val="white"/>
                </a:solidFill>
                <a:effectLst>
                  <a:outerShdw blurRad="38100" dist="38100" dir="2700000" algn="tl">
                    <a:srgbClr val="000000">
                      <a:alpha val="43137"/>
                    </a:srgbClr>
                  </a:outerShdw>
                </a:effectLst>
              </a:rPr>
              <a:t>CENTER</a:t>
            </a:r>
          </a:p>
          <a:p>
            <a:pPr algn="r">
              <a:defRPr/>
            </a:pPr>
            <a:r>
              <a:rPr lang="en-US" sz="3200" b="1" dirty="0">
                <a:solidFill>
                  <a:prstClr val="white"/>
                </a:solidFill>
                <a:effectLst>
                  <a:outerShdw blurRad="38100" dist="38100" dir="2700000" algn="tl">
                    <a:srgbClr val="000000">
                      <a:alpha val="43137"/>
                    </a:srgbClr>
                  </a:outerShdw>
                </a:effectLst>
                <a:sym typeface="Wingdings" panose="05000000000000000000" pitchFamily="2" charset="2"/>
              </a:rPr>
              <a:t></a:t>
            </a:r>
            <a:endParaRPr lang="en-US" sz="1600" b="1" dirty="0">
              <a:solidFill>
                <a:prstClr val="white"/>
              </a:solidFill>
              <a:effectLst>
                <a:outerShdw blurRad="38100" dist="38100" dir="2700000" algn="tl">
                  <a:srgbClr val="000000">
                    <a:alpha val="43137"/>
                  </a:srgbClr>
                </a:outerShdw>
              </a:effectLst>
            </a:endParaRPr>
          </a:p>
        </p:txBody>
      </p:sp>
      <p:sp>
        <p:nvSpPr>
          <p:cNvPr id="13" name="TextBox 12"/>
          <p:cNvSpPr txBox="1"/>
          <p:nvPr/>
        </p:nvSpPr>
        <p:spPr>
          <a:xfrm>
            <a:off x="1565635" y="3184030"/>
            <a:ext cx="975588" cy="1692771"/>
          </a:xfrm>
          <a:prstGeom prst="rect">
            <a:avLst/>
          </a:prstGeom>
          <a:noFill/>
        </p:spPr>
        <p:txBody>
          <a:bodyPr wrap="none" rtlCol="0">
            <a:spAutoFit/>
          </a:bodyPr>
          <a:lstStyle/>
          <a:p>
            <a:pPr>
              <a:defRPr/>
            </a:pPr>
            <a:r>
              <a:rPr lang="en-US" sz="3200" b="1" dirty="0">
                <a:solidFill>
                  <a:prstClr val="white"/>
                </a:solidFill>
                <a:effectLst>
                  <a:outerShdw blurRad="38100" dist="38100" dir="2700000" algn="tl">
                    <a:srgbClr val="000000">
                      <a:alpha val="43137"/>
                    </a:srgbClr>
                  </a:outerShdw>
                </a:effectLst>
                <a:sym typeface="Wingdings" panose="05000000000000000000" pitchFamily="2" charset="2"/>
              </a:rPr>
              <a:t></a:t>
            </a:r>
            <a:endParaRPr lang="en-US" sz="3200" b="1" dirty="0">
              <a:solidFill>
                <a:prstClr val="white"/>
              </a:solidFill>
              <a:effectLst>
                <a:outerShdw blurRad="38100" dist="38100" dir="2700000" algn="tl">
                  <a:srgbClr val="000000">
                    <a:alpha val="43137"/>
                  </a:srgbClr>
                </a:outerShdw>
              </a:effectLst>
            </a:endParaRPr>
          </a:p>
          <a:p>
            <a:pPr>
              <a:defRPr/>
            </a:pPr>
            <a:r>
              <a:rPr lang="en-US" b="1" dirty="0">
                <a:solidFill>
                  <a:prstClr val="white"/>
                </a:solidFill>
                <a:effectLst>
                  <a:outerShdw blurRad="38100" dist="38100" dir="2700000" algn="tl">
                    <a:srgbClr val="000000">
                      <a:alpha val="43137"/>
                    </a:srgbClr>
                  </a:outerShdw>
                </a:effectLst>
              </a:rPr>
              <a:t>DAIRY</a:t>
            </a:r>
            <a:br>
              <a:rPr lang="en-US" b="1" dirty="0">
                <a:solidFill>
                  <a:prstClr val="white"/>
                </a:solidFill>
                <a:effectLst>
                  <a:outerShdw blurRad="38100" dist="38100" dir="2700000" algn="tl">
                    <a:srgbClr val="000000">
                      <a:alpha val="43137"/>
                    </a:srgbClr>
                  </a:outerShdw>
                </a:effectLst>
              </a:rPr>
            </a:br>
            <a:r>
              <a:rPr lang="en-US" b="1" dirty="0">
                <a:solidFill>
                  <a:prstClr val="white"/>
                </a:solidFill>
                <a:effectLst>
                  <a:outerShdw blurRad="38100" dist="38100" dir="2700000" algn="tl">
                    <a:srgbClr val="000000">
                      <a:alpha val="43137"/>
                    </a:srgbClr>
                  </a:outerShdw>
                </a:effectLst>
              </a:rPr>
              <a:t>STORE</a:t>
            </a:r>
          </a:p>
          <a:p>
            <a:pPr>
              <a:defRPr/>
            </a:pPr>
            <a:r>
              <a:rPr lang="en-US" b="1" dirty="0">
                <a:solidFill>
                  <a:prstClr val="white"/>
                </a:solidFill>
                <a:effectLst>
                  <a:outerShdw blurRad="38100" dist="38100" dir="2700000" algn="tl">
                    <a:srgbClr val="000000">
                      <a:alpha val="43137"/>
                    </a:srgbClr>
                  </a:outerShdw>
                </a:effectLst>
              </a:rPr>
              <a:t>(one</a:t>
            </a:r>
          </a:p>
          <a:p>
            <a:pPr>
              <a:defRPr/>
            </a:pPr>
            <a:r>
              <a:rPr lang="en-US" b="1" dirty="0">
                <a:solidFill>
                  <a:prstClr val="white"/>
                </a:solidFill>
                <a:effectLst>
                  <a:outerShdw blurRad="38100" dist="38100" dir="2700000" algn="tl">
                    <a:srgbClr val="000000">
                      <a:alpha val="43137"/>
                    </a:srgbClr>
                  </a:outerShdw>
                </a:effectLst>
              </a:rPr>
              <a:t>block)</a:t>
            </a:r>
          </a:p>
        </p:txBody>
      </p:sp>
      <p:sp>
        <p:nvSpPr>
          <p:cNvPr id="14" name="TextBox 13"/>
          <p:cNvSpPr txBox="1"/>
          <p:nvPr/>
        </p:nvSpPr>
        <p:spPr>
          <a:xfrm rot="19579171">
            <a:off x="1609074" y="2081042"/>
            <a:ext cx="856709"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Lobby</a:t>
            </a:r>
          </a:p>
        </p:txBody>
      </p:sp>
      <p:sp>
        <p:nvSpPr>
          <p:cNvPr id="15" name="TextBox 14"/>
          <p:cNvSpPr txBox="1"/>
          <p:nvPr/>
        </p:nvSpPr>
        <p:spPr>
          <a:xfrm>
            <a:off x="3276601" y="1974240"/>
            <a:ext cx="1844479"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Offices &amp; Labs</a:t>
            </a:r>
          </a:p>
        </p:txBody>
      </p:sp>
      <p:sp>
        <p:nvSpPr>
          <p:cNvPr id="18" name="TextBox 17"/>
          <p:cNvSpPr txBox="1"/>
          <p:nvPr/>
        </p:nvSpPr>
        <p:spPr>
          <a:xfrm>
            <a:off x="3897712" y="3056089"/>
            <a:ext cx="3156633"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Machine Shop &amp; Assembly</a:t>
            </a:r>
          </a:p>
        </p:txBody>
      </p:sp>
    </p:spTree>
    <p:extLst>
      <p:ext uri="{BB962C8B-B14F-4D97-AF65-F5344CB8AC3E}">
        <p14:creationId xmlns:p14="http://schemas.microsoft.com/office/powerpoint/2010/main" val="2928020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Useful Information</a:t>
            </a:r>
          </a:p>
        </p:txBody>
      </p:sp>
      <p:sp>
        <p:nvSpPr>
          <p:cNvPr id="5" name="Content Placeholder 2"/>
          <p:cNvSpPr txBox="1">
            <a:spLocks/>
          </p:cNvSpPr>
          <p:nvPr/>
        </p:nvSpPr>
        <p:spPr>
          <a:xfrm>
            <a:off x="1752600" y="1227366"/>
            <a:ext cx="3790950" cy="5173435"/>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kern="0" dirty="0">
                <a:solidFill>
                  <a:schemeClr val="tx1"/>
                </a:solidFill>
              </a:rPr>
              <a:t>Location of </a:t>
            </a:r>
            <a:r>
              <a:rPr lang="en-US" b="1" kern="0" dirty="0">
                <a:solidFill>
                  <a:schemeClr val="tx1"/>
                </a:solidFill>
              </a:rPr>
              <a:t>bathrooms</a:t>
            </a:r>
            <a:r>
              <a:rPr lang="en-US" kern="0" dirty="0">
                <a:solidFill>
                  <a:schemeClr val="tx1"/>
                </a:solidFill>
              </a:rPr>
              <a:t>!</a:t>
            </a:r>
          </a:p>
          <a:p>
            <a:r>
              <a:rPr lang="en-US" kern="0" dirty="0">
                <a:solidFill>
                  <a:schemeClr val="tx1"/>
                </a:solidFill>
              </a:rPr>
              <a:t>If you have minors in your group, your leader must submit a </a:t>
            </a:r>
            <a:r>
              <a:rPr lang="en-US" b="1" kern="0" dirty="0">
                <a:solidFill>
                  <a:schemeClr val="tx1"/>
                </a:solidFill>
              </a:rPr>
              <a:t>permission form</a:t>
            </a:r>
            <a:r>
              <a:rPr lang="en-US" kern="0" dirty="0">
                <a:solidFill>
                  <a:schemeClr val="tx1"/>
                </a:solidFill>
              </a:rPr>
              <a:t>.</a:t>
            </a:r>
          </a:p>
          <a:p>
            <a:r>
              <a:rPr lang="en-US" kern="0" dirty="0">
                <a:solidFill>
                  <a:schemeClr val="tx1"/>
                </a:solidFill>
              </a:rPr>
              <a:t>Photography is not allowed on the tour, but we have a designated </a:t>
            </a:r>
            <a:r>
              <a:rPr lang="en-US" b="1" kern="0" dirty="0">
                <a:solidFill>
                  <a:schemeClr val="tx1"/>
                </a:solidFill>
              </a:rPr>
              <a:t>location for a group photo </a:t>
            </a:r>
            <a:r>
              <a:rPr lang="en-US" kern="0" dirty="0">
                <a:solidFill>
                  <a:schemeClr val="tx1"/>
                </a:solidFill>
              </a:rPr>
              <a:t>if you want.</a:t>
            </a:r>
          </a:p>
          <a:p>
            <a:r>
              <a:rPr lang="en-US" kern="0" dirty="0">
                <a:solidFill>
                  <a:schemeClr val="tx1"/>
                </a:solidFill>
              </a:rPr>
              <a:t>You are not expected to know or understand everything! It’s OK.</a:t>
            </a:r>
          </a:p>
          <a:p>
            <a:r>
              <a:rPr lang="en-US" kern="0" dirty="0">
                <a:solidFill>
                  <a:schemeClr val="tx1"/>
                </a:solidFill>
              </a:rPr>
              <a:t>Stopping us to </a:t>
            </a:r>
            <a:r>
              <a:rPr lang="en-US" b="1" kern="0" dirty="0">
                <a:solidFill>
                  <a:schemeClr val="tx1"/>
                </a:solidFill>
              </a:rPr>
              <a:t>ask questions </a:t>
            </a:r>
            <a:r>
              <a:rPr lang="en-US" kern="0" dirty="0">
                <a:solidFill>
                  <a:schemeClr val="tx1"/>
                </a:solidFill>
              </a:rPr>
              <a:t>is encouraged!</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0134" r="760"/>
          <a:stretch/>
        </p:blipFill>
        <p:spPr>
          <a:xfrm>
            <a:off x="5516610" y="1258995"/>
            <a:ext cx="2326257" cy="4637314"/>
          </a:xfrm>
          <a:prstGeom prst="rect">
            <a:avLst/>
          </a:prstGeom>
        </p:spPr>
      </p:pic>
      <p:sp>
        <p:nvSpPr>
          <p:cNvPr id="7" name="TextBox 6"/>
          <p:cNvSpPr txBox="1"/>
          <p:nvPr/>
        </p:nvSpPr>
        <p:spPr>
          <a:xfrm>
            <a:off x="7815925" y="1223162"/>
            <a:ext cx="2667000" cy="4708981"/>
          </a:xfrm>
          <a:prstGeom prst="rect">
            <a:avLst/>
          </a:prstGeom>
          <a:noFill/>
        </p:spPr>
        <p:txBody>
          <a:bodyPr wrap="square" rtlCol="0">
            <a:spAutoFit/>
          </a:bodyPr>
          <a:lstStyle/>
          <a:p>
            <a:r>
              <a:rPr lang="en-US" sz="1200" b="1" dirty="0"/>
              <a:t>LAND ACKNOWLEDGEMENT</a:t>
            </a:r>
          </a:p>
          <a:p>
            <a:r>
              <a:rPr lang="en-US" sz="1200" dirty="0"/>
              <a:t>We collectively acknowledge that Michigan State University occupies the ancestral, traditional, and contemporary Lands of the </a:t>
            </a:r>
            <a:r>
              <a:rPr lang="en-US" sz="1200" dirty="0" err="1"/>
              <a:t>Anishinaabeg</a:t>
            </a:r>
            <a:r>
              <a:rPr lang="en-US" sz="1200" dirty="0"/>
              <a:t> – Three Fires Confederacy of </a:t>
            </a:r>
            <a:r>
              <a:rPr lang="en-US" sz="1200" dirty="0" err="1"/>
              <a:t>Ojibwe</a:t>
            </a:r>
            <a:r>
              <a:rPr lang="en-US" sz="1200" dirty="0"/>
              <a:t>, Odawa, and Potawatomi peoples. In particular, the University resides on Land ceded in the 1819 Treaty of Saginaw. We recognize, support, and advocate for the sovereignty of Michigan’s twelve federally-recognized Indian nations, for historic Indigenous communities in Michigan, for Indigenous individuals and communities who live here now, and for those who were forcibly removed from their Homelands. By offering this Land Acknowledgement, we affirm Indigenous sovereignty and will work to hold Michigan State University more accountable to the needs of American Indian and Indigenous peoples.</a:t>
            </a:r>
          </a:p>
        </p:txBody>
      </p:sp>
    </p:spTree>
    <p:extLst>
      <p:ext uri="{BB962C8B-B14F-4D97-AF65-F5344CB8AC3E}">
        <p14:creationId xmlns:p14="http://schemas.microsoft.com/office/powerpoint/2010/main" val="3448866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Safety First</a:t>
            </a:r>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174421"/>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
          <p:cNvSpPr txBox="1">
            <a:spLocks noChangeArrowheads="1"/>
          </p:cNvSpPr>
          <p:nvPr/>
        </p:nvSpPr>
        <p:spPr bwMode="auto">
          <a:xfrm>
            <a:off x="1803175" y="1159467"/>
            <a:ext cx="1828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defTabSz="914400" fontAlgn="auto">
              <a:spcBef>
                <a:spcPct val="0"/>
              </a:spcBef>
              <a:spcAft>
                <a:spcPts val="0"/>
              </a:spcAft>
              <a:buNone/>
            </a:pPr>
            <a:r>
              <a:rPr lang="en-US" altLang="en-US" sz="2400" b="1" dirty="0">
                <a:solidFill>
                  <a:schemeClr val="tx1"/>
                </a:solidFill>
                <a:latin typeface="Calibri" panose="020F0502020204030204"/>
                <a:ea typeface="+mn-ea"/>
                <a:cs typeface="+mn-cs"/>
              </a:rPr>
              <a:t>DON’T</a:t>
            </a:r>
            <a:r>
              <a:rPr lang="en-US" altLang="en-US" sz="2400" dirty="0">
                <a:solidFill>
                  <a:schemeClr val="tx1"/>
                </a:solidFill>
                <a:latin typeface="Calibri" panose="020F0502020204030204"/>
                <a:ea typeface="+mn-ea"/>
                <a:cs typeface="+mn-cs"/>
              </a:rPr>
              <a:t> put anything in your mouth (eat, drink, chew gum)</a:t>
            </a:r>
          </a:p>
        </p:txBody>
      </p:sp>
      <p:sp>
        <p:nvSpPr>
          <p:cNvPr id="14" name="Text Box 7"/>
          <p:cNvSpPr txBox="1">
            <a:spLocks noChangeArrowheads="1"/>
          </p:cNvSpPr>
          <p:nvPr/>
        </p:nvSpPr>
        <p:spPr bwMode="auto">
          <a:xfrm>
            <a:off x="1726975" y="3340692"/>
            <a:ext cx="1905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defTabSz="914400" fontAlgn="auto">
              <a:spcBef>
                <a:spcPct val="0"/>
              </a:spcBef>
              <a:spcAft>
                <a:spcPts val="0"/>
              </a:spcAft>
              <a:buNone/>
            </a:pPr>
            <a:r>
              <a:rPr lang="en-US" altLang="en-US" sz="2400" b="1" dirty="0">
                <a:solidFill>
                  <a:schemeClr val="tx1"/>
                </a:solidFill>
                <a:latin typeface="Calibri" panose="020F0502020204030204"/>
                <a:ea typeface="+mn-ea"/>
                <a:cs typeface="+mn-cs"/>
              </a:rPr>
              <a:t>DO</a:t>
            </a:r>
            <a:r>
              <a:rPr lang="en-US" altLang="en-US" sz="2400" dirty="0">
                <a:solidFill>
                  <a:schemeClr val="tx1"/>
                </a:solidFill>
                <a:latin typeface="Calibri" panose="020F0502020204030204"/>
                <a:ea typeface="+mn-ea"/>
                <a:cs typeface="+mn-cs"/>
              </a:rPr>
              <a:t> obey posted signs</a:t>
            </a:r>
          </a:p>
          <a:p>
            <a:pPr algn="r" defTabSz="914400" fontAlgn="auto">
              <a:spcBef>
                <a:spcPct val="0"/>
              </a:spcBef>
              <a:spcAft>
                <a:spcPts val="0"/>
              </a:spcAft>
              <a:buNone/>
            </a:pPr>
            <a:endParaRPr lang="en-US" altLang="en-US" sz="2400" dirty="0">
              <a:solidFill>
                <a:schemeClr val="tx1"/>
              </a:solidFill>
              <a:latin typeface="Calibri" panose="020F0502020204030204"/>
              <a:ea typeface="+mn-ea"/>
              <a:cs typeface="+mn-cs"/>
            </a:endParaRPr>
          </a:p>
          <a:p>
            <a:pPr algn="r" defTabSz="914400" fontAlgn="auto">
              <a:spcBef>
                <a:spcPct val="0"/>
              </a:spcBef>
              <a:spcAft>
                <a:spcPts val="0"/>
              </a:spcAft>
              <a:buNone/>
            </a:pPr>
            <a:r>
              <a:rPr lang="en-US" altLang="en-US" sz="2400" b="1" dirty="0">
                <a:solidFill>
                  <a:schemeClr val="tx1"/>
                </a:solidFill>
                <a:latin typeface="Calibri" panose="020F0502020204030204"/>
                <a:ea typeface="+mn-ea"/>
                <a:cs typeface="+mn-cs"/>
              </a:rPr>
              <a:t>DON’T</a:t>
            </a:r>
            <a:r>
              <a:rPr lang="en-US" altLang="en-US" sz="2400" dirty="0">
                <a:solidFill>
                  <a:schemeClr val="tx1"/>
                </a:solidFill>
                <a:latin typeface="Calibri" panose="020F0502020204030204"/>
                <a:ea typeface="+mn-ea"/>
                <a:cs typeface="+mn-cs"/>
              </a:rPr>
              <a:t> take photos</a:t>
            </a:r>
          </a:p>
        </p:txBody>
      </p:sp>
      <p:sp>
        <p:nvSpPr>
          <p:cNvPr id="15" name="Text Box 8"/>
          <p:cNvSpPr txBox="1">
            <a:spLocks noChangeArrowheads="1"/>
          </p:cNvSpPr>
          <p:nvPr/>
        </p:nvSpPr>
        <p:spPr bwMode="auto">
          <a:xfrm>
            <a:off x="8204650" y="1183280"/>
            <a:ext cx="2057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914400" fontAlgn="auto">
              <a:spcBef>
                <a:spcPct val="0"/>
              </a:spcBef>
              <a:spcAft>
                <a:spcPts val="0"/>
              </a:spcAft>
              <a:buNone/>
            </a:pPr>
            <a:r>
              <a:rPr lang="en-US" altLang="en-US" sz="2400" b="1" dirty="0">
                <a:solidFill>
                  <a:schemeClr val="tx1"/>
                </a:solidFill>
                <a:latin typeface="Calibri" panose="020F0502020204030204"/>
                <a:ea typeface="+mn-ea"/>
                <a:cs typeface="+mn-cs"/>
              </a:rPr>
              <a:t>DO</a:t>
            </a:r>
            <a:r>
              <a:rPr lang="en-US" altLang="en-US" sz="2400" dirty="0">
                <a:solidFill>
                  <a:schemeClr val="tx1"/>
                </a:solidFill>
                <a:latin typeface="Calibri" panose="020F0502020204030204"/>
                <a:ea typeface="+mn-ea"/>
                <a:cs typeface="+mn-cs"/>
              </a:rPr>
              <a:t> watch your head and step </a:t>
            </a:r>
          </a:p>
          <a:p>
            <a:pPr defTabSz="914400" fontAlgn="auto">
              <a:spcBef>
                <a:spcPct val="0"/>
              </a:spcBef>
              <a:spcAft>
                <a:spcPts val="0"/>
              </a:spcAft>
              <a:buNone/>
            </a:pPr>
            <a:endParaRPr lang="en-US" altLang="en-US" sz="2400" dirty="0">
              <a:solidFill>
                <a:schemeClr val="tx1"/>
              </a:solidFill>
              <a:latin typeface="Calibri" panose="020F0502020204030204"/>
              <a:ea typeface="+mn-ea"/>
              <a:cs typeface="+mn-cs"/>
            </a:endParaRPr>
          </a:p>
          <a:p>
            <a:pPr defTabSz="914400" fontAlgn="auto">
              <a:spcBef>
                <a:spcPct val="0"/>
              </a:spcBef>
              <a:spcAft>
                <a:spcPts val="0"/>
              </a:spcAft>
              <a:buNone/>
            </a:pPr>
            <a:r>
              <a:rPr lang="en-US" altLang="en-US" sz="2400" b="1" dirty="0">
                <a:solidFill>
                  <a:schemeClr val="tx1"/>
                </a:solidFill>
                <a:latin typeface="Calibri" panose="020F0502020204030204"/>
                <a:ea typeface="+mn-ea"/>
                <a:cs typeface="+mn-cs"/>
              </a:rPr>
              <a:t>DON’T</a:t>
            </a:r>
            <a:r>
              <a:rPr lang="en-US" altLang="en-US" sz="2400" dirty="0">
                <a:solidFill>
                  <a:schemeClr val="tx1"/>
                </a:solidFill>
                <a:latin typeface="Calibri" panose="020F0502020204030204"/>
                <a:ea typeface="+mn-ea"/>
                <a:cs typeface="+mn-cs"/>
              </a:rPr>
              <a:t> sit or lean on things</a:t>
            </a:r>
          </a:p>
        </p:txBody>
      </p:sp>
      <p:sp>
        <p:nvSpPr>
          <p:cNvPr id="17" name="Text Box 11"/>
          <p:cNvSpPr txBox="1">
            <a:spLocks noChangeArrowheads="1"/>
          </p:cNvSpPr>
          <p:nvPr/>
        </p:nvSpPr>
        <p:spPr bwMode="auto">
          <a:xfrm>
            <a:off x="0" y="5521917"/>
            <a:ext cx="1219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defTabSz="914400" fontAlgn="auto">
              <a:spcBef>
                <a:spcPts val="0"/>
              </a:spcBef>
              <a:spcAft>
                <a:spcPts val="0"/>
              </a:spcAft>
              <a:buNone/>
            </a:pPr>
            <a:r>
              <a:rPr lang="en-US" altLang="en-US" sz="2400" b="1" dirty="0">
                <a:solidFill>
                  <a:schemeClr val="tx1"/>
                </a:solidFill>
                <a:latin typeface="Calibri" panose="020F0502020204030204"/>
                <a:ea typeface="+mn-ea"/>
                <a:cs typeface="+mn-cs"/>
              </a:rPr>
              <a:t>DO leave items here </a:t>
            </a:r>
            <a:r>
              <a:rPr lang="en-US" altLang="en-US" sz="2400" dirty="0">
                <a:solidFill>
                  <a:schemeClr val="tx1"/>
                </a:solidFill>
                <a:latin typeface="Calibri" panose="020F0502020204030204"/>
                <a:ea typeface="+mn-ea"/>
                <a:cs typeface="+mn-cs"/>
              </a:rPr>
              <a:t>(especially open food/drink) that you don’t want to carry</a:t>
            </a:r>
            <a:endParaRPr lang="en-US" altLang="en-US" sz="2400" b="1" dirty="0">
              <a:solidFill>
                <a:schemeClr val="tx1"/>
              </a:solidFill>
              <a:latin typeface="Calibri" panose="020F0502020204030204"/>
              <a:ea typeface="+mn-ea"/>
              <a:cs typeface="+mn-cs"/>
            </a:endParaRPr>
          </a:p>
        </p:txBody>
      </p:sp>
      <p:pic>
        <p:nvPicPr>
          <p:cNvPr id="18" name="Picture 2" descr="http://2.bp.blogspot.com/-0ub4iOoOed0/UgJkm_xH9FI/AAAAAAAAADA/QIHLttXLhSQ/s1600/no+phot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1" y="3291152"/>
            <a:ext cx="2077899" cy="207789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b="19529"/>
          <a:stretch/>
        </p:blipFill>
        <p:spPr>
          <a:xfrm>
            <a:off x="6096000" y="1174422"/>
            <a:ext cx="1805198" cy="2054423"/>
          </a:xfrm>
          <a:prstGeom prst="rect">
            <a:avLst/>
          </a:prstGeom>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b="20000"/>
          <a:stretch/>
        </p:blipFill>
        <p:spPr>
          <a:xfrm>
            <a:off x="6116500" y="3291152"/>
            <a:ext cx="1836598" cy="2077899"/>
          </a:xfrm>
          <a:prstGeom prst="rect">
            <a:avLst/>
          </a:prstGeom>
        </p:spPr>
      </p:pic>
      <p:grpSp>
        <p:nvGrpSpPr>
          <p:cNvPr id="5" name="Group 4"/>
          <p:cNvGrpSpPr/>
          <p:nvPr/>
        </p:nvGrpSpPr>
        <p:grpSpPr>
          <a:xfrm>
            <a:off x="8204650" y="3316880"/>
            <a:ext cx="3729619" cy="1938992"/>
            <a:chOff x="8204650" y="3316880"/>
            <a:chExt cx="3729619" cy="1938992"/>
          </a:xfrm>
        </p:grpSpPr>
        <p:sp>
          <p:nvSpPr>
            <p:cNvPr id="16" name="Text Box 9"/>
            <p:cNvSpPr txBox="1">
              <a:spLocks noChangeArrowheads="1"/>
            </p:cNvSpPr>
            <p:nvPr/>
          </p:nvSpPr>
          <p:spPr bwMode="auto">
            <a:xfrm>
              <a:off x="8204650" y="3316880"/>
              <a:ext cx="1981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914400" fontAlgn="auto">
                <a:spcBef>
                  <a:spcPct val="0"/>
                </a:spcBef>
                <a:spcAft>
                  <a:spcPts val="0"/>
                </a:spcAft>
                <a:buNone/>
              </a:pPr>
              <a:r>
                <a:rPr lang="en-US" altLang="en-US" sz="2400" b="1" dirty="0">
                  <a:solidFill>
                    <a:schemeClr val="tx1"/>
                  </a:solidFill>
                  <a:latin typeface="Calibri" panose="020F0502020204030204"/>
                  <a:ea typeface="+mn-ea"/>
                  <a:cs typeface="+mn-cs"/>
                </a:rPr>
                <a:t>DO</a:t>
              </a:r>
              <a:r>
                <a:rPr lang="en-US" altLang="en-US" sz="2400" dirty="0">
                  <a:solidFill>
                    <a:schemeClr val="tx1"/>
                  </a:solidFill>
                  <a:latin typeface="Calibri" panose="020F0502020204030204"/>
                  <a:ea typeface="+mn-ea"/>
                  <a:cs typeface="+mn-cs"/>
                </a:rPr>
                <a:t> stay with your guide</a:t>
              </a:r>
            </a:p>
            <a:p>
              <a:pPr defTabSz="914400" fontAlgn="auto">
                <a:spcBef>
                  <a:spcPct val="0"/>
                </a:spcBef>
                <a:spcAft>
                  <a:spcPts val="0"/>
                </a:spcAft>
                <a:buNone/>
              </a:pPr>
              <a:endParaRPr lang="en-US" altLang="en-US" sz="2400" dirty="0">
                <a:solidFill>
                  <a:schemeClr val="tx1"/>
                </a:solidFill>
                <a:latin typeface="Calibri" panose="020F0502020204030204"/>
                <a:ea typeface="+mn-ea"/>
                <a:cs typeface="+mn-cs"/>
              </a:endParaRPr>
            </a:p>
            <a:p>
              <a:pPr defTabSz="914400" fontAlgn="auto">
                <a:spcBef>
                  <a:spcPct val="0"/>
                </a:spcBef>
                <a:spcAft>
                  <a:spcPts val="0"/>
                </a:spcAft>
                <a:buNone/>
              </a:pPr>
              <a:r>
                <a:rPr lang="en-US" altLang="en-US" sz="2400" b="1" dirty="0">
                  <a:solidFill>
                    <a:schemeClr val="tx1"/>
                  </a:solidFill>
                  <a:latin typeface="Calibri" panose="020F0502020204030204"/>
                  <a:ea typeface="+mn-ea"/>
                  <a:cs typeface="+mn-cs"/>
                </a:rPr>
                <a:t>DON’T</a:t>
              </a:r>
              <a:r>
                <a:rPr lang="en-US" altLang="en-US" sz="2400" dirty="0">
                  <a:solidFill>
                    <a:schemeClr val="tx1"/>
                  </a:solidFill>
                  <a:latin typeface="Calibri" panose="020F0502020204030204"/>
                  <a:ea typeface="+mn-ea"/>
                  <a:cs typeface="+mn-cs"/>
                </a:rPr>
                <a:t> touch equipment</a:t>
              </a:r>
            </a:p>
          </p:txBody>
        </p:sp>
        <p:sp>
          <p:nvSpPr>
            <p:cNvPr id="3" name="Rectangle 2"/>
            <p:cNvSpPr/>
            <p:nvPr/>
          </p:nvSpPr>
          <p:spPr>
            <a:xfrm>
              <a:off x="9961058" y="3934221"/>
              <a:ext cx="1973211" cy="1200329"/>
            </a:xfrm>
            <a:prstGeom prst="rect">
              <a:avLst/>
            </a:prstGeom>
          </p:spPr>
          <p:txBody>
            <a:bodyPr wrap="square">
              <a:spAutoFit/>
            </a:bodyPr>
            <a:lstStyle/>
            <a:p>
              <a:pPr algn="ctr" defTabSz="914400" fontAlgn="auto">
                <a:spcBef>
                  <a:spcPct val="50000"/>
                </a:spcBef>
                <a:spcAft>
                  <a:spcPts val="0"/>
                </a:spcAft>
                <a:buNone/>
              </a:pPr>
              <a:r>
                <a:rPr lang="en-US" altLang="en-US" dirty="0">
                  <a:latin typeface="Calibri" panose="020F0502020204030204"/>
                </a:rPr>
                <a:t>If lost, </a:t>
              </a:r>
              <a:r>
                <a:rPr lang="en-US" altLang="en-US" b="1" dirty="0">
                  <a:latin typeface="Calibri" panose="020F0502020204030204"/>
                </a:rPr>
                <a:t>dial “0” on a lab phone</a:t>
              </a:r>
              <a:r>
                <a:rPr lang="en-US" altLang="en-US" dirty="0">
                  <a:latin typeface="Calibri" panose="020F0502020204030204"/>
                </a:rPr>
                <a:t> (“77305” after hours)</a:t>
              </a:r>
            </a:p>
          </p:txBody>
        </p:sp>
        <p:sp>
          <p:nvSpPr>
            <p:cNvPr id="4" name="Bent Arrow 3"/>
            <p:cNvSpPr/>
            <p:nvPr/>
          </p:nvSpPr>
          <p:spPr>
            <a:xfrm flipH="1">
              <a:off x="9961059" y="3437859"/>
              <a:ext cx="449581" cy="484019"/>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spTree>
    <p:extLst>
      <p:ext uri="{BB962C8B-B14F-4D97-AF65-F5344CB8AC3E}">
        <p14:creationId xmlns:p14="http://schemas.microsoft.com/office/powerpoint/2010/main" val="75646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1+#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1+#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Box 6"/>
          <p:cNvSpPr txBox="1">
            <a:spLocks noChangeArrowheads="1"/>
          </p:cNvSpPr>
          <p:nvPr/>
        </p:nvSpPr>
        <p:spPr bwMode="auto">
          <a:xfrm>
            <a:off x="2112645" y="1133647"/>
            <a:ext cx="796671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50000"/>
              </a:spcBef>
              <a:buNone/>
              <a:defRPr/>
            </a:pPr>
            <a:r>
              <a:rPr lang="en-US" altLang="en-US" sz="2200" dirty="0">
                <a:solidFill>
                  <a:srgbClr val="000000"/>
                </a:solidFill>
                <a:latin typeface="Arial Black" panose="020B0A04020102020204" pitchFamily="34" charset="0"/>
                <a:cs typeface="Aharoni" panose="02010803020104030203" pitchFamily="2" charset="-79"/>
              </a:rPr>
              <a:t>Learn more about our Lab and outreach programs</a:t>
            </a:r>
            <a:endParaRPr lang="en-US" altLang="en-US" sz="2200" b="1" dirty="0">
              <a:solidFill>
                <a:srgbClr val="000000"/>
              </a:solidFill>
              <a:latin typeface="Arial Black" panose="020B0A04020102020204" pitchFamily="34" charset="0"/>
              <a:cs typeface="Aharoni" panose="02010803020104030203" pitchFamily="2" charset="-79"/>
            </a:endParaRPr>
          </a:p>
        </p:txBody>
      </p:sp>
      <p:sp>
        <p:nvSpPr>
          <p:cNvPr id="5" name="Rectangle 4"/>
          <p:cNvSpPr/>
          <p:nvPr/>
        </p:nvSpPr>
        <p:spPr>
          <a:xfrm>
            <a:off x="1924565" y="1677483"/>
            <a:ext cx="2149551" cy="1354217"/>
          </a:xfrm>
          <a:prstGeom prst="rect">
            <a:avLst/>
          </a:prstGeom>
        </p:spPr>
        <p:txBody>
          <a:bodyPr wrap="square">
            <a:spAutoFit/>
          </a:bodyPr>
          <a:lstStyle/>
          <a:p>
            <a:pPr algn="r">
              <a:spcBef>
                <a:spcPct val="50000"/>
              </a:spcBef>
              <a:defRPr/>
            </a:pPr>
            <a:r>
              <a:rPr lang="en-US" altLang="en-US" sz="1600" dirty="0">
                <a:solidFill>
                  <a:srgbClr val="000000"/>
                </a:solidFill>
              </a:rPr>
              <a:t>Visit the FRIB exhibit at </a:t>
            </a:r>
            <a:r>
              <a:rPr lang="en-US" altLang="en-US" sz="1600" b="1" dirty="0">
                <a:solidFill>
                  <a:srgbClr val="000000"/>
                </a:solidFill>
              </a:rPr>
              <a:t>Impression 5 Science Center </a:t>
            </a:r>
            <a:r>
              <a:rPr lang="en-US" altLang="en-US" sz="1600" dirty="0">
                <a:solidFill>
                  <a:srgbClr val="000000"/>
                </a:solidFill>
              </a:rPr>
              <a:t>in downtown Lansing!</a:t>
            </a:r>
          </a:p>
          <a:p>
            <a:pPr algn="r">
              <a:spcBef>
                <a:spcPts val="0"/>
              </a:spcBef>
              <a:defRPr/>
            </a:pPr>
            <a:r>
              <a:rPr lang="en-US" altLang="en-US" sz="1600" u="sng" dirty="0">
                <a:solidFill>
                  <a:srgbClr val="67B14B"/>
                </a:solidFill>
              </a:rPr>
              <a:t>impression5.org</a:t>
            </a:r>
          </a:p>
        </p:txBody>
      </p:sp>
      <p:sp>
        <p:nvSpPr>
          <p:cNvPr id="7" name="Rectangle 6"/>
          <p:cNvSpPr/>
          <p:nvPr/>
        </p:nvSpPr>
        <p:spPr>
          <a:xfrm>
            <a:off x="7848600" y="3802743"/>
            <a:ext cx="2667000" cy="830997"/>
          </a:xfrm>
          <a:prstGeom prst="rect">
            <a:avLst/>
          </a:prstGeom>
        </p:spPr>
        <p:txBody>
          <a:bodyPr wrap="square">
            <a:spAutoFit/>
          </a:bodyPr>
          <a:lstStyle/>
          <a:p>
            <a:pPr>
              <a:spcBef>
                <a:spcPct val="50000"/>
              </a:spcBef>
              <a:defRPr/>
            </a:pPr>
            <a:r>
              <a:rPr lang="en-US" altLang="en-US" sz="1600" dirty="0">
                <a:solidFill>
                  <a:prstClr val="black"/>
                </a:solidFill>
              </a:rPr>
              <a:t>Visit our </a:t>
            </a:r>
            <a:r>
              <a:rPr lang="en-US" altLang="en-US" sz="1600" b="1" dirty="0">
                <a:solidFill>
                  <a:prstClr val="black"/>
                </a:solidFill>
              </a:rPr>
              <a:t>Gift Shop </a:t>
            </a:r>
            <a:r>
              <a:rPr lang="en-US" altLang="en-US" sz="1600" dirty="0">
                <a:solidFill>
                  <a:prstClr val="black"/>
                </a:solidFill>
              </a:rPr>
              <a:t>on </a:t>
            </a:r>
            <a:r>
              <a:rPr lang="en-US" altLang="en-US" sz="1600" dirty="0">
                <a:solidFill>
                  <a:prstClr val="black"/>
                </a:solidFill>
                <a:hlinkClick r:id="rId2" action="ppaction://hlinkfile"/>
              </a:rPr>
              <a:t>shop.msu.edu</a:t>
            </a:r>
            <a:r>
              <a:rPr lang="en-US" altLang="en-US" sz="1600" dirty="0">
                <a:solidFill>
                  <a:prstClr val="black"/>
                </a:solidFill>
              </a:rPr>
              <a:t> (click “FRIB” under “Specialty Shops”)</a:t>
            </a:r>
          </a:p>
        </p:txBody>
      </p:sp>
      <p:sp>
        <p:nvSpPr>
          <p:cNvPr id="8" name="Rectangle 7"/>
          <p:cNvSpPr/>
          <p:nvPr/>
        </p:nvSpPr>
        <p:spPr>
          <a:xfrm>
            <a:off x="7850372" y="1677482"/>
            <a:ext cx="2464146" cy="1077218"/>
          </a:xfrm>
          <a:prstGeom prst="rect">
            <a:avLst/>
          </a:prstGeom>
        </p:spPr>
        <p:txBody>
          <a:bodyPr wrap="square">
            <a:spAutoFit/>
          </a:bodyPr>
          <a:lstStyle/>
          <a:p>
            <a:pPr>
              <a:spcBef>
                <a:spcPct val="50000"/>
              </a:spcBef>
              <a:defRPr/>
            </a:pPr>
            <a:r>
              <a:rPr lang="en-US" altLang="en-US" sz="1600" dirty="0">
                <a:solidFill>
                  <a:srgbClr val="000000"/>
                </a:solidFill>
              </a:rPr>
              <a:t>Find</a:t>
            </a:r>
            <a:r>
              <a:rPr lang="en-US" altLang="en-US" sz="1600" dirty="0">
                <a:solidFill>
                  <a:srgbClr val="C19859">
                    <a:lumMod val="75000"/>
                  </a:srgbClr>
                </a:solidFill>
              </a:rPr>
              <a:t> </a:t>
            </a:r>
            <a:r>
              <a:rPr lang="en-US" altLang="en-US" sz="1600" b="1" dirty="0">
                <a:solidFill>
                  <a:prstClr val="black"/>
                </a:solidFill>
              </a:rPr>
              <a:t>camps and programs </a:t>
            </a:r>
            <a:r>
              <a:rPr lang="en-US" altLang="en-US" sz="1600" dirty="0">
                <a:solidFill>
                  <a:srgbClr val="000000"/>
                </a:solidFill>
              </a:rPr>
              <a:t>at MSU for </a:t>
            </a:r>
          </a:p>
          <a:p>
            <a:pPr>
              <a:defRPr/>
            </a:pPr>
            <a:r>
              <a:rPr lang="en-US" altLang="en-US" sz="1600" dirty="0" err="1">
                <a:solidFill>
                  <a:srgbClr val="000000"/>
                </a:solidFill>
              </a:rPr>
              <a:t>pre-college</a:t>
            </a:r>
            <a:r>
              <a:rPr lang="en-US" altLang="en-US" sz="1600" dirty="0">
                <a:solidFill>
                  <a:srgbClr val="000000"/>
                </a:solidFill>
              </a:rPr>
              <a:t> students: </a:t>
            </a:r>
            <a:r>
              <a:rPr lang="en-US" altLang="en-US" sz="1600" u="sng" dirty="0">
                <a:solidFill>
                  <a:srgbClr val="67B14B"/>
                </a:solidFill>
              </a:rPr>
              <a:t>spartanyouth.msu.edu</a:t>
            </a:r>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53788" y="1677483"/>
            <a:ext cx="1728486" cy="2024881"/>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27955" y="3802742"/>
            <a:ext cx="1380150" cy="1311220"/>
          </a:xfrm>
          <a:prstGeom prst="rect">
            <a:avLst/>
          </a:prstGeom>
        </p:spPr>
      </p:pic>
      <p:sp>
        <p:nvSpPr>
          <p:cNvPr id="14" name="TextBox 13"/>
          <p:cNvSpPr txBox="1"/>
          <p:nvPr/>
        </p:nvSpPr>
        <p:spPr>
          <a:xfrm>
            <a:off x="6132002" y="4704304"/>
            <a:ext cx="1716252" cy="400110"/>
          </a:xfrm>
          <a:prstGeom prst="rect">
            <a:avLst/>
          </a:prstGeom>
          <a:noFill/>
        </p:spPr>
        <p:txBody>
          <a:bodyPr wrap="square" rtlCol="0">
            <a:spAutoFit/>
          </a:bodyPr>
          <a:lstStyle/>
          <a:p>
            <a:pPr>
              <a:defRPr/>
            </a:pPr>
            <a:r>
              <a:rPr lang="en-US" sz="2000" b="1" dirty="0">
                <a:solidFill>
                  <a:srgbClr val="C19859">
                    <a:lumMod val="75000"/>
                  </a:srgbClr>
                </a:solidFill>
                <a:cs typeface="Arial" panose="020B0604020202020204" pitchFamily="34" charset="0"/>
              </a:rPr>
              <a:t>GIFT SHOP</a:t>
            </a:r>
          </a:p>
        </p:txBody>
      </p:sp>
      <p:sp>
        <p:nvSpPr>
          <p:cNvPr id="15" name="Rectangle 14"/>
          <p:cNvSpPr/>
          <p:nvPr/>
        </p:nvSpPr>
        <p:spPr>
          <a:xfrm>
            <a:off x="1924564" y="3956129"/>
            <a:ext cx="2155898" cy="830997"/>
          </a:xfrm>
          <a:prstGeom prst="rect">
            <a:avLst/>
          </a:prstGeom>
        </p:spPr>
        <p:txBody>
          <a:bodyPr wrap="square">
            <a:spAutoFit/>
          </a:bodyPr>
          <a:lstStyle/>
          <a:p>
            <a:pPr algn="r">
              <a:spcBef>
                <a:spcPct val="50000"/>
              </a:spcBef>
              <a:defRPr/>
            </a:pPr>
            <a:r>
              <a:rPr lang="en-US" altLang="en-US" sz="1600" dirty="0">
                <a:solidFill>
                  <a:srgbClr val="000000"/>
                </a:solidFill>
              </a:rPr>
              <a:t>Get the Android/ iPhone/iPad game </a:t>
            </a:r>
            <a:r>
              <a:rPr lang="en-US" altLang="en-US" sz="1600" b="1" i="1" dirty="0" err="1">
                <a:solidFill>
                  <a:prstClr val="black"/>
                </a:solidFill>
              </a:rPr>
              <a:t>Isotopolis</a:t>
            </a:r>
            <a:r>
              <a:rPr lang="en-US" altLang="en-US" sz="1600" dirty="0">
                <a:solidFill>
                  <a:srgbClr val="C19859">
                    <a:lumMod val="75000"/>
                  </a:srgbClr>
                </a:solidFill>
              </a:rPr>
              <a:t> </a:t>
            </a:r>
            <a:r>
              <a:rPr lang="en-US" altLang="en-US" sz="1600" dirty="0">
                <a:solidFill>
                  <a:srgbClr val="000000"/>
                </a:solidFill>
              </a:rPr>
              <a:t>for free! </a:t>
            </a:r>
          </a:p>
        </p:txBody>
      </p:sp>
      <p:sp>
        <p:nvSpPr>
          <p:cNvPr id="18" name="TextBox 17"/>
          <p:cNvSpPr txBox="1"/>
          <p:nvPr/>
        </p:nvSpPr>
        <p:spPr>
          <a:xfrm>
            <a:off x="6059904" y="1707845"/>
            <a:ext cx="1716252" cy="523220"/>
          </a:xfrm>
          <a:prstGeom prst="rect">
            <a:avLst/>
          </a:prstGeom>
          <a:noFill/>
        </p:spPr>
        <p:txBody>
          <a:bodyPr wrap="square" rtlCol="0">
            <a:spAutoFit/>
          </a:bodyPr>
          <a:lstStyle/>
          <a:p>
            <a:pPr>
              <a:defRPr/>
            </a:pPr>
            <a:r>
              <a:rPr lang="en-US" sz="1400" b="1" dirty="0">
                <a:solidFill>
                  <a:srgbClr val="C19859">
                    <a:lumMod val="75000"/>
                  </a:srgbClr>
                </a:solidFill>
                <a:cs typeface="Arial" panose="020B0604020202020204" pitchFamily="34" charset="0"/>
              </a:rPr>
              <a:t>SPARTAN YOUTH PROGRAMS</a:t>
            </a:r>
          </a:p>
        </p:txBody>
      </p:sp>
      <p:grpSp>
        <p:nvGrpSpPr>
          <p:cNvPr id="6" name="Group 5"/>
          <p:cNvGrpSpPr/>
          <p:nvPr/>
        </p:nvGrpSpPr>
        <p:grpSpPr>
          <a:xfrm>
            <a:off x="4165025" y="3956128"/>
            <a:ext cx="1797853" cy="1301672"/>
            <a:chOff x="4714238" y="2213945"/>
            <a:chExt cx="2236345" cy="1619146"/>
          </a:xfrm>
        </p:grpSpPr>
        <p:pic>
          <p:nvPicPr>
            <p:cNvPr id="3" name="Picture 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14238" y="2213945"/>
              <a:ext cx="2236345" cy="1619146"/>
            </a:xfrm>
            <a:prstGeom prst="rect">
              <a:avLst/>
            </a:prstGeom>
          </p:spPr>
        </p:pic>
        <p:pic>
          <p:nvPicPr>
            <p:cNvPr id="4" name="Picture 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761905" y="2225387"/>
              <a:ext cx="1188677" cy="419964"/>
            </a:xfrm>
            <a:prstGeom prst="rect">
              <a:avLst/>
            </a:prstGeom>
          </p:spPr>
        </p:pic>
      </p:grpSp>
      <p:pic>
        <p:nvPicPr>
          <p:cNvPr id="9" name="Picture 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152528" y="1677483"/>
            <a:ext cx="1810760" cy="1207173"/>
          </a:xfrm>
          <a:prstGeom prst="rect">
            <a:avLst/>
          </a:prstGeom>
        </p:spPr>
      </p:pic>
      <p:sp>
        <p:nvSpPr>
          <p:cNvPr id="20" name="Rectangle 2"/>
          <p:cNvSpPr txBox="1">
            <a:spLocks noChangeArrowheads="1"/>
          </p:cNvSpPr>
          <p:nvPr/>
        </p:nvSpPr>
        <p:spPr>
          <a:xfrm>
            <a:off x="1524000" y="219150"/>
            <a:ext cx="9144000" cy="1304851"/>
          </a:xfrm>
          <a:prstGeom prst="rect">
            <a:avLst/>
          </a:prstGeom>
        </p:spPr>
        <p:txBody>
          <a:bodyPr/>
          <a:lst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pPr>
              <a:defRPr/>
            </a:pPr>
            <a:r>
              <a:rPr lang="en-US" altLang="en-US" sz="4400" kern="0" dirty="0">
                <a:solidFill>
                  <a:schemeClr val="tx1"/>
                </a:solidFill>
              </a:rPr>
              <a:t>Explore FRIB at MSU</a:t>
            </a:r>
          </a:p>
        </p:txBody>
      </p:sp>
      <p:sp>
        <p:nvSpPr>
          <p:cNvPr id="21" name="Rectangle 20"/>
          <p:cNvSpPr/>
          <p:nvPr/>
        </p:nvSpPr>
        <p:spPr>
          <a:xfrm>
            <a:off x="1524000" y="5289372"/>
            <a:ext cx="9144000" cy="425629"/>
          </a:xfrm>
          <a:prstGeom prst="rect">
            <a:avLst/>
          </a:prstGeom>
        </p:spPr>
        <p:txBody>
          <a:bodyPr wrap="square">
            <a:spAutoFit/>
          </a:bodyPr>
          <a:lstStyle/>
          <a:p>
            <a:pPr algn="ctr" defTabSz="450056">
              <a:defRPr/>
            </a:pPr>
            <a:r>
              <a:rPr lang="en-US" altLang="en-US" sz="2166" dirty="0">
                <a:solidFill>
                  <a:srgbClr val="000000"/>
                </a:solidFill>
                <a:latin typeface="Arial Black" panose="020B0A04020102020204" pitchFamily="34" charset="0"/>
                <a:cs typeface="Aharoni" panose="02010803020104030203" pitchFamily="2" charset="-79"/>
              </a:rPr>
              <a:t>contact</a:t>
            </a:r>
            <a:r>
              <a:rPr lang="en-US" altLang="en-US" sz="2166" dirty="0">
                <a:solidFill>
                  <a:srgbClr val="C19859">
                    <a:lumMod val="75000"/>
                  </a:srgbClr>
                </a:solidFill>
                <a:latin typeface="Arial Black" panose="020B0A04020102020204" pitchFamily="34" charset="0"/>
                <a:cs typeface="Aharoni" panose="02010803020104030203" pitchFamily="2" charset="-79"/>
              </a:rPr>
              <a:t> </a:t>
            </a:r>
            <a:r>
              <a:rPr lang="en-US" altLang="en-US" sz="2166" dirty="0">
                <a:solidFill>
                  <a:prstClr val="black"/>
                </a:solidFill>
                <a:latin typeface="Arial Black" panose="020B0A04020102020204" pitchFamily="34" charset="0"/>
                <a:cs typeface="Aharoni" panose="02010803020104030203" pitchFamily="2" charset="-79"/>
                <a:hlinkClick r:id="rId8"/>
              </a:rPr>
              <a:t>visits@frib.msu.edu</a:t>
            </a:r>
            <a:r>
              <a:rPr lang="en-US" altLang="en-US" sz="2166" dirty="0">
                <a:solidFill>
                  <a:prstClr val="black"/>
                </a:solidFill>
                <a:latin typeface="Arial Black" panose="020B0A04020102020204" pitchFamily="34" charset="0"/>
                <a:cs typeface="Aharoni" panose="02010803020104030203" pitchFamily="2" charset="-79"/>
              </a:rPr>
              <a:t> </a:t>
            </a:r>
            <a:r>
              <a:rPr lang="en-US" altLang="en-US" sz="2166" dirty="0">
                <a:solidFill>
                  <a:srgbClr val="000000"/>
                </a:solidFill>
                <a:latin typeface="Arial Black" panose="020B0A04020102020204" pitchFamily="34" charset="0"/>
                <a:cs typeface="Aharoni" panose="02010803020104030203" pitchFamily="2" charset="-79"/>
              </a:rPr>
              <a:t>or go to </a:t>
            </a:r>
            <a:r>
              <a:rPr lang="en-US" altLang="en-US" sz="2166" dirty="0">
                <a:solidFill>
                  <a:srgbClr val="6B9F25"/>
                </a:solidFill>
                <a:latin typeface="Arial Black" panose="020B0A04020102020204" pitchFamily="34" charset="0"/>
                <a:cs typeface="Aharoni" panose="02010803020104030203" pitchFamily="2" charset="-79"/>
                <a:hlinkClick r:id="rId9"/>
              </a:rPr>
              <a:t>frib.msu.edu</a:t>
            </a:r>
            <a:r>
              <a:rPr lang="en-US" altLang="en-US" sz="2166" u="sng" dirty="0">
                <a:solidFill>
                  <a:srgbClr val="6B9F25"/>
                </a:solidFill>
                <a:latin typeface="Arial Black" panose="020B0A04020102020204" pitchFamily="34" charset="0"/>
                <a:cs typeface="Aharoni" panose="02010803020104030203" pitchFamily="2" charset="-79"/>
              </a:rPr>
              <a:t>/public</a:t>
            </a:r>
            <a:endParaRPr lang="en-US" sz="2166" u="sng" dirty="0">
              <a:solidFill>
                <a:srgbClr val="6B9F25"/>
              </a:solidFill>
              <a:latin typeface="Arial Black" panose="020B0A04020102020204" pitchFamily="34" charset="0"/>
              <a:cs typeface="Aharoni" panose="02010803020104030203" pitchFamily="2" charset="-79"/>
            </a:endParaRPr>
          </a:p>
        </p:txBody>
      </p:sp>
      <p:sp>
        <p:nvSpPr>
          <p:cNvPr id="23" name="Rectangle 22"/>
          <p:cNvSpPr/>
          <p:nvPr/>
        </p:nvSpPr>
        <p:spPr>
          <a:xfrm>
            <a:off x="9182100" y="5648750"/>
            <a:ext cx="1302247" cy="395365"/>
          </a:xfrm>
          <a:prstGeom prst="rect">
            <a:avLst/>
          </a:prstGeom>
        </p:spPr>
        <p:txBody>
          <a:bodyPr wrap="square">
            <a:spAutoFit/>
          </a:bodyPr>
          <a:lstStyle/>
          <a:p>
            <a:pPr defTabSz="450056">
              <a:defRPr/>
            </a:pPr>
            <a:r>
              <a:rPr lang="en-US" altLang="en-US" sz="1969" dirty="0">
                <a:solidFill>
                  <a:srgbClr val="1DA1F2"/>
                </a:solidFill>
                <a:cs typeface="Aharoni" panose="02010803020104030203" pitchFamily="2" charset="-79"/>
              </a:rPr>
              <a:t>@</a:t>
            </a:r>
            <a:r>
              <a:rPr lang="en-US" altLang="en-US" sz="1969" dirty="0" err="1">
                <a:solidFill>
                  <a:srgbClr val="1DA1F2"/>
                </a:solidFill>
                <a:cs typeface="Aharoni" panose="02010803020104030203" pitchFamily="2" charset="-79"/>
              </a:rPr>
              <a:t>friblab</a:t>
            </a:r>
            <a:endParaRPr lang="en-US" sz="1969" dirty="0">
              <a:solidFill>
                <a:srgbClr val="1DA1F2"/>
              </a:solidFill>
              <a:cs typeface="Aharoni" panose="02010803020104030203" pitchFamily="2" charset="-79"/>
            </a:endParaRPr>
          </a:p>
        </p:txBody>
      </p:sp>
      <p:pic>
        <p:nvPicPr>
          <p:cNvPr id="2" name="Picture 1"/>
          <p:cNvPicPr>
            <a:picLocks noChangeAspect="1"/>
          </p:cNvPicPr>
          <p:nvPr/>
        </p:nvPicPr>
        <p:blipFill rotWithShape="1">
          <a:blip r:embed="rId10">
            <a:extLst>
              <a:ext uri="{28A0092B-C50C-407E-A947-70E740481C1C}">
                <a14:useLocalDpi xmlns:a14="http://schemas.microsoft.com/office/drawing/2010/main" val="0"/>
              </a:ext>
            </a:extLst>
          </a:blip>
          <a:srcRect l="48118"/>
          <a:stretch/>
        </p:blipFill>
        <p:spPr>
          <a:xfrm>
            <a:off x="4152528" y="3048000"/>
            <a:ext cx="1810760" cy="872530"/>
          </a:xfrm>
          <a:prstGeom prst="rect">
            <a:avLst/>
          </a:prstGeom>
        </p:spPr>
      </p:pic>
      <p:sp>
        <p:nvSpPr>
          <p:cNvPr id="24" name="Rectangle 23"/>
          <p:cNvSpPr/>
          <p:nvPr/>
        </p:nvSpPr>
        <p:spPr>
          <a:xfrm>
            <a:off x="1659487" y="3048001"/>
            <a:ext cx="2420565" cy="830997"/>
          </a:xfrm>
          <a:prstGeom prst="rect">
            <a:avLst/>
          </a:prstGeom>
        </p:spPr>
        <p:txBody>
          <a:bodyPr wrap="square">
            <a:spAutoFit/>
          </a:bodyPr>
          <a:lstStyle/>
          <a:p>
            <a:pPr algn="r">
              <a:spcBef>
                <a:spcPct val="50000"/>
              </a:spcBef>
              <a:defRPr/>
            </a:pPr>
            <a:r>
              <a:rPr lang="en-US" altLang="en-US" sz="1600" dirty="0">
                <a:solidFill>
                  <a:srgbClr val="000000"/>
                </a:solidFill>
              </a:rPr>
              <a:t>Each April, explore the </a:t>
            </a:r>
            <a:r>
              <a:rPr lang="en-US" altLang="en-US" sz="1600" b="1" dirty="0">
                <a:solidFill>
                  <a:srgbClr val="000000"/>
                </a:solidFill>
              </a:rPr>
              <a:t>MSU Science Festival</a:t>
            </a:r>
            <a:r>
              <a:rPr lang="en-US" altLang="en-US" sz="1600" dirty="0">
                <a:solidFill>
                  <a:srgbClr val="000000"/>
                </a:solidFill>
              </a:rPr>
              <a:t>!</a:t>
            </a:r>
          </a:p>
          <a:p>
            <a:pPr algn="r">
              <a:spcBef>
                <a:spcPts val="0"/>
              </a:spcBef>
              <a:defRPr/>
            </a:pPr>
            <a:r>
              <a:rPr lang="en-US" altLang="en-US" sz="1600" u="sng" dirty="0">
                <a:solidFill>
                  <a:srgbClr val="67B14B"/>
                </a:solidFill>
              </a:rPr>
              <a:t>sciencefestival.msu.edu</a:t>
            </a:r>
            <a:r>
              <a:rPr lang="en-US" altLang="en-US" sz="1600" dirty="0">
                <a:solidFill>
                  <a:srgbClr val="000000"/>
                </a:solidFill>
              </a:rPr>
              <a:t> </a:t>
            </a:r>
          </a:p>
        </p:txBody>
      </p:sp>
      <p:pic>
        <p:nvPicPr>
          <p:cNvPr id="22" name="Pictur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98946" y="4228631"/>
            <a:ext cx="1793054" cy="1793054"/>
          </a:xfrm>
          <a:prstGeom prst="rect">
            <a:avLst/>
          </a:prstGeom>
        </p:spPr>
      </p:pic>
    </p:spTree>
    <p:extLst>
      <p:ext uri="{BB962C8B-B14F-4D97-AF65-F5344CB8AC3E}">
        <p14:creationId xmlns:p14="http://schemas.microsoft.com/office/powerpoint/2010/main" val="7218866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suscfe-PowerPoint-Cover.png"/>
          <p:cNvPicPr>
            <a:picLocks noChangeAspect="1"/>
          </p:cNvPicPr>
          <p:nvPr/>
        </p:nvPicPr>
        <p:blipFill rotWithShape="1">
          <a:blip r:embed="rId2">
            <a:extLst>
              <a:ext uri="{28A0092B-C50C-407E-A947-70E740481C1C}">
                <a14:useLocalDpi xmlns:a14="http://schemas.microsoft.com/office/drawing/2010/main"/>
              </a:ext>
            </a:extLst>
          </a:blip>
          <a:srcRect l="22230" r="25075"/>
          <a:stretch/>
        </p:blipFill>
        <p:spPr>
          <a:xfrm>
            <a:off x="5842000" y="1"/>
            <a:ext cx="4826000" cy="6868824"/>
          </a:xfrm>
          <a:prstGeom prst="rect">
            <a:avLst/>
          </a:prstGeom>
        </p:spPr>
      </p:pic>
      <p:sp>
        <p:nvSpPr>
          <p:cNvPr id="2" name="TextBox 1"/>
          <p:cNvSpPr txBox="1"/>
          <p:nvPr/>
        </p:nvSpPr>
        <p:spPr>
          <a:xfrm>
            <a:off x="4540816" y="5144495"/>
            <a:ext cx="184731" cy="461665"/>
          </a:xfrm>
          <a:prstGeom prst="rect">
            <a:avLst/>
          </a:prstGeom>
          <a:noFill/>
        </p:spPr>
        <p:txBody>
          <a:bodyPr wrap="none" rtlCol="0">
            <a:spAutoFit/>
          </a:bodyPr>
          <a:lstStyle/>
          <a:p>
            <a:pPr>
              <a:defRPr/>
            </a:pPr>
            <a:endParaRPr lang="en-US" sz="2400" b="1" dirty="0">
              <a:solidFill>
                <a:srgbClr val="390C5D"/>
              </a:solidFill>
            </a:endParaRPr>
          </a:p>
        </p:txBody>
      </p:sp>
      <p:sp>
        <p:nvSpPr>
          <p:cNvPr id="3" name="TextBox 2"/>
          <p:cNvSpPr txBox="1"/>
          <p:nvPr/>
        </p:nvSpPr>
        <p:spPr>
          <a:xfrm>
            <a:off x="6566012" y="4762382"/>
            <a:ext cx="3536220" cy="800219"/>
          </a:xfrm>
          <a:prstGeom prst="rect">
            <a:avLst/>
          </a:prstGeom>
          <a:solidFill>
            <a:srgbClr val="BE5ECC"/>
          </a:solidFill>
          <a:ln w="12700">
            <a:solidFill>
              <a:schemeClr val="bg1"/>
            </a:solidFill>
          </a:ln>
        </p:spPr>
        <p:txBody>
          <a:bodyPr wrap="square" rtlCol="0">
            <a:spAutoFit/>
          </a:bodyPr>
          <a:lstStyle/>
          <a:p>
            <a:pPr algn="ctr">
              <a:defRPr/>
            </a:pPr>
            <a:r>
              <a:rPr lang="en-US" sz="2800" dirty="0">
                <a:solidFill>
                  <a:prstClr val="black"/>
                </a:solidFill>
                <a:latin typeface="Arial Black" panose="020B0A04020102020204" pitchFamily="34" charset="0"/>
              </a:rPr>
              <a:t>Annually in April</a:t>
            </a:r>
          </a:p>
          <a:p>
            <a:pPr algn="ctr">
              <a:defRPr/>
            </a:pPr>
            <a:r>
              <a:rPr lang="en-US" dirty="0">
                <a:solidFill>
                  <a:prstClr val="black"/>
                </a:solidFill>
                <a:latin typeface="Arial Black" panose="020B0A04020102020204" pitchFamily="34" charset="0"/>
              </a:rPr>
              <a:t>sciencefestival.msu.edu</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730" t="5555" r="7460" b="4445"/>
          <a:stretch/>
        </p:blipFill>
        <p:spPr>
          <a:xfrm>
            <a:off x="1524000" y="0"/>
            <a:ext cx="4318000" cy="6858000"/>
          </a:xfrm>
          <a:prstGeom prst="rect">
            <a:avLst/>
          </a:prstGeom>
        </p:spPr>
      </p:pic>
      <p:sp>
        <p:nvSpPr>
          <p:cNvPr id="8" name="Rectangle 7"/>
          <p:cNvSpPr/>
          <p:nvPr/>
        </p:nvSpPr>
        <p:spPr>
          <a:xfrm>
            <a:off x="3657600" y="4642450"/>
            <a:ext cx="1981200" cy="234351"/>
          </a:xfrm>
          <a:prstGeom prst="rect">
            <a:avLst/>
          </a:prstGeom>
          <a:solidFill>
            <a:srgbClr val="342D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endParaRPr>
          </a:p>
        </p:txBody>
      </p:sp>
      <p:sp>
        <p:nvSpPr>
          <p:cNvPr id="7" name="TextBox 6"/>
          <p:cNvSpPr txBox="1"/>
          <p:nvPr/>
        </p:nvSpPr>
        <p:spPr>
          <a:xfrm>
            <a:off x="3657600" y="4608493"/>
            <a:ext cx="1981200" cy="307777"/>
          </a:xfrm>
          <a:prstGeom prst="rect">
            <a:avLst/>
          </a:prstGeom>
          <a:noFill/>
        </p:spPr>
        <p:txBody>
          <a:bodyPr wrap="square" rtlCol="0">
            <a:spAutoFit/>
          </a:bodyPr>
          <a:lstStyle/>
          <a:p>
            <a:pPr>
              <a:defRPr/>
            </a:pPr>
            <a:r>
              <a:rPr lang="en-US" sz="1400" dirty="0">
                <a:solidFill>
                  <a:prstClr val="white"/>
                </a:solidFill>
                <a:latin typeface="Trebuchet MS" panose="020B0603020202020204" pitchFamily="34" charset="0"/>
              </a:rPr>
              <a:t>NOV 13 &amp; 14, 2024</a:t>
            </a:r>
            <a:endParaRPr lang="en-US" sz="1400" baseline="30000" dirty="0">
              <a:solidFill>
                <a:prstClr val="white"/>
              </a:solidFill>
              <a:latin typeface="Trebuchet MS" panose="020B0603020202020204" pitchFamily="34" charset="0"/>
            </a:endParaRPr>
          </a:p>
        </p:txBody>
      </p:sp>
    </p:spTree>
    <p:extLst>
      <p:ext uri="{BB962C8B-B14F-4D97-AF65-F5344CB8AC3E}">
        <p14:creationId xmlns:p14="http://schemas.microsoft.com/office/powerpoint/2010/main" val="7906231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t="33333" b="11111"/>
          <a:stretch/>
        </p:blipFill>
        <p:spPr>
          <a:xfrm>
            <a:off x="1644961" y="990600"/>
            <a:ext cx="8875059" cy="3810000"/>
          </a:xfrm>
          <a:prstGeom prst="rect">
            <a:avLst/>
          </a:prstGeom>
        </p:spPr>
      </p:pic>
      <p:sp>
        <p:nvSpPr>
          <p:cNvPr id="25" name="Rectangle 24"/>
          <p:cNvSpPr/>
          <p:nvPr/>
        </p:nvSpPr>
        <p:spPr>
          <a:xfrm>
            <a:off x="1752601" y="3084034"/>
            <a:ext cx="8767419" cy="2743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1712291" y="990601"/>
            <a:ext cx="5220520" cy="4876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1600" y="231577"/>
            <a:ext cx="11988800" cy="586987"/>
          </a:xfrm>
        </p:spPr>
        <p:txBody>
          <a:bodyPr/>
          <a:lstStyle/>
          <a:p>
            <a:r>
              <a:rPr lang="en-US" sz="4000" dirty="0">
                <a:solidFill>
                  <a:srgbClr val="FF0000"/>
                </a:solidFill>
              </a:rPr>
              <a:t>Problem: </a:t>
            </a:r>
            <a:r>
              <a:rPr lang="en-US" sz="4000" dirty="0"/>
              <a:t>Selecting one rare isotope</a:t>
            </a:r>
          </a:p>
        </p:txBody>
      </p:sp>
      <p:grpSp>
        <p:nvGrpSpPr>
          <p:cNvPr id="3" name="Group 3"/>
          <p:cNvGrpSpPr>
            <a:grpSpLocks/>
          </p:cNvGrpSpPr>
          <p:nvPr/>
        </p:nvGrpSpPr>
        <p:grpSpPr bwMode="auto">
          <a:xfrm>
            <a:off x="1828800" y="1438288"/>
            <a:ext cx="5584828" cy="4541346"/>
            <a:chOff x="187" y="1084"/>
            <a:chExt cx="3907" cy="3177"/>
          </a:xfrm>
        </p:grpSpPr>
        <p:pic>
          <p:nvPicPr>
            <p:cNvPr id="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0687" r="11650" b="16312"/>
            <a:stretch/>
          </p:blipFill>
          <p:spPr bwMode="auto">
            <a:xfrm>
              <a:off x="187" y="1375"/>
              <a:ext cx="3907" cy="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5"/>
            <p:cNvSpPr>
              <a:spLocks noChangeShapeType="1"/>
            </p:cNvSpPr>
            <p:nvPr/>
          </p:nvSpPr>
          <p:spPr bwMode="auto">
            <a:xfrm flipV="1">
              <a:off x="3800" y="1170"/>
              <a:ext cx="270" cy="1400"/>
            </a:xfrm>
            <a:prstGeom prst="line">
              <a:avLst/>
            </a:prstGeom>
            <a:noFill/>
            <a:ln w="19050">
              <a:solidFill>
                <a:srgbClr val="339966"/>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 name="Line 6"/>
            <p:cNvSpPr>
              <a:spLocks noChangeShapeType="1"/>
            </p:cNvSpPr>
            <p:nvPr/>
          </p:nvSpPr>
          <p:spPr bwMode="auto">
            <a:xfrm flipV="1">
              <a:off x="1152" y="1084"/>
              <a:ext cx="2767" cy="385"/>
            </a:xfrm>
            <a:prstGeom prst="line">
              <a:avLst/>
            </a:prstGeom>
            <a:noFill/>
            <a:ln w="19050">
              <a:solidFill>
                <a:srgbClr val="339966"/>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Text Box 7"/>
            <p:cNvSpPr txBox="1">
              <a:spLocks noChangeArrowheads="1"/>
            </p:cNvSpPr>
            <p:nvPr/>
          </p:nvSpPr>
          <p:spPr bwMode="auto">
            <a:xfrm>
              <a:off x="507" y="3965"/>
              <a:ext cx="1728"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dirty="0">
                  <a:solidFill>
                    <a:schemeClr val="tx1"/>
                  </a:solidFill>
                  <a:latin typeface="Arial Black" panose="020B0A04020102020204" pitchFamily="34" charset="0"/>
                </a:rPr>
                <a:t>A dipole magnet</a:t>
              </a:r>
            </a:p>
          </p:txBody>
        </p:sp>
      </p:grpSp>
      <p:sp>
        <p:nvSpPr>
          <p:cNvPr id="8" name="Freeform 8"/>
          <p:cNvSpPr>
            <a:spLocks/>
          </p:cNvSpPr>
          <p:nvPr/>
        </p:nvSpPr>
        <p:spPr bwMode="auto">
          <a:xfrm>
            <a:off x="3131392" y="3249908"/>
            <a:ext cx="3510708" cy="1658152"/>
          </a:xfrm>
          <a:custGeom>
            <a:avLst/>
            <a:gdLst>
              <a:gd name="T0" fmla="*/ 0 w 2456"/>
              <a:gd name="T1" fmla="*/ 0 h 1160"/>
              <a:gd name="T2" fmla="*/ 2147483646 w 2456"/>
              <a:gd name="T3" fmla="*/ 2147483646 h 1160"/>
              <a:gd name="T4" fmla="*/ 2147483646 w 2456"/>
              <a:gd name="T5" fmla="*/ 2147483646 h 1160"/>
              <a:gd name="T6" fmla="*/ 2147483646 w 2456"/>
              <a:gd name="T7" fmla="*/ 2147483646 h 1160"/>
              <a:gd name="T8" fmla="*/ 0 60000 65536"/>
              <a:gd name="T9" fmla="*/ 0 60000 65536"/>
              <a:gd name="T10" fmla="*/ 0 60000 65536"/>
              <a:gd name="T11" fmla="*/ 0 60000 65536"/>
              <a:gd name="T12" fmla="*/ 0 w 2456"/>
              <a:gd name="T13" fmla="*/ 0 h 1160"/>
              <a:gd name="T14" fmla="*/ 2456 w 2456"/>
              <a:gd name="T15" fmla="*/ 1160 h 1160"/>
            </a:gdLst>
            <a:ahLst/>
            <a:cxnLst>
              <a:cxn ang="T8">
                <a:pos x="T0" y="T1"/>
              </a:cxn>
              <a:cxn ang="T9">
                <a:pos x="T2" y="T3"/>
              </a:cxn>
              <a:cxn ang="T10">
                <a:pos x="T4" y="T5"/>
              </a:cxn>
              <a:cxn ang="T11">
                <a:pos x="T6" y="T7"/>
              </a:cxn>
            </a:cxnLst>
            <a:rect l="T12" t="T13" r="T14" b="T15"/>
            <a:pathLst>
              <a:path w="2456" h="1160">
                <a:moveTo>
                  <a:pt x="0" y="0"/>
                </a:moveTo>
                <a:cubicBezTo>
                  <a:pt x="388" y="12"/>
                  <a:pt x="776" y="24"/>
                  <a:pt x="1152" y="192"/>
                </a:cubicBezTo>
                <a:cubicBezTo>
                  <a:pt x="1528" y="360"/>
                  <a:pt x="2056" y="856"/>
                  <a:pt x="2256" y="1008"/>
                </a:cubicBezTo>
                <a:cubicBezTo>
                  <a:pt x="2456" y="1160"/>
                  <a:pt x="2328" y="1080"/>
                  <a:pt x="2352" y="110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endParaRPr lang="en-US">
              <a:cs typeface="Arial" panose="020B0604020202020204" pitchFamily="34" charset="0"/>
            </a:endParaRPr>
          </a:p>
        </p:txBody>
      </p:sp>
      <p:sp>
        <p:nvSpPr>
          <p:cNvPr id="9" name="AutoShape 9"/>
          <p:cNvSpPr>
            <a:spLocks noChangeArrowheads="1"/>
          </p:cNvSpPr>
          <p:nvPr/>
        </p:nvSpPr>
        <p:spPr bwMode="auto">
          <a:xfrm>
            <a:off x="1889495" y="2746255"/>
            <a:ext cx="548905" cy="548905"/>
          </a:xfrm>
          <a:prstGeom prst="irregularSeal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Arial" panose="020B0604020202020204" pitchFamily="34" charset="0"/>
              <a:cs typeface="Arial" panose="020B0604020202020204" pitchFamily="34" charset="0"/>
            </a:endParaRPr>
          </a:p>
        </p:txBody>
      </p:sp>
      <p:grpSp>
        <p:nvGrpSpPr>
          <p:cNvPr id="10" name="Group 10"/>
          <p:cNvGrpSpPr>
            <a:grpSpLocks/>
          </p:cNvGrpSpPr>
          <p:nvPr/>
        </p:nvGrpSpPr>
        <p:grpSpPr bwMode="auto">
          <a:xfrm>
            <a:off x="3683312" y="2512123"/>
            <a:ext cx="6837018" cy="3450673"/>
            <a:chOff x="1140" y="2025"/>
            <a:chExt cx="4783" cy="2414"/>
          </a:xfrm>
        </p:grpSpPr>
        <p:sp>
          <p:nvSpPr>
            <p:cNvPr id="11" name="Text Box 11"/>
            <p:cNvSpPr txBox="1">
              <a:spLocks noChangeArrowheads="1"/>
            </p:cNvSpPr>
            <p:nvPr/>
          </p:nvSpPr>
          <p:spPr bwMode="auto">
            <a:xfrm>
              <a:off x="2268" y="2025"/>
              <a:ext cx="1248" cy="452"/>
            </a:xfrm>
            <a:prstGeom prst="rect">
              <a:avLst/>
            </a:prstGeom>
            <a:solidFill>
              <a:srgbClr val="FFFFFF">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dirty="0">
                  <a:solidFill>
                    <a:schemeClr val="tx1"/>
                  </a:solidFill>
                  <a:latin typeface="Arial" panose="020B0604020202020204" pitchFamily="34" charset="0"/>
                  <a:cs typeface="Arial" panose="020B0604020202020204" pitchFamily="34" charset="0"/>
                </a:rPr>
                <a:t>Some nuclei turn </a:t>
              </a:r>
              <a:r>
                <a:rPr lang="en-US" altLang="en-US" sz="1800" b="1" i="1" dirty="0">
                  <a:solidFill>
                    <a:schemeClr val="tx1"/>
                  </a:solidFill>
                  <a:latin typeface="Arial" panose="020B0604020202020204" pitchFamily="34" charset="0"/>
                  <a:cs typeface="Arial" panose="020B0604020202020204" pitchFamily="34" charset="0"/>
                </a:rPr>
                <a:t>too little</a:t>
              </a:r>
            </a:p>
          </p:txBody>
        </p:sp>
        <p:sp>
          <p:nvSpPr>
            <p:cNvPr id="12" name="Text Box 12"/>
            <p:cNvSpPr txBox="1">
              <a:spLocks noChangeArrowheads="1"/>
            </p:cNvSpPr>
            <p:nvPr/>
          </p:nvSpPr>
          <p:spPr bwMode="auto">
            <a:xfrm>
              <a:off x="1140" y="3497"/>
              <a:ext cx="1240" cy="452"/>
            </a:xfrm>
            <a:prstGeom prst="rect">
              <a:avLst/>
            </a:prstGeom>
            <a:solidFill>
              <a:srgbClr val="FFFFFF">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dirty="0">
                  <a:solidFill>
                    <a:schemeClr val="tx1"/>
                  </a:solidFill>
                  <a:latin typeface="Arial" panose="020B0604020202020204" pitchFamily="34" charset="0"/>
                  <a:cs typeface="Arial" panose="020B0604020202020204" pitchFamily="34" charset="0"/>
                </a:rPr>
                <a:t>Some nuclei turn </a:t>
              </a:r>
              <a:r>
                <a:rPr lang="en-US" altLang="en-US" sz="1800" b="1" i="1" dirty="0">
                  <a:solidFill>
                    <a:schemeClr val="tx1"/>
                  </a:solidFill>
                  <a:latin typeface="Arial" panose="020B0604020202020204" pitchFamily="34" charset="0"/>
                  <a:cs typeface="Arial" panose="020B0604020202020204" pitchFamily="34" charset="0"/>
                </a:rPr>
                <a:t>too much</a:t>
              </a:r>
            </a:p>
          </p:txBody>
        </p:sp>
        <p:sp>
          <p:nvSpPr>
            <p:cNvPr id="13" name="Text Box 13"/>
            <p:cNvSpPr txBox="1">
              <a:spLocks noChangeArrowheads="1"/>
            </p:cNvSpPr>
            <p:nvPr/>
          </p:nvSpPr>
          <p:spPr bwMode="auto">
            <a:xfrm>
              <a:off x="3788" y="3793"/>
              <a:ext cx="2135" cy="646"/>
            </a:xfrm>
            <a:prstGeom prst="rect">
              <a:avLst/>
            </a:prstGeom>
            <a:solidFill>
              <a:schemeClr val="bg1">
                <a:alpha val="7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dirty="0">
                  <a:solidFill>
                    <a:schemeClr val="tx1"/>
                  </a:solidFill>
                  <a:latin typeface="Arial" panose="020B0604020202020204" pitchFamily="34" charset="0"/>
                  <a:cs typeface="Arial" panose="020B0604020202020204" pitchFamily="34" charset="0"/>
                </a:rPr>
                <a:t>The magnetic field is set </a:t>
              </a:r>
              <a:r>
                <a:rPr lang="en-US" altLang="en-US" sz="1800" b="1" i="1" dirty="0">
                  <a:solidFill>
                    <a:schemeClr val="tx1"/>
                  </a:solidFill>
                  <a:latin typeface="Arial" panose="020B0604020202020204" pitchFamily="34" charset="0"/>
                  <a:cs typeface="Arial" panose="020B0604020202020204" pitchFamily="34" charset="0"/>
                </a:rPr>
                <a:t>just right</a:t>
              </a:r>
              <a:r>
                <a:rPr lang="en-US" altLang="en-US" sz="1800" dirty="0">
                  <a:solidFill>
                    <a:schemeClr val="tx1"/>
                  </a:solidFill>
                  <a:latin typeface="Arial" panose="020B0604020202020204" pitchFamily="34" charset="0"/>
                  <a:cs typeface="Arial" panose="020B0604020202020204" pitchFamily="34" charset="0"/>
                </a:rPr>
                <a:t> to steer nuclei of the chosen isotope through!</a:t>
              </a:r>
            </a:p>
          </p:txBody>
        </p:sp>
      </p:grpSp>
      <p:grpSp>
        <p:nvGrpSpPr>
          <p:cNvPr id="14" name="Group 14"/>
          <p:cNvGrpSpPr>
            <a:grpSpLocks/>
          </p:cNvGrpSpPr>
          <p:nvPr/>
        </p:nvGrpSpPr>
        <p:grpSpPr bwMode="auto">
          <a:xfrm>
            <a:off x="2725431" y="3184442"/>
            <a:ext cx="4322631" cy="2292824"/>
            <a:chOff x="624" y="2476"/>
            <a:chExt cx="3024" cy="1604"/>
          </a:xfrm>
        </p:grpSpPr>
        <p:sp>
          <p:nvSpPr>
            <p:cNvPr id="15" name="Freeform 15"/>
            <p:cNvSpPr>
              <a:spLocks/>
            </p:cNvSpPr>
            <p:nvPr/>
          </p:nvSpPr>
          <p:spPr bwMode="auto">
            <a:xfrm>
              <a:off x="624" y="2544"/>
              <a:ext cx="3024" cy="1536"/>
            </a:xfrm>
            <a:custGeom>
              <a:avLst/>
              <a:gdLst>
                <a:gd name="T0" fmla="*/ 0 w 2640"/>
                <a:gd name="T1" fmla="*/ 0 h 1104"/>
                <a:gd name="T2" fmla="*/ 49185 w 2640"/>
                <a:gd name="T3" fmla="*/ 1287154 h 1104"/>
                <a:gd name="T4" fmla="*/ 90151 w 2640"/>
                <a:gd name="T5" fmla="*/ 5913773 h 1104"/>
                <a:gd name="T6" fmla="*/ 0 60000 65536"/>
                <a:gd name="T7" fmla="*/ 0 60000 65536"/>
                <a:gd name="T8" fmla="*/ 0 60000 65536"/>
                <a:gd name="T9" fmla="*/ 0 w 2640"/>
                <a:gd name="T10" fmla="*/ 0 h 1104"/>
                <a:gd name="T11" fmla="*/ 2640 w 2640"/>
                <a:gd name="T12" fmla="*/ 1104 h 1104"/>
              </a:gdLst>
              <a:ahLst/>
              <a:cxnLst>
                <a:cxn ang="T6">
                  <a:pos x="T0" y="T1"/>
                </a:cxn>
                <a:cxn ang="T7">
                  <a:pos x="T2" y="T3"/>
                </a:cxn>
                <a:cxn ang="T8">
                  <a:pos x="T4" y="T5"/>
                </a:cxn>
              </a:cxnLst>
              <a:rect l="T9" t="T10" r="T11" b="T12"/>
              <a:pathLst>
                <a:path w="2640" h="1104">
                  <a:moveTo>
                    <a:pt x="0" y="0"/>
                  </a:moveTo>
                  <a:cubicBezTo>
                    <a:pt x="500" y="28"/>
                    <a:pt x="1000" y="56"/>
                    <a:pt x="1440" y="240"/>
                  </a:cubicBezTo>
                  <a:cubicBezTo>
                    <a:pt x="1880" y="424"/>
                    <a:pt x="2440" y="960"/>
                    <a:pt x="2640" y="1104"/>
                  </a:cubicBezTo>
                </a:path>
              </a:pathLst>
            </a:custGeom>
            <a:noFill/>
            <a:ln w="31750">
              <a:solidFill>
                <a:srgbClr val="FFC000"/>
              </a:solidFill>
              <a:prstDash val="dash"/>
              <a:round/>
              <a:headEnd/>
              <a:tailEnd type="triangle" w="lg" len="lg"/>
            </a:ln>
            <a:extLst>
              <a:ext uri="{909E8E84-426E-40DD-AFC4-6F175D3DCCD1}">
                <a14:hiddenFill xmlns:a14="http://schemas.microsoft.com/office/drawing/2010/main">
                  <a:solidFill>
                    <a:srgbClr val="FFFFFF"/>
                  </a:solidFill>
                </a14:hiddenFill>
              </a:ext>
            </a:extLst>
          </p:spPr>
          <p:txBody>
            <a:bodyPr anchor="ctr"/>
            <a:lstStyle/>
            <a:p>
              <a:endParaRPr lang="en-US">
                <a:cs typeface="Arial" panose="020B0604020202020204" pitchFamily="34" charset="0"/>
              </a:endParaRPr>
            </a:p>
          </p:txBody>
        </p:sp>
        <p:sp>
          <p:nvSpPr>
            <p:cNvPr id="16" name="Freeform 16"/>
            <p:cNvSpPr>
              <a:spLocks/>
            </p:cNvSpPr>
            <p:nvPr/>
          </p:nvSpPr>
          <p:spPr bwMode="auto">
            <a:xfrm>
              <a:off x="624" y="2544"/>
              <a:ext cx="2224" cy="203"/>
            </a:xfrm>
            <a:custGeom>
              <a:avLst/>
              <a:gdLst>
                <a:gd name="T0" fmla="*/ 0 w 2640"/>
                <a:gd name="T1" fmla="*/ 0 h 1104"/>
                <a:gd name="T2" fmla="*/ 17 w 2640"/>
                <a:gd name="T3" fmla="*/ 0 h 1104"/>
                <a:gd name="T4" fmla="*/ 30 w 2640"/>
                <a:gd name="T5" fmla="*/ 0 h 1104"/>
                <a:gd name="T6" fmla="*/ 0 60000 65536"/>
                <a:gd name="T7" fmla="*/ 0 60000 65536"/>
                <a:gd name="T8" fmla="*/ 0 60000 65536"/>
                <a:gd name="T9" fmla="*/ 0 w 2640"/>
                <a:gd name="T10" fmla="*/ 0 h 1104"/>
                <a:gd name="T11" fmla="*/ 2640 w 2640"/>
                <a:gd name="T12" fmla="*/ 1104 h 1104"/>
              </a:gdLst>
              <a:ahLst/>
              <a:cxnLst>
                <a:cxn ang="T6">
                  <a:pos x="T0" y="T1"/>
                </a:cxn>
                <a:cxn ang="T7">
                  <a:pos x="T2" y="T3"/>
                </a:cxn>
                <a:cxn ang="T8">
                  <a:pos x="T4" y="T5"/>
                </a:cxn>
              </a:cxnLst>
              <a:rect l="T9" t="T10" r="T11" b="T12"/>
              <a:pathLst>
                <a:path w="2640" h="1104">
                  <a:moveTo>
                    <a:pt x="0" y="0"/>
                  </a:moveTo>
                  <a:cubicBezTo>
                    <a:pt x="500" y="28"/>
                    <a:pt x="1000" y="56"/>
                    <a:pt x="1440" y="240"/>
                  </a:cubicBezTo>
                  <a:cubicBezTo>
                    <a:pt x="1880" y="424"/>
                    <a:pt x="2440" y="960"/>
                    <a:pt x="2640" y="1104"/>
                  </a:cubicBezTo>
                </a:path>
              </a:pathLst>
            </a:custGeom>
            <a:noFill/>
            <a:ln w="38100">
              <a:solidFill>
                <a:srgbClr val="C00000"/>
              </a:solidFill>
              <a:prstDash val="dash"/>
              <a:round/>
              <a:headEnd/>
              <a:tailEnd type="triangle" w="lg" len="lg"/>
            </a:ln>
            <a:extLst>
              <a:ext uri="{909E8E84-426E-40DD-AFC4-6F175D3DCCD1}">
                <a14:hiddenFill xmlns:a14="http://schemas.microsoft.com/office/drawing/2010/main">
                  <a:solidFill>
                    <a:srgbClr val="FFFFFF"/>
                  </a:solidFill>
                </a14:hiddenFill>
              </a:ext>
            </a:extLst>
          </p:spPr>
          <p:txBody>
            <a:bodyPr anchor="ctr"/>
            <a:lstStyle/>
            <a:p>
              <a:endParaRPr lang="en-US">
                <a:cs typeface="Arial" panose="020B0604020202020204" pitchFamily="34" charset="0"/>
              </a:endParaRPr>
            </a:p>
          </p:txBody>
        </p:sp>
        <p:sp>
          <p:nvSpPr>
            <p:cNvPr id="17" name="Freeform 17"/>
            <p:cNvSpPr>
              <a:spLocks/>
            </p:cNvSpPr>
            <p:nvPr/>
          </p:nvSpPr>
          <p:spPr bwMode="auto">
            <a:xfrm>
              <a:off x="624" y="2544"/>
              <a:ext cx="1680" cy="912"/>
            </a:xfrm>
            <a:custGeom>
              <a:avLst/>
              <a:gdLst>
                <a:gd name="T0" fmla="*/ 0 w 2640"/>
                <a:gd name="T1" fmla="*/ 0 h 1104"/>
                <a:gd name="T2" fmla="*/ 1 w 2640"/>
                <a:gd name="T3" fmla="*/ 2 h 1104"/>
                <a:gd name="T4" fmla="*/ 1 w 2640"/>
                <a:gd name="T5" fmla="*/ 8 h 1104"/>
                <a:gd name="T6" fmla="*/ 0 60000 65536"/>
                <a:gd name="T7" fmla="*/ 0 60000 65536"/>
                <a:gd name="T8" fmla="*/ 0 60000 65536"/>
                <a:gd name="T9" fmla="*/ 0 w 2640"/>
                <a:gd name="T10" fmla="*/ 0 h 1104"/>
                <a:gd name="T11" fmla="*/ 2640 w 2640"/>
                <a:gd name="T12" fmla="*/ 1104 h 1104"/>
              </a:gdLst>
              <a:ahLst/>
              <a:cxnLst>
                <a:cxn ang="T6">
                  <a:pos x="T0" y="T1"/>
                </a:cxn>
                <a:cxn ang="T7">
                  <a:pos x="T2" y="T3"/>
                </a:cxn>
                <a:cxn ang="T8">
                  <a:pos x="T4" y="T5"/>
                </a:cxn>
              </a:cxnLst>
              <a:rect l="T9" t="T10" r="T11" b="T12"/>
              <a:pathLst>
                <a:path w="2640" h="1104">
                  <a:moveTo>
                    <a:pt x="0" y="0"/>
                  </a:moveTo>
                  <a:cubicBezTo>
                    <a:pt x="500" y="28"/>
                    <a:pt x="1000" y="56"/>
                    <a:pt x="1440" y="240"/>
                  </a:cubicBezTo>
                  <a:cubicBezTo>
                    <a:pt x="1880" y="424"/>
                    <a:pt x="2440" y="960"/>
                    <a:pt x="2640" y="1104"/>
                  </a:cubicBezTo>
                </a:path>
              </a:pathLst>
            </a:custGeom>
            <a:noFill/>
            <a:ln w="38100">
              <a:solidFill>
                <a:srgbClr val="002060"/>
              </a:solidFill>
              <a:prstDash val="dash"/>
              <a:round/>
              <a:headEnd/>
              <a:tailEnd type="triangle" w="lg" len="lg"/>
            </a:ln>
            <a:extLst>
              <a:ext uri="{909E8E84-426E-40DD-AFC4-6F175D3DCCD1}">
                <a14:hiddenFill xmlns:a14="http://schemas.microsoft.com/office/drawing/2010/main">
                  <a:solidFill>
                    <a:srgbClr val="FFFFFF"/>
                  </a:solidFill>
                </a14:hiddenFill>
              </a:ext>
            </a:extLst>
          </p:spPr>
          <p:txBody>
            <a:bodyPr anchor="ctr"/>
            <a:lstStyle/>
            <a:p>
              <a:endParaRPr lang="en-US">
                <a:cs typeface="Arial" panose="020B0604020202020204" pitchFamily="34" charset="0"/>
              </a:endParaRPr>
            </a:p>
          </p:txBody>
        </p:sp>
        <p:pic>
          <p:nvPicPr>
            <p:cNvPr id="18" name="Picture 1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496" y="2976"/>
              <a:ext cx="432"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9"/>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324" y="2476"/>
              <a:ext cx="407"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0"/>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920" y="3072"/>
              <a:ext cx="41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Text Box 5"/>
          <p:cNvSpPr txBox="1">
            <a:spLocks noChangeArrowheads="1"/>
          </p:cNvSpPr>
          <p:nvPr/>
        </p:nvSpPr>
        <p:spPr bwMode="auto">
          <a:xfrm>
            <a:off x="5234317" y="3727510"/>
            <a:ext cx="617519" cy="338554"/>
          </a:xfrm>
          <a:prstGeom prst="rect">
            <a:avLst/>
          </a:prstGeom>
          <a:noFill/>
          <a:ln w="9525">
            <a:noFill/>
            <a:miter lim="800000"/>
            <a:headEnd/>
            <a:tailEnd/>
          </a:ln>
        </p:spPr>
        <p:txBody>
          <a:bodyPr wrap="square">
            <a:spAutoFit/>
          </a:bodyPr>
          <a:lstStyle/>
          <a:p>
            <a:pPr eaLnBrk="1" hangingPunct="1">
              <a:defRPr/>
            </a:pPr>
            <a:r>
              <a:rPr lang="en-US" sz="1600" b="1" baseline="30000" dirty="0">
                <a:latin typeface="Arial Black" panose="020B0A04020102020204" pitchFamily="34" charset="0"/>
                <a:cs typeface="Arial" panose="020B0604020202020204" pitchFamily="34" charset="0"/>
              </a:rPr>
              <a:t>16</a:t>
            </a:r>
            <a:r>
              <a:rPr lang="en-US" sz="1600" b="1" dirty="0">
                <a:latin typeface="Arial Black" panose="020B0A04020102020204" pitchFamily="34" charset="0"/>
                <a:cs typeface="Arial" panose="020B0604020202020204" pitchFamily="34" charset="0"/>
              </a:rPr>
              <a:t>C</a:t>
            </a:r>
            <a:endParaRPr lang="en-US" dirty="0">
              <a:latin typeface="Arial Black" panose="020B0A04020102020204" pitchFamily="34" charset="0"/>
              <a:cs typeface="Arial" panose="020B0604020202020204" pitchFamily="34" charset="0"/>
            </a:endParaRPr>
          </a:p>
        </p:txBody>
      </p:sp>
      <p:sp>
        <p:nvSpPr>
          <p:cNvPr id="23" name="Text Box 7"/>
          <p:cNvSpPr txBox="1">
            <a:spLocks noChangeArrowheads="1"/>
          </p:cNvSpPr>
          <p:nvPr/>
        </p:nvSpPr>
        <p:spPr bwMode="auto">
          <a:xfrm>
            <a:off x="7469086" y="3053018"/>
            <a:ext cx="3059335" cy="1938992"/>
          </a:xfrm>
          <a:prstGeom prst="rect">
            <a:avLst/>
          </a:prstGeom>
          <a:solidFill>
            <a:schemeClr val="bg1"/>
          </a:solidFill>
          <a:ln>
            <a:noFill/>
          </a:ln>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000" b="1" dirty="0">
                <a:solidFill>
                  <a:srgbClr val="67B14B"/>
                </a:solidFill>
                <a:latin typeface="Arial" panose="020B0604020202020204" pitchFamily="34" charset="0"/>
                <a:cs typeface="Arial" panose="020B0604020202020204" pitchFamily="34" charset="0"/>
              </a:rPr>
              <a:t>Solution</a:t>
            </a:r>
            <a:r>
              <a:rPr lang="en-US" altLang="en-US" sz="2000" dirty="0">
                <a:solidFill>
                  <a:schemeClr val="tx1"/>
                </a:solidFill>
                <a:latin typeface="Arial" panose="020B0604020202020204" pitchFamily="34" charset="0"/>
                <a:cs typeface="Arial" panose="020B0604020202020204" pitchFamily="34" charset="0"/>
              </a:rPr>
              <a:t>: </a:t>
            </a:r>
          </a:p>
          <a:p>
            <a:pPr>
              <a:spcBef>
                <a:spcPct val="0"/>
              </a:spcBef>
              <a:buNone/>
            </a:pPr>
            <a:r>
              <a:rPr lang="en-US" altLang="en-US" sz="2000" dirty="0">
                <a:solidFill>
                  <a:schemeClr val="tx1"/>
                </a:solidFill>
                <a:latin typeface="Arial" panose="020B0604020202020204" pitchFamily="34" charset="0"/>
                <a:cs typeface="Arial" panose="020B0604020202020204" pitchFamily="34" charset="0"/>
              </a:rPr>
              <a:t>A 90-meter-long fragment separator (mass spectrometer) made of superconducting electromagnets</a:t>
            </a:r>
          </a:p>
        </p:txBody>
      </p:sp>
    </p:spTree>
    <p:extLst>
      <p:ext uri="{BB962C8B-B14F-4D97-AF65-F5344CB8AC3E}">
        <p14:creationId xmlns:p14="http://schemas.microsoft.com/office/powerpoint/2010/main" val="18874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0"/>
                                        <p:tgtEl>
                                          <p:spTgt spid="14"/>
                                        </p:tgtEl>
                                      </p:cBhvr>
                                    </p:animEffect>
                                  </p:childTnLst>
                                </p:cTn>
                              </p:par>
                            </p:childTnLst>
                          </p:cTn>
                        </p:par>
                        <p:par>
                          <p:cTn id="20" fill="hold">
                            <p:stCondLst>
                              <p:cond delay="5000"/>
                            </p:stCondLst>
                            <p:childTnLst>
                              <p:par>
                                <p:cTn id="21" presetID="1" presetClass="entr" presetSubtype="0" fill="hold" nodeType="afterEffect">
                                  <p:stCondLst>
                                    <p:cond delay="1000"/>
                                  </p:stCondLst>
                                  <p:childTnLst>
                                    <p:set>
                                      <p:cBhvr>
                                        <p:cTn id="22" dur="1" fill="hold">
                                          <p:stCondLst>
                                            <p:cond delay="0"/>
                                          </p:stCondLst>
                                        </p:cTn>
                                        <p:tgtEl>
                                          <p:spTgt spid="10"/>
                                        </p:tgtEl>
                                        <p:attrNameLst>
                                          <p:attrName>style.visibility</p:attrName>
                                        </p:attrNameLst>
                                      </p:cBhvr>
                                      <p:to>
                                        <p:strVal val="visible"/>
                                      </p:to>
                                    </p:set>
                                  </p:child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5"/>
        <p:cNvGrpSpPr/>
        <p:nvPr/>
      </p:nvGrpSpPr>
      <p:grpSpPr>
        <a:xfrm>
          <a:off x="0" y="0"/>
          <a:ext cx="0" cy="0"/>
          <a:chOff x="0" y="0"/>
          <a:chExt cx="0" cy="0"/>
        </a:xfrm>
      </p:grpSpPr>
      <p:sp>
        <p:nvSpPr>
          <p:cNvPr id="196" name="Google Shape;196;p26"/>
          <p:cNvSpPr txBox="1">
            <a:spLocks noGrp="1"/>
          </p:cNvSpPr>
          <p:nvPr>
            <p:ph type="title"/>
          </p:nvPr>
        </p:nvSpPr>
        <p:spPr>
          <a:prstGeom prst="rect">
            <a:avLst/>
          </a:prstGeom>
          <a:noFill/>
          <a:ln>
            <a:noFill/>
          </a:ln>
        </p:spPr>
        <p:txBody>
          <a:bodyPr spcFirstLastPara="1" vert="horz" wrap="square" lIns="85711" tIns="42844" rIns="85711" bIns="42844" numCol="1" anchor="t" anchorCtr="0" compatLnSpc="1">
            <a:prstTxWarp prst="textNoShape">
              <a:avLst/>
            </a:prstTxWarp>
            <a:noAutofit/>
          </a:bodyPr>
          <a:lstStyle/>
          <a:p>
            <a:r>
              <a:rPr lang="en-US" sz="3000"/>
              <a:t>Special COVID-19 Considerations</a:t>
            </a:r>
            <a:endParaRPr sz="3000"/>
          </a:p>
        </p:txBody>
      </p:sp>
      <p:sp>
        <p:nvSpPr>
          <p:cNvPr id="197" name="Google Shape;197;p26"/>
          <p:cNvSpPr txBox="1"/>
          <p:nvPr/>
        </p:nvSpPr>
        <p:spPr>
          <a:xfrm>
            <a:off x="2012007" y="1357313"/>
            <a:ext cx="3714750" cy="4000500"/>
          </a:xfrm>
          <a:prstGeom prst="rect">
            <a:avLst/>
          </a:prstGeom>
          <a:noFill/>
          <a:ln>
            <a:noFill/>
          </a:ln>
        </p:spPr>
        <p:txBody>
          <a:bodyPr spcFirstLastPara="1" wrap="square" lIns="85711" tIns="42844" rIns="85711" bIns="42844" anchor="t" anchorCtr="0">
            <a:noAutofit/>
          </a:bodyPr>
          <a:lstStyle/>
          <a:p>
            <a:pPr defTabSz="857250" fontAlgn="auto">
              <a:lnSpc>
                <a:spcPct val="90000"/>
              </a:lnSpc>
              <a:spcBef>
                <a:spcPts val="0"/>
              </a:spcBef>
              <a:spcAft>
                <a:spcPts val="0"/>
              </a:spcAft>
              <a:buClr>
                <a:srgbClr val="064308"/>
              </a:buClr>
              <a:buSzPts val="2400"/>
              <a:defRPr/>
            </a:pPr>
            <a:r>
              <a:rPr lang="en-US" sz="2250" kern="0" dirty="0">
                <a:solidFill>
                  <a:srgbClr val="064308"/>
                </a:solidFill>
                <a:latin typeface="Arial"/>
                <a:ea typeface="Arial"/>
                <a:cs typeface="Arial"/>
                <a:sym typeface="Arial"/>
              </a:rPr>
              <a:t>Thanks for helping us  alleviate COVID risk by:</a:t>
            </a:r>
            <a:endParaRPr sz="1313" kern="0" dirty="0">
              <a:solidFill>
                <a:srgbClr val="000000"/>
              </a:solidFill>
              <a:latin typeface="Arial"/>
              <a:cs typeface="Arial"/>
              <a:sym typeface="Arial"/>
            </a:endParaRPr>
          </a:p>
          <a:p>
            <a:pPr marL="177363" indent="-177363" defTabSz="857250" fontAlgn="auto">
              <a:lnSpc>
                <a:spcPct val="90000"/>
              </a:lnSpc>
              <a:spcBef>
                <a:spcPts val="1187"/>
              </a:spcBef>
              <a:spcAft>
                <a:spcPts val="0"/>
              </a:spcAft>
              <a:buClr>
                <a:srgbClr val="064308"/>
              </a:buClr>
              <a:buSzPts val="2400"/>
              <a:buFont typeface="Noto Sans Symbols"/>
              <a:buChar char="▪"/>
              <a:defRPr/>
            </a:pPr>
            <a:r>
              <a:rPr lang="en-US" sz="2250" kern="0" dirty="0">
                <a:solidFill>
                  <a:srgbClr val="064308"/>
                </a:solidFill>
                <a:latin typeface="Arial"/>
                <a:ea typeface="Arial"/>
                <a:cs typeface="Arial"/>
                <a:sym typeface="Arial"/>
              </a:rPr>
              <a:t>Not attending the tour if you feel sick</a:t>
            </a:r>
            <a:endParaRPr sz="1313" kern="0" dirty="0">
              <a:solidFill>
                <a:srgbClr val="000000"/>
              </a:solidFill>
              <a:latin typeface="Arial"/>
              <a:cs typeface="Arial"/>
              <a:sym typeface="Arial"/>
            </a:endParaRPr>
          </a:p>
          <a:p>
            <a:pPr marL="177363" indent="-177363" defTabSz="857250" fontAlgn="auto">
              <a:lnSpc>
                <a:spcPct val="90000"/>
              </a:lnSpc>
              <a:spcBef>
                <a:spcPts val="1187"/>
              </a:spcBef>
              <a:spcAft>
                <a:spcPts val="0"/>
              </a:spcAft>
              <a:buClr>
                <a:srgbClr val="064308"/>
              </a:buClr>
              <a:buSzPts val="2400"/>
              <a:buFont typeface="Noto Sans Symbols"/>
              <a:buChar char="▪"/>
              <a:defRPr/>
            </a:pPr>
            <a:r>
              <a:rPr lang="en-US" sz="2250" kern="0" dirty="0">
                <a:solidFill>
                  <a:srgbClr val="064308"/>
                </a:solidFill>
                <a:latin typeface="Arial"/>
                <a:ea typeface="Arial"/>
                <a:cs typeface="Arial"/>
                <a:sym typeface="Arial"/>
              </a:rPr>
              <a:t>Wearing a mask over nose and mouth</a:t>
            </a:r>
            <a:endParaRPr sz="1313" kern="0" dirty="0">
              <a:solidFill>
                <a:srgbClr val="000000"/>
              </a:solidFill>
              <a:latin typeface="Arial"/>
              <a:cs typeface="Arial"/>
              <a:sym typeface="Arial"/>
            </a:endParaRPr>
          </a:p>
          <a:p>
            <a:pPr marL="177363" indent="-177363" defTabSz="857250" fontAlgn="auto">
              <a:lnSpc>
                <a:spcPct val="90000"/>
              </a:lnSpc>
              <a:spcBef>
                <a:spcPts val="1187"/>
              </a:spcBef>
              <a:spcAft>
                <a:spcPts val="0"/>
              </a:spcAft>
              <a:buClr>
                <a:srgbClr val="064308"/>
              </a:buClr>
              <a:buSzPts val="2400"/>
              <a:buFont typeface="Noto Sans Symbols"/>
              <a:buChar char="▪"/>
              <a:defRPr/>
            </a:pPr>
            <a:r>
              <a:rPr lang="en-US" sz="2250" kern="0" dirty="0">
                <a:solidFill>
                  <a:srgbClr val="064308"/>
                </a:solidFill>
                <a:latin typeface="Arial"/>
                <a:ea typeface="Arial"/>
                <a:cs typeface="Arial"/>
                <a:sym typeface="Arial"/>
              </a:rPr>
              <a:t>Maintaining 6-foot separation when possible</a:t>
            </a:r>
            <a:endParaRPr sz="2250" kern="0" dirty="0">
              <a:solidFill>
                <a:srgbClr val="064308"/>
              </a:solidFill>
              <a:latin typeface="Arial"/>
              <a:ea typeface="Arial"/>
              <a:cs typeface="Arial"/>
              <a:sym typeface="Arial"/>
            </a:endParaRPr>
          </a:p>
          <a:p>
            <a:pPr marL="177363" indent="-34488" defTabSz="857250" fontAlgn="auto">
              <a:lnSpc>
                <a:spcPct val="90000"/>
              </a:lnSpc>
              <a:spcBef>
                <a:spcPts val="1187"/>
              </a:spcBef>
              <a:spcAft>
                <a:spcPts val="0"/>
              </a:spcAft>
              <a:buClr>
                <a:srgbClr val="064308"/>
              </a:buClr>
              <a:buSzPts val="2400"/>
              <a:defRPr/>
            </a:pPr>
            <a:endParaRPr sz="2250" kern="0" dirty="0">
              <a:solidFill>
                <a:srgbClr val="064308"/>
              </a:solidFill>
              <a:latin typeface="Arial"/>
              <a:ea typeface="Arial"/>
              <a:cs typeface="Arial"/>
              <a:sym typeface="Arial"/>
            </a:endParaRPr>
          </a:p>
          <a:p>
            <a:pPr marL="177363" indent="-34488" defTabSz="857250" fontAlgn="auto">
              <a:lnSpc>
                <a:spcPct val="90000"/>
              </a:lnSpc>
              <a:spcBef>
                <a:spcPts val="1187"/>
              </a:spcBef>
              <a:spcAft>
                <a:spcPts val="0"/>
              </a:spcAft>
              <a:buClr>
                <a:srgbClr val="064308"/>
              </a:buClr>
              <a:buSzPts val="2400"/>
              <a:defRPr/>
            </a:pPr>
            <a:endParaRPr sz="2250" kern="0" dirty="0">
              <a:solidFill>
                <a:srgbClr val="064308"/>
              </a:solidFill>
              <a:latin typeface="Arial"/>
              <a:ea typeface="Arial"/>
              <a:cs typeface="Arial"/>
              <a:sym typeface="Arial"/>
            </a:endParaRPr>
          </a:p>
        </p:txBody>
      </p:sp>
      <p:pic>
        <p:nvPicPr>
          <p:cNvPr id="198" name="Google Shape;198;p26"/>
          <p:cNvPicPr preferRelativeResize="0"/>
          <p:nvPr/>
        </p:nvPicPr>
        <p:blipFill rotWithShape="1">
          <a:blip r:embed="rId4">
            <a:alphaModFix/>
          </a:blip>
          <a:srcRect r="21111"/>
          <a:stretch/>
        </p:blipFill>
        <p:spPr>
          <a:xfrm>
            <a:off x="5810250" y="1357313"/>
            <a:ext cx="4512618" cy="2574098"/>
          </a:xfrm>
          <a:prstGeom prst="rect">
            <a:avLst/>
          </a:prstGeom>
          <a:noFill/>
          <a:ln>
            <a:noFill/>
          </a:ln>
        </p:spPr>
      </p:pic>
    </p:spTree>
    <p:extLst>
      <p:ext uri="{BB962C8B-B14F-4D97-AF65-F5344CB8AC3E}">
        <p14:creationId xmlns:p14="http://schemas.microsoft.com/office/powerpoint/2010/main" val="1845244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itle 4"/>
          <p:cNvSpPr>
            <a:spLocks noGrp="1"/>
          </p:cNvSpPr>
          <p:nvPr>
            <p:ph type="title"/>
          </p:nvPr>
        </p:nvSpPr>
        <p:spPr/>
        <p:txBody>
          <a:bodyPr/>
          <a:lstStyle/>
          <a:p>
            <a:r>
              <a:rPr lang="en-US" sz="4000" dirty="0">
                <a:solidFill>
                  <a:schemeClr val="tx1"/>
                </a:solidFill>
                <a:latin typeface="Arial" pitchFamily="34" charset="0"/>
                <a:ea typeface="ＭＳ Ｐゴシック"/>
                <a:cs typeface="ＭＳ Ｐゴシック"/>
              </a:rPr>
              <a:t>At FRIB, it’s all about the nuclei</a:t>
            </a:r>
          </a:p>
        </p:txBody>
      </p:sp>
      <p:pic>
        <p:nvPicPr>
          <p:cNvPr id="6" name="Picture 2" descr="helium-an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5613" y="1808376"/>
            <a:ext cx="3149136" cy="3149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7396397" y="1228412"/>
            <a:ext cx="26952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a:spcBef>
                <a:spcPct val="0"/>
              </a:spcBef>
              <a:buNone/>
              <a:defRPr/>
            </a:pPr>
            <a:r>
              <a:rPr lang="en-US" altLang="en-US" sz="2400" b="1" i="1" u="sng" dirty="0">
                <a:solidFill>
                  <a:prstClr val="black"/>
                </a:solidFill>
                <a:latin typeface="Arial" panose="020B0604020202020204" pitchFamily="34" charset="0"/>
                <a:cs typeface="Arial" panose="020B0604020202020204" pitchFamily="34" charset="0"/>
              </a:rPr>
              <a:t>A Helium Atom</a:t>
            </a:r>
            <a:endParaRPr lang="en-US" altLang="en-US" sz="2400" b="1" i="1" dirty="0">
              <a:solidFill>
                <a:prstClr val="black"/>
              </a:solidFill>
              <a:latin typeface="Arial" panose="020B0604020202020204" pitchFamily="34" charset="0"/>
              <a:cs typeface="Arial" panose="020B0604020202020204" pitchFamily="34" charset="0"/>
            </a:endParaRPr>
          </a:p>
        </p:txBody>
      </p:sp>
      <p:grpSp>
        <p:nvGrpSpPr>
          <p:cNvPr id="9" name="Group 14"/>
          <p:cNvGrpSpPr>
            <a:grpSpLocks/>
          </p:cNvGrpSpPr>
          <p:nvPr/>
        </p:nvGrpSpPr>
        <p:grpSpPr bwMode="auto">
          <a:xfrm>
            <a:off x="7316667" y="2915302"/>
            <a:ext cx="2940109" cy="3077426"/>
            <a:chOff x="2537" y="2095"/>
            <a:chExt cx="1927" cy="2017"/>
          </a:xfrm>
        </p:grpSpPr>
        <p:grpSp>
          <p:nvGrpSpPr>
            <p:cNvPr id="10" name="Group 15"/>
            <p:cNvGrpSpPr>
              <a:grpSpLocks/>
            </p:cNvGrpSpPr>
            <p:nvPr/>
          </p:nvGrpSpPr>
          <p:grpSpPr bwMode="auto">
            <a:xfrm>
              <a:off x="2537" y="2729"/>
              <a:ext cx="1927" cy="1383"/>
              <a:chOff x="2537" y="2729"/>
              <a:chExt cx="1927" cy="1383"/>
            </a:xfrm>
          </p:grpSpPr>
          <p:sp>
            <p:nvSpPr>
              <p:cNvPr id="12" name="Text Box 16"/>
              <p:cNvSpPr txBox="1">
                <a:spLocks noChangeArrowheads="1"/>
              </p:cNvSpPr>
              <p:nvPr/>
            </p:nvSpPr>
            <p:spPr bwMode="auto">
              <a:xfrm>
                <a:off x="2537" y="3648"/>
                <a:ext cx="1927" cy="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ts val="0"/>
                  </a:spcBef>
                  <a:buNone/>
                  <a:defRPr/>
                </a:pPr>
                <a:r>
                  <a:rPr lang="en-US" altLang="en-US" sz="2000" i="1" dirty="0">
                    <a:solidFill>
                      <a:prstClr val="black"/>
                    </a:solidFill>
                    <a:latin typeface="Arial" panose="020B0604020202020204" pitchFamily="34" charset="0"/>
                    <a:cs typeface="Arial" panose="020B0604020202020204" pitchFamily="34" charset="0"/>
                  </a:rPr>
                  <a:t>FRIB scientists study </a:t>
                </a:r>
              </a:p>
              <a:p>
                <a:pPr>
                  <a:spcBef>
                    <a:spcPts val="0"/>
                  </a:spcBef>
                  <a:buNone/>
                  <a:defRPr/>
                </a:pPr>
                <a:r>
                  <a:rPr lang="en-US" altLang="en-US" sz="2000" i="1" dirty="0">
                    <a:solidFill>
                      <a:prstClr val="black"/>
                    </a:solidFill>
                    <a:latin typeface="Arial" panose="020B0604020202020204" pitchFamily="34" charset="0"/>
                    <a:cs typeface="Arial" panose="020B0604020202020204" pitchFamily="34" charset="0"/>
                  </a:rPr>
                  <a:t>the atomic nucleus</a:t>
                </a:r>
              </a:p>
            </p:txBody>
          </p:sp>
          <p:sp>
            <p:nvSpPr>
              <p:cNvPr id="13" name="Line 17"/>
              <p:cNvSpPr>
                <a:spLocks noChangeShapeType="1"/>
              </p:cNvSpPr>
              <p:nvPr/>
            </p:nvSpPr>
            <p:spPr bwMode="auto">
              <a:xfrm flipV="1">
                <a:off x="3409" y="2729"/>
                <a:ext cx="127" cy="93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solidFill>
                    <a:prstClr val="black"/>
                  </a:solidFill>
                  <a:cs typeface="Arial" panose="020B0604020202020204" pitchFamily="34" charset="0"/>
                </a:endParaRPr>
              </a:p>
            </p:txBody>
          </p:sp>
        </p:grpSp>
        <p:sp>
          <p:nvSpPr>
            <p:cNvPr id="11" name="Oval 18"/>
            <p:cNvSpPr>
              <a:spLocks noChangeArrowheads="1"/>
            </p:cNvSpPr>
            <p:nvPr/>
          </p:nvSpPr>
          <p:spPr bwMode="auto">
            <a:xfrm>
              <a:off x="3216" y="2095"/>
              <a:ext cx="604" cy="624"/>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defRPr/>
              </a:pPr>
              <a:endParaRPr lang="en-US" altLang="en-US" sz="3600">
                <a:solidFill>
                  <a:prstClr val="white"/>
                </a:solidFill>
                <a:latin typeface="Arial" panose="020B0604020202020204" pitchFamily="34" charset="0"/>
                <a:cs typeface="Arial" panose="020B0604020202020204" pitchFamily="34" charset="0"/>
              </a:endParaRPr>
            </a:p>
          </p:txBody>
        </p:sp>
      </p:grpSp>
      <p:grpSp>
        <p:nvGrpSpPr>
          <p:cNvPr id="15" name="Group 4"/>
          <p:cNvGrpSpPr>
            <a:grpSpLocks/>
          </p:cNvGrpSpPr>
          <p:nvPr/>
        </p:nvGrpSpPr>
        <p:grpSpPr bwMode="auto">
          <a:xfrm>
            <a:off x="7144125" y="1750633"/>
            <a:ext cx="3185755" cy="3530574"/>
            <a:chOff x="2359" y="1284"/>
            <a:chExt cx="2088" cy="2314"/>
          </a:xfrm>
        </p:grpSpPr>
        <p:grpSp>
          <p:nvGrpSpPr>
            <p:cNvPr id="16" name="Group 5"/>
            <p:cNvGrpSpPr>
              <a:grpSpLocks/>
            </p:cNvGrpSpPr>
            <p:nvPr/>
          </p:nvGrpSpPr>
          <p:grpSpPr bwMode="auto">
            <a:xfrm>
              <a:off x="2495" y="1284"/>
              <a:ext cx="1547" cy="343"/>
              <a:chOff x="3407" y="1092"/>
              <a:chExt cx="1547" cy="343"/>
            </a:xfrm>
          </p:grpSpPr>
          <p:sp>
            <p:nvSpPr>
              <p:cNvPr id="23" name="Text Box 6"/>
              <p:cNvSpPr txBox="1">
                <a:spLocks noChangeArrowheads="1"/>
              </p:cNvSpPr>
              <p:nvPr/>
            </p:nvSpPr>
            <p:spPr bwMode="auto">
              <a:xfrm>
                <a:off x="3407" y="1092"/>
                <a:ext cx="1092" cy="3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50000"/>
                  </a:spcBef>
                  <a:buNone/>
                  <a:defRPr/>
                </a:pPr>
                <a:r>
                  <a:rPr lang="en-US" altLang="en-US" sz="2800" dirty="0">
                    <a:solidFill>
                      <a:srgbClr val="FF0000"/>
                    </a:solidFill>
                    <a:latin typeface="Arial" panose="020B0604020202020204" pitchFamily="34" charset="0"/>
                    <a:cs typeface="Arial" panose="020B0604020202020204" pitchFamily="34" charset="0"/>
                  </a:rPr>
                  <a:t>Electron</a:t>
                </a:r>
              </a:p>
            </p:txBody>
          </p:sp>
          <p:sp>
            <p:nvSpPr>
              <p:cNvPr id="24" name="Line 7"/>
              <p:cNvSpPr>
                <a:spLocks noChangeShapeType="1"/>
              </p:cNvSpPr>
              <p:nvPr/>
            </p:nvSpPr>
            <p:spPr bwMode="auto">
              <a:xfrm>
                <a:off x="4383" y="1272"/>
                <a:ext cx="571" cy="14"/>
              </a:xfrm>
              <a:prstGeom prst="line">
                <a:avLst/>
              </a:prstGeom>
              <a:noFill/>
              <a:ln w="25400">
                <a:no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solidFill>
                    <a:srgbClr val="FF0000"/>
                  </a:solidFill>
                  <a:cs typeface="Arial" panose="020B0604020202020204" pitchFamily="34" charset="0"/>
                </a:endParaRPr>
              </a:p>
            </p:txBody>
          </p:sp>
        </p:grpSp>
        <p:grpSp>
          <p:nvGrpSpPr>
            <p:cNvPr id="17" name="Group 8"/>
            <p:cNvGrpSpPr>
              <a:grpSpLocks/>
            </p:cNvGrpSpPr>
            <p:nvPr/>
          </p:nvGrpSpPr>
          <p:grpSpPr bwMode="auto">
            <a:xfrm>
              <a:off x="3400" y="2528"/>
              <a:ext cx="1047" cy="1070"/>
              <a:chOff x="3304" y="2816"/>
              <a:chExt cx="1047" cy="1070"/>
            </a:xfrm>
          </p:grpSpPr>
          <p:sp>
            <p:nvSpPr>
              <p:cNvPr id="21" name="Text Box 9"/>
              <p:cNvSpPr txBox="1">
                <a:spLocks noChangeArrowheads="1"/>
              </p:cNvSpPr>
              <p:nvPr/>
            </p:nvSpPr>
            <p:spPr bwMode="auto">
              <a:xfrm>
                <a:off x="3304" y="3543"/>
                <a:ext cx="1047" cy="3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50000"/>
                  </a:spcBef>
                  <a:buNone/>
                  <a:defRPr/>
                </a:pPr>
                <a:r>
                  <a:rPr lang="en-US" altLang="en-US" sz="2800" dirty="0">
                    <a:solidFill>
                      <a:srgbClr val="FF0000"/>
                    </a:solidFill>
                    <a:latin typeface="Arial" panose="020B0604020202020204" pitchFamily="34" charset="0"/>
                    <a:cs typeface="Arial" panose="020B0604020202020204" pitchFamily="34" charset="0"/>
                  </a:rPr>
                  <a:t>Neutron</a:t>
                </a:r>
              </a:p>
            </p:txBody>
          </p:sp>
          <p:sp>
            <p:nvSpPr>
              <p:cNvPr id="22" name="Line 10"/>
              <p:cNvSpPr>
                <a:spLocks noChangeShapeType="1"/>
              </p:cNvSpPr>
              <p:nvPr/>
            </p:nvSpPr>
            <p:spPr bwMode="auto">
              <a:xfrm flipH="1" flipV="1">
                <a:off x="3490" y="2816"/>
                <a:ext cx="308" cy="782"/>
              </a:xfrm>
              <a:prstGeom prst="line">
                <a:avLst/>
              </a:prstGeom>
              <a:noFill/>
              <a:ln w="25400">
                <a:no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solidFill>
                    <a:srgbClr val="FF0000"/>
                  </a:solidFill>
                  <a:cs typeface="Arial" panose="020B0604020202020204" pitchFamily="34" charset="0"/>
                </a:endParaRPr>
              </a:p>
            </p:txBody>
          </p:sp>
        </p:grpSp>
        <p:grpSp>
          <p:nvGrpSpPr>
            <p:cNvPr id="18" name="Group 11"/>
            <p:cNvGrpSpPr>
              <a:grpSpLocks/>
            </p:cNvGrpSpPr>
            <p:nvPr/>
          </p:nvGrpSpPr>
          <p:grpSpPr bwMode="auto">
            <a:xfrm>
              <a:off x="2359" y="2505"/>
              <a:ext cx="1013" cy="1093"/>
              <a:chOff x="2359" y="2745"/>
              <a:chExt cx="1013" cy="1093"/>
            </a:xfrm>
          </p:grpSpPr>
          <p:sp>
            <p:nvSpPr>
              <p:cNvPr id="19" name="Line 13"/>
              <p:cNvSpPr>
                <a:spLocks noChangeShapeType="1"/>
              </p:cNvSpPr>
              <p:nvPr/>
            </p:nvSpPr>
            <p:spPr bwMode="auto">
              <a:xfrm flipV="1">
                <a:off x="2939" y="2745"/>
                <a:ext cx="433" cy="805"/>
              </a:xfrm>
              <a:prstGeom prst="line">
                <a:avLst/>
              </a:prstGeom>
              <a:noFill/>
              <a:ln w="25400">
                <a:no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solidFill>
                    <a:srgbClr val="FF0000"/>
                  </a:solidFill>
                  <a:cs typeface="Arial" panose="020B0604020202020204" pitchFamily="34" charset="0"/>
                </a:endParaRPr>
              </a:p>
            </p:txBody>
          </p:sp>
          <p:sp>
            <p:nvSpPr>
              <p:cNvPr id="20" name="Text Box 12"/>
              <p:cNvSpPr txBox="1">
                <a:spLocks noChangeArrowheads="1"/>
              </p:cNvSpPr>
              <p:nvPr/>
            </p:nvSpPr>
            <p:spPr bwMode="auto">
              <a:xfrm>
                <a:off x="2359" y="3495"/>
                <a:ext cx="1013" cy="3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50000"/>
                  </a:spcBef>
                  <a:buNone/>
                  <a:defRPr/>
                </a:pPr>
                <a:r>
                  <a:rPr lang="en-US" altLang="en-US" sz="2800" dirty="0">
                    <a:solidFill>
                      <a:srgbClr val="FF0000"/>
                    </a:solidFill>
                    <a:latin typeface="Arial" panose="020B0604020202020204" pitchFamily="34" charset="0"/>
                    <a:cs typeface="Arial" panose="020B0604020202020204" pitchFamily="34" charset="0"/>
                  </a:rPr>
                  <a:t>  Proton</a:t>
                </a:r>
              </a:p>
            </p:txBody>
          </p:sp>
        </p:grpSp>
      </p:grpSp>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1997492" y="1808376"/>
            <a:ext cx="4963380" cy="330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38"/>
          <p:cNvSpPr txBox="1"/>
          <p:nvPr/>
        </p:nvSpPr>
        <p:spPr>
          <a:xfrm>
            <a:off x="2075510" y="5196810"/>
            <a:ext cx="4807344" cy="646331"/>
          </a:xfrm>
          <a:prstGeom prst="rect">
            <a:avLst/>
          </a:prstGeom>
          <a:noFill/>
        </p:spPr>
        <p:txBody>
          <a:bodyPr wrap="square" rtlCol="0">
            <a:spAutoFit/>
          </a:bodyPr>
          <a:lstStyle/>
          <a:p>
            <a:pPr algn="ctr">
              <a:defRPr/>
            </a:pPr>
            <a:r>
              <a:rPr lang="en-US" dirty="0">
                <a:solidFill>
                  <a:prstClr val="black"/>
                </a:solidFill>
              </a:rPr>
              <a:t>The </a:t>
            </a:r>
            <a:r>
              <a:rPr lang="en-US" b="1" dirty="0">
                <a:solidFill>
                  <a:prstClr val="black"/>
                </a:solidFill>
              </a:rPr>
              <a:t>Facility for Rare Isotope Beams </a:t>
            </a:r>
            <a:r>
              <a:rPr lang="en-US" dirty="0">
                <a:solidFill>
                  <a:prstClr val="black"/>
                </a:solidFill>
              </a:rPr>
              <a:t>(FRIB)</a:t>
            </a:r>
          </a:p>
          <a:p>
            <a:pPr algn="ctr">
              <a:defRPr/>
            </a:pPr>
            <a:r>
              <a:rPr lang="en-US" dirty="0">
                <a:solidFill>
                  <a:prstClr val="black"/>
                </a:solidFill>
              </a:rPr>
              <a:t>at Michigan State University</a:t>
            </a:r>
          </a:p>
        </p:txBody>
      </p:sp>
      <p:sp>
        <p:nvSpPr>
          <p:cNvPr id="25" name="TextBox 24"/>
          <p:cNvSpPr txBox="1"/>
          <p:nvPr/>
        </p:nvSpPr>
        <p:spPr>
          <a:xfrm>
            <a:off x="2075511" y="2494761"/>
            <a:ext cx="889987" cy="400110"/>
          </a:xfrm>
          <a:prstGeom prst="rect">
            <a:avLst/>
          </a:prstGeom>
          <a:solidFill>
            <a:srgbClr val="000000">
              <a:alpha val="50196"/>
            </a:srgbClr>
          </a:solidFill>
        </p:spPr>
        <p:txBody>
          <a:bodyPr wrap="none" rtlCol="0">
            <a:spAutoFit/>
          </a:bodyPr>
          <a:lstStyle>
            <a:defPPr>
              <a:defRPr lang="en-US"/>
            </a:defPPr>
            <a:lvl1pPr>
              <a:defRPr>
                <a:solidFill>
                  <a:schemeClr val="bg1"/>
                </a:solidFill>
              </a:defRPr>
            </a:lvl1pPr>
          </a:lstStyle>
          <a:p>
            <a:pPr>
              <a:defRPr/>
            </a:pPr>
            <a:r>
              <a:rPr lang="en-US" sz="1000" dirty="0">
                <a:solidFill>
                  <a:prstClr val="white"/>
                </a:solidFill>
              </a:rPr>
              <a:t>LOBBY</a:t>
            </a:r>
          </a:p>
          <a:p>
            <a:pPr>
              <a:defRPr/>
            </a:pPr>
            <a:r>
              <a:rPr lang="en-US" sz="1000" dirty="0">
                <a:solidFill>
                  <a:prstClr val="white"/>
                </a:solidFill>
              </a:rPr>
              <a:t>ENTRANCE</a:t>
            </a:r>
          </a:p>
        </p:txBody>
      </p:sp>
      <p:sp>
        <p:nvSpPr>
          <p:cNvPr id="26" name="TextBox 25"/>
          <p:cNvSpPr txBox="1"/>
          <p:nvPr/>
        </p:nvSpPr>
        <p:spPr>
          <a:xfrm>
            <a:off x="3539121" y="3937450"/>
            <a:ext cx="1627112" cy="307777"/>
          </a:xfrm>
          <a:prstGeom prst="rect">
            <a:avLst/>
          </a:prstGeom>
          <a:solidFill>
            <a:srgbClr val="000000">
              <a:alpha val="50196"/>
            </a:srgbClr>
          </a:solidFill>
        </p:spPr>
        <p:txBody>
          <a:bodyPr wrap="none" rtlCol="0">
            <a:spAutoFit/>
          </a:bodyPr>
          <a:lstStyle/>
          <a:p>
            <a:pPr>
              <a:defRPr/>
            </a:pPr>
            <a:r>
              <a:rPr lang="en-US" sz="1400" dirty="0">
                <a:solidFill>
                  <a:prstClr val="white"/>
                </a:solidFill>
              </a:rPr>
              <a:t>Linear Accelerator</a:t>
            </a:r>
          </a:p>
        </p:txBody>
      </p:sp>
      <p:grpSp>
        <p:nvGrpSpPr>
          <p:cNvPr id="2" name="Group 1"/>
          <p:cNvGrpSpPr/>
          <p:nvPr/>
        </p:nvGrpSpPr>
        <p:grpSpPr>
          <a:xfrm>
            <a:off x="8001000" y="1981200"/>
            <a:ext cx="1682896" cy="2816526"/>
            <a:chOff x="6477000" y="1981200"/>
            <a:chExt cx="1682896" cy="2816526"/>
          </a:xfrm>
        </p:grpSpPr>
        <p:sp>
          <p:nvSpPr>
            <p:cNvPr id="28" name="Line 7"/>
            <p:cNvSpPr>
              <a:spLocks noChangeShapeType="1"/>
            </p:cNvSpPr>
            <p:nvPr/>
          </p:nvSpPr>
          <p:spPr bwMode="auto">
            <a:xfrm>
              <a:off x="7288696" y="1981200"/>
              <a:ext cx="871200" cy="2136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solidFill>
                  <a:prstClr val="black"/>
                </a:solidFill>
              </a:endParaRPr>
            </a:p>
          </p:txBody>
        </p:sp>
        <p:sp>
          <p:nvSpPr>
            <p:cNvPr id="29" name="Line 10"/>
            <p:cNvSpPr>
              <a:spLocks noChangeShapeType="1"/>
            </p:cNvSpPr>
            <p:nvPr/>
          </p:nvSpPr>
          <p:spPr bwMode="auto">
            <a:xfrm flipH="1" flipV="1">
              <a:off x="7464157" y="3604593"/>
              <a:ext cx="469929" cy="1193132"/>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solidFill>
                  <a:prstClr val="black"/>
                </a:solidFill>
              </a:endParaRPr>
            </a:p>
          </p:txBody>
        </p:sp>
        <p:sp>
          <p:nvSpPr>
            <p:cNvPr id="30" name="Line 13"/>
            <p:cNvSpPr>
              <a:spLocks noChangeShapeType="1"/>
            </p:cNvSpPr>
            <p:nvPr/>
          </p:nvSpPr>
          <p:spPr bwMode="auto">
            <a:xfrm flipV="1">
              <a:off x="6477000" y="3569501"/>
              <a:ext cx="660647" cy="1228225"/>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solidFill>
                  <a:prstClr val="black"/>
                </a:solidFill>
              </a:endParaRPr>
            </a:p>
          </p:txBody>
        </p:sp>
      </p:grpSp>
      <p:sp>
        <p:nvSpPr>
          <p:cNvPr id="31" name="TextBox 30"/>
          <p:cNvSpPr txBox="1"/>
          <p:nvPr/>
        </p:nvSpPr>
        <p:spPr>
          <a:xfrm>
            <a:off x="3157859" y="3003825"/>
            <a:ext cx="1996059" cy="307777"/>
          </a:xfrm>
          <a:prstGeom prst="rect">
            <a:avLst/>
          </a:prstGeom>
          <a:solidFill>
            <a:srgbClr val="000000">
              <a:alpha val="50196"/>
            </a:srgbClr>
          </a:solidFill>
        </p:spPr>
        <p:txBody>
          <a:bodyPr wrap="none" rtlCol="0">
            <a:spAutoFit/>
          </a:bodyPr>
          <a:lstStyle/>
          <a:p>
            <a:pPr>
              <a:defRPr/>
            </a:pPr>
            <a:r>
              <a:rPr lang="en-US" sz="1400" dirty="0">
                <a:solidFill>
                  <a:prstClr val="white"/>
                </a:solidFill>
              </a:rPr>
              <a:t>Detectors/Experiments</a:t>
            </a:r>
          </a:p>
        </p:txBody>
      </p:sp>
    </p:spTree>
    <p:extLst>
      <p:ext uri="{BB962C8B-B14F-4D97-AF65-F5344CB8AC3E}">
        <p14:creationId xmlns:p14="http://schemas.microsoft.com/office/powerpoint/2010/main" val="183670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500"/>
                                        <p:tgtEl>
                                          <p:spTgt spid="15"/>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524000" y="191870"/>
            <a:ext cx="9144000" cy="707886"/>
          </a:xfrm>
          <a:prstGeom prst="rect">
            <a:avLst/>
          </a:prstGeom>
        </p:spPr>
        <p:txBody>
          <a:bodyPr wrap="square">
            <a:spAutoFit/>
          </a:bodyPr>
          <a:lstStyle/>
          <a:p>
            <a:pPr algn="ctr">
              <a:defRPr/>
            </a:pPr>
            <a:r>
              <a:rPr lang="en-US" altLang="en-US" sz="4000" b="1" dirty="0">
                <a:solidFill>
                  <a:prstClr val="black"/>
                </a:solidFill>
              </a:rPr>
              <a:t>What is the </a:t>
            </a:r>
            <a:r>
              <a:rPr lang="en-US" altLang="en-US" sz="4000" b="1" dirty="0">
                <a:solidFill>
                  <a:srgbClr val="67B14B"/>
                </a:solidFill>
              </a:rPr>
              <a:t>value</a:t>
            </a:r>
            <a:r>
              <a:rPr lang="en-US" altLang="en-US" sz="4000" b="1" dirty="0">
                <a:solidFill>
                  <a:prstClr val="black"/>
                </a:solidFill>
              </a:rPr>
              <a:t>? (“Who cares?”)</a:t>
            </a:r>
            <a:endParaRPr lang="en-US" sz="4000" b="1" dirty="0">
              <a:solidFill>
                <a:prstClr val="black"/>
              </a:solidFill>
            </a:endParaRPr>
          </a:p>
        </p:txBody>
      </p:sp>
      <p:grpSp>
        <p:nvGrpSpPr>
          <p:cNvPr id="3" name="Group 3"/>
          <p:cNvGrpSpPr>
            <a:grpSpLocks/>
          </p:cNvGrpSpPr>
          <p:nvPr/>
        </p:nvGrpSpPr>
        <p:grpSpPr bwMode="auto">
          <a:xfrm>
            <a:off x="1828800" y="1295399"/>
            <a:ext cx="2743200" cy="2366963"/>
            <a:chOff x="192" y="912"/>
            <a:chExt cx="1728" cy="1491"/>
          </a:xfrm>
        </p:grpSpPr>
        <p:pic>
          <p:nvPicPr>
            <p:cNvPr id="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2" y="912"/>
              <a:ext cx="1728" cy="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333" y="2170"/>
              <a:ext cx="144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a:spcBef>
                  <a:spcPct val="0"/>
                </a:spcBef>
                <a:buNone/>
                <a:defRPr/>
              </a:pPr>
              <a:r>
                <a:rPr lang="en-US" altLang="en-US" sz="1800" b="1" dirty="0">
                  <a:solidFill>
                    <a:prstClr val="black"/>
                  </a:solidFill>
                  <a:latin typeface="Arial" panose="020B0604020202020204" pitchFamily="34" charset="0"/>
                  <a:cs typeface="Arial" panose="020B0604020202020204" pitchFamily="34" charset="0"/>
                </a:rPr>
                <a:t>Keeping us healthy</a:t>
              </a:r>
            </a:p>
          </p:txBody>
        </p:sp>
      </p:grpSp>
      <p:grpSp>
        <p:nvGrpSpPr>
          <p:cNvPr id="6" name="Group 6"/>
          <p:cNvGrpSpPr>
            <a:grpSpLocks/>
          </p:cNvGrpSpPr>
          <p:nvPr/>
        </p:nvGrpSpPr>
        <p:grpSpPr bwMode="auto">
          <a:xfrm>
            <a:off x="4610100" y="1295398"/>
            <a:ext cx="2971800" cy="2382838"/>
            <a:chOff x="1944" y="1200"/>
            <a:chExt cx="1872" cy="1501"/>
          </a:xfrm>
        </p:grpSpPr>
        <p:pic>
          <p:nvPicPr>
            <p:cNvPr id="7"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16" y="1200"/>
              <a:ext cx="1728"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8"/>
            <p:cNvSpPr>
              <a:spLocks noChangeArrowheads="1"/>
            </p:cNvSpPr>
            <p:nvPr/>
          </p:nvSpPr>
          <p:spPr bwMode="auto">
            <a:xfrm>
              <a:off x="1944" y="2468"/>
              <a:ext cx="187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a:spcBef>
                  <a:spcPct val="0"/>
                </a:spcBef>
                <a:buNone/>
                <a:defRPr/>
              </a:pPr>
              <a:r>
                <a:rPr lang="en-US" altLang="en-US" sz="1800" b="1" dirty="0">
                  <a:solidFill>
                    <a:prstClr val="black"/>
                  </a:solidFill>
                  <a:latin typeface="Arial" panose="020B0604020202020204" pitchFamily="34" charset="0"/>
                  <a:cs typeface="Arial" panose="020B0604020202020204" pitchFamily="34" charset="0"/>
                </a:rPr>
                <a:t>Explaining our world</a:t>
              </a:r>
            </a:p>
          </p:txBody>
        </p:sp>
      </p:grpSp>
      <p:grpSp>
        <p:nvGrpSpPr>
          <p:cNvPr id="9" name="Group 9"/>
          <p:cNvGrpSpPr>
            <a:grpSpLocks/>
          </p:cNvGrpSpPr>
          <p:nvPr/>
        </p:nvGrpSpPr>
        <p:grpSpPr bwMode="auto">
          <a:xfrm>
            <a:off x="7620001" y="1295399"/>
            <a:ext cx="2630488" cy="2366963"/>
            <a:chOff x="3840" y="1584"/>
            <a:chExt cx="1657" cy="1491"/>
          </a:xfrm>
        </p:grpSpPr>
        <p:pic>
          <p:nvPicPr>
            <p:cNvPr id="10"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40" y="1584"/>
              <a:ext cx="1657"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1"/>
            <p:cNvSpPr>
              <a:spLocks noChangeArrowheads="1"/>
            </p:cNvSpPr>
            <p:nvPr/>
          </p:nvSpPr>
          <p:spPr bwMode="auto">
            <a:xfrm>
              <a:off x="3977" y="2842"/>
              <a:ext cx="133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a:spcBef>
                  <a:spcPct val="0"/>
                </a:spcBef>
                <a:buNone/>
                <a:defRPr/>
              </a:pPr>
              <a:r>
                <a:rPr lang="en-US" altLang="en-US" sz="1800" b="1" dirty="0">
                  <a:solidFill>
                    <a:prstClr val="black"/>
                  </a:solidFill>
                  <a:latin typeface="Arial" panose="020B0604020202020204" pitchFamily="34" charset="0"/>
                  <a:cs typeface="Arial" panose="020B0604020202020204" pitchFamily="34" charset="0"/>
                </a:rPr>
                <a:t>Making electricity</a:t>
              </a:r>
            </a:p>
          </p:txBody>
        </p:sp>
      </p:grpSp>
      <p:sp>
        <p:nvSpPr>
          <p:cNvPr id="12" name="TextBox 8"/>
          <p:cNvSpPr txBox="1">
            <a:spLocks noChangeArrowheads="1"/>
          </p:cNvSpPr>
          <p:nvPr/>
        </p:nvSpPr>
        <p:spPr bwMode="auto">
          <a:xfrm>
            <a:off x="1714500" y="5578171"/>
            <a:ext cx="883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a:spcBef>
                <a:spcPct val="0"/>
              </a:spcBef>
              <a:buNone/>
              <a:defRPr/>
            </a:pPr>
            <a:r>
              <a:rPr lang="en-US" altLang="en-US" sz="2000" dirty="0">
                <a:solidFill>
                  <a:prstClr val="black"/>
                </a:solidFill>
                <a:latin typeface="Century Gothic" panose="020B0502020202020204" pitchFamily="34" charset="0"/>
              </a:rPr>
              <a:t>Jobs like </a:t>
            </a:r>
            <a:r>
              <a:rPr lang="en-US" altLang="en-US" sz="2000" b="1" dirty="0">
                <a:solidFill>
                  <a:prstClr val="black"/>
                </a:solidFill>
                <a:latin typeface="Century Gothic" panose="020B0502020202020204" pitchFamily="34" charset="0"/>
              </a:rPr>
              <a:t>medical physicist, radiation safety officer, geophysicist</a:t>
            </a:r>
          </a:p>
        </p:txBody>
      </p:sp>
      <p:sp>
        <p:nvSpPr>
          <p:cNvPr id="13" name="Text Box 12"/>
          <p:cNvSpPr txBox="1">
            <a:spLocks noChangeArrowheads="1"/>
          </p:cNvSpPr>
          <p:nvPr/>
        </p:nvSpPr>
        <p:spPr bwMode="auto">
          <a:xfrm>
            <a:off x="1785851" y="4361251"/>
            <a:ext cx="8610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a:spcBef>
                <a:spcPct val="0"/>
              </a:spcBef>
              <a:buNone/>
              <a:defRPr/>
            </a:pPr>
            <a:r>
              <a:rPr lang="en-US" altLang="en-US" sz="2800" dirty="0">
                <a:solidFill>
                  <a:prstClr val="black"/>
                </a:solidFill>
                <a:latin typeface="Arial" panose="020B0604020202020204" pitchFamily="34" charset="0"/>
                <a:cs typeface="Arial" panose="020B0604020202020204" pitchFamily="34" charset="0"/>
              </a:rPr>
              <a:t>What we learn about the nucleus can </a:t>
            </a:r>
          </a:p>
          <a:p>
            <a:pPr algn="ctr">
              <a:spcBef>
                <a:spcPct val="0"/>
              </a:spcBef>
              <a:buNone/>
              <a:defRPr/>
            </a:pPr>
            <a:r>
              <a:rPr lang="en-US" altLang="en-US" sz="2800" dirty="0">
                <a:solidFill>
                  <a:srgbClr val="67B14B"/>
                </a:solidFill>
                <a:latin typeface="Arial Black" panose="020B0A04020102020204" pitchFamily="34" charset="0"/>
              </a:rPr>
              <a:t>save lives and change the world!</a:t>
            </a:r>
          </a:p>
        </p:txBody>
      </p:sp>
      <p:sp>
        <p:nvSpPr>
          <p:cNvPr id="14" name="Text Box 12"/>
          <p:cNvSpPr txBox="1">
            <a:spLocks noChangeArrowheads="1"/>
          </p:cNvSpPr>
          <p:nvPr/>
        </p:nvSpPr>
        <p:spPr bwMode="auto">
          <a:xfrm>
            <a:off x="1755371" y="3698326"/>
            <a:ext cx="861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a:spcBef>
                <a:spcPct val="0"/>
              </a:spcBef>
              <a:buNone/>
              <a:defRPr/>
            </a:pPr>
            <a:r>
              <a:rPr lang="en-US" altLang="en-US" sz="1800" dirty="0">
                <a:solidFill>
                  <a:prstClr val="black"/>
                </a:solidFill>
                <a:latin typeface="Arial" panose="020B0604020202020204" pitchFamily="34" charset="0"/>
                <a:cs typeface="Arial" panose="020B0604020202020204" pitchFamily="34" charset="0"/>
              </a:rPr>
              <a:t>…plus: </a:t>
            </a:r>
            <a:r>
              <a:rPr lang="en-US" altLang="en-US" sz="1800" b="1" dirty="0">
                <a:solidFill>
                  <a:prstClr val="black"/>
                </a:solidFill>
                <a:latin typeface="Arial" panose="020B0604020202020204" pitchFamily="34" charset="0"/>
                <a:cs typeface="Arial" panose="020B0604020202020204" pitchFamily="34" charset="0"/>
              </a:rPr>
              <a:t>smoke detectors, smartphones, safer food, </a:t>
            </a:r>
            <a:r>
              <a:rPr lang="en-US" altLang="en-US" sz="1800" dirty="0">
                <a:solidFill>
                  <a:prstClr val="black"/>
                </a:solidFill>
                <a:latin typeface="Arial" panose="020B0604020202020204" pitchFamily="34" charset="0"/>
                <a:cs typeface="Arial" panose="020B0604020202020204" pitchFamily="34" charset="0"/>
              </a:rPr>
              <a:t>etc</a:t>
            </a:r>
            <a:r>
              <a:rPr lang="en-US" altLang="en-US" sz="1800" dirty="0">
                <a:solidFill>
                  <a:srgbClr val="C19859">
                    <a:lumMod val="75000"/>
                  </a:srgb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66554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000"/>
                                        <p:tgtEl>
                                          <p:spTgt spid="13"/>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4" name="Title 4"/>
          <p:cNvSpPr>
            <a:spLocks noGrp="1"/>
          </p:cNvSpPr>
          <p:nvPr>
            <p:ph type="title"/>
          </p:nvPr>
        </p:nvSpPr>
        <p:spPr>
          <a:xfrm>
            <a:off x="101600" y="235156"/>
            <a:ext cx="11988800" cy="586987"/>
          </a:xfrm>
        </p:spPr>
        <p:txBody>
          <a:bodyPr/>
          <a:lstStyle/>
          <a:p>
            <a:r>
              <a:rPr lang="en-US" sz="4000" dirty="0">
                <a:latin typeface="Arial" pitchFamily="34" charset="0"/>
                <a:ea typeface="ＭＳ Ｐゴシック"/>
                <a:cs typeface="ＭＳ Ｐゴシック"/>
              </a:rPr>
              <a:t>Periodic Table – elements by # of protons</a:t>
            </a:r>
          </a:p>
        </p:txBody>
      </p:sp>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828800" y="2151918"/>
            <a:ext cx="8159750" cy="3969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4"/>
          <p:cNvGrpSpPr>
            <a:grpSpLocks/>
          </p:cNvGrpSpPr>
          <p:nvPr/>
        </p:nvGrpSpPr>
        <p:grpSpPr bwMode="auto">
          <a:xfrm>
            <a:off x="2017710" y="1076296"/>
            <a:ext cx="6305560" cy="1966914"/>
            <a:chOff x="195" y="609"/>
            <a:chExt cx="3972" cy="1239"/>
          </a:xfrm>
        </p:grpSpPr>
        <p:sp>
          <p:nvSpPr>
            <p:cNvPr id="5" name="Rectangle 5"/>
            <p:cNvSpPr>
              <a:spLocks noChangeArrowheads="1"/>
            </p:cNvSpPr>
            <p:nvPr/>
          </p:nvSpPr>
          <p:spPr bwMode="auto">
            <a:xfrm>
              <a:off x="3879" y="1582"/>
              <a:ext cx="288" cy="266"/>
            </a:xfrm>
            <a:prstGeom prst="rect">
              <a:avLst/>
            </a:prstGeom>
            <a:noFill/>
            <a:ln w="38100">
              <a:pattFill prst="wdUpDiag">
                <a:fgClr>
                  <a:srgbClr val="FF3300"/>
                </a:fgClr>
                <a:bgClr>
                  <a:srgbClr val="FFFF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4400" b="0" i="0" u="none" strike="noStrike" kern="1200" cap="none" spc="0" normalizeH="0" baseline="0" noProof="0">
                <a:ln>
                  <a:noFill/>
                </a:ln>
                <a:solidFill>
                  <a:srgbClr val="323232"/>
                </a:solidFill>
                <a:effectLst/>
                <a:uLnTx/>
                <a:uFillTx/>
                <a:latin typeface="Times New Roman" panose="02020603050405020304" pitchFamily="18" charset="0"/>
                <a:ea typeface="ヒラギノ角ゴ Pro W3"/>
                <a:cs typeface="+mn-cs"/>
              </a:endParaRPr>
            </a:p>
          </p:txBody>
        </p:sp>
        <p:sp>
          <p:nvSpPr>
            <p:cNvPr id="6" name="Line 6"/>
            <p:cNvSpPr>
              <a:spLocks noChangeShapeType="1"/>
            </p:cNvSpPr>
            <p:nvPr/>
          </p:nvSpPr>
          <p:spPr bwMode="auto">
            <a:xfrm>
              <a:off x="1985" y="976"/>
              <a:ext cx="1963" cy="606"/>
            </a:xfrm>
            <a:prstGeom prst="line">
              <a:avLst/>
            </a:prstGeom>
            <a:noFill/>
            <a:ln w="25400">
              <a:pattFill prst="wdUpDiag">
                <a:fgClr>
                  <a:srgbClr val="FF3300"/>
                </a:fgClr>
                <a:bgClr>
                  <a:srgbClr val="FFFF00"/>
                </a:bgClr>
              </a:patt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ヒラギノ角ゴ Pro W3"/>
                <a:cs typeface="+mn-cs"/>
              </a:endParaRPr>
            </a:p>
          </p:txBody>
        </p:sp>
        <p:sp>
          <p:nvSpPr>
            <p:cNvPr id="7" name="Text Box 7"/>
            <p:cNvSpPr txBox="1">
              <a:spLocks noChangeArrowheads="1"/>
            </p:cNvSpPr>
            <p:nvPr/>
          </p:nvSpPr>
          <p:spPr bwMode="auto">
            <a:xfrm>
              <a:off x="195" y="609"/>
              <a:ext cx="2348" cy="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Every nucleus with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2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6 protons is carbon</a:t>
              </a: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that’s what </a:t>
              </a:r>
              <a:r>
                <a:rPr kumimoji="0" lang="en-US" altLang="en-US" sz="2200" b="1" i="1"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makes</a:t>
              </a: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 it carbon</a:t>
              </a:r>
            </a:p>
          </p:txBody>
        </p:sp>
      </p:grpSp>
      <p:grpSp>
        <p:nvGrpSpPr>
          <p:cNvPr id="8" name="Group 7">
            <a:extLst>
              <a:ext uri="{FF2B5EF4-FFF2-40B4-BE49-F238E27FC236}">
                <a16:creationId xmlns:a16="http://schemas.microsoft.com/office/drawing/2014/main" id="{906DDDBE-5867-B562-6F60-D2C0F96A451A}"/>
              </a:ext>
            </a:extLst>
          </p:cNvPr>
          <p:cNvGrpSpPr/>
          <p:nvPr/>
        </p:nvGrpSpPr>
        <p:grpSpPr>
          <a:xfrm>
            <a:off x="8320259" y="2589035"/>
            <a:ext cx="1323639" cy="1811682"/>
            <a:chOff x="6330208" y="3467773"/>
            <a:chExt cx="1323639" cy="1811682"/>
          </a:xfrm>
          <a:solidFill>
            <a:schemeClr val="bg1"/>
          </a:solidFill>
        </p:grpSpPr>
        <p:pic>
          <p:nvPicPr>
            <p:cNvPr id="9" name="Picture 8">
              <a:extLst>
                <a:ext uri="{FF2B5EF4-FFF2-40B4-BE49-F238E27FC236}">
                  <a16:creationId xmlns:a16="http://schemas.microsoft.com/office/drawing/2014/main" id="{25EAA2F4-99AA-8D32-3C18-61851B3E3A88}"/>
                </a:ext>
              </a:extLst>
            </p:cNvPr>
            <p:cNvPicPr>
              <a:picLocks noChangeAspect="1"/>
            </p:cNvPicPr>
            <p:nvPr/>
          </p:nvPicPr>
          <p:blipFill rotWithShape="1">
            <a:blip r:embed="rId4">
              <a:extLst>
                <a:ext uri="{28A0092B-C50C-407E-A947-70E740481C1C}">
                  <a14:useLocalDpi xmlns:a14="http://schemas.microsoft.com/office/drawing/2010/main" val="0"/>
                </a:ext>
              </a:extLst>
            </a:blip>
            <a:srcRect r="23224"/>
            <a:stretch/>
          </p:blipFill>
          <p:spPr>
            <a:xfrm>
              <a:off x="6330209" y="3467773"/>
              <a:ext cx="1323638" cy="1171575"/>
            </a:xfrm>
            <a:prstGeom prst="rect">
              <a:avLst/>
            </a:prstGeom>
            <a:grpFill/>
          </p:spPr>
        </p:pic>
        <p:sp>
          <p:nvSpPr>
            <p:cNvPr id="10" name="TextBox 9">
              <a:extLst>
                <a:ext uri="{FF2B5EF4-FFF2-40B4-BE49-F238E27FC236}">
                  <a16:creationId xmlns:a16="http://schemas.microsoft.com/office/drawing/2014/main" id="{77B05E11-6CDE-A16C-4895-FDD017BC84F1}"/>
                </a:ext>
              </a:extLst>
            </p:cNvPr>
            <p:cNvSpPr txBox="1"/>
            <p:nvPr/>
          </p:nvSpPr>
          <p:spPr>
            <a:xfrm>
              <a:off x="6330208" y="4633124"/>
              <a:ext cx="1323639" cy="646331"/>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ヒラギノ角ゴ Pro W3"/>
                  <a:cs typeface="+mn-cs"/>
                </a:rPr>
                <a:t>Carbon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ヒラギノ角ゴ Pro W3"/>
                  <a:cs typeface="+mn-cs"/>
                </a:rPr>
                <a:t>6 protons</a:t>
              </a:r>
            </a:p>
          </p:txBody>
        </p:sp>
      </p:grpSp>
      <p:sp>
        <p:nvSpPr>
          <p:cNvPr id="12" name="TextBox 11">
            <a:extLst>
              <a:ext uri="{FF2B5EF4-FFF2-40B4-BE49-F238E27FC236}">
                <a16:creationId xmlns:a16="http://schemas.microsoft.com/office/drawing/2014/main" id="{19C0DE39-E66E-44D5-2147-91C7832C5C10}"/>
              </a:ext>
            </a:extLst>
          </p:cNvPr>
          <p:cNvSpPr txBox="1"/>
          <p:nvPr/>
        </p:nvSpPr>
        <p:spPr>
          <a:xfrm>
            <a:off x="5029200" y="1104911"/>
            <a:ext cx="4979544" cy="1107996"/>
          </a:xfrm>
          <a:prstGeom prst="rect">
            <a:avLst/>
          </a:prstGeom>
          <a:noFill/>
        </p:spPr>
        <p:txBody>
          <a:bodyPr wrap="square">
            <a:sp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2200" b="0" i="0" u="none" strike="noStrike" kern="1200" cap="none" spc="0" normalizeH="0" baseline="0" noProof="0" dirty="0">
                <a:ln>
                  <a:noFill/>
                </a:ln>
                <a:solidFill>
                  <a:prstClr val="black"/>
                </a:solidFill>
                <a:effectLst/>
                <a:uLnTx/>
                <a:uFillTx/>
                <a:latin typeface="Arial" pitchFamily="34" charset="0"/>
                <a:ea typeface="ヒラギノ角ゴ Pro W3"/>
                <a:cs typeface="+mn-cs"/>
              </a:rPr>
              <a:t>There are </a:t>
            </a:r>
            <a:r>
              <a:rPr kumimoji="0" lang="en-US" altLang="en-US" sz="2200" b="1" i="0" u="none" strike="noStrike" kern="1200" cap="none" spc="0" normalizeH="0" baseline="0" noProof="0" dirty="0">
                <a:ln>
                  <a:noFill/>
                </a:ln>
                <a:solidFill>
                  <a:prstClr val="black"/>
                </a:solidFill>
                <a:effectLst/>
                <a:uLnTx/>
                <a:uFillTx/>
                <a:latin typeface="Arial" pitchFamily="34" charset="0"/>
                <a:ea typeface="ヒラギノ角ゴ Pro W3"/>
                <a:cs typeface="+mn-cs"/>
              </a:rPr>
              <a:t>many kinds of carbon </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2200" b="0" i="0" u="none" strike="noStrike" kern="1200" cap="none" spc="0" normalizeH="0" baseline="0" noProof="0" dirty="0">
                <a:ln>
                  <a:noFill/>
                </a:ln>
                <a:solidFill>
                  <a:prstClr val="black"/>
                </a:solidFill>
                <a:effectLst/>
                <a:uLnTx/>
                <a:uFillTx/>
                <a:latin typeface="Arial" pitchFamily="34" charset="0"/>
                <a:ea typeface="ヒラギノ角ゴ Pro W3"/>
                <a:cs typeface="+mn-cs"/>
              </a:rPr>
              <a:t>(“isotopes”) not shown here - </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2200" b="0" i="0" u="none" strike="noStrike" kern="1200" cap="none" spc="0" normalizeH="0" baseline="0" noProof="0" dirty="0">
                <a:ln>
                  <a:noFill/>
                </a:ln>
                <a:solidFill>
                  <a:prstClr val="black"/>
                </a:solidFill>
                <a:effectLst/>
                <a:uLnTx/>
                <a:uFillTx/>
                <a:latin typeface="Arial" pitchFamily="34" charset="0"/>
                <a:ea typeface="ヒラギノ角ゴ Pro W3"/>
                <a:cs typeface="+mn-cs"/>
              </a:rPr>
              <a:t>some </a:t>
            </a:r>
            <a:r>
              <a:rPr kumimoji="0" lang="en-US" altLang="en-US" sz="2200" b="1" i="0" u="none" strike="noStrike" kern="1200" cap="none" spc="0" normalizeH="0" baseline="0" noProof="0" dirty="0">
                <a:ln>
                  <a:noFill/>
                </a:ln>
                <a:solidFill>
                  <a:prstClr val="black"/>
                </a:solidFill>
                <a:effectLst/>
                <a:uLnTx/>
                <a:uFillTx/>
                <a:latin typeface="Arial" pitchFamily="34" charset="0"/>
                <a:ea typeface="ヒラギノ角ゴ Pro W3"/>
                <a:cs typeface="+mn-cs"/>
              </a:rPr>
              <a:t>common</a:t>
            </a:r>
            <a:r>
              <a:rPr kumimoji="0" lang="en-US" altLang="en-US" sz="2200" b="0" i="0" u="none" strike="noStrike" kern="1200" cap="none" spc="0" normalizeH="0" baseline="0" noProof="0" dirty="0">
                <a:ln>
                  <a:noFill/>
                </a:ln>
                <a:solidFill>
                  <a:prstClr val="black"/>
                </a:solidFill>
                <a:effectLst/>
                <a:uLnTx/>
                <a:uFillTx/>
                <a:latin typeface="Arial" pitchFamily="34" charset="0"/>
                <a:ea typeface="ヒラギノ角ゴ Pro W3"/>
                <a:cs typeface="+mn-cs"/>
              </a:rPr>
              <a:t>, some </a:t>
            </a:r>
            <a:r>
              <a:rPr kumimoji="0" lang="en-US" altLang="en-US" sz="2200" b="1" i="0" u="none" strike="noStrike" kern="1200" cap="none" spc="0" normalizeH="0" baseline="0" noProof="0" dirty="0">
                <a:ln>
                  <a:noFill/>
                </a:ln>
                <a:solidFill>
                  <a:prstClr val="black"/>
                </a:solidFill>
                <a:effectLst/>
                <a:uLnTx/>
                <a:uFillTx/>
                <a:latin typeface="Arial" pitchFamily="34" charset="0"/>
                <a:ea typeface="ヒラギノ角ゴ Pro W3"/>
                <a:cs typeface="+mn-cs"/>
              </a:rPr>
              <a:t>rare</a:t>
            </a:r>
          </a:p>
        </p:txBody>
      </p:sp>
    </p:spTree>
    <p:extLst>
      <p:ext uri="{BB962C8B-B14F-4D97-AF65-F5344CB8AC3E}">
        <p14:creationId xmlns:p14="http://schemas.microsoft.com/office/powerpoint/2010/main" val="267125041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1+#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600" y="231576"/>
            <a:ext cx="11988800" cy="586987"/>
          </a:xfrm>
        </p:spPr>
        <p:txBody>
          <a:bodyPr/>
          <a:lstStyle/>
          <a:p>
            <a:r>
              <a:rPr lang="en-US" sz="4000" dirty="0">
                <a:latin typeface="Arial" panose="020B0604020202020204" pitchFamily="34" charset="0"/>
                <a:cs typeface="Arial" panose="020B0604020202020204" pitchFamily="34" charset="0"/>
              </a:rPr>
              <a:t>Isotopes: varieties of an element</a:t>
            </a:r>
          </a:p>
        </p:txBody>
      </p:sp>
      <p:pic>
        <p:nvPicPr>
          <p:cNvPr id="3" name="Picture 2" descr="NuclideMap_stitched_small_preview.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1036" y="1491009"/>
            <a:ext cx="5980663" cy="404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7068" t="17010" b="11273"/>
          <a:stretch>
            <a:fillRect/>
          </a:stretch>
        </p:blipFill>
        <p:spPr bwMode="auto">
          <a:xfrm>
            <a:off x="1698249" y="1445698"/>
            <a:ext cx="7766050" cy="4079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a:grpSpLocks/>
          </p:cNvGrpSpPr>
          <p:nvPr/>
        </p:nvGrpSpPr>
        <p:grpSpPr bwMode="auto">
          <a:xfrm>
            <a:off x="3833603" y="2397213"/>
            <a:ext cx="5562808" cy="1501243"/>
            <a:chOff x="1680" y="2452"/>
            <a:chExt cx="3661" cy="988"/>
          </a:xfrm>
        </p:grpSpPr>
        <p:sp>
          <p:nvSpPr>
            <p:cNvPr id="6" name="Rectangle 5"/>
            <p:cNvSpPr>
              <a:spLocks noChangeArrowheads="1"/>
            </p:cNvSpPr>
            <p:nvPr/>
          </p:nvSpPr>
          <p:spPr bwMode="auto">
            <a:xfrm>
              <a:off x="1680" y="2452"/>
              <a:ext cx="3661" cy="259"/>
            </a:xfrm>
            <a:prstGeom prst="rect">
              <a:avLst/>
            </a:prstGeom>
            <a:noFill/>
            <a:ln w="38100">
              <a:pattFill prst="wdDnDiag">
                <a:fgClr>
                  <a:srgbClr val="FF0000"/>
                </a:fgClr>
                <a:bgClr>
                  <a:srgbClr val="FFFF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a:spcBef>
                  <a:spcPct val="0"/>
                </a:spcBef>
                <a:buNone/>
                <a:defRPr/>
              </a:pPr>
              <a:endParaRPr lang="en-US" altLang="en-US" sz="4400">
                <a:solidFill>
                  <a:srgbClr val="323232"/>
                </a:solidFill>
                <a:latin typeface="Arial" panose="020B0604020202020204" pitchFamily="34" charset="0"/>
                <a:cs typeface="Arial" panose="020B0604020202020204" pitchFamily="34" charset="0"/>
              </a:endParaRPr>
            </a:p>
          </p:txBody>
        </p:sp>
        <p:sp>
          <p:nvSpPr>
            <p:cNvPr id="7" name="Text Box 6"/>
            <p:cNvSpPr txBox="1">
              <a:spLocks noChangeArrowheads="1"/>
            </p:cNvSpPr>
            <p:nvPr/>
          </p:nvSpPr>
          <p:spPr bwMode="auto">
            <a:xfrm>
              <a:off x="1680" y="2731"/>
              <a:ext cx="2201" cy="709"/>
            </a:xfrm>
            <a:prstGeom prst="rect">
              <a:avLst/>
            </a:prstGeom>
            <a:solidFill>
              <a:schemeClr val="tx1">
                <a:lumMod val="95000"/>
                <a:lumOff val="5000"/>
                <a:alpha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defRPr/>
              </a:pPr>
              <a:r>
                <a:rPr lang="en-US" altLang="en-US" sz="1600" dirty="0">
                  <a:solidFill>
                    <a:prstClr val="white"/>
                  </a:solidFill>
                  <a:latin typeface="Arial" panose="020B0604020202020204" pitchFamily="34" charset="0"/>
                  <a:cs typeface="Arial" panose="020B0604020202020204" pitchFamily="34" charset="0"/>
                </a:rPr>
                <a:t>All of these carbon isotopes are </a:t>
              </a:r>
              <a:r>
                <a:rPr lang="en-US" altLang="en-US" sz="1600" b="1" dirty="0">
                  <a:solidFill>
                    <a:prstClr val="white"/>
                  </a:solidFill>
                  <a:latin typeface="Arial" panose="020B0604020202020204" pitchFamily="34" charset="0"/>
                  <a:cs typeface="Arial" panose="020B0604020202020204" pitchFamily="34" charset="0"/>
                </a:rPr>
                <a:t>chemically identical</a:t>
              </a:r>
              <a:r>
                <a:rPr lang="en-US" altLang="en-US" sz="1600" dirty="0">
                  <a:solidFill>
                    <a:prstClr val="white"/>
                  </a:solidFill>
                  <a:latin typeface="Arial" panose="020B0604020202020204" pitchFamily="34" charset="0"/>
                  <a:cs typeface="Arial" panose="020B0604020202020204" pitchFamily="34" charset="0"/>
                </a:rPr>
                <a:t>, but different numbers of neutrons gives them diverse nuclear properties</a:t>
              </a:r>
            </a:p>
          </p:txBody>
        </p:sp>
      </p:grpSp>
      <p:sp>
        <p:nvSpPr>
          <p:cNvPr id="8" name="Text Box 7"/>
          <p:cNvSpPr txBox="1">
            <a:spLocks noChangeArrowheads="1"/>
          </p:cNvSpPr>
          <p:nvPr/>
        </p:nvSpPr>
        <p:spPr bwMode="auto">
          <a:xfrm rot="-5400000">
            <a:off x="-213814" y="3186654"/>
            <a:ext cx="34196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defRPr/>
            </a:pPr>
            <a:r>
              <a:rPr lang="en-US" altLang="en-US" sz="2000" dirty="0">
                <a:solidFill>
                  <a:prstClr val="black"/>
                </a:solidFill>
                <a:latin typeface="Arial" panose="020B0604020202020204" pitchFamily="34" charset="0"/>
                <a:cs typeface="Arial" panose="020B0604020202020204" pitchFamily="34" charset="0"/>
              </a:rPr>
              <a:t>Protons (Elements)</a:t>
            </a:r>
          </a:p>
        </p:txBody>
      </p:sp>
      <p:sp>
        <p:nvSpPr>
          <p:cNvPr id="9" name="Text Box 8"/>
          <p:cNvSpPr txBox="1">
            <a:spLocks noChangeArrowheads="1"/>
          </p:cNvSpPr>
          <p:nvPr/>
        </p:nvSpPr>
        <p:spPr bwMode="auto">
          <a:xfrm>
            <a:off x="2010959" y="5540557"/>
            <a:ext cx="39669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defRPr/>
            </a:pPr>
            <a:r>
              <a:rPr lang="en-US" altLang="en-US" sz="2000" dirty="0">
                <a:solidFill>
                  <a:prstClr val="black"/>
                </a:solidFill>
                <a:latin typeface="Arial" panose="020B0604020202020204" pitchFamily="34" charset="0"/>
                <a:cs typeface="Arial" panose="020B0604020202020204" pitchFamily="34" charset="0"/>
              </a:rPr>
              <a:t> Neutrons (Isotopes)</a:t>
            </a:r>
          </a:p>
        </p:txBody>
      </p:sp>
      <p:pic>
        <p:nvPicPr>
          <p:cNvPr id="10" name="Picture 9"/>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682" t="39745" r="11308" b="11307"/>
          <a:stretch/>
        </p:blipFill>
        <p:spPr bwMode="auto">
          <a:xfrm>
            <a:off x="1219200" y="4942487"/>
            <a:ext cx="556919" cy="65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486" t="-1562" r="40748" b="62654"/>
          <a:stretch/>
        </p:blipFill>
        <p:spPr bwMode="auto">
          <a:xfrm>
            <a:off x="1650074" y="5504413"/>
            <a:ext cx="512455" cy="512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p:cNvGrpSpPr>
            <a:grpSpLocks/>
          </p:cNvGrpSpPr>
          <p:nvPr/>
        </p:nvGrpSpPr>
        <p:grpSpPr bwMode="auto">
          <a:xfrm>
            <a:off x="1845026" y="1014770"/>
            <a:ext cx="2756488" cy="721812"/>
            <a:chOff x="5601" y="926"/>
            <a:chExt cx="3572" cy="940"/>
          </a:xfrm>
          <a:solidFill>
            <a:schemeClr val="bg1"/>
          </a:solidFill>
        </p:grpSpPr>
        <p:pic>
          <p:nvPicPr>
            <p:cNvPr id="13" name="Picture 1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8191" y="969"/>
              <a:ext cx="982" cy="8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6896" y="941"/>
              <a:ext cx="1030" cy="9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5601" y="926"/>
              <a:ext cx="1030" cy="9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6" name="Text Box 15"/>
          <p:cNvSpPr txBox="1">
            <a:spLocks noChangeArrowheads="1"/>
          </p:cNvSpPr>
          <p:nvPr/>
        </p:nvSpPr>
        <p:spPr bwMode="auto">
          <a:xfrm>
            <a:off x="3654479" y="1628001"/>
            <a:ext cx="1146121" cy="276999"/>
          </a:xfrm>
          <a:prstGeom prst="rect">
            <a:avLst/>
          </a:prstGeom>
          <a:solidFill>
            <a:schemeClr val="bg1"/>
          </a:solidFill>
          <a:ln>
            <a:noFill/>
          </a:ln>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a:spcBef>
                <a:spcPct val="50000"/>
              </a:spcBef>
              <a:buNone/>
              <a:defRPr/>
            </a:pPr>
            <a:r>
              <a:rPr lang="en-US" altLang="en-US" sz="1200" dirty="0">
                <a:solidFill>
                  <a:prstClr val="black"/>
                </a:solidFill>
                <a:latin typeface="Arial" panose="020B0604020202020204" pitchFamily="34" charset="0"/>
                <a:cs typeface="Arial" panose="020B0604020202020204" pitchFamily="34" charset="0"/>
              </a:rPr>
              <a:t>Carbon-12</a:t>
            </a:r>
          </a:p>
        </p:txBody>
      </p:sp>
      <p:sp>
        <p:nvSpPr>
          <p:cNvPr id="17" name="Text Box 16"/>
          <p:cNvSpPr txBox="1">
            <a:spLocks noChangeArrowheads="1"/>
          </p:cNvSpPr>
          <p:nvPr/>
        </p:nvSpPr>
        <p:spPr bwMode="auto">
          <a:xfrm>
            <a:off x="2791441" y="1628000"/>
            <a:ext cx="989623" cy="276999"/>
          </a:xfrm>
          <a:prstGeom prst="rect">
            <a:avLst/>
          </a:prstGeom>
          <a:solidFill>
            <a:schemeClr val="bg1"/>
          </a:solidFill>
          <a:ln>
            <a:noFill/>
          </a:ln>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a:spcBef>
                <a:spcPct val="50000"/>
              </a:spcBef>
              <a:buNone/>
              <a:defRPr/>
            </a:pPr>
            <a:r>
              <a:rPr lang="en-US" altLang="en-US" sz="1200" dirty="0">
                <a:solidFill>
                  <a:prstClr val="black"/>
                </a:solidFill>
                <a:latin typeface="Arial" panose="020B0604020202020204" pitchFamily="34" charset="0"/>
                <a:cs typeface="Arial" panose="020B0604020202020204" pitchFamily="34" charset="0"/>
              </a:rPr>
              <a:t>Carbon-11</a:t>
            </a:r>
          </a:p>
        </p:txBody>
      </p:sp>
      <p:sp>
        <p:nvSpPr>
          <p:cNvPr id="18" name="Text Box 17"/>
          <p:cNvSpPr txBox="1">
            <a:spLocks noChangeArrowheads="1"/>
          </p:cNvSpPr>
          <p:nvPr/>
        </p:nvSpPr>
        <p:spPr bwMode="auto">
          <a:xfrm>
            <a:off x="1728189" y="1628001"/>
            <a:ext cx="989623" cy="276999"/>
          </a:xfrm>
          <a:prstGeom prst="rect">
            <a:avLst/>
          </a:prstGeom>
          <a:solidFill>
            <a:schemeClr val="bg1"/>
          </a:solidFill>
          <a:ln>
            <a:noFill/>
          </a:ln>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a:spcBef>
                <a:spcPct val="50000"/>
              </a:spcBef>
              <a:buNone/>
              <a:defRPr/>
            </a:pPr>
            <a:r>
              <a:rPr lang="en-US" altLang="en-US" sz="1200" dirty="0">
                <a:solidFill>
                  <a:prstClr val="black"/>
                </a:solidFill>
                <a:latin typeface="Arial" panose="020B0604020202020204" pitchFamily="34" charset="0"/>
                <a:cs typeface="Arial" panose="020B0604020202020204" pitchFamily="34" charset="0"/>
              </a:rPr>
              <a:t>Carbon-10</a:t>
            </a:r>
          </a:p>
        </p:txBody>
      </p:sp>
      <p:cxnSp>
        <p:nvCxnSpPr>
          <p:cNvPr id="19" name="Straight Arrow Connector 18"/>
          <p:cNvCxnSpPr>
            <a:stCxn id="16" idx="3"/>
          </p:cNvCxnSpPr>
          <p:nvPr/>
        </p:nvCxnSpPr>
        <p:spPr>
          <a:xfrm>
            <a:off x="4800600" y="1766501"/>
            <a:ext cx="458547" cy="7192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7" idx="3"/>
          </p:cNvCxnSpPr>
          <p:nvPr/>
        </p:nvCxnSpPr>
        <p:spPr>
          <a:xfrm>
            <a:off x="3781064" y="1766500"/>
            <a:ext cx="1104410" cy="74251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8" idx="3"/>
          </p:cNvCxnSpPr>
          <p:nvPr/>
        </p:nvCxnSpPr>
        <p:spPr>
          <a:xfrm>
            <a:off x="2717812" y="1766501"/>
            <a:ext cx="1713603" cy="7192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9733694" y="1248436"/>
            <a:ext cx="2141802" cy="830997"/>
          </a:xfrm>
          <a:prstGeom prst="rect">
            <a:avLst/>
          </a:prstGeom>
          <a:noFill/>
        </p:spPr>
        <p:txBody>
          <a:bodyPr wrap="square" rtlCol="0">
            <a:spAutoFit/>
          </a:bodyPr>
          <a:lstStyle/>
          <a:p>
            <a:pPr>
              <a:defRPr/>
            </a:pPr>
            <a:r>
              <a:rPr lang="en-US" sz="2400" dirty="0">
                <a:solidFill>
                  <a:prstClr val="black"/>
                </a:solidFill>
                <a:latin typeface="Arial Black" panose="020B0A04020102020204" pitchFamily="34" charset="0"/>
              </a:rPr>
              <a:t>The Chart </a:t>
            </a:r>
          </a:p>
          <a:p>
            <a:pPr>
              <a:defRPr/>
            </a:pPr>
            <a:r>
              <a:rPr lang="en-US" sz="2400" dirty="0">
                <a:solidFill>
                  <a:prstClr val="black"/>
                </a:solidFill>
                <a:latin typeface="Arial Black" panose="020B0A04020102020204" pitchFamily="34" charset="0"/>
              </a:rPr>
              <a:t>of Nuclides</a:t>
            </a:r>
          </a:p>
        </p:txBody>
      </p:sp>
    </p:spTree>
    <p:extLst>
      <p:ext uri="{BB962C8B-B14F-4D97-AF65-F5344CB8AC3E}">
        <p14:creationId xmlns:p14="http://schemas.microsoft.com/office/powerpoint/2010/main" val="278078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3.33333E-6 -0.0162 L 0.96666 -0.78843 " pathEditMode="relative" rAng="0" ptsTypes="AA">
                                      <p:cBhvr>
                                        <p:cTn id="6" dur="2000" fill="hold"/>
                                        <p:tgtEl>
                                          <p:spTgt spid="3"/>
                                        </p:tgtEl>
                                        <p:attrNameLst>
                                          <p:attrName>ppt_x</p:attrName>
                                          <p:attrName>ppt_y</p:attrName>
                                        </p:attrNameLst>
                                      </p:cBhvr>
                                      <p:rCtr x="48333" y="-38611"/>
                                    </p:animMotion>
                                  </p:childTnLst>
                                </p:cTn>
                              </p:par>
                              <p:par>
                                <p:cTn id="7" presetID="6" presetClass="emph" presetSubtype="0" accel="50000" fill="hold" nodeType="withEffect">
                                  <p:stCondLst>
                                    <p:cond delay="0"/>
                                  </p:stCondLst>
                                  <p:childTnLst>
                                    <p:animScale>
                                      <p:cBhvr>
                                        <p:cTn id="8" dur="2000" fill="hold"/>
                                        <p:tgtEl>
                                          <p:spTgt spid="3"/>
                                        </p:tgtEl>
                                      </p:cBhvr>
                                      <p:by x="400000" y="400000"/>
                                    </p:animScale>
                                  </p:childTnLst>
                                </p:cTn>
                              </p:par>
                              <p:par>
                                <p:cTn id="9" presetID="10" presetClass="exit" presetSubtype="0" fill="hold" nodeType="withEffect">
                                  <p:stCondLst>
                                    <p:cond delay="0"/>
                                  </p:stCondLst>
                                  <p:childTnLst>
                                    <p:animEffect transition="out" filter="fade">
                                      <p:cBhvr>
                                        <p:cTn id="10" dur="3000"/>
                                        <p:tgtEl>
                                          <p:spTgt spid="3"/>
                                        </p:tgtEl>
                                      </p:cBhvr>
                                    </p:animEffect>
                                    <p:set>
                                      <p:cBhvr>
                                        <p:cTn id="11" dur="1" fill="hold">
                                          <p:stCondLst>
                                            <p:cond delay="2999"/>
                                          </p:stCondLst>
                                        </p:cTn>
                                        <p:tgtEl>
                                          <p:spTgt spid="3"/>
                                        </p:tgtEl>
                                        <p:attrNameLst>
                                          <p:attrName>style.visibility</p:attrName>
                                        </p:attrNameLst>
                                      </p:cBhvr>
                                      <p:to>
                                        <p:strVal val="hidden"/>
                                      </p:to>
                                    </p:set>
                                  </p:childTnLst>
                                </p:cTn>
                              </p:par>
                              <p:par>
                                <p:cTn id="12" presetID="23" presetClass="entr" presetSubtype="16" fill="hold" nodeType="withEffect">
                                  <p:stCondLst>
                                    <p:cond delay="100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childTnLst>
                                </p:cTn>
                              </p:par>
                              <p:par>
                                <p:cTn id="16" presetID="10" presetClass="entr" presetSubtype="0" fill="hold" nodeType="withEffect">
                                  <p:stCondLst>
                                    <p:cond delay="100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childTnLst>
                                </p:cTn>
                              </p:par>
                            </p:childTnLst>
                          </p:cTn>
                        </p:par>
                        <p:par>
                          <p:cTn id="19" fill="hold">
                            <p:stCondLst>
                              <p:cond delay="3000"/>
                            </p:stCondLst>
                            <p:childTnLst>
                              <p:par>
                                <p:cTn id="20" presetID="2" presetClass="entr" presetSubtype="2"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1+#ppt_w/2"/>
                                          </p:val>
                                        </p:tav>
                                        <p:tav tm="100000">
                                          <p:val>
                                            <p:strVal val="#ppt_x"/>
                                          </p:val>
                                        </p:tav>
                                      </p:tavLst>
                                    </p:anim>
                                    <p:anim calcmode="lin" valueType="num">
                                      <p:cBhvr additive="base">
                                        <p:cTn id="2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childTnLst>
                                </p:cTn>
                              </p:par>
                            </p:childTnLst>
                          </p:cTn>
                        </p:par>
                        <p:par>
                          <p:cTn id="30" fill="hold">
                            <p:stCondLst>
                              <p:cond delay="500"/>
                            </p:stCondLst>
                            <p:childTnLst>
                              <p:par>
                                <p:cTn id="31" presetID="22" presetClass="entr" presetSubtype="1"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up)">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ppt_w</p:attrName>
                                        </p:attrNameLst>
                                      </p:cBhvr>
                                      <p:tavLst>
                                        <p:tav tm="0">
                                          <p:val>
                                            <p:fltVal val="0"/>
                                          </p:val>
                                        </p:tav>
                                        <p:tav tm="100000">
                                          <p:val>
                                            <p:strVal val="#ppt_w"/>
                                          </p:val>
                                        </p:tav>
                                      </p:tavLst>
                                    </p:anim>
                                    <p:anim calcmode="lin" valueType="num">
                                      <p:cBhvr>
                                        <p:cTn id="39" dur="500" fill="hold"/>
                                        <p:tgtEl>
                                          <p:spTgt spid="17"/>
                                        </p:tgtEl>
                                        <p:attrNameLst>
                                          <p:attrName>ppt_h</p:attrName>
                                        </p:attrNameLst>
                                      </p:cBhvr>
                                      <p:tavLst>
                                        <p:tav tm="0">
                                          <p:val>
                                            <p:fltVal val="0"/>
                                          </p:val>
                                        </p:tav>
                                        <p:tav tm="100000">
                                          <p:val>
                                            <p:strVal val="#ppt_h"/>
                                          </p:val>
                                        </p:tav>
                                      </p:tavLst>
                                    </p:anim>
                                  </p:childTnLst>
                                </p:cTn>
                              </p:par>
                            </p:childTnLst>
                          </p:cTn>
                        </p:par>
                        <p:par>
                          <p:cTn id="40" fill="hold">
                            <p:stCondLst>
                              <p:cond delay="500"/>
                            </p:stCondLst>
                            <p:childTnLst>
                              <p:par>
                                <p:cTn id="41" presetID="22" presetClass="entr" presetSubtype="1"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up)">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p:cTn id="48" dur="500" fill="hold"/>
                                        <p:tgtEl>
                                          <p:spTgt spid="18"/>
                                        </p:tgtEl>
                                        <p:attrNameLst>
                                          <p:attrName>ppt_w</p:attrName>
                                        </p:attrNameLst>
                                      </p:cBhvr>
                                      <p:tavLst>
                                        <p:tav tm="0">
                                          <p:val>
                                            <p:fltVal val="0"/>
                                          </p:val>
                                        </p:tav>
                                        <p:tav tm="100000">
                                          <p:val>
                                            <p:strVal val="#ppt_w"/>
                                          </p:val>
                                        </p:tav>
                                      </p:tavLst>
                                    </p:anim>
                                    <p:anim calcmode="lin" valueType="num">
                                      <p:cBhvr>
                                        <p:cTn id="49" dur="500" fill="hold"/>
                                        <p:tgtEl>
                                          <p:spTgt spid="18"/>
                                        </p:tgtEl>
                                        <p:attrNameLst>
                                          <p:attrName>ppt_h</p:attrName>
                                        </p:attrNameLst>
                                      </p:cBhvr>
                                      <p:tavLst>
                                        <p:tav tm="0">
                                          <p:val>
                                            <p:fltVal val="0"/>
                                          </p:val>
                                        </p:tav>
                                        <p:tav tm="100000">
                                          <p:val>
                                            <p:strVal val="#ppt_h"/>
                                          </p:val>
                                        </p:tav>
                                      </p:tavLst>
                                    </p:anim>
                                  </p:childTnLst>
                                </p:cTn>
                              </p:par>
                            </p:childTnLst>
                          </p:cTn>
                        </p:par>
                        <p:par>
                          <p:cTn id="50" fill="hold">
                            <p:stCondLst>
                              <p:cond delay="500"/>
                            </p:stCondLst>
                            <p:childTnLst>
                              <p:par>
                                <p:cTn id="51" presetID="22" presetClass="entr" presetSubtype="1" fill="hold"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up)">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23" presetClass="entr" presetSubtype="16" fill="hold" nodeType="clickEffect">
                                  <p:stCondLst>
                                    <p:cond delay="0"/>
                                  </p:stCondLst>
                                  <p:childTnLst>
                                    <p:set>
                                      <p:cBhvr>
                                        <p:cTn id="57" dur="1" fill="hold">
                                          <p:stCondLst>
                                            <p:cond delay="0"/>
                                          </p:stCondLst>
                                        </p:cTn>
                                        <p:tgtEl>
                                          <p:spTgt spid="5"/>
                                        </p:tgtEl>
                                        <p:attrNameLst>
                                          <p:attrName>style.visibility</p:attrName>
                                        </p:attrNameLst>
                                      </p:cBhvr>
                                      <p:to>
                                        <p:strVal val="visible"/>
                                      </p:to>
                                    </p:set>
                                    <p:anim calcmode="lin" valueType="num">
                                      <p:cBhvr>
                                        <p:cTn id="58" dur="500" fill="hold"/>
                                        <p:tgtEl>
                                          <p:spTgt spid="5"/>
                                        </p:tgtEl>
                                        <p:attrNameLst>
                                          <p:attrName>ppt_w</p:attrName>
                                        </p:attrNameLst>
                                      </p:cBhvr>
                                      <p:tavLst>
                                        <p:tav tm="0">
                                          <p:val>
                                            <p:fltVal val="0"/>
                                          </p:val>
                                        </p:tav>
                                        <p:tav tm="100000">
                                          <p:val>
                                            <p:strVal val="#ppt_w"/>
                                          </p:val>
                                        </p:tav>
                                      </p:tavLst>
                                    </p:anim>
                                    <p:anim calcmode="lin" valueType="num">
                                      <p:cBhvr>
                                        <p:cTn id="59"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600" y="231576"/>
            <a:ext cx="11988800" cy="586987"/>
          </a:xfrm>
        </p:spPr>
        <p:txBody>
          <a:bodyPr/>
          <a:lstStyle/>
          <a:p>
            <a:r>
              <a:rPr lang="en-US" sz="4000" dirty="0"/>
              <a:t>FRIB mission: study RARE isotopes</a:t>
            </a:r>
          </a:p>
        </p:txBody>
      </p:sp>
      <p:pic>
        <p:nvPicPr>
          <p:cNvPr id="3" name="Picture 2" descr="NuclideMap_stitched_small_preview.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01337" y="1066801"/>
            <a:ext cx="6872772" cy="4648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7"/>
          <p:cNvSpPr txBox="1">
            <a:spLocks noChangeArrowheads="1"/>
          </p:cNvSpPr>
          <p:nvPr/>
        </p:nvSpPr>
        <p:spPr bwMode="auto">
          <a:xfrm rot="-5400000">
            <a:off x="456488" y="3339054"/>
            <a:ext cx="34196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defRPr/>
            </a:pPr>
            <a:r>
              <a:rPr lang="en-US" altLang="en-US" sz="2000" dirty="0">
                <a:solidFill>
                  <a:schemeClr val="tx1"/>
                </a:solidFill>
                <a:latin typeface="Arial" panose="020B0604020202020204" pitchFamily="34" charset="0"/>
                <a:cs typeface="Arial" panose="020B0604020202020204" pitchFamily="34" charset="0"/>
              </a:rPr>
              <a:t>Protons (Elements)</a:t>
            </a:r>
          </a:p>
        </p:txBody>
      </p:sp>
      <p:sp>
        <p:nvSpPr>
          <p:cNvPr id="9" name="Text Box 8"/>
          <p:cNvSpPr txBox="1">
            <a:spLocks noChangeArrowheads="1"/>
          </p:cNvSpPr>
          <p:nvPr/>
        </p:nvSpPr>
        <p:spPr bwMode="auto">
          <a:xfrm>
            <a:off x="2681261" y="5692957"/>
            <a:ext cx="39669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defRPr/>
            </a:pPr>
            <a:r>
              <a:rPr lang="en-US" altLang="en-US" sz="2000" dirty="0">
                <a:solidFill>
                  <a:schemeClr val="tx1"/>
                </a:solidFill>
                <a:latin typeface="Arial" panose="020B0604020202020204" pitchFamily="34" charset="0"/>
                <a:cs typeface="Arial" panose="020B0604020202020204" pitchFamily="34" charset="0"/>
              </a:rPr>
              <a:t> Neutrons (Isotopes)</a:t>
            </a:r>
          </a:p>
        </p:txBody>
      </p:sp>
      <p:pic>
        <p:nvPicPr>
          <p:cNvPr id="10" name="Picture 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1682" t="39745" r="11308" b="11307"/>
          <a:stretch/>
        </p:blipFill>
        <p:spPr bwMode="auto">
          <a:xfrm>
            <a:off x="1889502" y="5094887"/>
            <a:ext cx="556919" cy="65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486" t="-1562" r="40748" b="62654"/>
          <a:stretch/>
        </p:blipFill>
        <p:spPr bwMode="auto">
          <a:xfrm>
            <a:off x="2320376" y="5659746"/>
            <a:ext cx="512455" cy="512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15"/>
          <p:cNvGrpSpPr>
            <a:grpSpLocks/>
          </p:cNvGrpSpPr>
          <p:nvPr/>
        </p:nvGrpSpPr>
        <p:grpSpPr bwMode="auto">
          <a:xfrm>
            <a:off x="2365438" y="1296109"/>
            <a:ext cx="2843214" cy="2425700"/>
            <a:chOff x="1053" y="625"/>
            <a:chExt cx="1791" cy="1528"/>
          </a:xfrm>
        </p:grpSpPr>
        <p:sp>
          <p:nvSpPr>
            <p:cNvPr id="23" name="Text Box 5"/>
            <p:cNvSpPr txBox="1">
              <a:spLocks noChangeArrowheads="1"/>
            </p:cNvSpPr>
            <p:nvPr/>
          </p:nvSpPr>
          <p:spPr bwMode="auto">
            <a:xfrm>
              <a:off x="1053" y="625"/>
              <a:ext cx="1791" cy="582"/>
            </a:xfrm>
            <a:prstGeom prst="rect">
              <a:avLst/>
            </a:prstGeom>
            <a:noFill/>
            <a:ln w="38100">
              <a:pattFill prst="wdDnDiag">
                <a:fgClr>
                  <a:schemeClr val="folHlink"/>
                </a:fgClr>
                <a:bgClr>
                  <a:schemeClr val="tx1"/>
                </a:bgClr>
              </a:patt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defRPr/>
              </a:pPr>
              <a:r>
                <a:rPr lang="en-US" altLang="en-US" sz="1800" b="1" dirty="0">
                  <a:solidFill>
                    <a:prstClr val="black"/>
                  </a:solidFill>
                  <a:latin typeface="Arial" panose="020B0604020202020204" pitchFamily="34" charset="0"/>
                  <a:cs typeface="Arial" panose="020B0604020202020204" pitchFamily="34" charset="0"/>
                </a:rPr>
                <a:t>Black squares</a:t>
              </a:r>
            </a:p>
            <a:p>
              <a:pPr>
                <a:spcBef>
                  <a:spcPct val="0"/>
                </a:spcBef>
                <a:buNone/>
                <a:defRPr/>
              </a:pPr>
              <a:r>
                <a:rPr lang="en-US" altLang="en-US" sz="1800" dirty="0">
                  <a:solidFill>
                    <a:prstClr val="black"/>
                  </a:solidFill>
                  <a:latin typeface="Arial" panose="020B0604020202020204" pitchFamily="34" charset="0"/>
                  <a:cs typeface="Arial" panose="020B0604020202020204" pitchFamily="34" charset="0"/>
                </a:rPr>
                <a:t>Stable, common isotopes</a:t>
              </a:r>
            </a:p>
            <a:p>
              <a:pPr>
                <a:spcBef>
                  <a:spcPct val="0"/>
                </a:spcBef>
                <a:buNone/>
                <a:defRPr/>
              </a:pPr>
              <a:r>
                <a:rPr lang="en-US" altLang="en-US" sz="1800" b="1" dirty="0">
                  <a:solidFill>
                    <a:prstClr val="black"/>
                  </a:solidFill>
                  <a:latin typeface="Arial" panose="020B0604020202020204" pitchFamily="34" charset="0"/>
                  <a:cs typeface="Arial" panose="020B0604020202020204" pitchFamily="34" charset="0"/>
                </a:rPr>
                <a:t>&lt;300 known</a:t>
              </a:r>
            </a:p>
          </p:txBody>
        </p:sp>
        <p:sp>
          <p:nvSpPr>
            <p:cNvPr id="24" name="Line 12"/>
            <p:cNvSpPr>
              <a:spLocks noChangeShapeType="1"/>
            </p:cNvSpPr>
            <p:nvPr/>
          </p:nvSpPr>
          <p:spPr bwMode="auto">
            <a:xfrm>
              <a:off x="2400" y="1215"/>
              <a:ext cx="335" cy="938"/>
            </a:xfrm>
            <a:prstGeom prst="line">
              <a:avLst/>
            </a:prstGeom>
            <a:noFill/>
            <a:ln w="38100">
              <a:pattFill prst="wdDnDiag">
                <a:fgClr>
                  <a:schemeClr val="folHlink"/>
                </a:fgClr>
                <a:bgClr>
                  <a:schemeClr val="tx1"/>
                </a:bgClr>
              </a:pattFill>
              <a:round/>
              <a:headEnd/>
              <a:tailEnd type="triangle" w="lg" len="lg"/>
            </a:ln>
            <a:extLst>
              <a:ext uri="{909E8E84-426E-40DD-AFC4-6F175D3DCCD1}">
                <a14:hiddenFill xmlns:a14="http://schemas.microsoft.com/office/drawing/2010/main">
                  <a:noFill/>
                </a14:hiddenFill>
              </a:ext>
            </a:extLst>
          </p:spPr>
          <p:txBody>
            <a:bodyPr/>
            <a:lstStyle/>
            <a:p>
              <a:pPr>
                <a:defRPr/>
              </a:pPr>
              <a:endParaRPr lang="en-US">
                <a:solidFill>
                  <a:prstClr val="black"/>
                </a:solidFill>
              </a:endParaRPr>
            </a:p>
          </p:txBody>
        </p:sp>
      </p:grpSp>
      <p:grpSp>
        <p:nvGrpSpPr>
          <p:cNvPr id="25" name="Group 16"/>
          <p:cNvGrpSpPr>
            <a:grpSpLocks/>
          </p:cNvGrpSpPr>
          <p:nvPr/>
        </p:nvGrpSpPr>
        <p:grpSpPr bwMode="auto">
          <a:xfrm>
            <a:off x="4419600" y="4313620"/>
            <a:ext cx="5410200" cy="923926"/>
            <a:chOff x="2161" y="3162"/>
            <a:chExt cx="3408" cy="582"/>
          </a:xfrm>
        </p:grpSpPr>
        <p:sp>
          <p:nvSpPr>
            <p:cNvPr id="26" name="Text Box 6"/>
            <p:cNvSpPr txBox="1">
              <a:spLocks noChangeArrowheads="1"/>
            </p:cNvSpPr>
            <p:nvPr/>
          </p:nvSpPr>
          <p:spPr bwMode="auto">
            <a:xfrm>
              <a:off x="3169" y="3162"/>
              <a:ext cx="2400" cy="582"/>
            </a:xfrm>
            <a:prstGeom prst="rect">
              <a:avLst/>
            </a:prstGeom>
            <a:noFill/>
            <a:ln w="38100">
              <a:pattFill prst="wdDnDiag">
                <a:fgClr>
                  <a:srgbClr val="3366FF"/>
                </a:fgClr>
                <a:bgClr>
                  <a:srgbClr val="FF3300"/>
                </a:bgClr>
              </a:patt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defRPr/>
              </a:pPr>
              <a:r>
                <a:rPr lang="en-US" altLang="en-US" sz="1800" b="1" dirty="0">
                  <a:solidFill>
                    <a:srgbClr val="E68EC8"/>
                  </a:solidFill>
                  <a:latin typeface="Arial" panose="020B0604020202020204" pitchFamily="34" charset="0"/>
                  <a:cs typeface="Arial" panose="020B0604020202020204" pitchFamily="34" charset="0"/>
                </a:rPr>
                <a:t>Colored</a:t>
              </a:r>
              <a:r>
                <a:rPr lang="en-US" altLang="en-US" sz="1800" b="1" dirty="0">
                  <a:solidFill>
                    <a:prstClr val="black"/>
                  </a:solidFill>
                  <a:latin typeface="Arial" panose="020B0604020202020204" pitchFamily="34" charset="0"/>
                  <a:cs typeface="Arial" panose="020B0604020202020204" pitchFamily="34" charset="0"/>
                </a:rPr>
                <a:t> </a:t>
              </a:r>
              <a:r>
                <a:rPr lang="en-US" altLang="en-US" sz="1800" b="1" dirty="0">
                  <a:solidFill>
                    <a:srgbClr val="66C3DC"/>
                  </a:solidFill>
                  <a:latin typeface="Arial" panose="020B0604020202020204" pitchFamily="34" charset="0"/>
                  <a:cs typeface="Arial" panose="020B0604020202020204" pitchFamily="34" charset="0"/>
                </a:rPr>
                <a:t>squares</a:t>
              </a:r>
            </a:p>
            <a:p>
              <a:pPr>
                <a:spcBef>
                  <a:spcPct val="0"/>
                </a:spcBef>
                <a:buNone/>
                <a:defRPr/>
              </a:pPr>
              <a:r>
                <a:rPr lang="en-US" altLang="en-US" sz="1800" dirty="0">
                  <a:solidFill>
                    <a:prstClr val="black"/>
                  </a:solidFill>
                  <a:latin typeface="Arial" panose="020B0604020202020204" pitchFamily="34" charset="0"/>
                  <a:cs typeface="Arial" panose="020B0604020202020204" pitchFamily="34" charset="0"/>
                </a:rPr>
                <a:t>Unstable, radioactive, rare isotopes </a:t>
              </a:r>
            </a:p>
            <a:p>
              <a:pPr>
                <a:spcBef>
                  <a:spcPct val="0"/>
                </a:spcBef>
                <a:buNone/>
                <a:defRPr/>
              </a:pPr>
              <a:r>
                <a:rPr lang="en-US" altLang="en-US" sz="1800" b="1" dirty="0">
                  <a:solidFill>
                    <a:prstClr val="black"/>
                  </a:solidFill>
                  <a:latin typeface="Arial" panose="020B0604020202020204" pitchFamily="34" charset="0"/>
                  <a:cs typeface="Arial" panose="020B0604020202020204" pitchFamily="34" charset="0"/>
                </a:rPr>
                <a:t>&gt;3000 known and growing</a:t>
              </a:r>
            </a:p>
          </p:txBody>
        </p:sp>
        <p:sp>
          <p:nvSpPr>
            <p:cNvPr id="28" name="Line 11"/>
            <p:cNvSpPr>
              <a:spLocks noChangeShapeType="1"/>
            </p:cNvSpPr>
            <p:nvPr/>
          </p:nvSpPr>
          <p:spPr bwMode="auto">
            <a:xfrm flipH="1" flipV="1">
              <a:off x="2161" y="3210"/>
              <a:ext cx="1008" cy="219"/>
            </a:xfrm>
            <a:prstGeom prst="line">
              <a:avLst/>
            </a:prstGeom>
            <a:noFill/>
            <a:ln w="38100">
              <a:pattFill prst="wdUpDiag">
                <a:fgClr>
                  <a:schemeClr val="accent2"/>
                </a:fgClr>
                <a:bgClr>
                  <a:srgbClr val="FF3300"/>
                </a:bgClr>
              </a:pattFill>
              <a:round/>
              <a:headEnd/>
              <a:tailEnd type="triangle" w="lg" len="lg"/>
            </a:ln>
            <a:extLst>
              <a:ext uri="{909E8E84-426E-40DD-AFC4-6F175D3DCCD1}">
                <a14:hiddenFill xmlns:a14="http://schemas.microsoft.com/office/drawing/2010/main">
                  <a:noFill/>
                </a14:hiddenFill>
              </a:ext>
            </a:extLst>
          </p:spPr>
          <p:txBody>
            <a:bodyPr/>
            <a:lstStyle/>
            <a:p>
              <a:pPr>
                <a:defRPr/>
              </a:pPr>
              <a:endParaRPr lang="en-US">
                <a:solidFill>
                  <a:prstClr val="black"/>
                </a:solidFill>
              </a:endParaRPr>
            </a:p>
          </p:txBody>
        </p:sp>
      </p:grpSp>
      <p:grpSp>
        <p:nvGrpSpPr>
          <p:cNvPr id="31" name="Group 30"/>
          <p:cNvGrpSpPr/>
          <p:nvPr/>
        </p:nvGrpSpPr>
        <p:grpSpPr>
          <a:xfrm>
            <a:off x="2586152" y="2748780"/>
            <a:ext cx="5453508" cy="1600548"/>
            <a:chOff x="964333" y="2920369"/>
            <a:chExt cx="5453508" cy="1600548"/>
          </a:xfrm>
        </p:grpSpPr>
        <p:sp>
          <p:nvSpPr>
            <p:cNvPr id="29" name="TextBox 28"/>
            <p:cNvSpPr txBox="1"/>
            <p:nvPr/>
          </p:nvSpPr>
          <p:spPr>
            <a:xfrm rot="19804706">
              <a:off x="964333" y="2920369"/>
              <a:ext cx="4703931" cy="369332"/>
            </a:xfrm>
            <a:prstGeom prst="rect">
              <a:avLst/>
            </a:prstGeom>
            <a:noFill/>
          </p:spPr>
          <p:txBody>
            <a:bodyPr wrap="none" rtlCol="0">
              <a:prstTxWarp prst="textChevron">
                <a:avLst/>
              </a:prstTxWarp>
              <a:spAutoFit/>
            </a:bodyPr>
            <a:lstStyle/>
            <a:p>
              <a:pPr>
                <a:defRPr/>
              </a:pPr>
              <a:r>
                <a:rPr lang="en-US" b="1" dirty="0">
                  <a:solidFill>
                    <a:prstClr val="black"/>
                  </a:solidFill>
                </a:rPr>
                <a:t>Undiscovered Territory</a:t>
              </a:r>
            </a:p>
          </p:txBody>
        </p:sp>
        <p:sp>
          <p:nvSpPr>
            <p:cNvPr id="30" name="TextBox 29"/>
            <p:cNvSpPr txBox="1"/>
            <p:nvPr/>
          </p:nvSpPr>
          <p:spPr>
            <a:xfrm rot="19659361">
              <a:off x="1490290" y="4151585"/>
              <a:ext cx="4927551" cy="369332"/>
            </a:xfrm>
            <a:prstGeom prst="rect">
              <a:avLst/>
            </a:prstGeom>
            <a:noFill/>
          </p:spPr>
          <p:txBody>
            <a:bodyPr wrap="none" rtlCol="0">
              <a:prstTxWarp prst="textChevronInverted">
                <a:avLst/>
              </a:prstTxWarp>
              <a:spAutoFit/>
            </a:bodyPr>
            <a:lstStyle/>
            <a:p>
              <a:pPr>
                <a:defRPr/>
              </a:pPr>
              <a:r>
                <a:rPr lang="en-US" b="1" dirty="0">
                  <a:solidFill>
                    <a:prstClr val="black"/>
                  </a:solidFill>
                </a:rPr>
                <a:t>Undiscovered Territory</a:t>
              </a:r>
            </a:p>
          </p:txBody>
        </p:sp>
      </p:grpSp>
      <p:sp>
        <p:nvSpPr>
          <p:cNvPr id="18" name="TextBox 17"/>
          <p:cNvSpPr txBox="1"/>
          <p:nvPr/>
        </p:nvSpPr>
        <p:spPr>
          <a:xfrm>
            <a:off x="9733694" y="1248436"/>
            <a:ext cx="2141802" cy="830997"/>
          </a:xfrm>
          <a:prstGeom prst="rect">
            <a:avLst/>
          </a:prstGeom>
          <a:noFill/>
        </p:spPr>
        <p:txBody>
          <a:bodyPr wrap="square" rtlCol="0">
            <a:spAutoFit/>
          </a:bodyPr>
          <a:lstStyle/>
          <a:p>
            <a:pPr>
              <a:defRPr/>
            </a:pPr>
            <a:r>
              <a:rPr lang="en-US" sz="2400" dirty="0">
                <a:solidFill>
                  <a:prstClr val="black"/>
                </a:solidFill>
                <a:latin typeface="Arial Black" panose="020B0A04020102020204" pitchFamily="34" charset="0"/>
              </a:rPr>
              <a:t>The Chart </a:t>
            </a:r>
          </a:p>
          <a:p>
            <a:pPr>
              <a:defRPr/>
            </a:pPr>
            <a:r>
              <a:rPr lang="en-US" sz="2400" dirty="0">
                <a:solidFill>
                  <a:prstClr val="black"/>
                </a:solidFill>
                <a:latin typeface="Arial Black" panose="020B0A04020102020204" pitchFamily="34" charset="0"/>
              </a:rPr>
              <a:t>of Nuclides</a:t>
            </a:r>
          </a:p>
        </p:txBody>
      </p:sp>
    </p:spTree>
    <p:extLst>
      <p:ext uri="{BB962C8B-B14F-4D97-AF65-F5344CB8AC3E}">
        <p14:creationId xmlns:p14="http://schemas.microsoft.com/office/powerpoint/2010/main" val="98344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itle 4"/>
          <p:cNvSpPr>
            <a:spLocks noGrp="1"/>
          </p:cNvSpPr>
          <p:nvPr>
            <p:ph type="title"/>
          </p:nvPr>
        </p:nvSpPr>
        <p:spPr>
          <a:xfrm>
            <a:off x="8128" y="224128"/>
            <a:ext cx="12183872" cy="532806"/>
          </a:xfrm>
        </p:spPr>
        <p:txBody>
          <a:bodyPr/>
          <a:lstStyle/>
          <a:p>
            <a:r>
              <a:rPr lang="en-US" sz="3600" dirty="0"/>
              <a:t>How were the elements made?</a:t>
            </a:r>
            <a:endParaRPr lang="en-US" sz="3600" dirty="0">
              <a:solidFill>
                <a:schemeClr val="tx1"/>
              </a:solidFill>
              <a:latin typeface="Arial" pitchFamily="34" charset="0"/>
              <a:ea typeface="ＭＳ Ｐゴシック"/>
              <a:cs typeface="ＭＳ Ｐゴシック"/>
            </a:endParaRPr>
          </a:p>
        </p:txBody>
      </p:sp>
      <p:sp>
        <p:nvSpPr>
          <p:cNvPr id="3" name="Line 3"/>
          <p:cNvSpPr>
            <a:spLocks noChangeShapeType="1"/>
          </p:cNvSpPr>
          <p:nvPr/>
        </p:nvSpPr>
        <p:spPr bwMode="auto">
          <a:xfrm>
            <a:off x="2622550" y="4368800"/>
            <a:ext cx="6826250" cy="19050"/>
          </a:xfrm>
          <a:prstGeom prst="line">
            <a:avLst/>
          </a:prstGeom>
          <a:noFill/>
          <a:ln w="38100">
            <a:solidFill>
              <a:srgbClr val="D6A162"/>
            </a:solidFill>
            <a:round/>
            <a:headEnd/>
            <a:tailEnd/>
          </a:ln>
          <a:extLst>
            <a:ext uri="{909E8E84-426E-40DD-AFC4-6F175D3DCCD1}">
              <a14:hiddenFill xmlns:a14="http://schemas.microsoft.com/office/drawing/2010/main">
                <a:noFill/>
              </a14:hiddenFill>
            </a:ext>
          </a:extLst>
        </p:spPr>
        <p:txBody>
          <a:bodyPr/>
          <a:lstStyle/>
          <a:p>
            <a:pPr defTabSz="914400" fontAlgn="auto">
              <a:spcBef>
                <a:spcPts val="0"/>
              </a:spcBef>
              <a:spcAft>
                <a:spcPts val="0"/>
              </a:spcAft>
              <a:defRPr/>
            </a:pPr>
            <a:endParaRPr lang="en-US">
              <a:solidFill>
                <a:prstClr val="black"/>
              </a:solidFill>
              <a:latin typeface="+mn-lt"/>
              <a:ea typeface="+mn-ea"/>
              <a:cs typeface="+mn-cs"/>
            </a:endParaRPr>
          </a:p>
        </p:txBody>
      </p:sp>
      <p:sp>
        <p:nvSpPr>
          <p:cNvPr id="4" name="Line 4"/>
          <p:cNvSpPr>
            <a:spLocks noChangeShapeType="1"/>
          </p:cNvSpPr>
          <p:nvPr/>
        </p:nvSpPr>
        <p:spPr bwMode="auto">
          <a:xfrm>
            <a:off x="2667000" y="2755900"/>
            <a:ext cx="6781800" cy="0"/>
          </a:xfrm>
          <a:prstGeom prst="line">
            <a:avLst/>
          </a:prstGeom>
          <a:noFill/>
          <a:ln w="38100">
            <a:solidFill>
              <a:srgbClr val="D6A162"/>
            </a:solidFill>
            <a:round/>
            <a:headEnd/>
            <a:tailEnd/>
          </a:ln>
          <a:extLst>
            <a:ext uri="{909E8E84-426E-40DD-AFC4-6F175D3DCCD1}">
              <a14:hiddenFill xmlns:a14="http://schemas.microsoft.com/office/drawing/2010/main">
                <a:noFill/>
              </a14:hiddenFill>
            </a:ext>
          </a:extLst>
        </p:spPr>
        <p:txBody>
          <a:bodyPr/>
          <a:lstStyle/>
          <a:p>
            <a:pPr defTabSz="914400" fontAlgn="auto">
              <a:spcBef>
                <a:spcPts val="0"/>
              </a:spcBef>
              <a:spcAft>
                <a:spcPts val="0"/>
              </a:spcAft>
              <a:defRPr/>
            </a:pPr>
            <a:endParaRPr lang="en-US">
              <a:solidFill>
                <a:prstClr val="black"/>
              </a:solidFill>
              <a:latin typeface="+mn-lt"/>
              <a:ea typeface="+mn-ea"/>
              <a:cs typeface="+mn-cs"/>
            </a:endParaRPr>
          </a:p>
        </p:txBody>
      </p:sp>
      <p:pic>
        <p:nvPicPr>
          <p:cNvPr id="5" name="Picture 121" descr="newbell3"/>
          <p:cNvPicPr>
            <a:picLocks noChangeAspect="1" noChangeArrowheads="1"/>
          </p:cNvPicPr>
          <p:nvPr/>
        </p:nvPicPr>
        <p:blipFill>
          <a:blip r:embed="rId3" cstate="print">
            <a:clrChange>
              <a:clrFrom>
                <a:srgbClr val="333C2B"/>
              </a:clrFrom>
              <a:clrTo>
                <a:srgbClr val="333C2B">
                  <a:alpha val="0"/>
                </a:srgbClr>
              </a:clrTo>
            </a:clrChange>
            <a:extLst>
              <a:ext uri="{28A0092B-C50C-407E-A947-70E740481C1C}">
                <a14:useLocalDpi xmlns:a14="http://schemas.microsoft.com/office/drawing/2010/main" val="0"/>
              </a:ext>
            </a:extLst>
          </a:blip>
          <a:srcRect/>
          <a:stretch>
            <a:fillRect/>
          </a:stretch>
        </p:blipFill>
        <p:spPr bwMode="auto">
          <a:xfrm>
            <a:off x="3352800" y="1371600"/>
            <a:ext cx="5105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6477000" y="1189038"/>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914400" fontAlgn="auto">
              <a:spcBef>
                <a:spcPct val="50000"/>
              </a:spcBef>
              <a:spcAft>
                <a:spcPts val="0"/>
              </a:spcAft>
              <a:buNone/>
              <a:defRPr/>
            </a:pPr>
            <a:r>
              <a:rPr lang="en-US" altLang="en-US" sz="1200" b="1" dirty="0">
                <a:solidFill>
                  <a:srgbClr val="7030A0"/>
                </a:solidFill>
                <a:latin typeface="Arial" panose="020B0604020202020204" pitchFamily="34" charset="0"/>
                <a:ea typeface="+mn-ea"/>
                <a:cs typeface="Arial" panose="020B0604020202020204" pitchFamily="34" charset="0"/>
              </a:rPr>
              <a:t>A spectacular explosion of energy in a growing universe… the Big Bang !!</a:t>
            </a:r>
          </a:p>
        </p:txBody>
      </p:sp>
      <p:sp>
        <p:nvSpPr>
          <p:cNvPr id="7" name="Text Box 8"/>
          <p:cNvSpPr txBox="1">
            <a:spLocks noChangeArrowheads="1"/>
          </p:cNvSpPr>
          <p:nvPr/>
        </p:nvSpPr>
        <p:spPr bwMode="auto">
          <a:xfrm>
            <a:off x="6620495" y="1782764"/>
            <a:ext cx="78678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defTabSz="914400" fontAlgn="auto">
              <a:spcBef>
                <a:spcPct val="50000"/>
              </a:spcBef>
              <a:spcAft>
                <a:spcPts val="0"/>
              </a:spcAft>
              <a:buNone/>
              <a:defRPr/>
            </a:pPr>
            <a:r>
              <a:rPr lang="en-US" altLang="en-US" sz="1200" b="1">
                <a:solidFill>
                  <a:srgbClr val="FF9933"/>
                </a:solidFill>
                <a:latin typeface="Arial" panose="020B0604020202020204" pitchFamily="34" charset="0"/>
                <a:ea typeface="+mn-ea"/>
                <a:cs typeface="Arial" panose="020B0604020202020204" pitchFamily="34" charset="0"/>
              </a:rPr>
              <a:t>Inflation</a:t>
            </a:r>
          </a:p>
        </p:txBody>
      </p:sp>
      <p:grpSp>
        <p:nvGrpSpPr>
          <p:cNvPr id="8" name="Group 12"/>
          <p:cNvGrpSpPr>
            <a:grpSpLocks/>
          </p:cNvGrpSpPr>
          <p:nvPr/>
        </p:nvGrpSpPr>
        <p:grpSpPr bwMode="auto">
          <a:xfrm rot="179025">
            <a:off x="6705601" y="2154113"/>
            <a:ext cx="854075" cy="2532062"/>
            <a:chOff x="3127" y="1013"/>
            <a:chExt cx="636" cy="1886"/>
          </a:xfrm>
        </p:grpSpPr>
        <p:sp>
          <p:nvSpPr>
            <p:cNvPr id="9" name="Arc 13"/>
            <p:cNvSpPr>
              <a:spLocks/>
            </p:cNvSpPr>
            <p:nvPr/>
          </p:nvSpPr>
          <p:spPr bwMode="auto">
            <a:xfrm rot="15915948" flipV="1">
              <a:off x="2449" y="1691"/>
              <a:ext cx="1886" cy="529"/>
            </a:xfrm>
            <a:custGeom>
              <a:avLst/>
              <a:gdLst>
                <a:gd name="T0" fmla="*/ 0 w 21520"/>
                <a:gd name="T1" fmla="*/ 0 h 21427"/>
                <a:gd name="T2" fmla="*/ 0 w 21520"/>
                <a:gd name="T3" fmla="*/ 0 h 21427"/>
                <a:gd name="T4" fmla="*/ 0 w 21520"/>
                <a:gd name="T5" fmla="*/ 0 h 21427"/>
                <a:gd name="T6" fmla="*/ 0 60000 65536"/>
                <a:gd name="T7" fmla="*/ 0 60000 65536"/>
                <a:gd name="T8" fmla="*/ 0 60000 65536"/>
                <a:gd name="T9" fmla="*/ 0 w 21520"/>
                <a:gd name="T10" fmla="*/ 0 h 21427"/>
                <a:gd name="T11" fmla="*/ 21520 w 21520"/>
                <a:gd name="T12" fmla="*/ 21427 h 21427"/>
              </a:gdLst>
              <a:ahLst/>
              <a:cxnLst>
                <a:cxn ang="T6">
                  <a:pos x="T0" y="T1"/>
                </a:cxn>
                <a:cxn ang="T7">
                  <a:pos x="T2" y="T3"/>
                </a:cxn>
                <a:cxn ang="T8">
                  <a:pos x="T4" y="T5"/>
                </a:cxn>
              </a:cxnLst>
              <a:rect l="T9" t="T10" r="T11" b="T12"/>
              <a:pathLst>
                <a:path w="21520" h="21427" fill="none" extrusionOk="0">
                  <a:moveTo>
                    <a:pt x="2726" y="-1"/>
                  </a:moveTo>
                  <a:cubicBezTo>
                    <a:pt x="12819" y="1283"/>
                    <a:pt x="20648" y="9437"/>
                    <a:pt x="21520" y="19574"/>
                  </a:cubicBezTo>
                </a:path>
                <a:path w="21520" h="21427" stroke="0" extrusionOk="0">
                  <a:moveTo>
                    <a:pt x="2726" y="-1"/>
                  </a:moveTo>
                  <a:cubicBezTo>
                    <a:pt x="12819" y="1283"/>
                    <a:pt x="20648" y="9437"/>
                    <a:pt x="21520" y="19574"/>
                  </a:cubicBezTo>
                  <a:lnTo>
                    <a:pt x="0" y="21427"/>
                  </a:lnTo>
                  <a:lnTo>
                    <a:pt x="2726" y="-1"/>
                  </a:lnTo>
                  <a:close/>
                </a:path>
              </a:pathLst>
            </a:custGeom>
            <a:noFill/>
            <a:ln w="57150">
              <a:solidFill>
                <a:srgbClr val="D6009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auto">
                <a:spcBef>
                  <a:spcPts val="0"/>
                </a:spcBef>
                <a:spcAft>
                  <a:spcPts val="0"/>
                </a:spcAft>
                <a:defRPr/>
              </a:pPr>
              <a:endParaRPr lang="en-US">
                <a:solidFill>
                  <a:prstClr val="black"/>
                </a:solidFill>
                <a:ea typeface="+mn-ea"/>
                <a:cs typeface="Arial" panose="020B0604020202020204" pitchFamily="34" charset="0"/>
              </a:endParaRPr>
            </a:p>
          </p:txBody>
        </p:sp>
        <p:sp>
          <p:nvSpPr>
            <p:cNvPr id="10" name="Freeform 14"/>
            <p:cNvSpPr>
              <a:spLocks/>
            </p:cNvSpPr>
            <p:nvPr/>
          </p:nvSpPr>
          <p:spPr bwMode="auto">
            <a:xfrm rot="4777456">
              <a:off x="3685" y="2541"/>
              <a:ext cx="78" cy="78"/>
            </a:xfrm>
            <a:custGeom>
              <a:avLst/>
              <a:gdLst>
                <a:gd name="T0" fmla="*/ 0 w 78"/>
                <a:gd name="T1" fmla="*/ 0 h 78"/>
                <a:gd name="T2" fmla="*/ 78 w 78"/>
                <a:gd name="T3" fmla="*/ 54 h 78"/>
                <a:gd name="T4" fmla="*/ 0 w 78"/>
                <a:gd name="T5" fmla="*/ 78 h 78"/>
                <a:gd name="T6" fmla="*/ 0 60000 65536"/>
                <a:gd name="T7" fmla="*/ 0 60000 65536"/>
                <a:gd name="T8" fmla="*/ 0 60000 65536"/>
                <a:gd name="T9" fmla="*/ 0 w 78"/>
                <a:gd name="T10" fmla="*/ 0 h 78"/>
                <a:gd name="T11" fmla="*/ 78 w 78"/>
                <a:gd name="T12" fmla="*/ 78 h 78"/>
              </a:gdLst>
              <a:ahLst/>
              <a:cxnLst>
                <a:cxn ang="T6">
                  <a:pos x="T0" y="T1"/>
                </a:cxn>
                <a:cxn ang="T7">
                  <a:pos x="T2" y="T3"/>
                </a:cxn>
                <a:cxn ang="T8">
                  <a:pos x="T4" y="T5"/>
                </a:cxn>
              </a:cxnLst>
              <a:rect l="T9" t="T10" r="T11" b="T12"/>
              <a:pathLst>
                <a:path w="78" h="78">
                  <a:moveTo>
                    <a:pt x="0" y="0"/>
                  </a:moveTo>
                  <a:lnTo>
                    <a:pt x="78" y="54"/>
                  </a:lnTo>
                  <a:lnTo>
                    <a:pt x="0" y="78"/>
                  </a:lnTo>
                </a:path>
              </a:pathLst>
            </a:custGeom>
            <a:noFill/>
            <a:ln w="57150">
              <a:solidFill>
                <a:srgbClr val="D60093"/>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fontAlgn="auto">
                <a:spcBef>
                  <a:spcPts val="0"/>
                </a:spcBef>
                <a:spcAft>
                  <a:spcPts val="0"/>
                </a:spcAft>
                <a:defRPr/>
              </a:pPr>
              <a:endParaRPr lang="en-US">
                <a:solidFill>
                  <a:prstClr val="black"/>
                </a:solidFill>
                <a:ea typeface="+mn-ea"/>
                <a:cs typeface="Arial" panose="020B0604020202020204" pitchFamily="34" charset="0"/>
              </a:endParaRPr>
            </a:p>
          </p:txBody>
        </p:sp>
      </p:grpSp>
      <p:sp>
        <p:nvSpPr>
          <p:cNvPr id="11" name="Text Box 15"/>
          <p:cNvSpPr txBox="1">
            <a:spLocks noChangeArrowheads="1"/>
          </p:cNvSpPr>
          <p:nvPr/>
        </p:nvSpPr>
        <p:spPr bwMode="auto">
          <a:xfrm>
            <a:off x="7145311" y="2301293"/>
            <a:ext cx="1004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defTabSz="914400" fontAlgn="auto">
              <a:spcBef>
                <a:spcPct val="50000"/>
              </a:spcBef>
              <a:spcAft>
                <a:spcPts val="0"/>
              </a:spcAft>
              <a:buNone/>
              <a:defRPr/>
            </a:pPr>
            <a:r>
              <a:rPr lang="en-US" altLang="en-US" sz="1200" b="1" dirty="0">
                <a:solidFill>
                  <a:srgbClr val="D60093"/>
                </a:solidFill>
                <a:latin typeface="Arial" panose="020B0604020202020204" pitchFamily="34" charset="0"/>
                <a:ea typeface="+mn-ea"/>
                <a:cs typeface="Arial" panose="020B0604020202020204" pitchFamily="34" charset="0"/>
              </a:rPr>
              <a:t>Slowing expansion</a:t>
            </a:r>
          </a:p>
        </p:txBody>
      </p:sp>
      <p:grpSp>
        <p:nvGrpSpPr>
          <p:cNvPr id="12" name="Group 16"/>
          <p:cNvGrpSpPr>
            <a:grpSpLocks/>
          </p:cNvGrpSpPr>
          <p:nvPr/>
        </p:nvGrpSpPr>
        <p:grpSpPr bwMode="auto">
          <a:xfrm rot="108441">
            <a:off x="7585697" y="4170651"/>
            <a:ext cx="955675" cy="819150"/>
            <a:chOff x="4075" y="2956"/>
            <a:chExt cx="712" cy="611"/>
          </a:xfrm>
        </p:grpSpPr>
        <p:sp>
          <p:nvSpPr>
            <p:cNvPr id="13" name="Arc 17"/>
            <p:cNvSpPr>
              <a:spLocks/>
            </p:cNvSpPr>
            <p:nvPr/>
          </p:nvSpPr>
          <p:spPr bwMode="auto">
            <a:xfrm rot="3080490" flipV="1">
              <a:off x="4155" y="2876"/>
              <a:ext cx="551" cy="712"/>
            </a:xfrm>
            <a:custGeom>
              <a:avLst/>
              <a:gdLst>
                <a:gd name="T0" fmla="*/ 0 w 19276"/>
                <a:gd name="T1" fmla="*/ 0 h 21600"/>
                <a:gd name="T2" fmla="*/ 0 w 19276"/>
                <a:gd name="T3" fmla="*/ 0 h 21600"/>
                <a:gd name="T4" fmla="*/ 0 w 19276"/>
                <a:gd name="T5" fmla="*/ 0 h 21600"/>
                <a:gd name="T6" fmla="*/ 0 60000 65536"/>
                <a:gd name="T7" fmla="*/ 0 60000 65536"/>
                <a:gd name="T8" fmla="*/ 0 60000 65536"/>
                <a:gd name="T9" fmla="*/ 0 w 19276"/>
                <a:gd name="T10" fmla="*/ 0 h 21600"/>
                <a:gd name="T11" fmla="*/ 19276 w 19276"/>
                <a:gd name="T12" fmla="*/ 21600 h 21600"/>
              </a:gdLst>
              <a:ahLst/>
              <a:cxnLst>
                <a:cxn ang="T6">
                  <a:pos x="T0" y="T1"/>
                </a:cxn>
                <a:cxn ang="T7">
                  <a:pos x="T2" y="T3"/>
                </a:cxn>
                <a:cxn ang="T8">
                  <a:pos x="T4" y="T5"/>
                </a:cxn>
              </a:cxnLst>
              <a:rect l="T9" t="T10" r="T11" b="T12"/>
              <a:pathLst>
                <a:path w="19276" h="21600" fill="none" extrusionOk="0">
                  <a:moveTo>
                    <a:pt x="0" y="320"/>
                  </a:moveTo>
                  <a:cubicBezTo>
                    <a:pt x="1223" y="107"/>
                    <a:pt x="2463" y="-1"/>
                    <a:pt x="3706" y="0"/>
                  </a:cubicBezTo>
                  <a:cubicBezTo>
                    <a:pt x="9581" y="0"/>
                    <a:pt x="15203" y="2393"/>
                    <a:pt x="19276" y="6628"/>
                  </a:cubicBezTo>
                </a:path>
                <a:path w="19276" h="21600" stroke="0" extrusionOk="0">
                  <a:moveTo>
                    <a:pt x="0" y="320"/>
                  </a:moveTo>
                  <a:cubicBezTo>
                    <a:pt x="1223" y="107"/>
                    <a:pt x="2463" y="-1"/>
                    <a:pt x="3706" y="0"/>
                  </a:cubicBezTo>
                  <a:cubicBezTo>
                    <a:pt x="9581" y="0"/>
                    <a:pt x="15203" y="2393"/>
                    <a:pt x="19276" y="6628"/>
                  </a:cubicBezTo>
                  <a:lnTo>
                    <a:pt x="3706" y="21600"/>
                  </a:lnTo>
                  <a:lnTo>
                    <a:pt x="0" y="320"/>
                  </a:lnTo>
                  <a:close/>
                </a:path>
              </a:pathLst>
            </a:custGeom>
            <a:noFill/>
            <a:ln w="57150">
              <a:solidFill>
                <a:srgbClr val="00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auto">
                <a:spcBef>
                  <a:spcPts val="0"/>
                </a:spcBef>
                <a:spcAft>
                  <a:spcPts val="0"/>
                </a:spcAft>
                <a:defRPr/>
              </a:pPr>
              <a:endParaRPr lang="en-US">
                <a:solidFill>
                  <a:prstClr val="black"/>
                </a:solidFill>
                <a:ea typeface="+mn-ea"/>
                <a:cs typeface="Arial" panose="020B0604020202020204" pitchFamily="34" charset="0"/>
              </a:endParaRPr>
            </a:p>
          </p:txBody>
        </p:sp>
        <p:sp>
          <p:nvSpPr>
            <p:cNvPr id="14" name="Freeform 18"/>
            <p:cNvSpPr>
              <a:spLocks/>
            </p:cNvSpPr>
            <p:nvPr/>
          </p:nvSpPr>
          <p:spPr bwMode="auto">
            <a:xfrm rot="-534416">
              <a:off x="4465" y="3489"/>
              <a:ext cx="78" cy="78"/>
            </a:xfrm>
            <a:custGeom>
              <a:avLst/>
              <a:gdLst>
                <a:gd name="T0" fmla="*/ 0 w 78"/>
                <a:gd name="T1" fmla="*/ 0 h 78"/>
                <a:gd name="T2" fmla="*/ 78 w 78"/>
                <a:gd name="T3" fmla="*/ 54 h 78"/>
                <a:gd name="T4" fmla="*/ 0 w 78"/>
                <a:gd name="T5" fmla="*/ 78 h 78"/>
                <a:gd name="T6" fmla="*/ 0 60000 65536"/>
                <a:gd name="T7" fmla="*/ 0 60000 65536"/>
                <a:gd name="T8" fmla="*/ 0 60000 65536"/>
                <a:gd name="T9" fmla="*/ 0 w 78"/>
                <a:gd name="T10" fmla="*/ 0 h 78"/>
                <a:gd name="T11" fmla="*/ 78 w 78"/>
                <a:gd name="T12" fmla="*/ 78 h 78"/>
              </a:gdLst>
              <a:ahLst/>
              <a:cxnLst>
                <a:cxn ang="T6">
                  <a:pos x="T0" y="T1"/>
                </a:cxn>
                <a:cxn ang="T7">
                  <a:pos x="T2" y="T3"/>
                </a:cxn>
                <a:cxn ang="T8">
                  <a:pos x="T4" y="T5"/>
                </a:cxn>
              </a:cxnLst>
              <a:rect l="T9" t="T10" r="T11" b="T12"/>
              <a:pathLst>
                <a:path w="78" h="78">
                  <a:moveTo>
                    <a:pt x="0" y="0"/>
                  </a:moveTo>
                  <a:lnTo>
                    <a:pt x="78" y="54"/>
                  </a:lnTo>
                  <a:lnTo>
                    <a:pt x="0" y="78"/>
                  </a:lnTo>
                </a:path>
              </a:pathLst>
            </a:custGeom>
            <a:noFill/>
            <a:ln w="57150">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fontAlgn="auto">
                <a:spcBef>
                  <a:spcPts val="0"/>
                </a:spcBef>
                <a:spcAft>
                  <a:spcPts val="0"/>
                </a:spcAft>
                <a:defRPr/>
              </a:pPr>
              <a:endParaRPr lang="en-US">
                <a:solidFill>
                  <a:prstClr val="black"/>
                </a:solidFill>
                <a:ea typeface="+mn-ea"/>
                <a:cs typeface="Arial" panose="020B0604020202020204" pitchFamily="34" charset="0"/>
              </a:endParaRPr>
            </a:p>
          </p:txBody>
        </p:sp>
      </p:grpSp>
      <p:sp>
        <p:nvSpPr>
          <p:cNvPr id="15" name="Text Box 19"/>
          <p:cNvSpPr txBox="1">
            <a:spLocks noChangeArrowheads="1"/>
          </p:cNvSpPr>
          <p:nvPr/>
        </p:nvSpPr>
        <p:spPr bwMode="auto">
          <a:xfrm>
            <a:off x="7645202" y="4408745"/>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defTabSz="914400" fontAlgn="auto">
              <a:spcBef>
                <a:spcPct val="50000"/>
              </a:spcBef>
              <a:spcAft>
                <a:spcPts val="0"/>
              </a:spcAft>
              <a:buNone/>
              <a:defRPr/>
            </a:pPr>
            <a:r>
              <a:rPr lang="en-US" altLang="en-US" sz="1200" b="1" dirty="0">
                <a:solidFill>
                  <a:srgbClr val="0099FF"/>
                </a:solidFill>
                <a:latin typeface="Arial" panose="020B0604020202020204" pitchFamily="34" charset="0"/>
                <a:ea typeface="+mn-ea"/>
                <a:cs typeface="Arial" panose="020B0604020202020204" pitchFamily="34" charset="0"/>
              </a:rPr>
              <a:t>Accelerating expansion</a:t>
            </a:r>
          </a:p>
        </p:txBody>
      </p:sp>
      <p:grpSp>
        <p:nvGrpSpPr>
          <p:cNvPr id="16" name="Group 9"/>
          <p:cNvGrpSpPr>
            <a:grpSpLocks/>
          </p:cNvGrpSpPr>
          <p:nvPr/>
        </p:nvGrpSpPr>
        <p:grpSpPr bwMode="auto">
          <a:xfrm rot="170938">
            <a:off x="6353616" y="1768003"/>
            <a:ext cx="299108" cy="334151"/>
            <a:chOff x="2923" y="774"/>
            <a:chExt cx="282" cy="315"/>
          </a:xfrm>
        </p:grpSpPr>
        <p:sp>
          <p:nvSpPr>
            <p:cNvPr id="17" name="Arc 10"/>
            <p:cNvSpPr>
              <a:spLocks/>
            </p:cNvSpPr>
            <p:nvPr/>
          </p:nvSpPr>
          <p:spPr bwMode="auto">
            <a:xfrm rot="4513039" flipV="1">
              <a:off x="2914" y="783"/>
              <a:ext cx="300" cy="282"/>
            </a:xfrm>
            <a:custGeom>
              <a:avLst/>
              <a:gdLst>
                <a:gd name="T0" fmla="*/ 0 w 24139"/>
                <a:gd name="T1" fmla="*/ 0 h 21600"/>
                <a:gd name="T2" fmla="*/ 0 w 24139"/>
                <a:gd name="T3" fmla="*/ 0 h 21600"/>
                <a:gd name="T4" fmla="*/ 0 w 24139"/>
                <a:gd name="T5" fmla="*/ 0 h 21600"/>
                <a:gd name="T6" fmla="*/ 0 60000 65536"/>
                <a:gd name="T7" fmla="*/ 0 60000 65536"/>
                <a:gd name="T8" fmla="*/ 0 60000 65536"/>
                <a:gd name="T9" fmla="*/ 0 w 24139"/>
                <a:gd name="T10" fmla="*/ 0 h 21600"/>
                <a:gd name="T11" fmla="*/ 24139 w 24139"/>
                <a:gd name="T12" fmla="*/ 21600 h 21600"/>
              </a:gdLst>
              <a:ahLst/>
              <a:cxnLst>
                <a:cxn ang="T6">
                  <a:pos x="T0" y="T1"/>
                </a:cxn>
                <a:cxn ang="T7">
                  <a:pos x="T2" y="T3"/>
                </a:cxn>
                <a:cxn ang="T8">
                  <a:pos x="T4" y="T5"/>
                </a:cxn>
              </a:cxnLst>
              <a:rect l="T9" t="T10" r="T11" b="T12"/>
              <a:pathLst>
                <a:path w="24139" h="21600" fill="none" extrusionOk="0">
                  <a:moveTo>
                    <a:pt x="0" y="320"/>
                  </a:moveTo>
                  <a:cubicBezTo>
                    <a:pt x="1223" y="107"/>
                    <a:pt x="2463" y="-1"/>
                    <a:pt x="3706" y="0"/>
                  </a:cubicBezTo>
                  <a:cubicBezTo>
                    <a:pt x="12935" y="0"/>
                    <a:pt x="21145" y="5864"/>
                    <a:pt x="24138" y="14595"/>
                  </a:cubicBezTo>
                </a:path>
                <a:path w="24139" h="21600" stroke="0" extrusionOk="0">
                  <a:moveTo>
                    <a:pt x="0" y="320"/>
                  </a:moveTo>
                  <a:cubicBezTo>
                    <a:pt x="1223" y="107"/>
                    <a:pt x="2463" y="-1"/>
                    <a:pt x="3706" y="0"/>
                  </a:cubicBezTo>
                  <a:cubicBezTo>
                    <a:pt x="12935" y="0"/>
                    <a:pt x="21145" y="5864"/>
                    <a:pt x="24138" y="14595"/>
                  </a:cubicBezTo>
                  <a:lnTo>
                    <a:pt x="3706" y="21600"/>
                  </a:lnTo>
                  <a:lnTo>
                    <a:pt x="0" y="320"/>
                  </a:lnTo>
                  <a:close/>
                </a:path>
              </a:pathLst>
            </a:custGeom>
            <a:noFill/>
            <a:ln w="57150">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auto">
                <a:spcBef>
                  <a:spcPts val="0"/>
                </a:spcBef>
                <a:spcAft>
                  <a:spcPts val="0"/>
                </a:spcAft>
                <a:defRPr/>
              </a:pPr>
              <a:endParaRPr lang="en-US">
                <a:solidFill>
                  <a:prstClr val="black"/>
                </a:solidFill>
                <a:ea typeface="+mn-ea"/>
                <a:cs typeface="Arial" panose="020B0604020202020204" pitchFamily="34" charset="0"/>
              </a:endParaRPr>
            </a:p>
          </p:txBody>
        </p:sp>
        <p:sp>
          <p:nvSpPr>
            <p:cNvPr id="18" name="Freeform 11"/>
            <p:cNvSpPr>
              <a:spLocks/>
            </p:cNvSpPr>
            <p:nvPr/>
          </p:nvSpPr>
          <p:spPr bwMode="auto">
            <a:xfrm rot="-534416">
              <a:off x="3127" y="1011"/>
              <a:ext cx="78" cy="78"/>
            </a:xfrm>
            <a:custGeom>
              <a:avLst/>
              <a:gdLst>
                <a:gd name="T0" fmla="*/ 0 w 78"/>
                <a:gd name="T1" fmla="*/ 0 h 78"/>
                <a:gd name="T2" fmla="*/ 78 w 78"/>
                <a:gd name="T3" fmla="*/ 54 h 78"/>
                <a:gd name="T4" fmla="*/ 0 w 78"/>
                <a:gd name="T5" fmla="*/ 78 h 78"/>
                <a:gd name="T6" fmla="*/ 0 60000 65536"/>
                <a:gd name="T7" fmla="*/ 0 60000 65536"/>
                <a:gd name="T8" fmla="*/ 0 60000 65536"/>
                <a:gd name="T9" fmla="*/ 0 w 78"/>
                <a:gd name="T10" fmla="*/ 0 h 78"/>
                <a:gd name="T11" fmla="*/ 78 w 78"/>
                <a:gd name="T12" fmla="*/ 78 h 78"/>
              </a:gdLst>
              <a:ahLst/>
              <a:cxnLst>
                <a:cxn ang="T6">
                  <a:pos x="T0" y="T1"/>
                </a:cxn>
                <a:cxn ang="T7">
                  <a:pos x="T2" y="T3"/>
                </a:cxn>
                <a:cxn ang="T8">
                  <a:pos x="T4" y="T5"/>
                </a:cxn>
              </a:cxnLst>
              <a:rect l="T9" t="T10" r="T11" b="T12"/>
              <a:pathLst>
                <a:path w="78" h="78">
                  <a:moveTo>
                    <a:pt x="0" y="0"/>
                  </a:moveTo>
                  <a:lnTo>
                    <a:pt x="78" y="54"/>
                  </a:lnTo>
                  <a:lnTo>
                    <a:pt x="0" y="78"/>
                  </a:lnTo>
                </a:path>
              </a:pathLst>
            </a:custGeom>
            <a:noFill/>
            <a:ln w="57150">
              <a:solidFill>
                <a:srgbClr val="FF9933"/>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fontAlgn="auto">
                <a:spcBef>
                  <a:spcPts val="0"/>
                </a:spcBef>
                <a:spcAft>
                  <a:spcPts val="0"/>
                </a:spcAft>
                <a:defRPr/>
              </a:pPr>
              <a:endParaRPr lang="en-US">
                <a:solidFill>
                  <a:prstClr val="black"/>
                </a:solidFill>
                <a:ea typeface="+mn-ea"/>
                <a:cs typeface="Arial" panose="020B0604020202020204" pitchFamily="34" charset="0"/>
              </a:endParaRPr>
            </a:p>
          </p:txBody>
        </p:sp>
      </p:grpSp>
      <p:sp>
        <p:nvSpPr>
          <p:cNvPr id="19" name="Text Box 52"/>
          <p:cNvSpPr txBox="1">
            <a:spLocks noChangeArrowheads="1"/>
          </p:cNvSpPr>
          <p:nvPr/>
        </p:nvSpPr>
        <p:spPr bwMode="auto">
          <a:xfrm>
            <a:off x="7404512" y="3786855"/>
            <a:ext cx="13088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defTabSz="914400" fontAlgn="auto">
              <a:spcBef>
                <a:spcPct val="50000"/>
              </a:spcBef>
              <a:spcAft>
                <a:spcPts val="0"/>
              </a:spcAft>
              <a:buNone/>
              <a:defRPr/>
            </a:pPr>
            <a:r>
              <a:rPr lang="en-US" altLang="en-US" sz="1200" b="1" dirty="0">
                <a:solidFill>
                  <a:srgbClr val="FF99FF"/>
                </a:solidFill>
                <a:latin typeface="Arial" panose="020B0604020202020204" pitchFamily="34" charset="0"/>
                <a:ea typeface="+mn-ea"/>
                <a:cs typeface="Arial" panose="020B0604020202020204" pitchFamily="34" charset="0"/>
              </a:rPr>
              <a:t>Formation of the first stars</a:t>
            </a:r>
          </a:p>
        </p:txBody>
      </p:sp>
      <p:sp>
        <p:nvSpPr>
          <p:cNvPr id="20" name="AutoShape 20"/>
          <p:cNvSpPr>
            <a:spLocks noChangeArrowheads="1"/>
          </p:cNvSpPr>
          <p:nvPr/>
        </p:nvSpPr>
        <p:spPr bwMode="auto">
          <a:xfrm>
            <a:off x="9205912" y="1902767"/>
            <a:ext cx="1157288" cy="4047989"/>
          </a:xfrm>
          <a:prstGeom prst="downArrow">
            <a:avLst>
              <a:gd name="adj1" fmla="val 60417"/>
              <a:gd name="adj2" fmla="val 39456"/>
            </a:avLst>
          </a:prstGeom>
          <a:gradFill rotWithShape="0">
            <a:gsLst>
              <a:gs pos="0">
                <a:srgbClr val="FFFFCC"/>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defTabSz="914400" fontAlgn="auto">
              <a:spcBef>
                <a:spcPct val="0"/>
              </a:spcBef>
              <a:spcAft>
                <a:spcPts val="0"/>
              </a:spcAft>
              <a:buNone/>
              <a:defRPr/>
            </a:pPr>
            <a:endParaRPr lang="en-US" altLang="en-US" sz="4400">
              <a:solidFill>
                <a:srgbClr val="323232"/>
              </a:solidFill>
              <a:latin typeface="Arial" panose="020B0604020202020204" pitchFamily="34" charset="0"/>
              <a:ea typeface="+mn-ea"/>
              <a:cs typeface="Arial" panose="020B0604020202020204" pitchFamily="34" charset="0"/>
            </a:endParaRPr>
          </a:p>
        </p:txBody>
      </p:sp>
      <p:sp>
        <p:nvSpPr>
          <p:cNvPr id="21" name="Text Box 21"/>
          <p:cNvSpPr txBox="1">
            <a:spLocks noChangeArrowheads="1"/>
          </p:cNvSpPr>
          <p:nvPr/>
        </p:nvSpPr>
        <p:spPr bwMode="auto">
          <a:xfrm>
            <a:off x="9439275" y="2438400"/>
            <a:ext cx="64108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defTabSz="914400" fontAlgn="auto">
              <a:spcBef>
                <a:spcPct val="50000"/>
              </a:spcBef>
              <a:spcAft>
                <a:spcPts val="0"/>
              </a:spcAft>
              <a:buNone/>
              <a:defRPr/>
            </a:pPr>
            <a:r>
              <a:rPr lang="en-US" altLang="en-US" sz="1200" b="1" dirty="0">
                <a:solidFill>
                  <a:srgbClr val="D6A162"/>
                </a:solidFill>
                <a:latin typeface="Arial" panose="020B0604020202020204" pitchFamily="34" charset="0"/>
                <a:ea typeface="+mn-ea"/>
                <a:cs typeface="Arial" panose="020B0604020202020204" pitchFamily="34" charset="0"/>
              </a:rPr>
              <a:t>4 min after Big Bang</a:t>
            </a:r>
          </a:p>
        </p:txBody>
      </p:sp>
      <p:sp>
        <p:nvSpPr>
          <p:cNvPr id="22" name="Text Box 53"/>
          <p:cNvSpPr txBox="1">
            <a:spLocks noChangeArrowheads="1"/>
          </p:cNvSpPr>
          <p:nvPr/>
        </p:nvSpPr>
        <p:spPr bwMode="auto">
          <a:xfrm>
            <a:off x="9353550" y="5583793"/>
            <a:ext cx="6096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defTabSz="914400" fontAlgn="auto">
              <a:spcBef>
                <a:spcPct val="50000"/>
              </a:spcBef>
              <a:spcAft>
                <a:spcPts val="0"/>
              </a:spcAft>
              <a:buNone/>
              <a:defRPr/>
            </a:pPr>
            <a:r>
              <a:rPr lang="en-US" altLang="en-US" sz="1400" b="1" dirty="0">
                <a:solidFill>
                  <a:srgbClr val="D6A162"/>
                </a:solidFill>
                <a:latin typeface="Arial" panose="020B0604020202020204" pitchFamily="34" charset="0"/>
                <a:ea typeface="+mn-ea"/>
                <a:cs typeface="Arial" panose="020B0604020202020204" pitchFamily="34" charset="0"/>
              </a:rPr>
              <a:t>Now</a:t>
            </a:r>
          </a:p>
        </p:txBody>
      </p:sp>
      <p:sp>
        <p:nvSpPr>
          <p:cNvPr id="23" name="Text Box 118"/>
          <p:cNvSpPr txBox="1">
            <a:spLocks noChangeArrowheads="1"/>
          </p:cNvSpPr>
          <p:nvPr/>
        </p:nvSpPr>
        <p:spPr bwMode="auto">
          <a:xfrm>
            <a:off x="9439276" y="3886200"/>
            <a:ext cx="6410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defTabSz="914400" fontAlgn="auto">
              <a:spcBef>
                <a:spcPct val="50000"/>
              </a:spcBef>
              <a:spcAft>
                <a:spcPts val="0"/>
              </a:spcAft>
              <a:buNone/>
              <a:defRPr/>
            </a:pPr>
            <a:r>
              <a:rPr lang="en-US" altLang="en-US" sz="1200" b="1" dirty="0">
                <a:solidFill>
                  <a:srgbClr val="D6A162"/>
                </a:solidFill>
                <a:latin typeface="Arial" panose="020B0604020202020204" pitchFamily="34" charset="0"/>
                <a:ea typeface="+mn-ea"/>
                <a:cs typeface="Arial" panose="020B0604020202020204" pitchFamily="34" charset="0"/>
              </a:rPr>
              <a:t>One billion years after Big Bang</a:t>
            </a:r>
          </a:p>
        </p:txBody>
      </p:sp>
      <p:sp>
        <p:nvSpPr>
          <p:cNvPr id="24" name="AutoShape 20"/>
          <p:cNvSpPr>
            <a:spLocks noChangeArrowheads="1"/>
          </p:cNvSpPr>
          <p:nvPr/>
        </p:nvSpPr>
        <p:spPr bwMode="auto">
          <a:xfrm>
            <a:off x="1771252" y="1902767"/>
            <a:ext cx="1157288" cy="4047989"/>
          </a:xfrm>
          <a:prstGeom prst="downArrow">
            <a:avLst>
              <a:gd name="adj1" fmla="val 60417"/>
              <a:gd name="adj2" fmla="val 39456"/>
            </a:avLst>
          </a:prstGeom>
          <a:gradFill rotWithShape="0">
            <a:gsLst>
              <a:gs pos="0">
                <a:srgbClr val="FFFFCC"/>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defTabSz="914400" fontAlgn="auto">
              <a:spcBef>
                <a:spcPct val="0"/>
              </a:spcBef>
              <a:spcAft>
                <a:spcPts val="0"/>
              </a:spcAft>
              <a:buNone/>
              <a:defRPr/>
            </a:pPr>
            <a:endParaRPr lang="en-US" altLang="en-US" sz="4400">
              <a:solidFill>
                <a:srgbClr val="323232"/>
              </a:solidFill>
              <a:latin typeface="Times New Roman" panose="02020603050405020304" pitchFamily="18" charset="0"/>
              <a:ea typeface="+mn-ea"/>
              <a:cs typeface="+mn-cs"/>
            </a:endParaRPr>
          </a:p>
        </p:txBody>
      </p:sp>
      <p:sp>
        <p:nvSpPr>
          <p:cNvPr id="25" name="Text Box 48"/>
          <p:cNvSpPr txBox="1">
            <a:spLocks noChangeArrowheads="1"/>
          </p:cNvSpPr>
          <p:nvPr/>
        </p:nvSpPr>
        <p:spPr bwMode="auto">
          <a:xfrm>
            <a:off x="2057400" y="2540293"/>
            <a:ext cx="609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914400" fontAlgn="auto">
              <a:spcBef>
                <a:spcPct val="50000"/>
              </a:spcBef>
              <a:spcAft>
                <a:spcPts val="0"/>
              </a:spcAft>
              <a:buNone/>
              <a:defRPr/>
            </a:pPr>
            <a:r>
              <a:rPr lang="en-US" altLang="en-US" sz="1200" b="1" dirty="0">
                <a:solidFill>
                  <a:srgbClr val="D6A162"/>
                </a:solidFill>
                <a:latin typeface="Arial" panose="020B0604020202020204" pitchFamily="34" charset="0"/>
                <a:ea typeface="+mn-ea"/>
                <a:cs typeface="Arial" panose="020B0604020202020204" pitchFamily="34" charset="0"/>
              </a:rPr>
              <a:t>1.8 Billion ºF</a:t>
            </a:r>
          </a:p>
        </p:txBody>
      </p:sp>
      <p:sp>
        <p:nvSpPr>
          <p:cNvPr id="26" name="Text Box 51"/>
          <p:cNvSpPr txBox="1">
            <a:spLocks noChangeArrowheads="1"/>
          </p:cNvSpPr>
          <p:nvPr/>
        </p:nvSpPr>
        <p:spPr bwMode="auto">
          <a:xfrm>
            <a:off x="2090738" y="4241800"/>
            <a:ext cx="51911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914400" fontAlgn="auto">
              <a:spcBef>
                <a:spcPct val="50000"/>
              </a:spcBef>
              <a:spcAft>
                <a:spcPts val="0"/>
              </a:spcAft>
              <a:buNone/>
              <a:defRPr/>
            </a:pPr>
            <a:r>
              <a:rPr lang="en-US" altLang="en-US" sz="1200" b="1" dirty="0">
                <a:solidFill>
                  <a:srgbClr val="D6A162"/>
                </a:solidFill>
                <a:latin typeface="Arial" panose="020B0604020202020204" pitchFamily="34" charset="0"/>
                <a:ea typeface="+mn-ea"/>
                <a:cs typeface="Arial" panose="020B0604020202020204" pitchFamily="34" charset="0"/>
              </a:rPr>
              <a:t>440 ºF</a:t>
            </a:r>
          </a:p>
        </p:txBody>
      </p:sp>
      <p:sp>
        <p:nvSpPr>
          <p:cNvPr id="27" name="Text Box 54"/>
          <p:cNvSpPr txBox="1">
            <a:spLocks noChangeArrowheads="1"/>
          </p:cNvSpPr>
          <p:nvPr/>
        </p:nvSpPr>
        <p:spPr bwMode="auto">
          <a:xfrm>
            <a:off x="2116110" y="5600418"/>
            <a:ext cx="6096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914400" fontAlgn="auto">
              <a:spcBef>
                <a:spcPct val="50000"/>
              </a:spcBef>
              <a:spcAft>
                <a:spcPts val="0"/>
              </a:spcAft>
              <a:buNone/>
              <a:defRPr/>
            </a:pPr>
            <a:r>
              <a:rPr lang="en-US" altLang="en-US" sz="1200" b="1" dirty="0">
                <a:solidFill>
                  <a:srgbClr val="D6A162"/>
                </a:solidFill>
                <a:latin typeface="Arial" panose="020B0604020202020204" pitchFamily="34" charset="0"/>
                <a:ea typeface="+mn-ea"/>
                <a:cs typeface="Arial" panose="020B0604020202020204" pitchFamily="34" charset="0"/>
              </a:rPr>
              <a:t>-450 ºF</a:t>
            </a:r>
          </a:p>
        </p:txBody>
      </p:sp>
      <p:sp>
        <p:nvSpPr>
          <p:cNvPr id="28" name="TextBox 27"/>
          <p:cNvSpPr txBox="1"/>
          <p:nvPr/>
        </p:nvSpPr>
        <p:spPr>
          <a:xfrm>
            <a:off x="2705229" y="1071617"/>
            <a:ext cx="2351430" cy="1569660"/>
          </a:xfrm>
          <a:prstGeom prst="rect">
            <a:avLst/>
          </a:prstGeom>
          <a:noFill/>
        </p:spPr>
        <p:txBody>
          <a:bodyPr wrap="square" rtlCol="0">
            <a:spAutoFit/>
          </a:bodyPr>
          <a:lstStyle/>
          <a:p>
            <a:pPr defTabSz="914400" fontAlgn="auto">
              <a:spcBef>
                <a:spcPts val="0"/>
              </a:spcBef>
              <a:spcAft>
                <a:spcPts val="0"/>
              </a:spcAft>
              <a:defRPr/>
            </a:pPr>
            <a:r>
              <a:rPr lang="en-US" sz="1200" dirty="0">
                <a:solidFill>
                  <a:prstClr val="black"/>
                </a:solidFill>
                <a:ea typeface="+mn-ea"/>
                <a:cs typeface="Arial" panose="020B0604020202020204" pitchFamily="34" charset="0"/>
              </a:rPr>
              <a:t>The Joint Institute for Nuclear Astrophysics (JINA) presents</a:t>
            </a:r>
          </a:p>
          <a:p>
            <a:pPr defTabSz="914400" fontAlgn="auto">
              <a:spcBef>
                <a:spcPts val="0"/>
              </a:spcBef>
              <a:spcAft>
                <a:spcPts val="0"/>
              </a:spcAft>
              <a:defRPr/>
            </a:pPr>
            <a:r>
              <a:rPr lang="en-US" sz="2400" b="1" dirty="0">
                <a:solidFill>
                  <a:prstClr val="black"/>
                </a:solidFill>
                <a:latin typeface="Arial Black" panose="020B0A04020102020204" pitchFamily="34" charset="0"/>
                <a:ea typeface="+mn-ea"/>
                <a:cs typeface="+mn-cs"/>
              </a:rPr>
              <a:t>A Short History of the Universe</a:t>
            </a:r>
          </a:p>
        </p:txBody>
      </p:sp>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2509" y="1088241"/>
            <a:ext cx="722721" cy="797903"/>
          </a:xfrm>
          <a:prstGeom prst="rect">
            <a:avLst/>
          </a:prstGeom>
        </p:spPr>
      </p:pic>
      <p:sp>
        <p:nvSpPr>
          <p:cNvPr id="30" name="Text Box 49"/>
          <p:cNvSpPr txBox="1">
            <a:spLocks noChangeArrowheads="1"/>
          </p:cNvSpPr>
          <p:nvPr/>
        </p:nvSpPr>
        <p:spPr bwMode="auto">
          <a:xfrm>
            <a:off x="4406383" y="5029200"/>
            <a:ext cx="329317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defTabSz="914400" fontAlgn="auto">
              <a:spcBef>
                <a:spcPct val="50000"/>
              </a:spcBef>
              <a:spcAft>
                <a:spcPts val="0"/>
              </a:spcAft>
              <a:buNone/>
              <a:defRPr/>
            </a:pPr>
            <a:r>
              <a:rPr lang="en-US" altLang="en-US" sz="1400" b="1" dirty="0">
                <a:solidFill>
                  <a:srgbClr val="FFC0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Neutron-star mergers &amp; supernovae  may create </a:t>
            </a:r>
            <a:r>
              <a:rPr lang="en-US" altLang="en-US" sz="1400" b="1" dirty="0">
                <a:solidFill>
                  <a:srgbClr val="00B0F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rare isotopes </a:t>
            </a:r>
            <a:r>
              <a:rPr lang="en-US" altLang="en-US" sz="1400" b="1" dirty="0">
                <a:solidFill>
                  <a:srgbClr val="FFC0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that will </a:t>
            </a:r>
            <a:r>
              <a:rPr lang="en-US" altLang="en-US" sz="1400" b="1" i="1" dirty="0">
                <a:solidFill>
                  <a:srgbClr val="FFC0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decay</a:t>
            </a:r>
            <a:r>
              <a:rPr lang="en-US" altLang="en-US" sz="1400" b="1" dirty="0">
                <a:solidFill>
                  <a:srgbClr val="FFC0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into heavier elements!</a:t>
            </a:r>
          </a:p>
        </p:txBody>
      </p:sp>
      <p:sp>
        <p:nvSpPr>
          <p:cNvPr id="31" name="Text Box 22"/>
          <p:cNvSpPr txBox="1">
            <a:spLocks noChangeArrowheads="1"/>
          </p:cNvSpPr>
          <p:nvPr/>
        </p:nvSpPr>
        <p:spPr bwMode="auto">
          <a:xfrm>
            <a:off x="4876800" y="2895600"/>
            <a:ext cx="2667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914400" fontAlgn="auto">
              <a:spcBef>
                <a:spcPct val="50000"/>
              </a:spcBef>
              <a:spcAft>
                <a:spcPts val="0"/>
              </a:spcAft>
              <a:buNone/>
              <a:defRPr/>
            </a:pPr>
            <a:r>
              <a:rPr lang="en-US" altLang="en-US" sz="1400" b="1" dirty="0">
                <a:solidFill>
                  <a:srgbClr val="67B14B"/>
                </a:solidFill>
                <a:latin typeface="Arial" panose="020B0604020202020204" pitchFamily="34" charset="0"/>
                <a:ea typeface="+mn-ea"/>
                <a:cs typeface="Arial" panose="020B0604020202020204" pitchFamily="34" charset="0"/>
              </a:rPr>
              <a:t>The first nuclei are made: Hydrogen and Helium</a:t>
            </a:r>
          </a:p>
        </p:txBody>
      </p:sp>
      <p:grpSp>
        <p:nvGrpSpPr>
          <p:cNvPr id="32" name="Group 31"/>
          <p:cNvGrpSpPr/>
          <p:nvPr/>
        </p:nvGrpSpPr>
        <p:grpSpPr>
          <a:xfrm>
            <a:off x="5069488" y="2362201"/>
            <a:ext cx="2169512" cy="696007"/>
            <a:chOff x="3486196" y="2514600"/>
            <a:chExt cx="2169512" cy="696007"/>
          </a:xfrm>
        </p:grpSpPr>
        <p:grpSp>
          <p:nvGrpSpPr>
            <p:cNvPr id="33" name="Group 23"/>
            <p:cNvGrpSpPr>
              <a:grpSpLocks/>
            </p:cNvGrpSpPr>
            <p:nvPr/>
          </p:nvGrpSpPr>
          <p:grpSpPr bwMode="auto">
            <a:xfrm>
              <a:off x="4120062" y="2743198"/>
              <a:ext cx="1377008" cy="467409"/>
              <a:chOff x="2350" y="2443"/>
              <a:chExt cx="1196" cy="389"/>
            </a:xfrm>
          </p:grpSpPr>
          <p:sp>
            <p:nvSpPr>
              <p:cNvPr id="43" name="AutoShape 29"/>
              <p:cNvSpPr>
                <a:spLocks noChangeArrowheads="1"/>
              </p:cNvSpPr>
              <p:nvPr/>
            </p:nvSpPr>
            <p:spPr bwMode="auto">
              <a:xfrm>
                <a:off x="2350" y="2448"/>
                <a:ext cx="154" cy="244"/>
              </a:xfrm>
              <a:prstGeom prst="rightArrow">
                <a:avLst>
                  <a:gd name="adj1" fmla="val 25583"/>
                  <a:gd name="adj2" fmla="val 39394"/>
                </a:avLst>
              </a:prstGeom>
              <a:solidFill>
                <a:srgbClr val="66FFCC"/>
              </a:soli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defTabSz="914400" fontAlgn="auto">
                  <a:spcBef>
                    <a:spcPct val="0"/>
                  </a:spcBef>
                  <a:spcAft>
                    <a:spcPts val="0"/>
                  </a:spcAft>
                  <a:buNone/>
                  <a:defRPr/>
                </a:pPr>
                <a:endParaRPr lang="en-US" altLang="en-US" sz="4400">
                  <a:solidFill>
                    <a:srgbClr val="323232"/>
                  </a:solidFill>
                  <a:latin typeface="Arial" panose="020B0604020202020204" pitchFamily="34" charset="0"/>
                  <a:ea typeface="+mn-ea"/>
                  <a:cs typeface="Arial" panose="020B0604020202020204" pitchFamily="34" charset="0"/>
                </a:endParaRPr>
              </a:p>
            </p:txBody>
          </p:sp>
          <p:sp>
            <p:nvSpPr>
              <p:cNvPr id="44" name="AutoShape 36"/>
              <p:cNvSpPr>
                <a:spLocks noChangeArrowheads="1"/>
              </p:cNvSpPr>
              <p:nvPr/>
            </p:nvSpPr>
            <p:spPr bwMode="auto">
              <a:xfrm>
                <a:off x="2970" y="2443"/>
                <a:ext cx="154" cy="244"/>
              </a:xfrm>
              <a:prstGeom prst="rightArrow">
                <a:avLst>
                  <a:gd name="adj1" fmla="val 25583"/>
                  <a:gd name="adj2" fmla="val 39394"/>
                </a:avLst>
              </a:prstGeom>
              <a:solidFill>
                <a:srgbClr val="66FFCC"/>
              </a:soli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defTabSz="914400" fontAlgn="auto">
                  <a:spcBef>
                    <a:spcPct val="0"/>
                  </a:spcBef>
                  <a:spcAft>
                    <a:spcPts val="0"/>
                  </a:spcAft>
                  <a:buNone/>
                  <a:defRPr/>
                </a:pPr>
                <a:endParaRPr lang="en-US" altLang="en-US" sz="4400">
                  <a:solidFill>
                    <a:srgbClr val="323232"/>
                  </a:solidFill>
                  <a:latin typeface="Arial" panose="020B0604020202020204" pitchFamily="34" charset="0"/>
                  <a:ea typeface="+mn-ea"/>
                  <a:cs typeface="Arial" panose="020B0604020202020204" pitchFamily="34" charset="0"/>
                </a:endParaRPr>
              </a:p>
            </p:txBody>
          </p:sp>
          <p:sp>
            <p:nvSpPr>
              <p:cNvPr id="45" name="Text Box 46"/>
              <p:cNvSpPr txBox="1">
                <a:spLocks noChangeArrowheads="1"/>
              </p:cNvSpPr>
              <p:nvPr/>
            </p:nvSpPr>
            <p:spPr bwMode="auto">
              <a:xfrm>
                <a:off x="3354" y="2448"/>
                <a:ext cx="19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914400" fontAlgn="auto">
                  <a:spcBef>
                    <a:spcPct val="50000"/>
                  </a:spcBef>
                  <a:spcAft>
                    <a:spcPts val="0"/>
                  </a:spcAft>
                  <a:buNone/>
                  <a:defRPr/>
                </a:pPr>
                <a:endParaRPr lang="en-US" altLang="en-US" sz="2400" b="1">
                  <a:solidFill>
                    <a:srgbClr val="66FFCC"/>
                  </a:solidFill>
                  <a:latin typeface="Arial" panose="020B0604020202020204" pitchFamily="34" charset="0"/>
                  <a:ea typeface="+mn-ea"/>
                  <a:cs typeface="Arial" panose="020B0604020202020204" pitchFamily="34" charset="0"/>
                </a:endParaRPr>
              </a:p>
            </p:txBody>
          </p:sp>
        </p:grpSp>
        <p:sp>
          <p:nvSpPr>
            <p:cNvPr id="34" name="Line 70"/>
            <p:cNvSpPr>
              <a:spLocks noChangeShapeType="1"/>
            </p:cNvSpPr>
            <p:nvPr/>
          </p:nvSpPr>
          <p:spPr bwMode="auto">
            <a:xfrm flipV="1">
              <a:off x="3678844" y="2887646"/>
              <a:ext cx="102200" cy="6722"/>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pPr defTabSz="914400" fontAlgn="auto">
                <a:spcBef>
                  <a:spcPts val="0"/>
                </a:spcBef>
                <a:spcAft>
                  <a:spcPts val="0"/>
                </a:spcAft>
                <a:defRPr/>
              </a:pPr>
              <a:endParaRPr lang="en-US">
                <a:solidFill>
                  <a:prstClr val="black"/>
                </a:solidFill>
                <a:ea typeface="+mn-ea"/>
                <a:cs typeface="Arial" panose="020B0604020202020204" pitchFamily="34" charset="0"/>
              </a:endParaRPr>
            </a:p>
          </p:txBody>
        </p:sp>
        <p:sp>
          <p:nvSpPr>
            <p:cNvPr id="35" name="Line 70"/>
            <p:cNvSpPr>
              <a:spLocks noChangeShapeType="1"/>
            </p:cNvSpPr>
            <p:nvPr/>
          </p:nvSpPr>
          <p:spPr bwMode="auto">
            <a:xfrm flipH="1" flipV="1">
              <a:off x="3807806" y="2889456"/>
              <a:ext cx="114145" cy="1869"/>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pPr defTabSz="914400" fontAlgn="auto">
                <a:spcBef>
                  <a:spcPts val="0"/>
                </a:spcBef>
                <a:spcAft>
                  <a:spcPts val="0"/>
                </a:spcAft>
                <a:defRPr/>
              </a:pPr>
              <a:endParaRPr lang="en-US">
                <a:solidFill>
                  <a:prstClr val="black"/>
                </a:solidFill>
                <a:ea typeface="+mn-ea"/>
                <a:cs typeface="Arial" panose="020B0604020202020204" pitchFamily="34" charset="0"/>
              </a:endParaRPr>
            </a:p>
          </p:txBody>
        </p:sp>
        <p:sp>
          <p:nvSpPr>
            <p:cNvPr id="36" name="Line 70"/>
            <p:cNvSpPr>
              <a:spLocks noChangeShapeType="1"/>
            </p:cNvSpPr>
            <p:nvPr/>
          </p:nvSpPr>
          <p:spPr bwMode="auto">
            <a:xfrm flipH="1" flipV="1">
              <a:off x="4579820" y="2916431"/>
              <a:ext cx="93009" cy="69581"/>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pPr defTabSz="914400" fontAlgn="auto">
                <a:spcBef>
                  <a:spcPts val="0"/>
                </a:spcBef>
                <a:spcAft>
                  <a:spcPts val="0"/>
                </a:spcAft>
                <a:defRPr/>
              </a:pPr>
              <a:endParaRPr lang="en-US">
                <a:solidFill>
                  <a:prstClr val="black"/>
                </a:solidFill>
                <a:ea typeface="+mn-ea"/>
                <a:cs typeface="Arial" panose="020B0604020202020204" pitchFamily="34" charset="0"/>
              </a:endParaRPr>
            </a:p>
          </p:txBody>
        </p:sp>
        <p:pic>
          <p:nvPicPr>
            <p:cNvPr id="37" name="Pictur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6196" y="2792368"/>
              <a:ext cx="243735" cy="217792"/>
            </a:xfrm>
            <a:prstGeom prst="rect">
              <a:avLst/>
            </a:prstGeom>
          </p:spPr>
        </p:pic>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76279" y="2797538"/>
              <a:ext cx="236129" cy="210995"/>
            </a:xfrm>
            <a:prstGeom prst="rect">
              <a:avLst/>
            </a:prstGeom>
          </p:spPr>
        </p:pic>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7369" y="2732114"/>
              <a:ext cx="243735" cy="217792"/>
            </a:xfrm>
            <a:prstGeom prst="rect">
              <a:avLst/>
            </a:prstGeom>
          </p:spPr>
        </p:pic>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1495" y="2925660"/>
              <a:ext cx="243735" cy="217792"/>
            </a:xfrm>
            <a:prstGeom prst="rect">
              <a:avLst/>
            </a:prstGeom>
          </p:spPr>
        </p:pic>
        <p:pic>
          <p:nvPicPr>
            <p:cNvPr id="41" name="Picture 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46042" y="2846537"/>
              <a:ext cx="236129" cy="210995"/>
            </a:xfrm>
            <a:prstGeom prst="rect">
              <a:avLst/>
            </a:prstGeom>
          </p:spPr>
        </p:pic>
        <p:pic>
          <p:nvPicPr>
            <p:cNvPr id="42" name="Picture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30855" y="2514600"/>
              <a:ext cx="724853" cy="647700"/>
            </a:xfrm>
            <a:prstGeom prst="rect">
              <a:avLst/>
            </a:prstGeom>
          </p:spPr>
        </p:pic>
      </p:grpSp>
      <p:sp>
        <p:nvSpPr>
          <p:cNvPr id="46" name="Text Box 50"/>
          <p:cNvSpPr txBox="1">
            <a:spLocks noChangeArrowheads="1"/>
          </p:cNvSpPr>
          <p:nvPr/>
        </p:nvSpPr>
        <p:spPr bwMode="auto">
          <a:xfrm>
            <a:off x="4845024" y="4343400"/>
            <a:ext cx="25699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914400" fontAlgn="auto">
              <a:spcBef>
                <a:spcPct val="50000"/>
              </a:spcBef>
              <a:spcAft>
                <a:spcPts val="0"/>
              </a:spcAft>
              <a:buNone/>
              <a:defRPr/>
            </a:pPr>
            <a:r>
              <a:rPr lang="en-US" altLang="en-US" sz="1400" b="1" dirty="0">
                <a:solidFill>
                  <a:srgbClr val="FFFF00"/>
                </a:solidFill>
                <a:latin typeface="Arial" panose="020B0604020202020204" pitchFamily="34" charset="0"/>
                <a:ea typeface="+mn-ea"/>
                <a:cs typeface="Arial" panose="020B0604020202020204" pitchFamily="34" charset="0"/>
              </a:rPr>
              <a:t>Stars fuse light elements into heavy ones, up to iron</a:t>
            </a:r>
          </a:p>
        </p:txBody>
      </p:sp>
      <p:grpSp>
        <p:nvGrpSpPr>
          <p:cNvPr id="47" name="Group 46"/>
          <p:cNvGrpSpPr/>
          <p:nvPr/>
        </p:nvGrpSpPr>
        <p:grpSpPr>
          <a:xfrm>
            <a:off x="5075016" y="3505200"/>
            <a:ext cx="2011585" cy="883466"/>
            <a:chOff x="3551015" y="3657600"/>
            <a:chExt cx="2011585" cy="883466"/>
          </a:xfrm>
        </p:grpSpPr>
        <p:grpSp>
          <p:nvGrpSpPr>
            <p:cNvPr id="48" name="Group 55"/>
            <p:cNvGrpSpPr>
              <a:grpSpLocks/>
            </p:cNvGrpSpPr>
            <p:nvPr/>
          </p:nvGrpSpPr>
          <p:grpSpPr bwMode="auto">
            <a:xfrm>
              <a:off x="3739707" y="3933214"/>
              <a:ext cx="326770" cy="381784"/>
              <a:chOff x="2368" y="2302"/>
              <a:chExt cx="243" cy="284"/>
            </a:xfrm>
          </p:grpSpPr>
          <p:sp>
            <p:nvSpPr>
              <p:cNvPr id="58" name="AutoShape 57"/>
              <p:cNvSpPr>
                <a:spLocks noChangeArrowheads="1"/>
              </p:cNvSpPr>
              <p:nvPr/>
            </p:nvSpPr>
            <p:spPr bwMode="auto">
              <a:xfrm>
                <a:off x="2479" y="2302"/>
                <a:ext cx="132" cy="218"/>
              </a:xfrm>
              <a:prstGeom prst="rightArrow">
                <a:avLst>
                  <a:gd name="adj1" fmla="val 25583"/>
                  <a:gd name="adj2" fmla="val 39394"/>
                </a:avLst>
              </a:prstGeom>
              <a:solidFill>
                <a:srgbClr val="66FFCC"/>
              </a:soli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defTabSz="914400" fontAlgn="auto">
                  <a:spcBef>
                    <a:spcPct val="0"/>
                  </a:spcBef>
                  <a:spcAft>
                    <a:spcPts val="0"/>
                  </a:spcAft>
                  <a:buNone/>
                  <a:defRPr/>
                </a:pPr>
                <a:endParaRPr lang="en-US" altLang="en-US" sz="4400">
                  <a:solidFill>
                    <a:srgbClr val="323232"/>
                  </a:solidFill>
                  <a:latin typeface="Arial" panose="020B0604020202020204" pitchFamily="34" charset="0"/>
                  <a:ea typeface="+mn-ea"/>
                  <a:cs typeface="Arial" panose="020B0604020202020204" pitchFamily="34" charset="0"/>
                </a:endParaRPr>
              </a:p>
            </p:txBody>
          </p:sp>
          <p:sp>
            <p:nvSpPr>
              <p:cNvPr id="59" name="Line 59"/>
              <p:cNvSpPr>
                <a:spLocks noChangeShapeType="1"/>
              </p:cNvSpPr>
              <p:nvPr/>
            </p:nvSpPr>
            <p:spPr bwMode="auto">
              <a:xfrm rot="2277478" flipV="1">
                <a:off x="2381" y="2349"/>
                <a:ext cx="76" cy="5"/>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pPr defTabSz="914400" fontAlgn="auto">
                  <a:spcBef>
                    <a:spcPts val="0"/>
                  </a:spcBef>
                  <a:spcAft>
                    <a:spcPts val="0"/>
                  </a:spcAft>
                  <a:defRPr/>
                </a:pPr>
                <a:endParaRPr lang="en-US">
                  <a:solidFill>
                    <a:prstClr val="black"/>
                  </a:solidFill>
                  <a:ea typeface="+mn-ea"/>
                  <a:cs typeface="Arial" panose="020B0604020202020204" pitchFamily="34" charset="0"/>
                </a:endParaRPr>
              </a:p>
            </p:txBody>
          </p:sp>
          <p:sp>
            <p:nvSpPr>
              <p:cNvPr id="60" name="Line 70"/>
              <p:cNvSpPr>
                <a:spLocks noChangeShapeType="1"/>
              </p:cNvSpPr>
              <p:nvPr/>
            </p:nvSpPr>
            <p:spPr bwMode="auto">
              <a:xfrm flipV="1">
                <a:off x="2368" y="2413"/>
                <a:ext cx="76" cy="5"/>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pPr defTabSz="914400" fontAlgn="auto">
                  <a:spcBef>
                    <a:spcPts val="0"/>
                  </a:spcBef>
                  <a:spcAft>
                    <a:spcPts val="0"/>
                  </a:spcAft>
                  <a:defRPr/>
                </a:pPr>
                <a:endParaRPr lang="en-US">
                  <a:solidFill>
                    <a:prstClr val="black"/>
                  </a:solidFill>
                  <a:ea typeface="+mn-ea"/>
                  <a:cs typeface="Arial" panose="020B0604020202020204" pitchFamily="34" charset="0"/>
                </a:endParaRPr>
              </a:p>
            </p:txBody>
          </p:sp>
          <p:sp>
            <p:nvSpPr>
              <p:cNvPr id="61" name="Line 74"/>
              <p:cNvSpPr>
                <a:spLocks noChangeShapeType="1"/>
              </p:cNvSpPr>
              <p:nvPr/>
            </p:nvSpPr>
            <p:spPr bwMode="auto">
              <a:xfrm rot="20069346" flipV="1">
                <a:off x="2371" y="2486"/>
                <a:ext cx="76" cy="5"/>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pPr defTabSz="914400" fontAlgn="auto">
                  <a:spcBef>
                    <a:spcPts val="0"/>
                  </a:spcBef>
                  <a:spcAft>
                    <a:spcPts val="0"/>
                  </a:spcAft>
                  <a:defRPr/>
                </a:pPr>
                <a:endParaRPr lang="en-US">
                  <a:solidFill>
                    <a:prstClr val="black"/>
                  </a:solidFill>
                  <a:ea typeface="+mn-ea"/>
                  <a:cs typeface="Arial" panose="020B0604020202020204" pitchFamily="34" charset="0"/>
                </a:endParaRPr>
              </a:p>
            </p:txBody>
          </p:sp>
          <p:sp>
            <p:nvSpPr>
              <p:cNvPr id="62" name="Line 78"/>
              <p:cNvSpPr>
                <a:spLocks noChangeShapeType="1"/>
              </p:cNvSpPr>
              <p:nvPr/>
            </p:nvSpPr>
            <p:spPr bwMode="auto">
              <a:xfrm rot="17360105" flipV="1">
                <a:off x="2408" y="2545"/>
                <a:ext cx="76" cy="5"/>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pPr defTabSz="914400" fontAlgn="auto">
                  <a:spcBef>
                    <a:spcPts val="0"/>
                  </a:spcBef>
                  <a:spcAft>
                    <a:spcPts val="0"/>
                  </a:spcAft>
                  <a:defRPr/>
                </a:pPr>
                <a:endParaRPr lang="en-US">
                  <a:solidFill>
                    <a:prstClr val="black"/>
                  </a:solidFill>
                  <a:ea typeface="+mn-ea"/>
                  <a:cs typeface="Arial" panose="020B0604020202020204" pitchFamily="34" charset="0"/>
                </a:endParaRPr>
              </a:p>
            </p:txBody>
          </p:sp>
        </p:grpSp>
        <p:sp>
          <p:nvSpPr>
            <p:cNvPr id="49" name="Text Box 80"/>
            <p:cNvSpPr txBox="1">
              <a:spLocks noChangeArrowheads="1"/>
            </p:cNvSpPr>
            <p:nvPr/>
          </p:nvSpPr>
          <p:spPr bwMode="auto">
            <a:xfrm>
              <a:off x="4548096" y="3945303"/>
              <a:ext cx="385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914400" fontAlgn="auto">
                <a:spcBef>
                  <a:spcPct val="50000"/>
                </a:spcBef>
                <a:spcAft>
                  <a:spcPts val="0"/>
                </a:spcAft>
                <a:buNone/>
                <a:defRPr/>
              </a:pPr>
              <a:r>
                <a:rPr lang="en-US" altLang="en-US" sz="2000" b="1">
                  <a:solidFill>
                    <a:srgbClr val="99FFCC"/>
                  </a:solidFill>
                  <a:latin typeface="Arial" panose="020B0604020202020204" pitchFamily="34" charset="0"/>
                  <a:ea typeface="+mn-ea"/>
                  <a:cs typeface="Arial" panose="020B0604020202020204" pitchFamily="34" charset="0"/>
                </a:rPr>
                <a:t>…</a:t>
              </a:r>
            </a:p>
          </p:txBody>
        </p:sp>
        <p:sp>
          <p:nvSpPr>
            <p:cNvPr id="50" name="Text Box 81"/>
            <p:cNvSpPr txBox="1">
              <a:spLocks noChangeArrowheads="1"/>
            </p:cNvSpPr>
            <p:nvPr/>
          </p:nvSpPr>
          <p:spPr bwMode="auto">
            <a:xfrm>
              <a:off x="4022633" y="4266429"/>
              <a:ext cx="1447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914400" fontAlgn="auto">
                <a:spcBef>
                  <a:spcPct val="50000"/>
                </a:spcBef>
                <a:spcAft>
                  <a:spcPts val="0"/>
                </a:spcAft>
                <a:buNone/>
                <a:defRPr/>
              </a:pPr>
              <a:r>
                <a:rPr lang="en-US" altLang="en-US" sz="1200" b="1" dirty="0">
                  <a:solidFill>
                    <a:srgbClr val="99FFCC"/>
                  </a:solidFill>
                  <a:latin typeface="Arial" panose="020B0604020202020204" pitchFamily="34" charset="0"/>
                  <a:ea typeface="+mn-ea"/>
                  <a:cs typeface="Arial" panose="020B0604020202020204" pitchFamily="34" charset="0"/>
                </a:rPr>
                <a:t>helium           iron</a:t>
              </a:r>
            </a:p>
          </p:txBody>
        </p:sp>
        <p:pic>
          <p:nvPicPr>
            <p:cNvPr id="51" name="Picture 5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3267" y="3819450"/>
              <a:ext cx="243735" cy="217792"/>
            </a:xfrm>
            <a:prstGeom prst="rect">
              <a:avLst/>
            </a:prstGeom>
          </p:spPr>
        </p:pic>
        <p:pic>
          <p:nvPicPr>
            <p:cNvPr id="52" name="Picture 5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51015" y="3987467"/>
              <a:ext cx="243735" cy="217792"/>
            </a:xfrm>
            <a:prstGeom prst="rect">
              <a:avLst/>
            </a:prstGeom>
          </p:spPr>
        </p:pic>
        <p:pic>
          <p:nvPicPr>
            <p:cNvPr id="53" name="Picture 5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72587" y="4154346"/>
              <a:ext cx="243735" cy="217792"/>
            </a:xfrm>
            <a:prstGeom prst="rect">
              <a:avLst/>
            </a:prstGeom>
          </p:spPr>
        </p:pic>
        <p:pic>
          <p:nvPicPr>
            <p:cNvPr id="54" name="Picture 5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6438" y="4283929"/>
              <a:ext cx="243735" cy="217792"/>
            </a:xfrm>
            <a:prstGeom prst="rect">
              <a:avLst/>
            </a:prstGeom>
          </p:spPr>
        </p:pic>
        <p:pic>
          <p:nvPicPr>
            <p:cNvPr id="55" name="Picture 5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5988" y="3657600"/>
              <a:ext cx="724853" cy="647700"/>
            </a:xfrm>
            <a:prstGeom prst="rect">
              <a:avLst/>
            </a:prstGeom>
          </p:spPr>
        </p:pic>
        <p:pic>
          <p:nvPicPr>
            <p:cNvPr id="56" name="Picture 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4572" y="4028722"/>
              <a:ext cx="236129" cy="210995"/>
            </a:xfrm>
            <a:prstGeom prst="rect">
              <a:avLst/>
            </a:prstGeom>
          </p:spPr>
        </p:pic>
        <p:pic>
          <p:nvPicPr>
            <p:cNvPr id="57" name="Picture 5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33249" y="3675629"/>
              <a:ext cx="729351" cy="651720"/>
            </a:xfrm>
            <a:prstGeom prst="rect">
              <a:avLst/>
            </a:prstGeom>
          </p:spPr>
        </p:pic>
      </p:grpSp>
      <p:pic>
        <p:nvPicPr>
          <p:cNvPr id="63" name="Picture 122" descr="explosion_test"/>
          <p:cNvPicPr>
            <a:picLocks noChangeAspect="1" noChangeArrowheads="1"/>
          </p:cNvPicPr>
          <p:nvPr/>
        </p:nvPicPr>
        <p:blipFill>
          <a:blip r:embed="rId9">
            <a:clrChange>
              <a:clrFrom>
                <a:srgbClr val="333C2B"/>
              </a:clrFrom>
              <a:clrTo>
                <a:srgbClr val="333C2B">
                  <a:alpha val="0"/>
                </a:srgbClr>
              </a:clrTo>
            </a:clrChange>
            <a:extLst>
              <a:ext uri="{28A0092B-C50C-407E-A947-70E740481C1C}">
                <a14:useLocalDpi xmlns:a14="http://schemas.microsoft.com/office/drawing/2010/main" val="0"/>
              </a:ext>
            </a:extLst>
          </a:blip>
          <a:srcRect/>
          <a:stretch>
            <a:fillRect/>
          </a:stretch>
        </p:blipFill>
        <p:spPr bwMode="auto">
          <a:xfrm>
            <a:off x="5029200" y="857250"/>
            <a:ext cx="19050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5027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31"/>
                                        </p:tgtEl>
                                        <p:attrNameLst>
                                          <p:attrName>ppt_c</p:attrName>
                                        </p:attrNameLst>
                                      </p:cBhvr>
                                      <p:to>
                                        <a:schemeClr val="folHlink"/>
                                      </p:to>
                                    </p:animClr>
                                  </p:sub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p:cTn id="21" dur="500" fill="hold"/>
                                        <p:tgtEl>
                                          <p:spTgt spid="46"/>
                                        </p:tgtEl>
                                        <p:attrNameLst>
                                          <p:attrName>ppt_w</p:attrName>
                                        </p:attrNameLst>
                                      </p:cBhvr>
                                      <p:tavLst>
                                        <p:tav tm="0">
                                          <p:val>
                                            <p:fltVal val="0"/>
                                          </p:val>
                                        </p:tav>
                                        <p:tav tm="100000">
                                          <p:val>
                                            <p:strVal val="#ppt_w"/>
                                          </p:val>
                                        </p:tav>
                                      </p:tavLst>
                                    </p:anim>
                                    <p:anim calcmode="lin" valueType="num">
                                      <p:cBhvr>
                                        <p:cTn id="22" dur="500" fill="hold"/>
                                        <p:tgtEl>
                                          <p:spTgt spid="46"/>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46"/>
                                        </p:tgtEl>
                                        <p:attrNameLst>
                                          <p:attrName>ppt_c</p:attrName>
                                        </p:attrNameLst>
                                      </p:cBhvr>
                                      <p:to>
                                        <a:schemeClr val="folHlink"/>
                                      </p:to>
                                    </p:animClr>
                                  </p:subTnLst>
                                </p:cTn>
                              </p:par>
                              <p:par>
                                <p:cTn id="23" presetID="1"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p:cTn id="29" dur="500" fill="hold"/>
                                        <p:tgtEl>
                                          <p:spTgt spid="30"/>
                                        </p:tgtEl>
                                        <p:attrNameLst>
                                          <p:attrName>ppt_w</p:attrName>
                                        </p:attrNameLst>
                                      </p:cBhvr>
                                      <p:tavLst>
                                        <p:tav tm="0">
                                          <p:val>
                                            <p:fltVal val="0"/>
                                          </p:val>
                                        </p:tav>
                                        <p:tav tm="100000">
                                          <p:val>
                                            <p:strVal val="#ppt_w"/>
                                          </p:val>
                                        </p:tav>
                                      </p:tavLst>
                                    </p:anim>
                                    <p:anim calcmode="lin" valueType="num">
                                      <p:cBhvr>
                                        <p:cTn id="30" dur="500" fill="hold"/>
                                        <p:tgtEl>
                                          <p:spTgt spid="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utoUpdateAnimBg="0"/>
      <p:bldP spid="31" grpId="0" autoUpdateAnimBg="0"/>
      <p:bldP spid="46"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524000" y="152400"/>
            <a:ext cx="9144000" cy="769441"/>
          </a:xfrm>
          <a:prstGeom prst="rect">
            <a:avLst/>
          </a:prstGeom>
        </p:spPr>
        <p:txBody>
          <a:bodyPr wrap="square">
            <a:spAutoFit/>
          </a:bodyPr>
          <a:lstStyle/>
          <a:p>
            <a:pPr algn="ctr">
              <a:defRPr/>
            </a:pPr>
            <a:r>
              <a:rPr lang="en-US" altLang="en-US" sz="4400" b="1" dirty="0">
                <a:solidFill>
                  <a:prstClr val="black"/>
                </a:solidFill>
              </a:rPr>
              <a:t>The Problem(s)</a:t>
            </a:r>
            <a:endParaRPr lang="en-US" sz="4400" b="1" dirty="0">
              <a:solidFill>
                <a:prstClr val="black"/>
              </a:solidFill>
            </a:endParaRPr>
          </a:p>
        </p:txBody>
      </p:sp>
      <p:sp>
        <p:nvSpPr>
          <p:cNvPr id="22" name="Content Placeholder 2"/>
          <p:cNvSpPr txBox="1">
            <a:spLocks/>
          </p:cNvSpPr>
          <p:nvPr/>
        </p:nvSpPr>
        <p:spPr>
          <a:xfrm>
            <a:off x="1678081" y="2431661"/>
            <a:ext cx="2538609" cy="2791000"/>
          </a:xfrm>
          <a:prstGeom prst="rect">
            <a:avLst/>
          </a:prstGeom>
        </p:spPr>
        <p:txBody>
          <a:bodyPr>
            <a:normAutofit/>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algn="ctr">
              <a:lnSpc>
                <a:spcPct val="110000"/>
              </a:lnSpc>
              <a:buNone/>
              <a:defRPr/>
            </a:pPr>
            <a:r>
              <a:rPr lang="en-US" altLang="en-US" sz="3200" kern="0" dirty="0">
                <a:solidFill>
                  <a:prstClr val="black"/>
                </a:solidFill>
                <a:latin typeface="Arial Black" panose="020B0A04020102020204" pitchFamily="34" charset="0"/>
              </a:rPr>
              <a:t>Nuclei are too </a:t>
            </a:r>
            <a:r>
              <a:rPr lang="en-US" altLang="en-US" sz="2000" kern="0" dirty="0">
                <a:solidFill>
                  <a:srgbClr val="FF0000"/>
                </a:solidFill>
                <a:latin typeface="Arial Black" panose="020B0A04020102020204" pitchFamily="34" charset="0"/>
              </a:rPr>
              <a:t>small</a:t>
            </a:r>
            <a:r>
              <a:rPr lang="en-US" altLang="en-US" sz="2000" kern="0" dirty="0">
                <a:solidFill>
                  <a:prstClr val="black"/>
                </a:solidFill>
                <a:latin typeface="Arial Black" panose="020B0A04020102020204" pitchFamily="34" charset="0"/>
              </a:rPr>
              <a:t> </a:t>
            </a:r>
          </a:p>
          <a:p>
            <a:pPr marL="0" algn="ctr">
              <a:lnSpc>
                <a:spcPct val="110000"/>
              </a:lnSpc>
              <a:spcBef>
                <a:spcPts val="0"/>
              </a:spcBef>
              <a:buNone/>
              <a:defRPr/>
            </a:pPr>
            <a:r>
              <a:rPr lang="en-US" altLang="en-US" sz="3200" kern="0" dirty="0">
                <a:solidFill>
                  <a:prstClr val="black"/>
                </a:solidFill>
                <a:latin typeface="Arial Black" panose="020B0A04020102020204" pitchFamily="34" charset="0"/>
              </a:rPr>
              <a:t>to see </a:t>
            </a:r>
          </a:p>
          <a:p>
            <a:pPr algn="ctr">
              <a:lnSpc>
                <a:spcPct val="110000"/>
              </a:lnSpc>
              <a:spcBef>
                <a:spcPts val="0"/>
              </a:spcBef>
              <a:buNone/>
              <a:defRPr/>
            </a:pPr>
            <a:r>
              <a:rPr lang="en-US" altLang="en-US" i="1" kern="0" dirty="0">
                <a:solidFill>
                  <a:prstClr val="black"/>
                </a:solidFill>
              </a:rPr>
              <a:t>(even with </a:t>
            </a:r>
          </a:p>
          <a:p>
            <a:pPr algn="ctr">
              <a:lnSpc>
                <a:spcPct val="110000"/>
              </a:lnSpc>
              <a:spcBef>
                <a:spcPts val="0"/>
              </a:spcBef>
              <a:buNone/>
              <a:defRPr/>
            </a:pPr>
            <a:r>
              <a:rPr lang="en-US" altLang="en-US" i="1" kern="0" dirty="0">
                <a:solidFill>
                  <a:prstClr val="black"/>
                </a:solidFill>
              </a:rPr>
              <a:t>the best microscopes!)</a:t>
            </a:r>
            <a:endParaRPr lang="en-US" altLang="en-US" sz="1600" i="1" kern="0" dirty="0">
              <a:solidFill>
                <a:prstClr val="black"/>
              </a:solidFill>
            </a:endParaRPr>
          </a:p>
        </p:txBody>
      </p:sp>
      <p:sp>
        <p:nvSpPr>
          <p:cNvPr id="23" name="TextBox 22"/>
          <p:cNvSpPr txBox="1"/>
          <p:nvPr/>
        </p:nvSpPr>
        <p:spPr>
          <a:xfrm>
            <a:off x="7789782" y="2431662"/>
            <a:ext cx="2727499" cy="2462213"/>
          </a:xfrm>
          <a:prstGeom prst="rect">
            <a:avLst/>
          </a:prstGeom>
          <a:noFill/>
        </p:spPr>
        <p:txBody>
          <a:bodyPr wrap="square">
            <a:spAutoFit/>
          </a:bodyPr>
          <a:lstStyle/>
          <a:p>
            <a:pPr algn="ctr">
              <a:defRPr/>
            </a:pPr>
            <a:r>
              <a:rPr lang="en-US" sz="2200" dirty="0">
                <a:solidFill>
                  <a:prstClr val="black"/>
                </a:solidFill>
                <a:cs typeface="Arial" charset="0"/>
              </a:rPr>
              <a:t>To make it even more interesting: FRIB studies </a:t>
            </a:r>
          </a:p>
          <a:p>
            <a:pPr algn="ctr">
              <a:defRPr/>
            </a:pPr>
            <a:r>
              <a:rPr lang="en-US" sz="2200" dirty="0">
                <a:solidFill>
                  <a:prstClr val="black"/>
                </a:solidFill>
                <a:cs typeface="Arial" charset="0"/>
              </a:rPr>
              <a:t>nuclei that are </a:t>
            </a:r>
          </a:p>
          <a:p>
            <a:pPr algn="ctr">
              <a:defRPr/>
            </a:pPr>
            <a:r>
              <a:rPr lang="en-US" sz="2200" dirty="0">
                <a:solidFill>
                  <a:srgbClr val="FF0000"/>
                </a:solidFill>
                <a:cs typeface="Arial" charset="0"/>
              </a:rPr>
              <a:t>radioactive</a:t>
            </a:r>
            <a:r>
              <a:rPr lang="en-US" sz="2200" dirty="0">
                <a:solidFill>
                  <a:prstClr val="black"/>
                </a:solidFill>
                <a:cs typeface="Arial" charset="0"/>
              </a:rPr>
              <a:t>, </a:t>
            </a:r>
          </a:p>
          <a:p>
            <a:pPr algn="ctr">
              <a:defRPr/>
            </a:pPr>
            <a:r>
              <a:rPr lang="en-US" sz="2200" dirty="0">
                <a:solidFill>
                  <a:srgbClr val="FF0000"/>
                </a:solidFill>
                <a:cs typeface="Arial" charset="0"/>
              </a:rPr>
              <a:t>short-lived</a:t>
            </a:r>
            <a:r>
              <a:rPr lang="en-US" sz="2200" dirty="0">
                <a:solidFill>
                  <a:prstClr val="black"/>
                </a:solidFill>
                <a:cs typeface="Arial" charset="0"/>
              </a:rPr>
              <a:t>, and </a:t>
            </a:r>
          </a:p>
          <a:p>
            <a:pPr algn="ctr">
              <a:defRPr/>
            </a:pPr>
            <a:r>
              <a:rPr lang="en-US" sz="2200" dirty="0">
                <a:solidFill>
                  <a:srgbClr val="FF0000"/>
                </a:solidFill>
                <a:cs typeface="Arial" charset="0"/>
              </a:rPr>
              <a:t>not found on Earth</a:t>
            </a:r>
            <a:endParaRPr lang="en-US" sz="2200" dirty="0">
              <a:solidFill>
                <a:prstClr val="black"/>
              </a:solidFill>
              <a:cs typeface="Arial" charset="0"/>
            </a:endParaRPr>
          </a:p>
        </p:txBody>
      </p:sp>
      <p:pic>
        <p:nvPicPr>
          <p:cNvPr id="24" name="Picture 2" descr="http://dclips.fundraw.com/pngmax/TheresaKnott_Microscope.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50089" y="1066800"/>
            <a:ext cx="31305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quot;No&quot; Symbol 24"/>
          <p:cNvSpPr/>
          <p:nvPr/>
        </p:nvSpPr>
        <p:spPr bwMode="auto">
          <a:xfrm rot="5400000">
            <a:off x="4216689" y="2057400"/>
            <a:ext cx="3505200" cy="3505200"/>
          </a:xfrm>
          <a:prstGeom prst="noSmoking">
            <a:avLst/>
          </a:prstGeom>
          <a:solidFill>
            <a:srgbClr val="FF0000">
              <a:alpha val="47000"/>
            </a:srgbClr>
          </a:solidFill>
          <a:ln w="3175" cap="flat" cmpd="sng" algn="ctr">
            <a:solidFill>
              <a:srgbClr val="FF0000"/>
            </a:solidFill>
            <a:prstDash val="solid"/>
            <a:round/>
            <a:headEnd type="none" w="med" len="med"/>
            <a:tailEnd type="none" w="med" len="med"/>
          </a:ln>
          <a:effectLst/>
        </p:spPr>
        <p:txBody>
          <a:bodyPr anchor="ctr"/>
          <a:lstStyle/>
          <a:p>
            <a:pPr algn="r">
              <a:defRPr/>
            </a:pPr>
            <a:endParaRPr lang="en-US">
              <a:solidFill>
                <a:prstClr val="black"/>
              </a:solidFill>
              <a:cs typeface="+mn-cs"/>
            </a:endParaRPr>
          </a:p>
        </p:txBody>
      </p:sp>
    </p:spTree>
    <p:extLst>
      <p:ext uri="{BB962C8B-B14F-4D97-AF65-F5344CB8AC3E}">
        <p14:creationId xmlns:p14="http://schemas.microsoft.com/office/powerpoint/2010/main" val="181294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xEl>
                                              <p:pRg st="1" end="1"/>
                                            </p:txEl>
                                          </p:spTgt>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grpId="0" nodeType="afterEffect">
                                  <p:stCondLst>
                                    <p:cond delay="0"/>
                                  </p:stCondLst>
                                  <p:childTnLst>
                                    <p:set>
                                      <p:cBhvr>
                                        <p:cTn id="11" dur="1" fill="hold">
                                          <p:stCondLst>
                                            <p:cond delay="0"/>
                                          </p:stCondLst>
                                        </p:cTn>
                                        <p:tgtEl>
                                          <p:spTgt spid="22">
                                            <p:txEl>
                                              <p:pRg st="2" end="2"/>
                                            </p:txEl>
                                          </p:spTgt>
                                        </p:tgtEl>
                                        <p:attrNameLst>
                                          <p:attrName>style.visibility</p:attrName>
                                        </p:attrNameLst>
                                      </p:cBhvr>
                                      <p:to>
                                        <p:strVal val="visible"/>
                                      </p:to>
                                    </p:set>
                                    <p:animEffect transition="in" filter="fade">
                                      <p:cBhvr>
                                        <p:cTn id="12" dur="2000"/>
                                        <p:tgtEl>
                                          <p:spTgt spid="22">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animEffect transition="in" filter="fade">
                                      <p:cBhvr>
                                        <p:cTn id="15" dur="2000"/>
                                        <p:tgtEl>
                                          <p:spTgt spid="22">
                                            <p:txEl>
                                              <p:pRg st="3" end="3"/>
                                            </p:txEl>
                                          </p:spTgt>
                                        </p:tgtEl>
                                      </p:cBhvr>
                                    </p:animEffect>
                                  </p:childTnLst>
                                </p:cTn>
                              </p:par>
                            </p:childTnLst>
                          </p:cTn>
                        </p:par>
                        <p:par>
                          <p:cTn id="16" fill="hold">
                            <p:stCondLst>
                              <p:cond delay="2000"/>
                            </p:stCondLst>
                            <p:childTnLst>
                              <p:par>
                                <p:cTn id="17" presetID="1" presetClass="entr" presetSubtype="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par>
                          <p:cTn id="19" fill="hold">
                            <p:stCondLst>
                              <p:cond delay="2000"/>
                            </p:stCondLst>
                            <p:childTnLst>
                              <p:par>
                                <p:cTn id="20" presetID="53" presetClass="entr" presetSubtype="16"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1000" fill="hold"/>
                                        <p:tgtEl>
                                          <p:spTgt spid="25"/>
                                        </p:tgtEl>
                                        <p:attrNameLst>
                                          <p:attrName>ppt_w</p:attrName>
                                        </p:attrNameLst>
                                      </p:cBhvr>
                                      <p:tavLst>
                                        <p:tav tm="0">
                                          <p:val>
                                            <p:fltVal val="0"/>
                                          </p:val>
                                        </p:tav>
                                        <p:tav tm="100000">
                                          <p:val>
                                            <p:strVal val="#ppt_w"/>
                                          </p:val>
                                        </p:tav>
                                      </p:tavLst>
                                    </p:anim>
                                    <p:anim calcmode="lin" valueType="num">
                                      <p:cBhvr>
                                        <p:cTn id="23" dur="1000" fill="hold"/>
                                        <p:tgtEl>
                                          <p:spTgt spid="25"/>
                                        </p:tgtEl>
                                        <p:attrNameLst>
                                          <p:attrName>ppt_h</p:attrName>
                                        </p:attrNameLst>
                                      </p:cBhvr>
                                      <p:tavLst>
                                        <p:tav tm="0">
                                          <p:val>
                                            <p:fltVal val="0"/>
                                          </p:val>
                                        </p:tav>
                                        <p:tav tm="100000">
                                          <p:val>
                                            <p:strVal val="#ppt_h"/>
                                          </p:val>
                                        </p:tav>
                                      </p:tavLst>
                                    </p:anim>
                                    <p:animEffect transition="in" filter="fade">
                                      <p:cBhvr>
                                        <p:cTn id="24" dur="1000"/>
                                        <p:tgtEl>
                                          <p:spTgt spid="25"/>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P spid="23" grpId="0"/>
    </p:bldLst>
  </p:timing>
</p:sld>
</file>

<file path=ppt/theme/theme1.xml><?xml version="1.0" encoding="utf-8"?>
<a:theme xmlns:a="http://schemas.openxmlformats.org/drawingml/2006/main" name="3_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PowerPoint-Template-16x9-v5" id="{386E0BD5-C86C-4D62-9771-31771216E89C}" vid="{4ACF4385-ADC6-4C4F-9B7B-D66EF0FAE734}"/>
    </a:ext>
  </a:extLst>
</a:theme>
</file>

<file path=ppt/theme/theme2.xml><?xml version="1.0" encoding="utf-8"?>
<a:theme xmlns:a="http://schemas.openxmlformats.org/drawingml/2006/main" name="1_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PowerPoint-Template-16x9-v5" id="{386E0BD5-C86C-4D62-9771-31771216E89C}" vid="{4ACF4385-ADC6-4C4F-9B7B-D66EF0FAE73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Archive_x0020_Date xmlns="84FA14C0-B7D1-4566-A284-79A890D0FD9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659CD9C89693C4BA4E310DBBA87C6B1" ma:contentTypeVersion="" ma:contentTypeDescription="Create a new document." ma:contentTypeScope="" ma:versionID="6050285cda2a0c67517c9403113a4233">
  <xsd:schema xmlns:xsd="http://www.w3.org/2001/XMLSchema" xmlns:xs="http://www.w3.org/2001/XMLSchema" xmlns:p="http://schemas.microsoft.com/office/2006/metadata/properties" xmlns:ns2="84FA14C0-B7D1-4566-A284-79A890D0FD95" targetNamespace="http://schemas.microsoft.com/office/2006/metadata/properties" ma:root="true" ma:fieldsID="d80a20630cd769371518b7288eedebc1" ns2:_="">
    <xsd:import namespace="84FA14C0-B7D1-4566-A284-79A890D0FD95"/>
    <xsd:element name="properties">
      <xsd:complexType>
        <xsd:sequence>
          <xsd:element name="documentManagement">
            <xsd:complexType>
              <xsd:all>
                <xsd:element ref="ns2:Archive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FA14C0-B7D1-4566-A284-79A890D0FD95" elementFormDefault="qualified">
    <xsd:import namespace="http://schemas.microsoft.com/office/2006/documentManagement/types"/>
    <xsd:import namespace="http://schemas.microsoft.com/office/infopath/2007/PartnerControls"/>
    <xsd:element name="Archive_x0020_Date" ma:index="8" nillable="true" ma:displayName="Archive Date" ma:format="DateOnly" ma:internalName="Archive_x0020_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B76CD61-6042-403B-B3F6-04E51A8FF76A}">
  <ds:schemaRefs>
    <ds:schemaRef ds:uri="http://schemas.microsoft.com/sharepoint/v3/contenttype/forms"/>
  </ds:schemaRefs>
</ds:datastoreItem>
</file>

<file path=customXml/itemProps2.xml><?xml version="1.0" encoding="utf-8"?>
<ds:datastoreItem xmlns:ds="http://schemas.openxmlformats.org/officeDocument/2006/customXml" ds:itemID="{24BA702D-F6E6-4314-8945-369A109C75F9}">
  <ds:schemaRefs>
    <ds:schemaRef ds:uri="http://purl.org/dc/dcmitype/"/>
    <ds:schemaRef ds:uri="http://purl.org/dc/elements/1.1/"/>
    <ds:schemaRef ds:uri="http://schemas.microsoft.com/office/2006/documentManagement/types"/>
    <ds:schemaRef ds:uri="http://www.w3.org/XML/1998/namespace"/>
    <ds:schemaRef ds:uri="84FA14C0-B7D1-4566-A284-79A890D0FD95"/>
    <ds:schemaRef ds:uri="http://purl.org/dc/terms/"/>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D022B04D-F2E1-4EB5-8527-6CB1FC49B1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FA14C0-B7D1-4566-A284-79A890D0FD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FRIB Presentation Template</Template>
  <TotalTime>2073</TotalTime>
  <Words>1768</Words>
  <Application>Microsoft Office PowerPoint</Application>
  <PresentationFormat>Widescreen</PresentationFormat>
  <Paragraphs>278</Paragraphs>
  <Slides>24</Slides>
  <Notes>10</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24</vt:i4>
      </vt:variant>
    </vt:vector>
  </HeadingPairs>
  <TitlesOfParts>
    <vt:vector size="40" baseType="lpstr">
      <vt:lpstr>ＭＳ Ｐゴシック</vt:lpstr>
      <vt:lpstr>Aharoni</vt:lpstr>
      <vt:lpstr>Arial</vt:lpstr>
      <vt:lpstr>Arial Black</vt:lpstr>
      <vt:lpstr>Calibri</vt:lpstr>
      <vt:lpstr>Century Gothic</vt:lpstr>
      <vt:lpstr>Helvetica</vt:lpstr>
      <vt:lpstr>Impact</vt:lpstr>
      <vt:lpstr>Lucida Grande</vt:lpstr>
      <vt:lpstr>Noto Sans Symbols</vt:lpstr>
      <vt:lpstr>Times New Roman</vt:lpstr>
      <vt:lpstr>Trebuchet MS</vt:lpstr>
      <vt:lpstr>Wingdings</vt:lpstr>
      <vt:lpstr>ヒラギノ角ゴ Pro W3</vt:lpstr>
      <vt:lpstr>3_FRIB3</vt:lpstr>
      <vt:lpstr>1_FRIB3</vt:lpstr>
      <vt:lpstr>PowerPoint Presentation</vt:lpstr>
      <vt:lpstr>Useful Information</vt:lpstr>
      <vt:lpstr>At FRIB, it’s all about the nuclei</vt:lpstr>
      <vt:lpstr>PowerPoint Presentation</vt:lpstr>
      <vt:lpstr>Periodic Table – elements by # of protons</vt:lpstr>
      <vt:lpstr>Isotopes: varieties of an element</vt:lpstr>
      <vt:lpstr>FRIB mission: study RARE isotopes</vt:lpstr>
      <vt:lpstr>How were the elements made?</vt:lpstr>
      <vt:lpstr>PowerPoint Presentation</vt:lpstr>
      <vt:lpstr>PowerPoint Presentation</vt:lpstr>
      <vt:lpstr>Linear Accelerator: one cryomodule at a time</vt:lpstr>
      <vt:lpstr>Problem: Making designer nuclei</vt:lpstr>
      <vt:lpstr>Fragment Separator (a.k.a. “the filter”)</vt:lpstr>
      <vt:lpstr>Detectors measure the invisible</vt:lpstr>
      <vt:lpstr>Who works at FRIB? Users</vt:lpstr>
      <vt:lpstr>PowerPoint Presentation</vt:lpstr>
      <vt:lpstr>Who works at FRIB? Students</vt:lpstr>
      <vt:lpstr>PowerPoint Presentation</vt:lpstr>
      <vt:lpstr>FRIB on the MSU campus</vt:lpstr>
      <vt:lpstr>Safety First</vt:lpstr>
      <vt:lpstr>PowerPoint Presentation</vt:lpstr>
      <vt:lpstr>PowerPoint Presentation</vt:lpstr>
      <vt:lpstr>Problem: Selecting one rare isotope</vt:lpstr>
      <vt:lpstr>Special COVID-19 Considerations</vt:lpstr>
    </vt:vector>
  </TitlesOfParts>
  <Company>NSCL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Engwall, Hannah</dc:creator>
  <cp:lastModifiedBy>Constan, Zachary</cp:lastModifiedBy>
  <cp:revision>188</cp:revision>
  <cp:lastPrinted>2013-06-17T20:20:32Z</cp:lastPrinted>
  <dcterms:created xsi:type="dcterms:W3CDTF">2014-10-10T17:49:08Z</dcterms:created>
  <dcterms:modified xsi:type="dcterms:W3CDTF">2025-03-11T18:30:05Z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0x0101000659CD9C89693C4BA4E310DBBA87C6B1</vt:lpwstr>
  </property>
  <property fmtid="{D5CDD505-2E9C-101B-9397-08002B2CF9AE}" pid="3" name="TemplateUrl">
    <vt:lpwstr/>
  </property>
  <property fmtid="{D5CDD505-2E9C-101B-9397-08002B2CF9AE}" pid="4" name="xd_Signature">
    <vt:bool>false</vt:bool>
  </property>
  <property fmtid="{D5CDD505-2E9C-101B-9397-08002B2CF9AE}" pid="5" name="xd_ProgID">
    <vt:lpwstr/>
  </property>
</Properties>
</file>