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3004800" cy="7315200"/>
  <p:notesSz cx="6997700" cy="9271000"/>
  <p:embeddedFontLst>
    <p:embeddedFont>
      <p:font typeface="Courgette" panose="020B0604020202020204" charset="0"/>
      <p:regular r:id="rId44"/>
    </p:embeddedFont>
    <p:embeddedFont>
      <p:font typeface="Helvetica" panose="020B0604020202020204" pitchFamily="34" charset="0"/>
      <p:regular r:id="rId45"/>
      <p:bold r:id="rId46"/>
      <p:italic r:id="rId47"/>
      <p:boldItalic r:id="rId48"/>
    </p:embeddedFont>
    <p:embeddedFont>
      <p:font typeface="Helvetica Neue" panose="020B0604020202020204" charset="0"/>
      <p:regular r:id="rId49"/>
      <p:bold r:id="rId50"/>
      <p:italic r:id="rId51"/>
      <p:boldItalic r:id="rId52"/>
    </p:embeddedFont>
    <p:embeddedFont>
      <p:font typeface="Merriweather Sans" pitchFamily="2"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6" userDrawn="1">
          <p15:clr>
            <a:srgbClr val="A4A3A4"/>
          </p15:clr>
        </p15:guide>
        <p15:guide id="2" pos="4096" userDrawn="1">
          <p15:clr>
            <a:srgbClr val="A4A3A4"/>
          </p15:clr>
        </p15:guide>
      </p15:sldGuideLst>
    </p:ext>
    <p:ext uri="{2D200454-40CA-4A62-9FC3-DE9A4176ACB9}">
      <p15:notesGuideLst xmlns:p15="http://schemas.microsoft.com/office/powerpoint/2012/main">
        <p15:guide id="1" orient="horz" pos="2920">
          <p15:clr>
            <a:srgbClr val="A4A3A4"/>
          </p15:clr>
        </p15:guide>
        <p15:guide id="2" pos="2204">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iPB3S2hkWBWyDnLpdrQLbznHks9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78" y="66"/>
      </p:cViewPr>
      <p:guideLst>
        <p:guide orient="horz" pos="96"/>
        <p:guide pos="4096"/>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1:notes"/>
          <p:cNvSpPr>
            <a:spLocks noGrp="1" noRot="1" noChangeAspect="1"/>
          </p:cNvSpPr>
          <p:nvPr>
            <p:ph type="sldImg" idx="2"/>
          </p:nvPr>
        </p:nvSpPr>
        <p:spPr>
          <a:xfrm>
            <a:off x="60325" y="388938"/>
            <a:ext cx="6878638"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 name="Google Shape;54;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SzPts val="1100"/>
              <a:buNone/>
            </a:pP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1: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 name="Google Shape;118;p11: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0: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 name="Google Shape;125;p10: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2: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3" name="Google Shape;133;p12: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0: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p20: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3: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8" name="Google Shape;148;p13: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4: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6" name="Google Shape;156;p14: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5: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4" name="Google Shape;164;p15: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46: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6: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9" name="Google Shape;179;p16: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7: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7" name="Google Shape;187;p17: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 name="Google Shape;60;p2: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8: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4" name="Google Shape;194;p18: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9: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1" name="Google Shape;201;p19: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1: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8" name="Google Shape;208;p21: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2:notes"/>
          <p:cNvSpPr>
            <a:spLocks noGrp="1" noRot="1" noChangeAspect="1"/>
          </p:cNvSpPr>
          <p:nvPr>
            <p:ph type="sldImg" idx="2"/>
          </p:nvPr>
        </p:nvSpPr>
        <p:spPr>
          <a:xfrm>
            <a:off x="60325" y="388938"/>
            <a:ext cx="6878638"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6" name="Google Shape;216;p2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SzPts val="1100"/>
              <a:buNone/>
            </a:pPr>
            <a:r>
              <a:rPr lang="en-US" sz="1300">
                <a:solidFill>
                  <a:schemeClr val="dk1"/>
                </a:solidFill>
                <a:latin typeface="Helvetica Neue"/>
                <a:ea typeface="Helvetica Neue"/>
                <a:cs typeface="Helvetica Neue"/>
                <a:sym typeface="Helvetica Neue"/>
              </a:rPr>
              <a:t>Adapt – different groups have different backgrounds AND interests!</a:t>
            </a:r>
            <a:endParaRPr/>
          </a:p>
          <a:p>
            <a:pPr marL="0" marR="0" lvl="0" indent="0" algn="l" rtl="0">
              <a:lnSpc>
                <a:spcPct val="90000"/>
              </a:lnSpc>
              <a:spcBef>
                <a:spcPts val="520"/>
              </a:spcBef>
              <a:spcAft>
                <a:spcPts val="0"/>
              </a:spcAft>
              <a:buSzPts val="1100"/>
              <a:buNone/>
            </a:pPr>
            <a:r>
              <a:rPr lang="en-US" sz="1300">
                <a:solidFill>
                  <a:schemeClr val="dk1"/>
                </a:solidFill>
                <a:latin typeface="Helvetica Neue"/>
                <a:ea typeface="Helvetica Neue"/>
                <a:cs typeface="Helvetica Neue"/>
                <a:sym typeface="Helvetica Neue"/>
              </a:rPr>
              <a:t>Flexible – Have a lot of options in case things don’t go as planned, and adjust your activity based on the looks in the audience</a:t>
            </a:r>
            <a:endParaRPr/>
          </a:p>
          <a:p>
            <a:pPr marL="0" marR="0" lvl="0" indent="0" algn="l" rtl="0">
              <a:lnSpc>
                <a:spcPct val="90000"/>
              </a:lnSpc>
              <a:spcBef>
                <a:spcPts val="520"/>
              </a:spcBef>
              <a:spcAft>
                <a:spcPts val="0"/>
              </a:spcAft>
              <a:buSzPts val="1100"/>
              <a:buNone/>
            </a:pPr>
            <a:r>
              <a:rPr lang="en-US" sz="1300">
                <a:solidFill>
                  <a:schemeClr val="dk1"/>
                </a:solidFill>
                <a:latin typeface="Helvetica Neue"/>
                <a:ea typeface="Helvetica Neue"/>
                <a:cs typeface="Helvetica Neue"/>
                <a:sym typeface="Helvetica Neue"/>
              </a:rPr>
              <a:t>Differentiate – They’re used to classrooms</a:t>
            </a:r>
            <a:endParaRPr/>
          </a:p>
          <a:p>
            <a:pPr marL="0" marR="0" lvl="0" indent="0" algn="l" rtl="0">
              <a:lnSpc>
                <a:spcPct val="90000"/>
              </a:lnSpc>
              <a:spcBef>
                <a:spcPts val="520"/>
              </a:spcBef>
              <a:spcAft>
                <a:spcPts val="0"/>
              </a:spcAft>
              <a:buSzPts val="1100"/>
              <a:buNone/>
            </a:pPr>
            <a:r>
              <a:rPr lang="en-US" sz="1300">
                <a:solidFill>
                  <a:schemeClr val="dk1"/>
                </a:solidFill>
                <a:latin typeface="Helvetica Neue"/>
                <a:ea typeface="Helvetica Neue"/>
                <a:cs typeface="Helvetica Neue"/>
                <a:sym typeface="Helvetica Neue"/>
              </a:rPr>
              <a:t>Complement – latch onto any connection with their recent learning (or the news!)</a:t>
            </a:r>
            <a:endParaRPr/>
          </a:p>
          <a:p>
            <a:pPr marL="0" marR="0" lvl="0" indent="0" algn="l" rtl="0">
              <a:lnSpc>
                <a:spcPct val="90000"/>
              </a:lnSpc>
              <a:spcBef>
                <a:spcPts val="520"/>
              </a:spcBef>
              <a:spcAft>
                <a:spcPts val="0"/>
              </a:spcAft>
              <a:buSzPts val="1100"/>
              <a:buNone/>
            </a:pPr>
            <a:r>
              <a:rPr lang="en-US" sz="1300">
                <a:solidFill>
                  <a:schemeClr val="dk1"/>
                </a:solidFill>
                <a:latin typeface="Helvetica Neue"/>
                <a:ea typeface="Helvetica Neue"/>
                <a:cs typeface="Helvetica Neue"/>
                <a:sym typeface="Helvetica Neue"/>
              </a:rPr>
              <a:t>Partner – don’t reinvent the wheel. Someone else may be able to do it better and faster. MSU has lots of resources and audiences for you!</a:t>
            </a:r>
            <a:endParaRPr/>
          </a:p>
          <a:p>
            <a:pPr marL="0" marR="0" lvl="0" indent="0" algn="l" rtl="0">
              <a:lnSpc>
                <a:spcPct val="90000"/>
              </a:lnSpc>
              <a:spcBef>
                <a:spcPts val="520"/>
              </a:spcBef>
              <a:spcAft>
                <a:spcPts val="0"/>
              </a:spcAft>
              <a:buSzPts val="1100"/>
              <a:buNone/>
            </a:pPr>
            <a:r>
              <a:rPr lang="en-US" sz="1300">
                <a:solidFill>
                  <a:schemeClr val="dk1"/>
                </a:solidFill>
                <a:latin typeface="Helvetica Neue"/>
                <a:ea typeface="Helvetica Neue"/>
                <a:cs typeface="Helvetica Neue"/>
                <a:sym typeface="Helvetica Neue"/>
              </a:rPr>
              <a:t>Leverage – make sure to incorporate what makes your program special</a:t>
            </a:r>
            <a:endParaRPr/>
          </a:p>
          <a:p>
            <a:pPr marL="0" marR="0" lvl="0" indent="0" algn="l" rtl="0">
              <a:lnSpc>
                <a:spcPct val="90000"/>
              </a:lnSpc>
              <a:spcBef>
                <a:spcPts val="520"/>
              </a:spcBef>
              <a:spcAft>
                <a:spcPts val="0"/>
              </a:spcAft>
              <a:buSzPts val="1100"/>
              <a:buNone/>
            </a:pPr>
            <a:r>
              <a:rPr lang="en-US" sz="1300">
                <a:solidFill>
                  <a:schemeClr val="dk1"/>
                </a:solidFill>
                <a:latin typeface="Helvetica Neue"/>
                <a:ea typeface="Helvetica Neue"/>
                <a:cs typeface="Helvetica Neue"/>
                <a:sym typeface="Helvetica Neue"/>
              </a:rPr>
              <a:t>Say Yes – this is a service industry</a:t>
            </a:r>
            <a:endParaRPr/>
          </a:p>
          <a:p>
            <a:pPr marL="0" marR="0" lvl="0" indent="0" algn="l" rtl="0">
              <a:lnSpc>
                <a:spcPct val="90000"/>
              </a:lnSpc>
              <a:spcBef>
                <a:spcPts val="520"/>
              </a:spcBef>
              <a:spcAft>
                <a:spcPts val="0"/>
              </a:spcAft>
              <a:buSzPts val="1100"/>
              <a:buNone/>
            </a:pPr>
            <a:r>
              <a:rPr lang="en-US" sz="1300">
                <a:solidFill>
                  <a:schemeClr val="dk1"/>
                </a:solidFill>
                <a:latin typeface="Helvetica Neue"/>
                <a:ea typeface="Helvetica Neue"/>
                <a:cs typeface="Helvetica Neue"/>
                <a:sym typeface="Helvetica Neue"/>
              </a:rPr>
              <a:t>Word – the reward for a job well done is more jobs</a:t>
            </a:r>
            <a:endParaRPr/>
          </a:p>
        </p:txBody>
      </p:sp>
      <p:sp>
        <p:nvSpPr>
          <p:cNvPr id="217" name="Google Shape;217;p2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fld id="{00000000-1234-1234-1234-123412341234}" type="slidenum">
              <a:rPr lang="en-US" sz="3000" b="0" i="0" u="none" strike="noStrike" cap="none">
                <a:solidFill>
                  <a:schemeClr val="dk1"/>
                </a:solidFill>
                <a:latin typeface="Times New Roman"/>
                <a:ea typeface="Times New Roman"/>
                <a:cs typeface="Times New Roman"/>
                <a:sym typeface="Times New Roman"/>
              </a:rPr>
              <a:t>23</a:t>
            </a:fld>
            <a:endParaRPr sz="30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3: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4" name="Google Shape;224;p23: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4: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0" name="Google Shape;230;p24: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5: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6" name="Google Shape;236;p25: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7: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3" name="Google Shape;243;p27: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8: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0" name="Google Shape;250;p28: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9:notes"/>
          <p:cNvSpPr>
            <a:spLocks noGrp="1" noRot="1" noChangeAspect="1"/>
          </p:cNvSpPr>
          <p:nvPr>
            <p:ph type="sldImg" idx="2"/>
          </p:nvPr>
        </p:nvSpPr>
        <p:spPr>
          <a:xfrm>
            <a:off x="60325" y="388938"/>
            <a:ext cx="6878638"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miter lim="800000"/>
            <a:headEnd type="none" w="sm" len="sm"/>
            <a:tailEnd type="none" w="sm" len="sm"/>
          </a:ln>
        </p:spPr>
      </p:sp>
      <p:sp>
        <p:nvSpPr>
          <p:cNvPr id="256" name="Google Shape;256;p29:notes"/>
          <p:cNvSpPr txBox="1">
            <a:spLocks noGrp="1"/>
          </p:cNvSpPr>
          <p:nvPr>
            <p:ph type="body" idx="1"/>
          </p:nvPr>
        </p:nvSpPr>
        <p:spPr>
          <a:xfrm>
            <a:off x="700088" y="4462463"/>
            <a:ext cx="5597525" cy="3649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SzPts val="1100"/>
              <a:buNone/>
            </a:pP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0325" y="388938"/>
            <a:ext cx="6878638"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 name="Google Shape;68;p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SzPts val="1100"/>
              <a:buNone/>
            </a:pPr>
            <a:r>
              <a:rPr lang="en-US" sz="1300">
                <a:solidFill>
                  <a:schemeClr val="dk1"/>
                </a:solidFill>
                <a:latin typeface="Helvetica Neue"/>
                <a:ea typeface="Helvetica Neue"/>
                <a:cs typeface="Helvetica Neue"/>
                <a:sym typeface="Helvetica Neue"/>
              </a:rPr>
              <a:t>You can’t do everything, so at least do what your boss or organization wants.</a:t>
            </a:r>
            <a:endParaRPr/>
          </a:p>
        </p:txBody>
      </p:sp>
      <p:sp>
        <p:nvSpPr>
          <p:cNvPr id="69" name="Google Shape;69;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fld id="{00000000-1234-1234-1234-123412341234}" type="slidenum">
              <a:rPr lang="en-US" sz="3000" b="0" i="0" u="none" strike="noStrike" cap="none">
                <a:solidFill>
                  <a:schemeClr val="dk1"/>
                </a:solidFill>
                <a:latin typeface="Times New Roman"/>
                <a:ea typeface="Times New Roman"/>
                <a:cs typeface="Times New Roman"/>
                <a:sym typeface="Times New Roman"/>
              </a:rPr>
              <a:t>3</a:t>
            </a:fld>
            <a:endParaRPr sz="30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1: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3" name="Google Shape;263;p31: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30: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9" name="Google Shape;269;p30: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47: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p47: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32: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2" name="Google Shape;282;p32: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3: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1" name="Google Shape;291;p33: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34: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7" name="Google Shape;297;p34: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5: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 name="Google Shape;305;p35: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6: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2" name="Google Shape;312;p36: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7: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9" name="Google Shape;319;p37: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9: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7" name="Google Shape;327;p39: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8:notes"/>
          <p:cNvSpPr>
            <a:spLocks noGrp="1" noRot="1" noChangeAspect="1"/>
          </p:cNvSpPr>
          <p:nvPr>
            <p:ph type="sldImg" idx="2"/>
          </p:nvPr>
        </p:nvSpPr>
        <p:spPr>
          <a:xfrm>
            <a:off x="60325" y="388938"/>
            <a:ext cx="6878638"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miter lim="800000"/>
            <a:headEnd type="none" w="sm" len="sm"/>
            <a:tailEnd type="none" w="sm" len="sm"/>
          </a:ln>
        </p:spPr>
      </p:sp>
      <p:sp>
        <p:nvSpPr>
          <p:cNvPr id="76" name="Google Shape;76;p8:notes"/>
          <p:cNvSpPr txBox="1">
            <a:spLocks noGrp="1"/>
          </p:cNvSpPr>
          <p:nvPr>
            <p:ph type="body" idx="1"/>
          </p:nvPr>
        </p:nvSpPr>
        <p:spPr>
          <a:xfrm>
            <a:off x="700088" y="4462463"/>
            <a:ext cx="5597525" cy="3649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SzPts val="1100"/>
              <a:buNone/>
            </a:pP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40:notes"/>
          <p:cNvSpPr>
            <a:spLocks noGrp="1" noRot="1" noChangeAspect="1"/>
          </p:cNvSpPr>
          <p:nvPr>
            <p:ph type="sldImg" idx="2"/>
          </p:nvPr>
        </p:nvSpPr>
        <p:spPr>
          <a:xfrm>
            <a:off x="60325" y="388938"/>
            <a:ext cx="6878638"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miter lim="800000"/>
            <a:headEnd type="none" w="sm" len="sm"/>
            <a:tailEnd type="none" w="sm" len="sm"/>
          </a:ln>
        </p:spPr>
      </p:sp>
      <p:sp>
        <p:nvSpPr>
          <p:cNvPr id="334" name="Google Shape;334;p40:notes"/>
          <p:cNvSpPr txBox="1">
            <a:spLocks noGrp="1"/>
          </p:cNvSpPr>
          <p:nvPr>
            <p:ph type="body" idx="1"/>
          </p:nvPr>
        </p:nvSpPr>
        <p:spPr>
          <a:xfrm>
            <a:off x="700088" y="4462463"/>
            <a:ext cx="5597525" cy="3649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SzPts val="1100"/>
              <a:buNone/>
            </a:pP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6: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1" name="Google Shape;341;p26: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9:notes"/>
          <p:cNvSpPr>
            <a:spLocks noGrp="1" noRot="1" noChangeAspect="1"/>
          </p:cNvSpPr>
          <p:nvPr>
            <p:ph type="sldImg" idx="2"/>
          </p:nvPr>
        </p:nvSpPr>
        <p:spPr>
          <a:xfrm>
            <a:off x="60325" y="388938"/>
            <a:ext cx="6878638"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miter lim="800000"/>
            <a:headEnd type="none" w="sm" len="sm"/>
            <a:tailEnd type="none" w="sm" len="sm"/>
          </a:ln>
        </p:spPr>
      </p:sp>
      <p:sp>
        <p:nvSpPr>
          <p:cNvPr id="85" name="Google Shape;85;p9:notes"/>
          <p:cNvSpPr txBox="1">
            <a:spLocks noGrp="1"/>
          </p:cNvSpPr>
          <p:nvPr>
            <p:ph type="body" idx="1"/>
          </p:nvPr>
        </p:nvSpPr>
        <p:spPr>
          <a:xfrm>
            <a:off x="700088" y="4462463"/>
            <a:ext cx="5597525" cy="3649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SzPts val="1100"/>
              <a:buNone/>
            </a:pP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a:spLocks noGrp="1" noRot="1" noChangeAspect="1"/>
          </p:cNvSpPr>
          <p:nvPr>
            <p:ph type="sldImg" idx="2"/>
          </p:nvPr>
        </p:nvSpPr>
        <p:spPr>
          <a:xfrm>
            <a:off x="60325" y="388938"/>
            <a:ext cx="6878638"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miter lim="800000"/>
            <a:headEnd type="none" w="sm" len="sm"/>
            <a:tailEnd type="none" w="sm" len="sm"/>
          </a:ln>
        </p:spPr>
      </p:sp>
      <p:sp>
        <p:nvSpPr>
          <p:cNvPr id="91" name="Google Shape;91;p4:notes"/>
          <p:cNvSpPr txBox="1">
            <a:spLocks noGrp="1"/>
          </p:cNvSpPr>
          <p:nvPr>
            <p:ph type="body" idx="1"/>
          </p:nvPr>
        </p:nvSpPr>
        <p:spPr>
          <a:xfrm>
            <a:off x="700088" y="4462463"/>
            <a:ext cx="5597525" cy="3649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SzPts val="1100"/>
              <a:buNone/>
            </a:pP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7: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8" name="Google Shape;98;p7: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a:spLocks noGrp="1" noRot="1" noChangeAspect="1"/>
          </p:cNvSpPr>
          <p:nvPr>
            <p:ph type="sldImg" idx="2"/>
          </p:nvPr>
        </p:nvSpPr>
        <p:spPr>
          <a:xfrm>
            <a:off x="60325" y="388938"/>
            <a:ext cx="6878638"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miter lim="800000"/>
            <a:headEnd type="none" w="sm" len="sm"/>
            <a:tailEnd type="none" w="sm" len="sm"/>
          </a:ln>
        </p:spPr>
      </p:sp>
      <p:sp>
        <p:nvSpPr>
          <p:cNvPr id="105" name="Google Shape;105;p5:notes"/>
          <p:cNvSpPr txBox="1">
            <a:spLocks noGrp="1"/>
          </p:cNvSpPr>
          <p:nvPr>
            <p:ph type="body" idx="1"/>
          </p:nvPr>
        </p:nvSpPr>
        <p:spPr>
          <a:xfrm>
            <a:off x="700088" y="4462463"/>
            <a:ext cx="5597525" cy="3649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SzPts val="1100"/>
              <a:buNone/>
            </a:pP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6:notes"/>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1" name="Google Shape;111;p6: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6D52DA-7EC2-A93A-E527-24C0D964EA86}"/>
              </a:ext>
            </a:extLst>
          </p:cNvPr>
          <p:cNvPicPr>
            <a:picLocks noChangeAspect="1"/>
          </p:cNvPicPr>
          <p:nvPr userDrawn="1"/>
        </p:nvPicPr>
        <p:blipFill>
          <a:blip r:embed="rId2"/>
          <a:stretch>
            <a:fillRect/>
          </a:stretch>
        </p:blipFill>
        <p:spPr>
          <a:xfrm>
            <a:off x="3007360" y="6012561"/>
            <a:ext cx="6990080" cy="682063"/>
          </a:xfrm>
          <a:prstGeom prst="rect">
            <a:avLst/>
          </a:prstGeom>
        </p:spPr>
      </p:pic>
      <p:sp>
        <p:nvSpPr>
          <p:cNvPr id="5" name="Text Box 5"/>
          <p:cNvSpPr txBox="1">
            <a:spLocks noChangeArrowheads="1"/>
          </p:cNvSpPr>
          <p:nvPr/>
        </p:nvSpPr>
        <p:spPr bwMode="auto">
          <a:xfrm>
            <a:off x="907417" y="1320800"/>
            <a:ext cx="10652411" cy="4771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2210" tIns="46105" rIns="92210" bIns="46105">
            <a:spAutoFit/>
          </a:bodyPr>
          <a:lstStyle/>
          <a:p>
            <a:pPr marL="0" marR="0" lvl="0" indent="0" algn="l" defTabSz="487525" rtl="0" eaLnBrk="0" fontAlgn="base" latinLnBrk="0" hangingPunct="0">
              <a:lnSpc>
                <a:spcPct val="90000"/>
              </a:lnSpc>
              <a:spcBef>
                <a:spcPct val="0"/>
              </a:spcBef>
              <a:spcAft>
                <a:spcPct val="0"/>
              </a:spcAft>
              <a:buClrTx/>
              <a:buSzTx/>
              <a:buFontTx/>
              <a:buNone/>
              <a:tabLst/>
              <a:defRPr/>
            </a:pPr>
            <a:endParaRPr kumimoji="0" lang="en-US" sz="2773"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167467" y="4343401"/>
            <a:ext cx="8669867" cy="1219200"/>
          </a:xfrm>
        </p:spPr>
        <p:txBody>
          <a:bodyPr/>
          <a:lstStyle>
            <a:lvl1pPr marL="0" indent="0" algn="ctr">
              <a:buNone/>
              <a:defRPr/>
            </a:lvl1pPr>
            <a:lvl2pPr marL="461110" indent="0" algn="ctr">
              <a:buNone/>
              <a:defRPr/>
            </a:lvl2pPr>
            <a:lvl3pPr marL="922217" indent="0" algn="ctr">
              <a:buNone/>
              <a:defRPr/>
            </a:lvl3pPr>
            <a:lvl4pPr marL="1383325" indent="0" algn="ctr">
              <a:buNone/>
              <a:defRPr/>
            </a:lvl4pPr>
            <a:lvl5pPr marL="1844435" indent="0" algn="ctr">
              <a:buNone/>
              <a:defRPr/>
            </a:lvl5pPr>
            <a:lvl6pPr marL="2305543" indent="0" algn="ctr">
              <a:buNone/>
              <a:defRPr/>
            </a:lvl6pPr>
            <a:lvl7pPr marL="2766652" indent="0" algn="ctr">
              <a:buNone/>
              <a:defRPr/>
            </a:lvl7pPr>
            <a:lvl8pPr marL="3227758" indent="0" algn="ctr">
              <a:buNone/>
              <a:defRPr/>
            </a:lvl8pPr>
            <a:lvl9pPr marL="3688867"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101606" y="3357103"/>
            <a:ext cx="12801599" cy="510519"/>
          </a:xfrm>
          <a:prstGeom prst="rect">
            <a:avLst/>
          </a:prstGeom>
          <a:noFill/>
          <a:ln w="12700">
            <a:noFill/>
            <a:miter lim="800000"/>
            <a:headEnd/>
            <a:tailEnd/>
          </a:ln>
        </p:spPr>
        <p:txBody>
          <a:bodyPr lIns="56061" tIns="22425" rIns="56061" bIns="22425"/>
          <a:lstStyle/>
          <a:p>
            <a:pPr lvl="0"/>
            <a:r>
              <a:rPr lang="en-US"/>
              <a:t>Click to edit Master title style</a:t>
            </a:r>
            <a:endParaRPr lang="en-US" dirty="0"/>
          </a:p>
        </p:txBody>
      </p:sp>
      <p:sp>
        <p:nvSpPr>
          <p:cNvPr id="6" name="TextBox 5"/>
          <p:cNvSpPr txBox="1"/>
          <p:nvPr userDrawn="1"/>
        </p:nvSpPr>
        <p:spPr>
          <a:xfrm>
            <a:off x="0" y="6812965"/>
            <a:ext cx="13004800" cy="454149"/>
          </a:xfrm>
          <a:prstGeom prst="rect">
            <a:avLst/>
          </a:prstGeom>
          <a:noFill/>
        </p:spPr>
        <p:txBody>
          <a:bodyPr wrap="square" lIns="92252" tIns="46126" rIns="92252" bIns="46126" rtlCol="0">
            <a:spAutoFit/>
          </a:bodyPr>
          <a:lstStyle/>
          <a:p>
            <a:pPr marL="0" marR="0" lvl="0" indent="0" algn="ctr" defTabSz="487616" rtl="0" eaLnBrk="1" fontAlgn="base" latinLnBrk="0" hangingPunct="1">
              <a:lnSpc>
                <a:spcPct val="100000"/>
              </a:lnSpc>
              <a:spcBef>
                <a:spcPct val="0"/>
              </a:spcBef>
              <a:spcAft>
                <a:spcPct val="0"/>
              </a:spcAft>
              <a:buClrTx/>
              <a:buSzTx/>
              <a:buFontTx/>
              <a:buNone/>
              <a:tabLst/>
              <a:defRPr/>
            </a:pPr>
            <a:r>
              <a:rPr kumimoji="0" lang="en-US" sz="1173" b="0" i="0" u="none" strike="noStrike" kern="1200" cap="none" spc="0" normalizeH="0" baseline="0" noProof="0" dirty="0">
                <a:ln>
                  <a:noFill/>
                </a:ln>
                <a:solidFill>
                  <a:prstClr val="black"/>
                </a:solidFill>
                <a:effectLst/>
                <a:uLnTx/>
                <a:uFillTx/>
                <a:latin typeface="Arial" pitchFamily="34" charset="0"/>
                <a:ea typeface="ヒラギノ角ゴ Pro W3"/>
                <a:cs typeface="ヒラギノ角ゴ Pro W3"/>
              </a:rPr>
              <a:t>This material is based upon work supported by the U.S. Department of Energy, Office of Science, Office of Nuclear Physics and used resources of</a:t>
            </a:r>
          </a:p>
          <a:p>
            <a:pPr marL="0" marR="0" lvl="0" indent="0" algn="ctr" defTabSz="487616" rtl="0" eaLnBrk="1" fontAlgn="base" latinLnBrk="0" hangingPunct="1">
              <a:lnSpc>
                <a:spcPct val="100000"/>
              </a:lnSpc>
              <a:spcBef>
                <a:spcPct val="0"/>
              </a:spcBef>
              <a:spcAft>
                <a:spcPct val="0"/>
              </a:spcAft>
              <a:buClrTx/>
              <a:buSzTx/>
              <a:buFontTx/>
              <a:buNone/>
              <a:tabLst/>
              <a:defRPr/>
            </a:pPr>
            <a:r>
              <a:rPr kumimoji="0" lang="en-US" sz="1173" b="0" i="0" u="none" strike="noStrike" kern="1200" cap="none" spc="0" normalizeH="0" baseline="0" noProof="0" dirty="0">
                <a:ln>
                  <a:noFill/>
                </a:ln>
                <a:solidFill>
                  <a:prstClr val="black"/>
                </a:solidFill>
                <a:effectLst/>
                <a:uLnTx/>
                <a:uFillTx/>
                <a:latin typeface="Arial" pitchFamily="34" charset="0"/>
                <a:ea typeface="ヒラギノ角ゴ Pro W3"/>
                <a:cs typeface="ヒラギノ角ゴ Pro W3"/>
              </a:rPr>
              <a:t>the Facility for Rare Isotope Beams (FRIB) Operations, which is a DOE Office of Science User Facility under Award Number DE-SC0023633.</a:t>
            </a:r>
          </a:p>
        </p:txBody>
      </p:sp>
      <p:sp>
        <p:nvSpPr>
          <p:cNvPr id="10" name="Rectangle 9"/>
          <p:cNvSpPr/>
          <p:nvPr userDrawn="1"/>
        </p:nvSpPr>
        <p:spPr>
          <a:xfrm>
            <a:off x="4282897" y="442928"/>
            <a:ext cx="3901440" cy="22399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7616"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mn-lt"/>
              <a:ea typeface="+mn-ea"/>
              <a:cs typeface="+mn-cs"/>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48960" y="583032"/>
            <a:ext cx="1706880" cy="2180151"/>
          </a:xfrm>
          <a:prstGeom prst="rect">
            <a:avLst/>
          </a:prstGeom>
        </p:spPr>
      </p:pic>
    </p:spTree>
    <p:extLst>
      <p:ext uri="{BB962C8B-B14F-4D97-AF65-F5344CB8AC3E}">
        <p14:creationId xmlns:p14="http://schemas.microsoft.com/office/powerpoint/2010/main" val="657067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19" name="Rectangle 18"/>
          <p:cNvSpPr/>
          <p:nvPr userDrawn="1"/>
        </p:nvSpPr>
        <p:spPr>
          <a:xfrm>
            <a:off x="-17152" y="6467682"/>
            <a:ext cx="13021951" cy="877824"/>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7616"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mn-lt"/>
              <a:ea typeface="+mn-ea"/>
              <a:cs typeface="+mn-cs"/>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324" y="6467682"/>
            <a:ext cx="662853" cy="780288"/>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2"/>
            <a:ext cx="13004800" cy="1069975"/>
          </a:xfrm>
          <a:prstGeom prst="rect">
            <a:avLst/>
          </a:prstGeom>
          <a:noFill/>
          <a:ln w="9525">
            <a:noFill/>
            <a:miter lim="800000"/>
            <a:headEnd/>
            <a:tailEnd/>
          </a:ln>
        </p:spPr>
      </p:pic>
      <p:sp>
        <p:nvSpPr>
          <p:cNvPr id="6" name="Text Box 5"/>
          <p:cNvSpPr txBox="1">
            <a:spLocks noChangeArrowheads="1"/>
          </p:cNvSpPr>
          <p:nvPr/>
        </p:nvSpPr>
        <p:spPr bwMode="auto">
          <a:xfrm>
            <a:off x="952575" y="1408117"/>
            <a:ext cx="11185677" cy="364324"/>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7466" tIns="48733" rIns="97466" bIns="48733">
            <a:spAutoFit/>
          </a:bodyPr>
          <a:lstStyle/>
          <a:p>
            <a:pPr marL="0" marR="0" lvl="0" indent="0" algn="l" defTabSz="487525" rtl="0" eaLnBrk="0" fontAlgn="base" latinLnBrk="0" hangingPunct="0">
              <a:lnSpc>
                <a:spcPct val="90000"/>
              </a:lnSpc>
              <a:spcBef>
                <a:spcPct val="0"/>
              </a:spcBef>
              <a:spcAft>
                <a:spcPct val="0"/>
              </a:spcAft>
              <a:buClrTx/>
              <a:buSzTx/>
              <a:buFontTx/>
              <a:buNone/>
              <a:tabLst/>
              <a:defRPr/>
            </a:pPr>
            <a:endParaRPr kumimoji="0" lang="en-US" sz="192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853021" y="3209933"/>
            <a:ext cx="13004800" cy="39388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7466" tIns="48733" rIns="97466" bIns="48733">
            <a:spAutoFit/>
          </a:bodyPr>
          <a:lstStyle/>
          <a:p>
            <a:pPr marL="0" marR="0" lvl="0" indent="0" algn="l" defTabSz="487525"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8373" y="1138240"/>
            <a:ext cx="12787089" cy="5362575"/>
          </a:xfrm>
        </p:spPr>
        <p:txBody>
          <a:bodyPr/>
          <a:lstStyle>
            <a:lvl3pPr>
              <a:defRPr sz="192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8374" y="308626"/>
            <a:ext cx="12788053" cy="510532"/>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280" smtClean="0">
                <a:solidFill>
                  <a:srgbClr val="064308"/>
                </a:solidFill>
                <a:latin typeface="Arial"/>
                <a:ea typeface="+mn-ea"/>
                <a:cs typeface="Arial"/>
              </a:defRPr>
            </a:lvl1pPr>
          </a:lstStyle>
          <a:p>
            <a:pPr defTabSz="487616" fontAlgn="base">
              <a:spcBef>
                <a:spcPct val="0"/>
              </a:spcBef>
              <a:spcAft>
                <a:spcPct val="0"/>
              </a:spcAft>
              <a:buClrTx/>
              <a:defRPr/>
            </a:pPr>
            <a:r>
              <a:rPr lang="en-US" kern="1200"/>
              <a:t>A. Presenter, 12 Month 2023</a:t>
            </a:r>
            <a:endParaRPr lang="en-US" kern="1200" dirty="0"/>
          </a:p>
        </p:txBody>
      </p:sp>
      <p:sp>
        <p:nvSpPr>
          <p:cNvPr id="10" name="Slide Number Placeholder 4"/>
          <p:cNvSpPr>
            <a:spLocks noGrp="1"/>
          </p:cNvSpPr>
          <p:nvPr>
            <p:ph type="sldNum" sz="quarter" idx="11"/>
          </p:nvPr>
        </p:nvSpPr>
        <p:spPr/>
        <p:txBody>
          <a:bodyPr/>
          <a:lstStyle>
            <a:lvl1pPr>
              <a:defRPr/>
            </a:lvl1pPr>
          </a:lstStyle>
          <a:p>
            <a:pPr defTabSz="487616" fontAlgn="base">
              <a:spcBef>
                <a:spcPct val="0"/>
              </a:spcBef>
              <a:spcAft>
                <a:spcPct val="0"/>
              </a:spcAft>
              <a:buClrTx/>
              <a:defRPr/>
            </a:pPr>
            <a:r>
              <a:rPr lang="en-US" kern="1200">
                <a:latin typeface="Arial" pitchFamily="34" charset="0"/>
              </a:rPr>
              <a:t>, Slide </a:t>
            </a:r>
            <a:fld id="{35AD4620-7552-4207-8973-898801ED212B}" type="slidenum">
              <a:rPr lang="en-US" kern="1200" smtClean="0">
                <a:latin typeface="Arial" pitchFamily="34" charset="0"/>
              </a:rPr>
              <a:pPr defTabSz="487616" fontAlgn="base">
                <a:spcBef>
                  <a:spcPct val="0"/>
                </a:spcBef>
                <a:spcAft>
                  <a:spcPct val="0"/>
                </a:spcAft>
                <a:buClrTx/>
                <a:defRPr/>
              </a:pPr>
              <a:t>‹#›</a:t>
            </a:fld>
            <a:endParaRPr lang="en-US" kern="1200" dirty="0">
              <a:latin typeface="Arial" pitchFamily="34" charset="0"/>
            </a:endParaRPr>
          </a:p>
        </p:txBody>
      </p:sp>
      <p:sp>
        <p:nvSpPr>
          <p:cNvPr id="12" name="TextBox 11"/>
          <p:cNvSpPr txBox="1"/>
          <p:nvPr userDrawn="1"/>
        </p:nvSpPr>
        <p:spPr>
          <a:xfrm>
            <a:off x="894081" y="6501697"/>
            <a:ext cx="5852159" cy="810478"/>
          </a:xfrm>
          <a:prstGeom prst="rect">
            <a:avLst/>
          </a:prstGeom>
          <a:noFill/>
        </p:spPr>
        <p:txBody>
          <a:bodyPr wrap="square" rtlCol="0">
            <a:spAutoFit/>
          </a:bodyPr>
          <a:lstStyle/>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Facility for Rare Isotope Beams</a:t>
            </a:r>
          </a:p>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U.S. Department of Energy Office of Science | Michigan State University</a:t>
            </a:r>
          </a:p>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640 South Shaw Lane • East Lansing, MI 48824, USA</a:t>
            </a:r>
          </a:p>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987081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without_header">
  <p:cSld name="without_header">
    <p:spTree>
      <p:nvGrpSpPr>
        <p:cNvPr id="1" name="Shape 22"/>
        <p:cNvGrpSpPr/>
        <p:nvPr/>
      </p:nvGrpSpPr>
      <p:grpSpPr>
        <a:xfrm>
          <a:off x="0" y="0"/>
          <a:ext cx="0" cy="0"/>
          <a:chOff x="0" y="0"/>
          <a:chExt cx="0" cy="0"/>
        </a:xfrm>
      </p:grpSpPr>
      <p:sp>
        <p:nvSpPr>
          <p:cNvPr id="24" name="Google Shape;24;p49"/>
          <p:cNvSpPr txBox="1">
            <a:spLocks noGrp="1"/>
          </p:cNvSpPr>
          <p:nvPr>
            <p:ph type="title"/>
          </p:nvPr>
        </p:nvSpPr>
        <p:spPr>
          <a:xfrm>
            <a:off x="894081" y="389467"/>
            <a:ext cx="11216640" cy="1413934"/>
          </a:xfrm>
          <a:prstGeom prst="rect">
            <a:avLst/>
          </a:prstGeom>
          <a:noFill/>
          <a:ln>
            <a:noFill/>
          </a:ln>
        </p:spPr>
        <p:txBody>
          <a:bodyPr spcFirstLastPara="1" wrap="square" lIns="91425" tIns="45700" rIns="91425" bIns="45700" anchor="t" anchorCtr="0">
            <a:noAutofit/>
          </a:bodyPr>
          <a:lstStyle>
            <a:lvl1pPr marR="0" lvl="0" algn="ctr" rtl="0">
              <a:lnSpc>
                <a:spcPct val="88000"/>
              </a:lnSpc>
              <a:spcBef>
                <a:spcPts val="0"/>
              </a:spcBef>
              <a:spcAft>
                <a:spcPts val="0"/>
              </a:spcAft>
              <a:buSzPts val="1400"/>
              <a:buNone/>
              <a:defRPr sz="3359" b="1" i="0" u="none" strike="noStrike" cap="none">
                <a:solidFill>
                  <a:schemeClr val="dk1"/>
                </a:solidFill>
                <a:latin typeface="Arial"/>
                <a:ea typeface="Arial"/>
                <a:cs typeface="Arial"/>
                <a:sym typeface="Arial"/>
              </a:defRPr>
            </a:lvl1pPr>
            <a:lvl2pPr marR="0" lvl="1"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2pPr>
            <a:lvl3pPr marR="0" lvl="2"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3pPr>
            <a:lvl4pPr marR="0" lvl="3"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4pPr>
            <a:lvl5pPr marR="0" lvl="4"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5pPr>
            <a:lvl6pPr marR="0" lvl="5"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6pPr>
            <a:lvl7pPr marR="0" lvl="6"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7pPr>
            <a:lvl8pPr marR="0" lvl="7"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8pPr>
            <a:lvl9pPr marR="0" lvl="8"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9pPr>
          </a:lstStyle>
          <a:p>
            <a:endParaRPr/>
          </a:p>
        </p:txBody>
      </p:sp>
    </p:spTree>
    <p:extLst>
      <p:ext uri="{BB962C8B-B14F-4D97-AF65-F5344CB8AC3E}">
        <p14:creationId xmlns:p14="http://schemas.microsoft.com/office/powerpoint/2010/main" val="1546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907417" y="1320800"/>
            <a:ext cx="10652411" cy="4771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2210" tIns="46105" rIns="92210" bIns="46105">
            <a:spAutoFit/>
          </a:bodyPr>
          <a:lstStyle/>
          <a:p>
            <a:pPr defTabSz="487525" eaLnBrk="0" hangingPunct="0">
              <a:lnSpc>
                <a:spcPct val="90000"/>
              </a:lnSpc>
              <a:defRPr/>
            </a:pPr>
            <a:endParaRPr lang="en-US" sz="2773" dirty="0">
              <a:latin typeface="Helvetica" pitchFamily="-107" charset="0"/>
              <a:ea typeface="ヒラギノ角ゴ Pro W3" pitchFamily="-107" charset="-128"/>
              <a:cs typeface="Arial" charset="0"/>
            </a:endParaRPr>
          </a:p>
        </p:txBody>
      </p:sp>
      <p:sp>
        <p:nvSpPr>
          <p:cNvPr id="6" name="TextBox 5"/>
          <p:cNvSpPr txBox="1"/>
          <p:nvPr userDrawn="1"/>
        </p:nvSpPr>
        <p:spPr>
          <a:xfrm>
            <a:off x="0" y="6812965"/>
            <a:ext cx="13004800" cy="454149"/>
          </a:xfrm>
          <a:prstGeom prst="rect">
            <a:avLst/>
          </a:prstGeom>
          <a:noFill/>
        </p:spPr>
        <p:txBody>
          <a:bodyPr wrap="square" lIns="92252" tIns="46126" rIns="92252" bIns="46126" rtlCol="0">
            <a:spAutoFit/>
          </a:bodyPr>
          <a:lstStyle/>
          <a:p>
            <a:pPr algn="ctr"/>
            <a:r>
              <a:rPr lang="en-US" sz="1173" kern="1200" dirty="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1173" kern="1200" dirty="0">
                <a:solidFill>
                  <a:schemeClr val="tx1"/>
                </a:solidFill>
                <a:latin typeface="+mn-lt"/>
                <a:ea typeface="ヒラギノ角ゴ Pro W3"/>
                <a:cs typeface="ヒラギノ角ゴ Pro W3"/>
              </a:rPr>
              <a:t>the</a:t>
            </a:r>
            <a:r>
              <a:rPr lang="en-US" sz="1173" kern="1200" baseline="0" dirty="0">
                <a:solidFill>
                  <a:schemeClr val="tx1"/>
                </a:solidFill>
                <a:latin typeface="+mn-lt"/>
                <a:ea typeface="ヒラギノ角ゴ Pro W3"/>
                <a:cs typeface="ヒラギノ角ゴ Pro W3"/>
              </a:rPr>
              <a:t> </a:t>
            </a:r>
            <a:r>
              <a:rPr lang="en-US" sz="1173" kern="1200" dirty="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282897" y="442928"/>
            <a:ext cx="3901440" cy="22399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93"/>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48960" y="583032"/>
            <a:ext cx="1706880" cy="2180151"/>
          </a:xfrm>
          <a:prstGeom prst="rect">
            <a:avLst/>
          </a:prstGeom>
        </p:spPr>
      </p:pic>
      <p:pic>
        <p:nvPicPr>
          <p:cNvPr id="4" name="Picture 3">
            <a:extLst>
              <a:ext uri="{FF2B5EF4-FFF2-40B4-BE49-F238E27FC236}">
                <a16:creationId xmlns:a16="http://schemas.microsoft.com/office/drawing/2014/main" id="{526D52DA-7EC2-A93A-E527-24C0D964EA86}"/>
              </a:ext>
            </a:extLst>
          </p:cNvPr>
          <p:cNvPicPr>
            <a:picLocks noChangeAspect="1"/>
          </p:cNvPicPr>
          <p:nvPr userDrawn="1"/>
        </p:nvPicPr>
        <p:blipFill>
          <a:blip r:embed="rId3"/>
          <a:srcRect r="53488"/>
          <a:stretch/>
        </p:blipFill>
        <p:spPr>
          <a:xfrm>
            <a:off x="3007360" y="6012561"/>
            <a:ext cx="3251200" cy="682063"/>
          </a:xfrm>
          <a:prstGeom prst="rect">
            <a:avLst/>
          </a:prstGeom>
        </p:spPr>
      </p:pic>
      <p:pic>
        <p:nvPicPr>
          <p:cNvPr id="3" name="Picture 2" descr="A black background with blue text&#10;&#10;AI-generated content may be incorrect.">
            <a:extLst>
              <a:ext uri="{FF2B5EF4-FFF2-40B4-BE49-F238E27FC236}">
                <a16:creationId xmlns:a16="http://schemas.microsoft.com/office/drawing/2014/main" id="{25E56C48-E97E-EB04-E105-6EE91E71CEC7}"/>
              </a:ext>
            </a:extLst>
          </p:cNvPr>
          <p:cNvPicPr>
            <a:picLocks noChangeAspect="1"/>
          </p:cNvPicPr>
          <p:nvPr userDrawn="1"/>
        </p:nvPicPr>
        <p:blipFill>
          <a:blip r:embed="rId4"/>
          <a:stretch>
            <a:fillRect/>
          </a:stretch>
        </p:blipFill>
        <p:spPr>
          <a:xfrm>
            <a:off x="6421120" y="6074840"/>
            <a:ext cx="3705802" cy="657329"/>
          </a:xfrm>
          <a:prstGeom prst="rect">
            <a:avLst/>
          </a:prstGeom>
        </p:spPr>
      </p:pic>
    </p:spTree>
    <p:extLst>
      <p:ext uri="{BB962C8B-B14F-4D97-AF65-F5344CB8AC3E}">
        <p14:creationId xmlns:p14="http://schemas.microsoft.com/office/powerpoint/2010/main" val="3937697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Rectangle 12"/>
          <p:cNvSpPr/>
          <p:nvPr userDrawn="1"/>
        </p:nvSpPr>
        <p:spPr>
          <a:xfrm>
            <a:off x="-17152" y="6467682"/>
            <a:ext cx="13021951" cy="877824"/>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7616"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mn-lt"/>
              <a:ea typeface="+mn-ea"/>
              <a:cs typeface="+mn-cs"/>
            </a:endParaRPr>
          </a:p>
        </p:txBody>
      </p:sp>
      <p:pic>
        <p:nvPicPr>
          <p:cNvPr id="5" name="Picture 7" descr="FRIB_ppt_top.jpg"/>
          <p:cNvPicPr>
            <a:picLocks noChangeAspect="1"/>
          </p:cNvPicPr>
          <p:nvPr/>
        </p:nvPicPr>
        <p:blipFill>
          <a:blip r:embed="rId2" cstate="print"/>
          <a:srcRect/>
          <a:stretch>
            <a:fillRect/>
          </a:stretch>
        </p:blipFill>
        <p:spPr bwMode="auto">
          <a:xfrm>
            <a:off x="0" y="2"/>
            <a:ext cx="13004800" cy="1069975"/>
          </a:xfrm>
          <a:prstGeom prst="rect">
            <a:avLst/>
          </a:prstGeom>
          <a:noFill/>
          <a:ln w="9525">
            <a:noFill/>
            <a:miter lim="800000"/>
            <a:headEnd/>
            <a:tailEnd/>
          </a:ln>
        </p:spPr>
      </p:pic>
      <p:sp>
        <p:nvSpPr>
          <p:cNvPr id="6" name="Text Box 5"/>
          <p:cNvSpPr txBox="1">
            <a:spLocks noChangeArrowheads="1"/>
          </p:cNvSpPr>
          <p:nvPr/>
        </p:nvSpPr>
        <p:spPr bwMode="auto">
          <a:xfrm>
            <a:off x="952575" y="1408117"/>
            <a:ext cx="11185677" cy="364324"/>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7466" tIns="48733" rIns="97466" bIns="48733">
            <a:spAutoFit/>
          </a:bodyPr>
          <a:lstStyle/>
          <a:p>
            <a:pPr marL="0" marR="0" lvl="0" indent="0" algn="l" defTabSz="487525" rtl="0" eaLnBrk="0" fontAlgn="base" latinLnBrk="0" hangingPunct="0">
              <a:lnSpc>
                <a:spcPct val="90000"/>
              </a:lnSpc>
              <a:spcBef>
                <a:spcPct val="0"/>
              </a:spcBef>
              <a:spcAft>
                <a:spcPct val="0"/>
              </a:spcAft>
              <a:buClrTx/>
              <a:buSzTx/>
              <a:buFontTx/>
              <a:buNone/>
              <a:tabLst/>
              <a:defRPr/>
            </a:pPr>
            <a:endParaRPr kumimoji="0" lang="en-US" sz="192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853021" y="3209933"/>
            <a:ext cx="13004800" cy="39388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7466" tIns="48733" rIns="97466" bIns="48733">
            <a:spAutoFit/>
          </a:bodyPr>
          <a:lstStyle/>
          <a:p>
            <a:pPr marL="0" marR="0" lvl="0" indent="0" algn="l" defTabSz="487525"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8373" y="1138240"/>
            <a:ext cx="12787089" cy="5266624"/>
          </a:xfrm>
        </p:spPr>
        <p:txBody>
          <a:bodyPr/>
          <a:lstStyle>
            <a:lvl3pPr>
              <a:defRPr sz="192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8374" y="308626"/>
            <a:ext cx="12788053" cy="510532"/>
          </a:xfrm>
        </p:spPr>
        <p:txBody>
          <a:bodyPr/>
          <a:lstStyle/>
          <a:p>
            <a:r>
              <a:rPr lang="en-US"/>
              <a:t>Click to edit Master title style</a:t>
            </a:r>
            <a:endParaRPr lang="en-US" dirty="0"/>
          </a:p>
        </p:txBody>
      </p:sp>
      <p:sp>
        <p:nvSpPr>
          <p:cNvPr id="8" name="Footer Placeholder 6"/>
          <p:cNvSpPr>
            <a:spLocks noGrp="1"/>
          </p:cNvSpPr>
          <p:nvPr>
            <p:ph type="ftr" sz="quarter" idx="10"/>
          </p:nvPr>
        </p:nvSpPr>
        <p:spPr>
          <a:xfrm>
            <a:off x="6502401" y="6780213"/>
            <a:ext cx="5418674" cy="388937"/>
          </a:xfrm>
        </p:spPr>
        <p:txBody>
          <a:bodyPr/>
          <a:lstStyle>
            <a:lvl1pPr algn="r" eaLnBrk="0" hangingPunct="0">
              <a:lnSpc>
                <a:spcPct val="90000"/>
              </a:lnSpc>
              <a:defRPr sz="1280" smtClean="0">
                <a:solidFill>
                  <a:srgbClr val="064308"/>
                </a:solidFill>
                <a:latin typeface="Arial"/>
                <a:ea typeface="+mn-ea"/>
                <a:cs typeface="Arial"/>
              </a:defRPr>
            </a:lvl1pPr>
          </a:lstStyle>
          <a:p>
            <a:pPr defTabSz="487616" fontAlgn="base">
              <a:spcBef>
                <a:spcPct val="0"/>
              </a:spcBef>
              <a:spcAft>
                <a:spcPct val="0"/>
              </a:spcAft>
              <a:buClrTx/>
              <a:defRPr/>
            </a:pPr>
            <a:r>
              <a:rPr lang="en-US" kern="1200"/>
              <a:t>A. Presenter, 12 Month 2023</a:t>
            </a:r>
            <a:endParaRPr lang="en-US" kern="1200" dirty="0"/>
          </a:p>
        </p:txBody>
      </p:sp>
      <p:sp>
        <p:nvSpPr>
          <p:cNvPr id="10" name="Slide Number Placeholder 4"/>
          <p:cNvSpPr>
            <a:spLocks noGrp="1"/>
          </p:cNvSpPr>
          <p:nvPr>
            <p:ph type="sldNum" sz="quarter" idx="11"/>
          </p:nvPr>
        </p:nvSpPr>
        <p:spPr/>
        <p:txBody>
          <a:bodyPr/>
          <a:lstStyle>
            <a:lvl1pPr>
              <a:defRPr sz="1280"/>
            </a:lvl1pPr>
          </a:lstStyle>
          <a:p>
            <a:pPr defTabSz="487616" fontAlgn="base">
              <a:spcBef>
                <a:spcPct val="0"/>
              </a:spcBef>
              <a:spcAft>
                <a:spcPct val="0"/>
              </a:spcAft>
              <a:buClrTx/>
              <a:defRPr/>
            </a:pPr>
            <a:r>
              <a:rPr lang="en-US" kern="1200">
                <a:latin typeface="Arial" pitchFamily="34" charset="0"/>
              </a:rPr>
              <a:t>, Slide </a:t>
            </a:r>
            <a:fld id="{35AD4620-7552-4207-8973-898801ED212B}" type="slidenum">
              <a:rPr lang="en-US" kern="1200" smtClean="0">
                <a:latin typeface="Arial" pitchFamily="34" charset="0"/>
              </a:rPr>
              <a:pPr defTabSz="487616" fontAlgn="base">
                <a:spcBef>
                  <a:spcPct val="0"/>
                </a:spcBef>
                <a:spcAft>
                  <a:spcPct val="0"/>
                </a:spcAft>
                <a:buClrTx/>
                <a:defRPr/>
              </a:pPr>
              <a:t>‹#›</a:t>
            </a:fld>
            <a:endParaRPr lang="en-US" kern="1200" dirty="0">
              <a:latin typeface="Arial" pitchFamily="34" charset="0"/>
            </a:endParaRPr>
          </a:p>
        </p:txBody>
      </p:sp>
      <p:sp>
        <p:nvSpPr>
          <p:cNvPr id="2" name="TextBox 1"/>
          <p:cNvSpPr txBox="1"/>
          <p:nvPr userDrawn="1"/>
        </p:nvSpPr>
        <p:spPr>
          <a:xfrm>
            <a:off x="894081" y="6501697"/>
            <a:ext cx="5852159" cy="810478"/>
          </a:xfrm>
          <a:prstGeom prst="rect">
            <a:avLst/>
          </a:prstGeom>
          <a:noFill/>
        </p:spPr>
        <p:txBody>
          <a:bodyPr wrap="square" rtlCol="0">
            <a:spAutoFit/>
          </a:bodyPr>
          <a:lstStyle/>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mn-cs"/>
              </a:rPr>
              <a:t>Facility for Rare Isotope Beams</a:t>
            </a:r>
          </a:p>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mn-cs"/>
              </a:rPr>
              <a:t>U.S. Department of Energy Office of Science | Michigan State University</a:t>
            </a:r>
          </a:p>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mn-cs"/>
              </a:rPr>
              <a:t>640 South Shaw Lane • East Lansing, MI 48824, USA</a:t>
            </a:r>
          </a:p>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mn-cs"/>
              </a:rPr>
              <a:t>frib.msu.edu</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2324" y="6467682"/>
            <a:ext cx="662853" cy="780288"/>
          </a:xfrm>
          <a:prstGeom prst="rect">
            <a:avLst/>
          </a:prstGeom>
        </p:spPr>
      </p:pic>
    </p:spTree>
    <p:extLst>
      <p:ext uri="{BB962C8B-B14F-4D97-AF65-F5344CB8AC3E}">
        <p14:creationId xmlns:p14="http://schemas.microsoft.com/office/powerpoint/2010/main" val="4257951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sp>
        <p:nvSpPr>
          <p:cNvPr id="23" name="Rectangle 22"/>
          <p:cNvSpPr/>
          <p:nvPr userDrawn="1"/>
        </p:nvSpPr>
        <p:spPr>
          <a:xfrm>
            <a:off x="-17151" y="6467682"/>
            <a:ext cx="13021952" cy="877824"/>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7616"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mn-lt"/>
              <a:ea typeface="+mn-ea"/>
              <a:cs typeface="+mn-cs"/>
            </a:endParaRPr>
          </a:p>
        </p:txBody>
      </p:sp>
      <p:pic>
        <p:nvPicPr>
          <p:cNvPr id="5" name="Picture 7" descr="FRIB_ppt_top.jpg"/>
          <p:cNvPicPr>
            <a:picLocks noChangeAspect="1"/>
          </p:cNvPicPr>
          <p:nvPr/>
        </p:nvPicPr>
        <p:blipFill>
          <a:blip r:embed="rId2" cstate="print"/>
          <a:srcRect/>
          <a:stretch>
            <a:fillRect/>
          </a:stretch>
        </p:blipFill>
        <p:spPr bwMode="auto">
          <a:xfrm>
            <a:off x="0" y="2"/>
            <a:ext cx="13004800" cy="1069975"/>
          </a:xfrm>
          <a:prstGeom prst="rect">
            <a:avLst/>
          </a:prstGeom>
          <a:noFill/>
          <a:ln w="9525">
            <a:noFill/>
            <a:miter lim="800000"/>
            <a:headEnd/>
            <a:tailEnd/>
          </a:ln>
        </p:spPr>
      </p:pic>
      <p:sp>
        <p:nvSpPr>
          <p:cNvPr id="6" name="Text Box 5"/>
          <p:cNvSpPr txBox="1">
            <a:spLocks noChangeArrowheads="1"/>
          </p:cNvSpPr>
          <p:nvPr/>
        </p:nvSpPr>
        <p:spPr bwMode="auto">
          <a:xfrm>
            <a:off x="952575" y="1408117"/>
            <a:ext cx="11185677" cy="364324"/>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7466" tIns="48733" rIns="97466" bIns="48733">
            <a:spAutoFit/>
          </a:bodyPr>
          <a:lstStyle/>
          <a:p>
            <a:pPr marL="0" marR="0" lvl="0" indent="0" algn="l" defTabSz="487525" rtl="0" eaLnBrk="0" fontAlgn="base" latinLnBrk="0" hangingPunct="0">
              <a:lnSpc>
                <a:spcPct val="90000"/>
              </a:lnSpc>
              <a:spcBef>
                <a:spcPct val="0"/>
              </a:spcBef>
              <a:spcAft>
                <a:spcPct val="0"/>
              </a:spcAft>
              <a:buClrTx/>
              <a:buSzTx/>
              <a:buFontTx/>
              <a:buNone/>
              <a:tabLst/>
              <a:defRPr/>
            </a:pPr>
            <a:endParaRPr kumimoji="0" lang="en-US" sz="192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853021" y="3209933"/>
            <a:ext cx="13004800" cy="39388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7466" tIns="48733" rIns="97466" bIns="48733">
            <a:spAutoFit/>
          </a:bodyPr>
          <a:lstStyle/>
          <a:p>
            <a:pPr marL="0" marR="0" lvl="0" indent="0" algn="l" defTabSz="487525"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8373" y="1138240"/>
            <a:ext cx="12787089" cy="4551360"/>
          </a:xfrm>
        </p:spPr>
        <p:txBody>
          <a:bodyPr/>
          <a:lstStyle>
            <a:lvl3pPr>
              <a:defRPr sz="192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8374" y="308626"/>
            <a:ext cx="12788053" cy="510532"/>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280" smtClean="0">
                <a:solidFill>
                  <a:srgbClr val="064308"/>
                </a:solidFill>
                <a:latin typeface="Arial"/>
                <a:ea typeface="+mn-ea"/>
                <a:cs typeface="Arial"/>
              </a:defRPr>
            </a:lvl1pPr>
          </a:lstStyle>
          <a:p>
            <a:pPr defTabSz="487616" fontAlgn="base">
              <a:spcBef>
                <a:spcPct val="0"/>
              </a:spcBef>
              <a:spcAft>
                <a:spcPct val="0"/>
              </a:spcAft>
              <a:buClrTx/>
              <a:defRPr/>
            </a:pPr>
            <a:r>
              <a:rPr lang="en-US" kern="1200"/>
              <a:t>A. Presenter, 12 Month 2023</a:t>
            </a:r>
            <a:endParaRPr lang="en-US" kern="1200" dirty="0"/>
          </a:p>
        </p:txBody>
      </p:sp>
      <p:sp>
        <p:nvSpPr>
          <p:cNvPr id="10" name="Slide Number Placeholder 4"/>
          <p:cNvSpPr>
            <a:spLocks noGrp="1"/>
          </p:cNvSpPr>
          <p:nvPr>
            <p:ph type="sldNum" sz="quarter" idx="11"/>
          </p:nvPr>
        </p:nvSpPr>
        <p:spPr/>
        <p:txBody>
          <a:bodyPr/>
          <a:lstStyle>
            <a:lvl1pPr>
              <a:defRPr sz="1280"/>
            </a:lvl1pPr>
          </a:lstStyle>
          <a:p>
            <a:pPr defTabSz="487616" fontAlgn="base">
              <a:spcBef>
                <a:spcPct val="0"/>
              </a:spcBef>
              <a:spcAft>
                <a:spcPct val="0"/>
              </a:spcAft>
              <a:buClrTx/>
              <a:defRPr/>
            </a:pPr>
            <a:r>
              <a:rPr lang="en-US" kern="1200">
                <a:latin typeface="Arial" pitchFamily="34" charset="0"/>
              </a:rPr>
              <a:t>, Slide </a:t>
            </a:r>
            <a:fld id="{35AD4620-7552-4207-8973-898801ED212B}" type="slidenum">
              <a:rPr lang="en-US" kern="1200" smtClean="0">
                <a:latin typeface="Arial" pitchFamily="34" charset="0"/>
              </a:rPr>
              <a:pPr defTabSz="487616" fontAlgn="base">
                <a:spcBef>
                  <a:spcPct val="0"/>
                </a:spcBef>
                <a:spcAft>
                  <a:spcPct val="0"/>
                </a:spcAft>
                <a:buClrTx/>
                <a:defRPr/>
              </a:pPr>
              <a:t>‹#›</a:t>
            </a:fld>
            <a:endParaRPr lang="en-US" kern="1200" dirty="0">
              <a:latin typeface="Arial" pitchFamily="34" charset="0"/>
            </a:endParaRPr>
          </a:p>
        </p:txBody>
      </p:sp>
      <p:sp>
        <p:nvSpPr>
          <p:cNvPr id="11" name="Rectangle 8"/>
          <p:cNvSpPr>
            <a:spLocks noChangeArrowheads="1"/>
          </p:cNvSpPr>
          <p:nvPr userDrawn="1"/>
        </p:nvSpPr>
        <p:spPr bwMode="auto">
          <a:xfrm>
            <a:off x="0" y="5770880"/>
            <a:ext cx="13004800" cy="731520"/>
          </a:xfrm>
          <a:prstGeom prst="rect">
            <a:avLst/>
          </a:prstGeom>
          <a:solidFill>
            <a:schemeClr val="bg2">
              <a:lumMod val="90000"/>
            </a:schemeClr>
          </a:solidFill>
          <a:ln w="9525">
            <a:noFill/>
            <a:miter lim="800000"/>
            <a:headEnd/>
            <a:tailEnd/>
          </a:ln>
        </p:spPr>
        <p:txBody>
          <a:bodyPr wrap="none" lIns="97492" tIns="48747" rIns="97492" bIns="48747" anchor="ctr"/>
          <a:lstStyle/>
          <a:p>
            <a:pPr marL="0" marR="0" lvl="0" indent="0" algn="l" defTabSz="487616"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12" name="Rectangle 9"/>
          <p:cNvSpPr>
            <a:spLocks noChangeArrowheads="1"/>
          </p:cNvSpPr>
          <p:nvPr userDrawn="1"/>
        </p:nvSpPr>
        <p:spPr bwMode="auto">
          <a:xfrm>
            <a:off x="0" y="6407568"/>
            <a:ext cx="13004800" cy="81280"/>
          </a:xfrm>
          <a:prstGeom prst="rect">
            <a:avLst/>
          </a:prstGeom>
          <a:solidFill>
            <a:srgbClr val="006633"/>
          </a:solidFill>
          <a:ln w="9525">
            <a:noFill/>
            <a:miter lim="800000"/>
            <a:headEnd/>
            <a:tailEnd/>
          </a:ln>
          <a:effectLst/>
        </p:spPr>
        <p:txBody>
          <a:bodyPr wrap="none" lIns="97492" tIns="48747" rIns="97492" bIns="48747" anchor="ctr"/>
          <a:lstStyle/>
          <a:p>
            <a:pPr marL="0" marR="0" lvl="0" indent="0" algn="l" defTabSz="487616"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14" name="Text Placeholder 21"/>
          <p:cNvSpPr>
            <a:spLocks noGrp="1"/>
          </p:cNvSpPr>
          <p:nvPr>
            <p:ph type="body" sz="quarter" idx="12" hasCustomPrompt="1"/>
          </p:nvPr>
        </p:nvSpPr>
        <p:spPr>
          <a:xfrm>
            <a:off x="1" y="5770880"/>
            <a:ext cx="12895462" cy="623147"/>
          </a:xfrm>
        </p:spPr>
        <p:txBody>
          <a:bodyPr anchor="ctr"/>
          <a:lstStyle>
            <a:lvl1pPr marL="146257" indent="0">
              <a:spcBef>
                <a:spcPts val="0"/>
              </a:spcBef>
              <a:buNone/>
              <a:defRPr b="1" baseline="0"/>
            </a:lvl1pPr>
          </a:lstStyle>
          <a:p>
            <a:pPr lvl="0"/>
            <a:r>
              <a:rPr lang="en-US" dirty="0"/>
              <a:t>Add takeaway message</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2324" y="6467682"/>
            <a:ext cx="662853" cy="780288"/>
          </a:xfrm>
          <a:prstGeom prst="rect">
            <a:avLst/>
          </a:prstGeom>
        </p:spPr>
      </p:pic>
      <p:sp>
        <p:nvSpPr>
          <p:cNvPr id="15" name="TextBox 14"/>
          <p:cNvSpPr txBox="1"/>
          <p:nvPr userDrawn="1"/>
        </p:nvSpPr>
        <p:spPr>
          <a:xfrm>
            <a:off x="894081" y="6501697"/>
            <a:ext cx="5852159" cy="810478"/>
          </a:xfrm>
          <a:prstGeom prst="rect">
            <a:avLst/>
          </a:prstGeom>
          <a:noFill/>
        </p:spPr>
        <p:txBody>
          <a:bodyPr wrap="square" rtlCol="0">
            <a:spAutoFit/>
          </a:bodyPr>
          <a:lstStyle/>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Facility for Rare Isotope Beams</a:t>
            </a:r>
          </a:p>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U.S. Department of Energy Office of Science | Michigan State University</a:t>
            </a:r>
          </a:p>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640 South Shaw Lane • East Lansing, MI 48824, USA</a:t>
            </a:r>
          </a:p>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1462596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sp>
        <p:nvSpPr>
          <p:cNvPr id="17" name="Rectangle 16"/>
          <p:cNvSpPr/>
          <p:nvPr userDrawn="1"/>
        </p:nvSpPr>
        <p:spPr>
          <a:xfrm>
            <a:off x="-17152" y="6467682"/>
            <a:ext cx="13021951" cy="877824"/>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7616"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mn-lt"/>
              <a:ea typeface="+mn-ea"/>
              <a:cs typeface="+mn-cs"/>
            </a:endParaRP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324" y="6467682"/>
            <a:ext cx="662853" cy="780288"/>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3004800" cy="1069975"/>
          </a:xfrm>
          <a:prstGeom prst="rect">
            <a:avLst/>
          </a:prstGeom>
          <a:noFill/>
          <a:ln w="9525">
            <a:noFill/>
            <a:miter lim="800000"/>
            <a:headEnd/>
            <a:tailEnd/>
          </a:ln>
        </p:spPr>
      </p:pic>
      <p:sp>
        <p:nvSpPr>
          <p:cNvPr id="7" name="Text Box 5"/>
          <p:cNvSpPr txBox="1">
            <a:spLocks noChangeArrowheads="1"/>
          </p:cNvSpPr>
          <p:nvPr/>
        </p:nvSpPr>
        <p:spPr bwMode="auto">
          <a:xfrm>
            <a:off x="952575" y="1408117"/>
            <a:ext cx="11185677" cy="364324"/>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7466" tIns="48733" rIns="97466" bIns="48733">
            <a:spAutoFit/>
          </a:bodyPr>
          <a:lstStyle/>
          <a:p>
            <a:pPr marL="0" marR="0" lvl="0" indent="0" algn="l" defTabSz="487525" rtl="0" eaLnBrk="0" fontAlgn="base" latinLnBrk="0" hangingPunct="0">
              <a:lnSpc>
                <a:spcPct val="90000"/>
              </a:lnSpc>
              <a:spcBef>
                <a:spcPct val="0"/>
              </a:spcBef>
              <a:spcAft>
                <a:spcPct val="0"/>
              </a:spcAft>
              <a:buClrTx/>
              <a:buSzTx/>
              <a:buFontTx/>
              <a:buNone/>
              <a:tabLst/>
              <a:defRPr/>
            </a:pPr>
            <a:endParaRPr kumimoji="0" lang="en-US" sz="192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853021" y="3209933"/>
            <a:ext cx="13004800" cy="39388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7466" tIns="48733" rIns="97466" bIns="48733">
            <a:spAutoFit/>
          </a:bodyPr>
          <a:lstStyle/>
          <a:p>
            <a:pPr marL="0" marR="0" lvl="0" indent="0" algn="l" defTabSz="487525"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2" name="Title 1"/>
          <p:cNvSpPr>
            <a:spLocks noGrp="1"/>
          </p:cNvSpPr>
          <p:nvPr>
            <p:ph type="title"/>
          </p:nvPr>
        </p:nvSpPr>
        <p:spPr>
          <a:xfrm>
            <a:off x="108380" y="304808"/>
            <a:ext cx="12788050" cy="510532"/>
          </a:xfrm>
        </p:spPr>
        <p:txBody>
          <a:bodyPr/>
          <a:lstStyle/>
          <a:p>
            <a:r>
              <a:rPr lang="en-US"/>
              <a:t>Click to edit Master title style</a:t>
            </a:r>
            <a:endParaRPr lang="en-US" dirty="0"/>
          </a:p>
        </p:txBody>
      </p:sp>
      <p:sp>
        <p:nvSpPr>
          <p:cNvPr id="3" name="Content Placeholder 2"/>
          <p:cNvSpPr>
            <a:spLocks noGrp="1"/>
          </p:cNvSpPr>
          <p:nvPr>
            <p:ph idx="1"/>
          </p:nvPr>
        </p:nvSpPr>
        <p:spPr>
          <a:xfrm>
            <a:off x="108374" y="1138240"/>
            <a:ext cx="6290816" cy="5362575"/>
          </a:xfrm>
        </p:spPr>
        <p:txBody>
          <a:bodyPr/>
          <a:lstStyle>
            <a:lvl3pPr>
              <a:defRPr sz="192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6605618" y="1143008"/>
            <a:ext cx="6290812" cy="5362575"/>
          </a:xfrm>
        </p:spPr>
        <p:txBody>
          <a:bodyPr/>
          <a:lstStyle>
            <a:lvl3pPr>
              <a:defRPr sz="192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280" smtClean="0">
                <a:solidFill>
                  <a:srgbClr val="064308"/>
                </a:solidFill>
                <a:latin typeface="Arial"/>
                <a:ea typeface="+mn-ea"/>
                <a:cs typeface="Arial"/>
              </a:defRPr>
            </a:lvl1pPr>
          </a:lstStyle>
          <a:p>
            <a:pPr defTabSz="487616" fontAlgn="base">
              <a:spcBef>
                <a:spcPct val="0"/>
              </a:spcBef>
              <a:spcAft>
                <a:spcPct val="0"/>
              </a:spcAft>
              <a:buClrTx/>
              <a:defRPr/>
            </a:pPr>
            <a:r>
              <a:rPr lang="en-US" kern="1200"/>
              <a:t>A. Presenter, 12 Month 2023</a:t>
            </a:r>
            <a:endParaRPr lang="en-US" kern="1200" dirty="0"/>
          </a:p>
        </p:txBody>
      </p:sp>
      <p:sp>
        <p:nvSpPr>
          <p:cNvPr id="11" name="Slide Number Placeholder 4"/>
          <p:cNvSpPr>
            <a:spLocks noGrp="1"/>
          </p:cNvSpPr>
          <p:nvPr>
            <p:ph type="sldNum" sz="quarter" idx="12"/>
          </p:nvPr>
        </p:nvSpPr>
        <p:spPr/>
        <p:txBody>
          <a:bodyPr/>
          <a:lstStyle>
            <a:lvl1pPr>
              <a:defRPr/>
            </a:lvl1pPr>
          </a:lstStyle>
          <a:p>
            <a:pPr defTabSz="487616" fontAlgn="base">
              <a:spcBef>
                <a:spcPct val="0"/>
              </a:spcBef>
              <a:spcAft>
                <a:spcPct val="0"/>
              </a:spcAft>
              <a:buClrTx/>
              <a:defRPr/>
            </a:pPr>
            <a:r>
              <a:rPr lang="en-US" kern="1200">
                <a:latin typeface="Arial" pitchFamily="34" charset="0"/>
              </a:rPr>
              <a:t>, Slide </a:t>
            </a:r>
            <a:fld id="{4F88C639-55E7-4D97-AC8D-4B42A67367B5}" type="slidenum">
              <a:rPr lang="en-US" kern="1200" smtClean="0">
                <a:latin typeface="Arial" pitchFamily="34" charset="0"/>
              </a:rPr>
              <a:pPr defTabSz="487616" fontAlgn="base">
                <a:spcBef>
                  <a:spcPct val="0"/>
                </a:spcBef>
                <a:spcAft>
                  <a:spcPct val="0"/>
                </a:spcAft>
                <a:buClrTx/>
                <a:defRPr/>
              </a:pPr>
              <a:t>‹#›</a:t>
            </a:fld>
            <a:endParaRPr lang="en-US" kern="1200" dirty="0">
              <a:latin typeface="Arial" pitchFamily="34" charset="0"/>
            </a:endParaRPr>
          </a:p>
        </p:txBody>
      </p:sp>
      <p:sp>
        <p:nvSpPr>
          <p:cNvPr id="13" name="TextBox 12"/>
          <p:cNvSpPr txBox="1"/>
          <p:nvPr userDrawn="1"/>
        </p:nvSpPr>
        <p:spPr>
          <a:xfrm>
            <a:off x="894081" y="6501697"/>
            <a:ext cx="5852159" cy="810478"/>
          </a:xfrm>
          <a:prstGeom prst="rect">
            <a:avLst/>
          </a:prstGeom>
          <a:noFill/>
        </p:spPr>
        <p:txBody>
          <a:bodyPr wrap="square" rtlCol="0">
            <a:spAutoFit/>
          </a:bodyPr>
          <a:lstStyle/>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Facility for Rare Isotope Beams</a:t>
            </a:r>
          </a:p>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U.S. Department of Energy Office of Science | Michigan State University</a:t>
            </a:r>
          </a:p>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640 South Shaw Lane • East Lansing, MI 48824, USA</a:t>
            </a:r>
          </a:p>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401610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sp>
        <p:nvSpPr>
          <p:cNvPr id="16" name="Rectangle 15"/>
          <p:cNvSpPr/>
          <p:nvPr userDrawn="1"/>
        </p:nvSpPr>
        <p:spPr>
          <a:xfrm>
            <a:off x="-17151" y="6467682"/>
            <a:ext cx="13021952" cy="877824"/>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7616"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mn-lt"/>
              <a:ea typeface="+mn-ea"/>
              <a:cs typeface="+mn-cs"/>
            </a:endParaRP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324" y="6467682"/>
            <a:ext cx="662853" cy="780288"/>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3004800" cy="1069975"/>
          </a:xfrm>
          <a:prstGeom prst="rect">
            <a:avLst/>
          </a:prstGeom>
          <a:noFill/>
          <a:ln w="9525">
            <a:noFill/>
            <a:miter lim="800000"/>
            <a:headEnd/>
            <a:tailEnd/>
          </a:ln>
        </p:spPr>
      </p:pic>
      <p:sp>
        <p:nvSpPr>
          <p:cNvPr id="7" name="Text Box 5"/>
          <p:cNvSpPr txBox="1">
            <a:spLocks noChangeArrowheads="1"/>
          </p:cNvSpPr>
          <p:nvPr/>
        </p:nvSpPr>
        <p:spPr bwMode="auto">
          <a:xfrm>
            <a:off x="952575" y="1408117"/>
            <a:ext cx="11185677" cy="364324"/>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7466" tIns="48733" rIns="97466" bIns="48733">
            <a:spAutoFit/>
          </a:bodyPr>
          <a:lstStyle/>
          <a:p>
            <a:pPr marL="0" marR="0" lvl="0" indent="0" algn="l" defTabSz="487525" rtl="0" eaLnBrk="0" fontAlgn="base" latinLnBrk="0" hangingPunct="0">
              <a:lnSpc>
                <a:spcPct val="90000"/>
              </a:lnSpc>
              <a:spcBef>
                <a:spcPct val="0"/>
              </a:spcBef>
              <a:spcAft>
                <a:spcPct val="0"/>
              </a:spcAft>
              <a:buClrTx/>
              <a:buSzTx/>
              <a:buFontTx/>
              <a:buNone/>
              <a:tabLst/>
              <a:defRPr/>
            </a:pPr>
            <a:endParaRPr kumimoji="0" lang="en-US" sz="192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853021" y="3209933"/>
            <a:ext cx="13004800" cy="39388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7466" tIns="48733" rIns="97466" bIns="48733">
            <a:spAutoFit/>
          </a:bodyPr>
          <a:lstStyle/>
          <a:p>
            <a:pPr marL="0" marR="0" lvl="0" indent="0" algn="l" defTabSz="487525"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2" name="Title 1"/>
          <p:cNvSpPr>
            <a:spLocks noGrp="1"/>
          </p:cNvSpPr>
          <p:nvPr>
            <p:ph type="title"/>
          </p:nvPr>
        </p:nvSpPr>
        <p:spPr>
          <a:xfrm>
            <a:off x="108374" y="304808"/>
            <a:ext cx="12788053" cy="510532"/>
          </a:xfrm>
        </p:spPr>
        <p:txBody>
          <a:bodyPr/>
          <a:lstStyle/>
          <a:p>
            <a:r>
              <a:rPr lang="en-US"/>
              <a:t>Click to edit Master title style</a:t>
            </a:r>
            <a:endParaRPr lang="en-US" dirty="0"/>
          </a:p>
        </p:txBody>
      </p:sp>
      <p:sp>
        <p:nvSpPr>
          <p:cNvPr id="3" name="Content Placeholder 2"/>
          <p:cNvSpPr>
            <a:spLocks noGrp="1"/>
          </p:cNvSpPr>
          <p:nvPr>
            <p:ph idx="1"/>
          </p:nvPr>
        </p:nvSpPr>
        <p:spPr>
          <a:xfrm>
            <a:off x="108376" y="1138246"/>
            <a:ext cx="12788059" cy="25955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108376" y="3820168"/>
            <a:ext cx="12788059" cy="25955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280" smtClean="0">
                <a:solidFill>
                  <a:srgbClr val="064308"/>
                </a:solidFill>
                <a:latin typeface="Arial"/>
                <a:ea typeface="+mn-ea"/>
                <a:cs typeface="Arial"/>
              </a:defRPr>
            </a:lvl1pPr>
          </a:lstStyle>
          <a:p>
            <a:pPr defTabSz="487616" fontAlgn="base">
              <a:spcBef>
                <a:spcPct val="0"/>
              </a:spcBef>
              <a:spcAft>
                <a:spcPct val="0"/>
              </a:spcAft>
              <a:buClrTx/>
              <a:defRPr/>
            </a:pPr>
            <a:r>
              <a:rPr lang="en-US" kern="1200"/>
              <a:t>A. Presenter, 12 Month 2023</a:t>
            </a:r>
            <a:endParaRPr lang="en-US" kern="1200" dirty="0"/>
          </a:p>
        </p:txBody>
      </p:sp>
      <p:sp>
        <p:nvSpPr>
          <p:cNvPr id="11" name="Slide Number Placeholder 4"/>
          <p:cNvSpPr>
            <a:spLocks noGrp="1"/>
          </p:cNvSpPr>
          <p:nvPr>
            <p:ph type="sldNum" sz="quarter" idx="12"/>
          </p:nvPr>
        </p:nvSpPr>
        <p:spPr/>
        <p:txBody>
          <a:bodyPr/>
          <a:lstStyle>
            <a:lvl1pPr>
              <a:defRPr/>
            </a:lvl1pPr>
          </a:lstStyle>
          <a:p>
            <a:pPr defTabSz="487616" fontAlgn="base">
              <a:spcBef>
                <a:spcPct val="0"/>
              </a:spcBef>
              <a:spcAft>
                <a:spcPct val="0"/>
              </a:spcAft>
              <a:buClrTx/>
              <a:defRPr/>
            </a:pPr>
            <a:r>
              <a:rPr lang="en-US" kern="1200">
                <a:latin typeface="Arial" pitchFamily="34" charset="0"/>
              </a:rPr>
              <a:t>, Slide </a:t>
            </a:r>
            <a:fld id="{BCDB990A-6268-4898-A641-7F04AAB15EE6}" type="slidenum">
              <a:rPr lang="en-US" kern="1200" smtClean="0">
                <a:latin typeface="Arial" pitchFamily="34" charset="0"/>
              </a:rPr>
              <a:pPr defTabSz="487616" fontAlgn="base">
                <a:spcBef>
                  <a:spcPct val="0"/>
                </a:spcBef>
                <a:spcAft>
                  <a:spcPct val="0"/>
                </a:spcAft>
                <a:buClrTx/>
                <a:defRPr/>
              </a:pPr>
              <a:t>‹#›</a:t>
            </a:fld>
            <a:endParaRPr lang="en-US" kern="1200" dirty="0">
              <a:latin typeface="Arial" pitchFamily="34" charset="0"/>
            </a:endParaRPr>
          </a:p>
        </p:txBody>
      </p:sp>
      <p:sp>
        <p:nvSpPr>
          <p:cNvPr id="13" name="TextBox 12"/>
          <p:cNvSpPr txBox="1"/>
          <p:nvPr userDrawn="1"/>
        </p:nvSpPr>
        <p:spPr>
          <a:xfrm>
            <a:off x="894081" y="6501697"/>
            <a:ext cx="5852159" cy="810478"/>
          </a:xfrm>
          <a:prstGeom prst="rect">
            <a:avLst/>
          </a:prstGeom>
          <a:noFill/>
        </p:spPr>
        <p:txBody>
          <a:bodyPr wrap="square" rtlCol="0">
            <a:spAutoFit/>
          </a:bodyPr>
          <a:lstStyle/>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Facility for Rare Isotope Beams</a:t>
            </a:r>
          </a:p>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U.S. Department of Energy Office of Science | Michigan State University</a:t>
            </a:r>
          </a:p>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640 South Shaw Lane • East Lansing, MI 48824, USA</a:t>
            </a:r>
          </a:p>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13973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sp>
        <p:nvSpPr>
          <p:cNvPr id="22" name="Rectangle 21"/>
          <p:cNvSpPr/>
          <p:nvPr userDrawn="1"/>
        </p:nvSpPr>
        <p:spPr>
          <a:xfrm>
            <a:off x="-17152" y="6467682"/>
            <a:ext cx="13021951" cy="877824"/>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7616"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mn-lt"/>
              <a:ea typeface="+mn-ea"/>
              <a:cs typeface="+mn-cs"/>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324" y="6467682"/>
            <a:ext cx="662853" cy="780288"/>
          </a:xfrm>
          <a:prstGeom prst="rect">
            <a:avLst/>
          </a:prstGeom>
        </p:spPr>
      </p:pic>
      <p:pic>
        <p:nvPicPr>
          <p:cNvPr id="8" name="Picture 4" descr="FRIB_ppt_top.jpg"/>
          <p:cNvPicPr>
            <a:picLocks noChangeAspect="1"/>
          </p:cNvPicPr>
          <p:nvPr/>
        </p:nvPicPr>
        <p:blipFill>
          <a:blip r:embed="rId3" cstate="print"/>
          <a:srcRect/>
          <a:stretch>
            <a:fillRect/>
          </a:stretch>
        </p:blipFill>
        <p:spPr bwMode="auto">
          <a:xfrm>
            <a:off x="0" y="2"/>
            <a:ext cx="13004800" cy="1069975"/>
          </a:xfrm>
          <a:prstGeom prst="rect">
            <a:avLst/>
          </a:prstGeom>
          <a:noFill/>
          <a:ln w="9525">
            <a:noFill/>
            <a:miter lim="800000"/>
            <a:headEnd/>
            <a:tailEnd/>
          </a:ln>
        </p:spPr>
      </p:pic>
      <p:sp>
        <p:nvSpPr>
          <p:cNvPr id="9" name="Text Box 5"/>
          <p:cNvSpPr txBox="1">
            <a:spLocks noChangeArrowheads="1"/>
          </p:cNvSpPr>
          <p:nvPr/>
        </p:nvSpPr>
        <p:spPr bwMode="auto">
          <a:xfrm>
            <a:off x="952575" y="1408117"/>
            <a:ext cx="11185677" cy="364324"/>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7466" tIns="48733" rIns="97466" bIns="48733">
            <a:spAutoFit/>
          </a:bodyPr>
          <a:lstStyle/>
          <a:p>
            <a:pPr marL="0" marR="0" lvl="0" indent="0" algn="l" defTabSz="487525" rtl="0" eaLnBrk="0" fontAlgn="base" latinLnBrk="0" hangingPunct="0">
              <a:lnSpc>
                <a:spcPct val="90000"/>
              </a:lnSpc>
              <a:spcBef>
                <a:spcPct val="0"/>
              </a:spcBef>
              <a:spcAft>
                <a:spcPct val="0"/>
              </a:spcAft>
              <a:buClrTx/>
              <a:buSzTx/>
              <a:buFontTx/>
              <a:buNone/>
              <a:tabLst/>
              <a:defRPr/>
            </a:pPr>
            <a:endParaRPr kumimoji="0" lang="en-US" sz="192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5853021" y="3209933"/>
            <a:ext cx="13004800" cy="39388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7466" tIns="48733" rIns="97466" bIns="48733">
            <a:spAutoFit/>
          </a:bodyPr>
          <a:lstStyle/>
          <a:p>
            <a:pPr marL="0" marR="0" lvl="0" indent="0" algn="l" defTabSz="487525"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2" name="Title 1"/>
          <p:cNvSpPr>
            <a:spLocks noGrp="1"/>
          </p:cNvSpPr>
          <p:nvPr>
            <p:ph type="title"/>
          </p:nvPr>
        </p:nvSpPr>
        <p:spPr>
          <a:xfrm>
            <a:off x="108380" y="304808"/>
            <a:ext cx="12788050" cy="510532"/>
          </a:xfrm>
        </p:spPr>
        <p:txBody>
          <a:bodyPr/>
          <a:lstStyle/>
          <a:p>
            <a:r>
              <a:rPr lang="en-US"/>
              <a:t>Click to edit Master title style</a:t>
            </a:r>
            <a:endParaRPr lang="en-US" dirty="0"/>
          </a:p>
        </p:txBody>
      </p:sp>
      <p:sp>
        <p:nvSpPr>
          <p:cNvPr id="3" name="Content Placeholder 2"/>
          <p:cNvSpPr>
            <a:spLocks noGrp="1"/>
          </p:cNvSpPr>
          <p:nvPr>
            <p:ph idx="1"/>
          </p:nvPr>
        </p:nvSpPr>
        <p:spPr>
          <a:xfrm>
            <a:off x="108375" y="1138246"/>
            <a:ext cx="6285653" cy="25955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1"/>
          </p:nvPr>
        </p:nvSpPr>
        <p:spPr>
          <a:xfrm>
            <a:off x="6578538" y="1138246"/>
            <a:ext cx="6317902" cy="25955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108388" y="3820168"/>
            <a:ext cx="6285652" cy="25955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3"/>
          </p:nvPr>
        </p:nvSpPr>
        <p:spPr>
          <a:xfrm>
            <a:off x="6578538" y="3820168"/>
            <a:ext cx="6317902" cy="25955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1280" smtClean="0">
                <a:solidFill>
                  <a:srgbClr val="064308"/>
                </a:solidFill>
                <a:latin typeface="Arial"/>
                <a:ea typeface="+mn-ea"/>
                <a:cs typeface="Arial"/>
              </a:defRPr>
            </a:lvl1pPr>
          </a:lstStyle>
          <a:p>
            <a:pPr defTabSz="487616" fontAlgn="base">
              <a:spcBef>
                <a:spcPct val="0"/>
              </a:spcBef>
              <a:spcAft>
                <a:spcPct val="0"/>
              </a:spcAft>
              <a:buClrTx/>
              <a:defRPr/>
            </a:pPr>
            <a:r>
              <a:rPr lang="en-US" kern="1200"/>
              <a:t>A. Presenter, 12 Month 2023</a:t>
            </a:r>
            <a:endParaRPr lang="en-US" kern="1200" dirty="0"/>
          </a:p>
        </p:txBody>
      </p:sp>
      <p:sp>
        <p:nvSpPr>
          <p:cNvPr id="15" name="Slide Number Placeholder 4"/>
          <p:cNvSpPr>
            <a:spLocks noGrp="1"/>
          </p:cNvSpPr>
          <p:nvPr>
            <p:ph type="sldNum" sz="quarter" idx="15"/>
          </p:nvPr>
        </p:nvSpPr>
        <p:spPr/>
        <p:txBody>
          <a:bodyPr/>
          <a:lstStyle>
            <a:lvl1pPr>
              <a:defRPr/>
            </a:lvl1pPr>
          </a:lstStyle>
          <a:p>
            <a:pPr defTabSz="487616" fontAlgn="base">
              <a:spcBef>
                <a:spcPct val="0"/>
              </a:spcBef>
              <a:spcAft>
                <a:spcPct val="0"/>
              </a:spcAft>
              <a:buClrTx/>
              <a:defRPr/>
            </a:pPr>
            <a:r>
              <a:rPr lang="en-US" kern="1200">
                <a:latin typeface="Arial" pitchFamily="34" charset="0"/>
              </a:rPr>
              <a:t>, Slide </a:t>
            </a:r>
            <a:fld id="{74887700-F8AD-4E75-9DA6-99EB4D2760D1}" type="slidenum">
              <a:rPr lang="en-US" kern="1200" smtClean="0">
                <a:latin typeface="Arial" pitchFamily="34" charset="0"/>
              </a:rPr>
              <a:pPr defTabSz="487616" fontAlgn="base">
                <a:spcBef>
                  <a:spcPct val="0"/>
                </a:spcBef>
                <a:spcAft>
                  <a:spcPct val="0"/>
                </a:spcAft>
                <a:buClrTx/>
                <a:defRPr/>
              </a:pPr>
              <a:t>‹#›</a:t>
            </a:fld>
            <a:endParaRPr lang="en-US" kern="1200" dirty="0">
              <a:latin typeface="Arial" pitchFamily="34" charset="0"/>
            </a:endParaRPr>
          </a:p>
        </p:txBody>
      </p:sp>
      <p:sp>
        <p:nvSpPr>
          <p:cNvPr id="16" name="TextBox 15"/>
          <p:cNvSpPr txBox="1"/>
          <p:nvPr userDrawn="1"/>
        </p:nvSpPr>
        <p:spPr>
          <a:xfrm>
            <a:off x="894081" y="6501697"/>
            <a:ext cx="5852159" cy="810478"/>
          </a:xfrm>
          <a:prstGeom prst="rect">
            <a:avLst/>
          </a:prstGeom>
          <a:noFill/>
        </p:spPr>
        <p:txBody>
          <a:bodyPr wrap="square" rtlCol="0">
            <a:spAutoFit/>
          </a:bodyPr>
          <a:lstStyle/>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Facility for Rare Isotope Beams</a:t>
            </a:r>
          </a:p>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U.S. Department of Energy Office of Science | Michigan State University</a:t>
            </a:r>
          </a:p>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640 South Shaw Lane • East Lansing, MI 48824, USA</a:t>
            </a:r>
          </a:p>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661203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3" name="Rectangle 12"/>
          <p:cNvSpPr/>
          <p:nvPr userDrawn="1"/>
        </p:nvSpPr>
        <p:spPr>
          <a:xfrm>
            <a:off x="-17152" y="6467682"/>
            <a:ext cx="13021951" cy="877824"/>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7616"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mn-lt"/>
              <a:ea typeface="+mn-ea"/>
              <a:cs typeface="+mn-cs"/>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324" y="6467682"/>
            <a:ext cx="662853" cy="780288"/>
          </a:xfrm>
          <a:prstGeom prst="rect">
            <a:avLst/>
          </a:prstGeom>
        </p:spPr>
      </p:pic>
      <p:pic>
        <p:nvPicPr>
          <p:cNvPr id="4" name="Picture 5" descr="FRIB_ppt_top.jpg"/>
          <p:cNvPicPr>
            <a:picLocks noChangeAspect="1"/>
          </p:cNvPicPr>
          <p:nvPr/>
        </p:nvPicPr>
        <p:blipFill>
          <a:blip r:embed="rId3" cstate="print"/>
          <a:srcRect/>
          <a:stretch>
            <a:fillRect/>
          </a:stretch>
        </p:blipFill>
        <p:spPr bwMode="auto">
          <a:xfrm>
            <a:off x="0" y="2"/>
            <a:ext cx="13004800" cy="1069975"/>
          </a:xfrm>
          <a:prstGeom prst="rect">
            <a:avLst/>
          </a:prstGeom>
          <a:noFill/>
          <a:ln w="9525">
            <a:noFill/>
            <a:miter lim="800000"/>
            <a:headEnd/>
            <a:tailEnd/>
          </a:ln>
        </p:spPr>
      </p:pic>
      <p:sp>
        <p:nvSpPr>
          <p:cNvPr id="5" name="Text Box 5"/>
          <p:cNvSpPr txBox="1">
            <a:spLocks noChangeArrowheads="1"/>
          </p:cNvSpPr>
          <p:nvPr/>
        </p:nvSpPr>
        <p:spPr bwMode="auto">
          <a:xfrm>
            <a:off x="952575" y="1408117"/>
            <a:ext cx="11185677" cy="364324"/>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7466" tIns="48733" rIns="97466" bIns="48733">
            <a:spAutoFit/>
          </a:bodyPr>
          <a:lstStyle/>
          <a:p>
            <a:pPr marL="0" marR="0" lvl="0" indent="0" algn="l" defTabSz="487525" rtl="0" eaLnBrk="0" fontAlgn="base" latinLnBrk="0" hangingPunct="0">
              <a:lnSpc>
                <a:spcPct val="90000"/>
              </a:lnSpc>
              <a:spcBef>
                <a:spcPct val="0"/>
              </a:spcBef>
              <a:spcAft>
                <a:spcPct val="0"/>
              </a:spcAft>
              <a:buClrTx/>
              <a:buSzTx/>
              <a:buFontTx/>
              <a:buNone/>
              <a:tabLst/>
              <a:defRPr/>
            </a:pPr>
            <a:endParaRPr kumimoji="0" lang="en-US" sz="192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853021" y="3209933"/>
            <a:ext cx="13004800" cy="39388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7466" tIns="48733" rIns="97466" bIns="48733">
            <a:spAutoFit/>
          </a:bodyPr>
          <a:lstStyle/>
          <a:p>
            <a:pPr marL="0" marR="0" lvl="0" indent="0" algn="l" defTabSz="487525"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2" name="Title 1"/>
          <p:cNvSpPr>
            <a:spLocks noGrp="1"/>
          </p:cNvSpPr>
          <p:nvPr>
            <p:ph type="title"/>
          </p:nvPr>
        </p:nvSpPr>
        <p:spPr>
          <a:xfrm>
            <a:off x="108374" y="304808"/>
            <a:ext cx="12788053" cy="510532"/>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280" smtClean="0">
                <a:solidFill>
                  <a:srgbClr val="064308"/>
                </a:solidFill>
                <a:latin typeface="Arial"/>
                <a:ea typeface="+mn-ea"/>
                <a:cs typeface="Arial"/>
              </a:defRPr>
            </a:lvl1pPr>
          </a:lstStyle>
          <a:p>
            <a:pPr defTabSz="487616" fontAlgn="base">
              <a:spcBef>
                <a:spcPct val="0"/>
              </a:spcBef>
              <a:spcAft>
                <a:spcPct val="0"/>
              </a:spcAft>
              <a:buClrTx/>
              <a:defRPr/>
            </a:pPr>
            <a:r>
              <a:rPr lang="en-US" kern="1200"/>
              <a:t>A. Presenter, 12 Month 2023</a:t>
            </a:r>
            <a:endParaRPr lang="en-US" kern="1200" dirty="0"/>
          </a:p>
        </p:txBody>
      </p:sp>
      <p:sp>
        <p:nvSpPr>
          <p:cNvPr id="8" name="Slide Number Placeholder 4"/>
          <p:cNvSpPr>
            <a:spLocks noGrp="1"/>
          </p:cNvSpPr>
          <p:nvPr>
            <p:ph type="sldNum" sz="quarter" idx="11"/>
          </p:nvPr>
        </p:nvSpPr>
        <p:spPr/>
        <p:txBody>
          <a:bodyPr/>
          <a:lstStyle>
            <a:lvl1pPr>
              <a:defRPr/>
            </a:lvl1pPr>
          </a:lstStyle>
          <a:p>
            <a:pPr defTabSz="487616" fontAlgn="base">
              <a:spcBef>
                <a:spcPct val="0"/>
              </a:spcBef>
              <a:spcAft>
                <a:spcPct val="0"/>
              </a:spcAft>
              <a:buClrTx/>
              <a:defRPr/>
            </a:pPr>
            <a:r>
              <a:rPr lang="en-US" kern="1200">
                <a:latin typeface="Arial" pitchFamily="34" charset="0"/>
              </a:rPr>
              <a:t>, Slide </a:t>
            </a:r>
            <a:fld id="{CF988859-7953-4624-98C4-717249B46A15}" type="slidenum">
              <a:rPr lang="en-US" kern="1200" smtClean="0">
                <a:latin typeface="Arial" pitchFamily="34" charset="0"/>
              </a:rPr>
              <a:pPr defTabSz="487616" fontAlgn="base">
                <a:spcBef>
                  <a:spcPct val="0"/>
                </a:spcBef>
                <a:spcAft>
                  <a:spcPct val="0"/>
                </a:spcAft>
                <a:buClrTx/>
                <a:defRPr/>
              </a:pPr>
              <a:t>‹#›</a:t>
            </a:fld>
            <a:endParaRPr lang="en-US" kern="1200" dirty="0">
              <a:latin typeface="Arial" pitchFamily="34" charset="0"/>
            </a:endParaRPr>
          </a:p>
        </p:txBody>
      </p:sp>
      <p:sp>
        <p:nvSpPr>
          <p:cNvPr id="11" name="TextBox 10"/>
          <p:cNvSpPr txBox="1"/>
          <p:nvPr userDrawn="1"/>
        </p:nvSpPr>
        <p:spPr>
          <a:xfrm>
            <a:off x="894081" y="6501697"/>
            <a:ext cx="5852159" cy="810478"/>
          </a:xfrm>
          <a:prstGeom prst="rect">
            <a:avLst/>
          </a:prstGeom>
          <a:noFill/>
        </p:spPr>
        <p:txBody>
          <a:bodyPr wrap="square" rtlCol="0">
            <a:spAutoFit/>
          </a:bodyPr>
          <a:lstStyle/>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Facility for Rare Isotope Beams</a:t>
            </a:r>
          </a:p>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U.S. Department of Energy Office of Science | Michigan State University</a:t>
            </a:r>
          </a:p>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640 South Shaw Lane • East Lansing, MI 48824, USA</a:t>
            </a:r>
          </a:p>
          <a:p>
            <a:pPr marL="0" marR="0" lvl="0" indent="0" algn="l" defTabSz="487616" rtl="0" eaLnBrk="1" fontAlgn="base" latinLnBrk="0" hangingPunct="1">
              <a:lnSpc>
                <a:spcPts val="1387"/>
              </a:lnSpc>
              <a:spcBef>
                <a:spcPct val="0"/>
              </a:spcBef>
              <a:spcAft>
                <a:spcPct val="0"/>
              </a:spcAft>
              <a:buClrTx/>
              <a:buSzTx/>
              <a:buFontTx/>
              <a:buNone/>
              <a:tabLst/>
              <a:defRPr/>
            </a:pPr>
            <a:r>
              <a:rPr kumimoji="0" lang="en-US" sz="1280" b="0" i="0" u="none" strike="noStrike" kern="1200" cap="none" spc="0" normalizeH="0" baseline="0" noProof="0" dirty="0">
                <a:ln>
                  <a:noFill/>
                </a:ln>
                <a:solidFill>
                  <a:prstClr val="black"/>
                </a:solidFill>
                <a:effectLst/>
                <a:uLnTx/>
                <a:uFillTx/>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1127324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2"/>
            <a:ext cx="13004800" cy="1069975"/>
          </a:xfrm>
          <a:prstGeom prst="rect">
            <a:avLst/>
          </a:prstGeom>
          <a:noFill/>
          <a:ln w="9525">
            <a:noFill/>
            <a:miter lim="800000"/>
            <a:headEnd/>
            <a:tailEnd/>
          </a:ln>
        </p:spPr>
      </p:pic>
      <p:sp>
        <p:nvSpPr>
          <p:cNvPr id="5" name="Text Box 5"/>
          <p:cNvSpPr txBox="1">
            <a:spLocks noChangeArrowheads="1"/>
          </p:cNvSpPr>
          <p:nvPr/>
        </p:nvSpPr>
        <p:spPr bwMode="auto">
          <a:xfrm>
            <a:off x="952575" y="1408117"/>
            <a:ext cx="11185677" cy="364324"/>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7466" tIns="48733" rIns="97466" bIns="48733">
            <a:spAutoFit/>
          </a:bodyPr>
          <a:lstStyle/>
          <a:p>
            <a:pPr marL="0" marR="0" lvl="0" indent="0" algn="l" defTabSz="487525" rtl="0" eaLnBrk="0" fontAlgn="base" latinLnBrk="0" hangingPunct="0">
              <a:lnSpc>
                <a:spcPct val="90000"/>
              </a:lnSpc>
              <a:spcBef>
                <a:spcPct val="0"/>
              </a:spcBef>
              <a:spcAft>
                <a:spcPct val="0"/>
              </a:spcAft>
              <a:buClrTx/>
              <a:buSzTx/>
              <a:buFontTx/>
              <a:buNone/>
              <a:tabLst/>
              <a:defRPr/>
            </a:pPr>
            <a:endParaRPr kumimoji="0" lang="en-US" sz="192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5853021" y="3209933"/>
            <a:ext cx="13004800" cy="39388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7466" tIns="48733" rIns="97466" bIns="48733">
            <a:spAutoFit/>
          </a:bodyPr>
          <a:lstStyle/>
          <a:p>
            <a:pPr marL="0" marR="0" lvl="0" indent="0" algn="l" defTabSz="487525"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2" name="Title 1"/>
          <p:cNvSpPr>
            <a:spLocks noGrp="1"/>
          </p:cNvSpPr>
          <p:nvPr>
            <p:ph type="title"/>
          </p:nvPr>
        </p:nvSpPr>
        <p:spPr>
          <a:xfrm>
            <a:off x="108374" y="304808"/>
            <a:ext cx="12788053" cy="510532"/>
          </a:xfrm>
        </p:spPr>
        <p:txBody>
          <a:bodyPr/>
          <a:lstStyle/>
          <a:p>
            <a:r>
              <a:rPr lang="en-US"/>
              <a:t>Click to edit Master title style</a:t>
            </a:r>
            <a:endParaRPr lang="en-US" dirty="0"/>
          </a:p>
        </p:txBody>
      </p:sp>
      <p:sp>
        <p:nvSpPr>
          <p:cNvPr id="9" name="Rectangle 8"/>
          <p:cNvSpPr/>
          <p:nvPr userDrawn="1"/>
        </p:nvSpPr>
        <p:spPr>
          <a:xfrm>
            <a:off x="-17151" y="6467682"/>
            <a:ext cx="13004800" cy="877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87616" rtl="0" eaLnBrk="1" fontAlgn="base" latinLnBrk="0" hangingPunct="1">
              <a:lnSpc>
                <a:spcPct val="100000"/>
              </a:lnSpc>
              <a:spcBef>
                <a:spcPct val="0"/>
              </a:spcBef>
              <a:spcAft>
                <a:spcPct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mn-lt"/>
              <a:ea typeface="+mn-ea"/>
              <a:cs typeface="+mn-cs"/>
            </a:endParaRPr>
          </a:p>
        </p:txBody>
      </p:sp>
    </p:spTree>
    <p:extLst>
      <p:ext uri="{BB962C8B-B14F-4D97-AF65-F5344CB8AC3E}">
        <p14:creationId xmlns:p14="http://schemas.microsoft.com/office/powerpoint/2010/main" val="269911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7518" y="85256"/>
            <a:ext cx="12789774" cy="510532"/>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107518" y="1138240"/>
            <a:ext cx="12789774" cy="53625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6"/>
          <p:cNvSpPr>
            <a:spLocks noGrp="1"/>
          </p:cNvSpPr>
          <p:nvPr>
            <p:ph type="ftr" sz="quarter" idx="3"/>
          </p:nvPr>
        </p:nvSpPr>
        <p:spPr>
          <a:xfrm>
            <a:off x="5888974" y="6780213"/>
            <a:ext cx="6032101" cy="388937"/>
          </a:xfrm>
          <a:prstGeom prst="rect">
            <a:avLst/>
          </a:prstGeom>
        </p:spPr>
        <p:txBody>
          <a:bodyPr lIns="0" tIns="45712" rIns="0" bIns="45712" anchor="b"/>
          <a:lstStyle>
            <a:lvl1pPr algn="r" eaLnBrk="0" hangingPunct="0">
              <a:lnSpc>
                <a:spcPct val="90000"/>
              </a:lnSpc>
              <a:defRPr sz="1280" smtClean="0">
                <a:solidFill>
                  <a:srgbClr val="064308"/>
                </a:solidFill>
                <a:latin typeface="Arial"/>
                <a:ea typeface="+mn-ea"/>
                <a:cs typeface="Arial"/>
              </a:defRPr>
            </a:lvl1pPr>
          </a:lstStyle>
          <a:p>
            <a:pPr defTabSz="487616" fontAlgn="base">
              <a:spcBef>
                <a:spcPct val="0"/>
              </a:spcBef>
              <a:spcAft>
                <a:spcPct val="0"/>
              </a:spcAft>
              <a:buClrTx/>
              <a:defRPr/>
            </a:pPr>
            <a:r>
              <a:rPr lang="en-US" kern="1200"/>
              <a:t>A. Presenter, 12 Month 2023</a:t>
            </a:r>
            <a:endParaRPr lang="en-US" kern="1200" dirty="0"/>
          </a:p>
        </p:txBody>
      </p:sp>
      <p:sp>
        <p:nvSpPr>
          <p:cNvPr id="9" name="Slide Number Placeholder 4"/>
          <p:cNvSpPr>
            <a:spLocks noGrp="1"/>
          </p:cNvSpPr>
          <p:nvPr>
            <p:ph type="sldNum" sz="quarter" idx="4"/>
          </p:nvPr>
        </p:nvSpPr>
        <p:spPr>
          <a:xfrm>
            <a:off x="11921067" y="6780213"/>
            <a:ext cx="1083733" cy="388937"/>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1280">
                <a:solidFill>
                  <a:srgbClr val="064308"/>
                </a:solidFill>
                <a:ea typeface="ヒラギノ角ゴ Pro W3" charset="-128"/>
                <a:cs typeface="+mn-cs"/>
              </a:defRPr>
            </a:lvl1pPr>
          </a:lstStyle>
          <a:p>
            <a:pPr defTabSz="487616" fontAlgn="base">
              <a:spcBef>
                <a:spcPct val="0"/>
              </a:spcBef>
              <a:spcAft>
                <a:spcPct val="0"/>
              </a:spcAft>
              <a:buClrTx/>
              <a:defRPr/>
            </a:pPr>
            <a:r>
              <a:rPr lang="en-US" kern="1200">
                <a:latin typeface="Arial" pitchFamily="34" charset="0"/>
              </a:rPr>
              <a:t>, Slide </a:t>
            </a:r>
            <a:fld id="{D30A2C6D-39BC-4576-856C-8743CF76CCF1}" type="slidenum">
              <a:rPr lang="en-US" kern="1200" smtClean="0">
                <a:latin typeface="Arial" pitchFamily="34" charset="0"/>
              </a:rPr>
              <a:pPr defTabSz="487616" fontAlgn="base">
                <a:spcBef>
                  <a:spcPct val="0"/>
                </a:spcBef>
                <a:spcAft>
                  <a:spcPct val="0"/>
                </a:spcAft>
                <a:buClrTx/>
                <a:defRPr/>
              </a:pPr>
              <a:t>‹#›</a:t>
            </a:fld>
            <a:endParaRPr lang="en-US" kern="1200" dirty="0">
              <a:latin typeface="Arial" pitchFamily="34" charset="0"/>
            </a:endParaRPr>
          </a:p>
        </p:txBody>
      </p:sp>
    </p:spTree>
    <p:extLst>
      <p:ext uri="{BB962C8B-B14F-4D97-AF65-F5344CB8AC3E}">
        <p14:creationId xmlns:p14="http://schemas.microsoft.com/office/powerpoint/2010/main" val="1807449500"/>
      </p:ext>
    </p:extLst>
  </p:cSld>
  <p:clrMap bg1="lt1" tx1="dk1" bg2="lt2" tx2="dk2" accent1="accent1" accent2="accent2" accent3="accent3" accent4="accent4" accent5="accent5" accent6="accent6" hlink="hlink" folHlink="folHlink"/>
  <p:sldLayoutIdLst>
    <p:sldLayoutId id="2147483658" r:id="rId1"/>
    <p:sldLayoutId id="214748366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hdr="0" dt="0"/>
  <p:txStyles>
    <p:titleStyle>
      <a:lvl1pPr algn="ctr" defTabSz="856955" rtl="0" eaLnBrk="1" fontAlgn="base" hangingPunct="1">
        <a:lnSpc>
          <a:spcPct val="88000"/>
        </a:lnSpc>
        <a:spcBef>
          <a:spcPct val="0"/>
        </a:spcBef>
        <a:spcAft>
          <a:spcPct val="0"/>
        </a:spcAft>
        <a:defRPr sz="3413" b="1">
          <a:solidFill>
            <a:srgbClr val="064308"/>
          </a:solidFill>
          <a:latin typeface="Arial" charset="0"/>
          <a:ea typeface="ＭＳ Ｐゴシック" pitchFamily="-65" charset="-128"/>
          <a:cs typeface="ＭＳ Ｐゴシック" pitchFamily="-65" charset="-128"/>
        </a:defRPr>
      </a:lvl1pPr>
      <a:lvl2pPr algn="ctr" defTabSz="856955" rtl="0" eaLnBrk="1" fontAlgn="base" hangingPunct="1">
        <a:lnSpc>
          <a:spcPct val="88000"/>
        </a:lnSpc>
        <a:spcBef>
          <a:spcPct val="0"/>
        </a:spcBef>
        <a:spcAft>
          <a:spcPct val="0"/>
        </a:spcAft>
        <a:defRPr sz="3413" b="1">
          <a:solidFill>
            <a:srgbClr val="064308"/>
          </a:solidFill>
          <a:latin typeface="Arial" charset="0"/>
          <a:ea typeface="ＭＳ Ｐゴシック" pitchFamily="-65" charset="-128"/>
          <a:cs typeface="ＭＳ Ｐゴシック" pitchFamily="-65" charset="-128"/>
        </a:defRPr>
      </a:lvl2pPr>
      <a:lvl3pPr algn="ctr" defTabSz="856955" rtl="0" eaLnBrk="1" fontAlgn="base" hangingPunct="1">
        <a:lnSpc>
          <a:spcPct val="88000"/>
        </a:lnSpc>
        <a:spcBef>
          <a:spcPct val="0"/>
        </a:spcBef>
        <a:spcAft>
          <a:spcPct val="0"/>
        </a:spcAft>
        <a:defRPr sz="3413" b="1">
          <a:solidFill>
            <a:srgbClr val="064308"/>
          </a:solidFill>
          <a:latin typeface="Arial" charset="0"/>
          <a:ea typeface="ＭＳ Ｐゴシック" pitchFamily="-65" charset="-128"/>
          <a:cs typeface="ＭＳ Ｐゴシック" pitchFamily="-65" charset="-128"/>
        </a:defRPr>
      </a:lvl3pPr>
      <a:lvl4pPr algn="ctr" defTabSz="856955" rtl="0" eaLnBrk="1" fontAlgn="base" hangingPunct="1">
        <a:lnSpc>
          <a:spcPct val="88000"/>
        </a:lnSpc>
        <a:spcBef>
          <a:spcPct val="0"/>
        </a:spcBef>
        <a:spcAft>
          <a:spcPct val="0"/>
        </a:spcAft>
        <a:defRPr sz="3413" b="1">
          <a:solidFill>
            <a:srgbClr val="064308"/>
          </a:solidFill>
          <a:latin typeface="Arial" charset="0"/>
          <a:ea typeface="ＭＳ Ｐゴシック" pitchFamily="-65" charset="-128"/>
          <a:cs typeface="ＭＳ Ｐゴシック" pitchFamily="-65" charset="-128"/>
        </a:defRPr>
      </a:lvl4pPr>
      <a:lvl5pPr algn="ctr" defTabSz="856955" rtl="0" eaLnBrk="1" fontAlgn="base" hangingPunct="1">
        <a:lnSpc>
          <a:spcPct val="88000"/>
        </a:lnSpc>
        <a:spcBef>
          <a:spcPct val="0"/>
        </a:spcBef>
        <a:spcAft>
          <a:spcPct val="0"/>
        </a:spcAft>
        <a:defRPr sz="3413" b="1">
          <a:solidFill>
            <a:srgbClr val="064308"/>
          </a:solidFill>
          <a:latin typeface="Arial" charset="0"/>
          <a:ea typeface="ＭＳ Ｐゴシック" pitchFamily="-65" charset="-128"/>
          <a:cs typeface="ＭＳ Ｐゴシック" pitchFamily="-65" charset="-128"/>
        </a:defRPr>
      </a:lvl5pPr>
      <a:lvl6pPr marL="487567" algn="ctr" defTabSz="861710" rtl="0" eaLnBrk="1" fontAlgn="base" hangingPunct="1">
        <a:lnSpc>
          <a:spcPct val="88000"/>
        </a:lnSpc>
        <a:spcBef>
          <a:spcPct val="0"/>
        </a:spcBef>
        <a:spcAft>
          <a:spcPct val="0"/>
        </a:spcAft>
        <a:defRPr sz="3413" b="1">
          <a:solidFill>
            <a:srgbClr val="064308"/>
          </a:solidFill>
          <a:latin typeface="Arial" charset="0"/>
          <a:ea typeface="Arial" charset="0"/>
          <a:cs typeface="Arial" charset="0"/>
        </a:defRPr>
      </a:lvl6pPr>
      <a:lvl7pPr marL="975137" algn="ctr" defTabSz="861710" rtl="0" eaLnBrk="1" fontAlgn="base" hangingPunct="1">
        <a:lnSpc>
          <a:spcPct val="88000"/>
        </a:lnSpc>
        <a:spcBef>
          <a:spcPct val="0"/>
        </a:spcBef>
        <a:spcAft>
          <a:spcPct val="0"/>
        </a:spcAft>
        <a:defRPr sz="3413" b="1">
          <a:solidFill>
            <a:srgbClr val="064308"/>
          </a:solidFill>
          <a:latin typeface="Arial" charset="0"/>
          <a:ea typeface="Arial" charset="0"/>
          <a:cs typeface="Arial" charset="0"/>
        </a:defRPr>
      </a:lvl7pPr>
      <a:lvl8pPr marL="1462703" algn="ctr" defTabSz="861710" rtl="0" eaLnBrk="1" fontAlgn="base" hangingPunct="1">
        <a:lnSpc>
          <a:spcPct val="88000"/>
        </a:lnSpc>
        <a:spcBef>
          <a:spcPct val="0"/>
        </a:spcBef>
        <a:spcAft>
          <a:spcPct val="0"/>
        </a:spcAft>
        <a:defRPr sz="3413" b="1">
          <a:solidFill>
            <a:srgbClr val="064308"/>
          </a:solidFill>
          <a:latin typeface="Arial" charset="0"/>
          <a:ea typeface="Arial" charset="0"/>
          <a:cs typeface="Arial" charset="0"/>
        </a:defRPr>
      </a:lvl8pPr>
      <a:lvl9pPr marL="1950272" algn="ctr" defTabSz="861710" rtl="0" eaLnBrk="1" fontAlgn="base" hangingPunct="1">
        <a:lnSpc>
          <a:spcPct val="88000"/>
        </a:lnSpc>
        <a:spcBef>
          <a:spcPct val="0"/>
        </a:spcBef>
        <a:spcAft>
          <a:spcPct val="0"/>
        </a:spcAft>
        <a:defRPr sz="3413" b="1">
          <a:solidFill>
            <a:srgbClr val="064308"/>
          </a:solidFill>
          <a:latin typeface="Arial" charset="0"/>
          <a:ea typeface="Arial" charset="0"/>
          <a:cs typeface="Arial" charset="0"/>
        </a:defRPr>
      </a:lvl9pPr>
    </p:titleStyle>
    <p:bodyStyle>
      <a:lvl1pPr marL="192214" indent="-192214" algn="l" defTabSz="856955" rtl="0" eaLnBrk="1" fontAlgn="base" hangingPunct="1">
        <a:lnSpc>
          <a:spcPct val="90000"/>
        </a:lnSpc>
        <a:spcBef>
          <a:spcPts val="1286"/>
        </a:spcBef>
        <a:spcAft>
          <a:spcPct val="0"/>
        </a:spcAft>
        <a:buSzPct val="100000"/>
        <a:buFont typeface="Wingdings" pitchFamily="2" charset="2"/>
        <a:buChar char="§"/>
        <a:defRPr sz="2347">
          <a:solidFill>
            <a:srgbClr val="064308"/>
          </a:solidFill>
          <a:latin typeface="Arial" charset="0"/>
          <a:ea typeface="ＭＳ Ｐゴシック" pitchFamily="-65" charset="-128"/>
          <a:cs typeface="ＭＳ Ｐゴシック" pitchFamily="-65" charset="-128"/>
        </a:defRPr>
      </a:lvl1pPr>
      <a:lvl2pPr marL="387632" indent="-161781" algn="l" defTabSz="856955" rtl="0" eaLnBrk="1" fontAlgn="base" hangingPunct="1">
        <a:lnSpc>
          <a:spcPct val="90000"/>
        </a:lnSpc>
        <a:spcBef>
          <a:spcPts val="214"/>
        </a:spcBef>
        <a:spcAft>
          <a:spcPct val="0"/>
        </a:spcAft>
        <a:buSzPct val="100000"/>
        <a:buFont typeface="Arial" pitchFamily="34" charset="0"/>
        <a:buChar char="•"/>
        <a:defRPr sz="2133">
          <a:solidFill>
            <a:schemeClr val="tx1"/>
          </a:solidFill>
          <a:latin typeface="Arial" charset="0"/>
          <a:ea typeface="ＭＳ Ｐゴシック" charset="-128"/>
          <a:cs typeface="ＭＳ Ｐゴシック"/>
        </a:defRPr>
      </a:lvl2pPr>
      <a:lvl3pPr marL="631103" indent="-171390" algn="l" defTabSz="856955" rtl="0" eaLnBrk="1" fontAlgn="base" hangingPunct="1">
        <a:lnSpc>
          <a:spcPct val="90000"/>
        </a:lnSpc>
        <a:spcBef>
          <a:spcPts val="214"/>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76867" indent="-142559" algn="l" defTabSz="856955" rtl="0" eaLnBrk="1" fontAlgn="base" hangingPunct="1">
        <a:lnSpc>
          <a:spcPct val="90000"/>
        </a:lnSpc>
        <a:spcBef>
          <a:spcPts val="214"/>
        </a:spcBef>
        <a:spcAft>
          <a:spcPct val="0"/>
        </a:spcAft>
        <a:buClr>
          <a:srgbClr val="999999"/>
        </a:buClr>
        <a:buSzPct val="100000"/>
        <a:buFont typeface="Arial" pitchFamily="34" charset="0"/>
        <a:buChar char="•"/>
        <a:defRPr sz="1707">
          <a:solidFill>
            <a:schemeClr val="tx1"/>
          </a:solidFill>
          <a:latin typeface="+mn-lt"/>
          <a:ea typeface="ヒラギノ角ゴ Pro W3" pitchFamily="-111" charset="-128"/>
          <a:cs typeface="ヒラギノ角ゴ Pro W3"/>
        </a:defRPr>
      </a:lvl4pPr>
      <a:lvl5pPr marL="1069993" indent="-192214" algn="l" defTabSz="856955" rtl="0" eaLnBrk="1" fontAlgn="base" hangingPunct="1">
        <a:lnSpc>
          <a:spcPct val="90000"/>
        </a:lnSpc>
        <a:spcBef>
          <a:spcPts val="214"/>
        </a:spcBef>
        <a:spcAft>
          <a:spcPct val="0"/>
        </a:spcAft>
        <a:buClr>
          <a:srgbClr val="999999"/>
        </a:buClr>
        <a:buSzPct val="100000"/>
        <a:buFont typeface="Lucida Grande" charset="0"/>
        <a:buChar char="»"/>
        <a:defRPr sz="1493">
          <a:solidFill>
            <a:schemeClr val="tx1"/>
          </a:solidFill>
          <a:latin typeface="+mn-lt"/>
          <a:ea typeface="ヒラギノ角ゴ Pro W3" pitchFamily="-111" charset="-128"/>
          <a:cs typeface="ヒラギノ角ゴ Pro W3"/>
        </a:defRPr>
      </a:lvl5pPr>
      <a:lvl6pPr marL="2371815" indent="-160830" algn="l" defTabSz="861710" rtl="0" eaLnBrk="1" fontAlgn="base" hangingPunct="1">
        <a:lnSpc>
          <a:spcPct val="90000"/>
        </a:lnSpc>
        <a:spcBef>
          <a:spcPct val="10000"/>
        </a:spcBef>
        <a:spcAft>
          <a:spcPct val="0"/>
        </a:spcAft>
        <a:buSzPct val="100000"/>
        <a:buChar char="–"/>
        <a:defRPr sz="1387">
          <a:solidFill>
            <a:schemeClr val="tx1"/>
          </a:solidFill>
          <a:latin typeface="Helvetica" charset="0"/>
          <a:ea typeface="+mn-ea"/>
          <a:cs typeface="+mn-cs"/>
        </a:defRPr>
      </a:lvl6pPr>
      <a:lvl7pPr marL="2859385" indent="-160830" algn="l" defTabSz="861710" rtl="0" eaLnBrk="1" fontAlgn="base" hangingPunct="1">
        <a:lnSpc>
          <a:spcPct val="90000"/>
        </a:lnSpc>
        <a:spcBef>
          <a:spcPct val="10000"/>
        </a:spcBef>
        <a:spcAft>
          <a:spcPct val="0"/>
        </a:spcAft>
        <a:buSzPct val="100000"/>
        <a:buChar char="–"/>
        <a:defRPr sz="1387">
          <a:solidFill>
            <a:schemeClr val="tx1"/>
          </a:solidFill>
          <a:latin typeface="Helvetica" charset="0"/>
          <a:ea typeface="+mn-ea"/>
          <a:cs typeface="+mn-cs"/>
        </a:defRPr>
      </a:lvl7pPr>
      <a:lvl8pPr marL="3346955" indent="-160830" algn="l" defTabSz="861710" rtl="0" eaLnBrk="1" fontAlgn="base" hangingPunct="1">
        <a:lnSpc>
          <a:spcPct val="90000"/>
        </a:lnSpc>
        <a:spcBef>
          <a:spcPct val="10000"/>
        </a:spcBef>
        <a:spcAft>
          <a:spcPct val="0"/>
        </a:spcAft>
        <a:buSzPct val="100000"/>
        <a:buChar char="–"/>
        <a:defRPr sz="1387">
          <a:solidFill>
            <a:schemeClr val="tx1"/>
          </a:solidFill>
          <a:latin typeface="Helvetica" charset="0"/>
          <a:ea typeface="+mn-ea"/>
          <a:cs typeface="+mn-cs"/>
        </a:defRPr>
      </a:lvl8pPr>
      <a:lvl9pPr marL="3834522" indent="-160830" algn="l" defTabSz="861710" rtl="0" eaLnBrk="1" fontAlgn="base" hangingPunct="1">
        <a:lnSpc>
          <a:spcPct val="90000"/>
        </a:lnSpc>
        <a:spcBef>
          <a:spcPct val="10000"/>
        </a:spcBef>
        <a:spcAft>
          <a:spcPct val="0"/>
        </a:spcAft>
        <a:buSzPct val="100000"/>
        <a:buChar char="–"/>
        <a:defRPr sz="1387">
          <a:solidFill>
            <a:schemeClr val="tx1"/>
          </a:solidFill>
          <a:latin typeface="Helvetica" charset="0"/>
          <a:ea typeface="+mn-ea"/>
          <a:cs typeface="+mn-cs"/>
        </a:defRPr>
      </a:lvl9pPr>
    </p:bodyStyle>
    <p:otherStyle>
      <a:defPPr>
        <a:defRPr lang="en-US"/>
      </a:defPPr>
      <a:lvl1pPr marL="0" algn="l" defTabSz="975137" rtl="0" eaLnBrk="1" latinLnBrk="0" hangingPunct="1">
        <a:defRPr sz="1920" kern="1200">
          <a:solidFill>
            <a:schemeClr val="tx1"/>
          </a:solidFill>
          <a:latin typeface="+mn-lt"/>
          <a:ea typeface="+mn-ea"/>
          <a:cs typeface="+mn-cs"/>
        </a:defRPr>
      </a:lvl1pPr>
      <a:lvl2pPr marL="487567" algn="l" defTabSz="975137" rtl="0" eaLnBrk="1" latinLnBrk="0" hangingPunct="1">
        <a:defRPr sz="1920" kern="1200">
          <a:solidFill>
            <a:schemeClr val="tx1"/>
          </a:solidFill>
          <a:latin typeface="+mn-lt"/>
          <a:ea typeface="+mn-ea"/>
          <a:cs typeface="+mn-cs"/>
        </a:defRPr>
      </a:lvl2pPr>
      <a:lvl3pPr marL="975137" algn="l" defTabSz="975137" rtl="0" eaLnBrk="1" latinLnBrk="0" hangingPunct="1">
        <a:defRPr sz="1920" kern="1200">
          <a:solidFill>
            <a:schemeClr val="tx1"/>
          </a:solidFill>
          <a:latin typeface="+mn-lt"/>
          <a:ea typeface="+mn-ea"/>
          <a:cs typeface="+mn-cs"/>
        </a:defRPr>
      </a:lvl3pPr>
      <a:lvl4pPr marL="1462703" algn="l" defTabSz="975137" rtl="0" eaLnBrk="1" latinLnBrk="0" hangingPunct="1">
        <a:defRPr sz="1920" kern="1200">
          <a:solidFill>
            <a:schemeClr val="tx1"/>
          </a:solidFill>
          <a:latin typeface="+mn-lt"/>
          <a:ea typeface="+mn-ea"/>
          <a:cs typeface="+mn-cs"/>
        </a:defRPr>
      </a:lvl4pPr>
      <a:lvl5pPr marL="1950272" algn="l" defTabSz="975137" rtl="0" eaLnBrk="1" latinLnBrk="0" hangingPunct="1">
        <a:defRPr sz="1920" kern="1200">
          <a:solidFill>
            <a:schemeClr val="tx1"/>
          </a:solidFill>
          <a:latin typeface="+mn-lt"/>
          <a:ea typeface="+mn-ea"/>
          <a:cs typeface="+mn-cs"/>
        </a:defRPr>
      </a:lvl5pPr>
      <a:lvl6pPr marL="2437843" algn="l" defTabSz="975137" rtl="0" eaLnBrk="1" latinLnBrk="0" hangingPunct="1">
        <a:defRPr sz="1920" kern="1200">
          <a:solidFill>
            <a:schemeClr val="tx1"/>
          </a:solidFill>
          <a:latin typeface="+mn-lt"/>
          <a:ea typeface="+mn-ea"/>
          <a:cs typeface="+mn-cs"/>
        </a:defRPr>
      </a:lvl6pPr>
      <a:lvl7pPr marL="2925411" algn="l" defTabSz="975137" rtl="0" eaLnBrk="1" latinLnBrk="0" hangingPunct="1">
        <a:defRPr sz="1920" kern="1200">
          <a:solidFill>
            <a:schemeClr val="tx1"/>
          </a:solidFill>
          <a:latin typeface="+mn-lt"/>
          <a:ea typeface="+mn-ea"/>
          <a:cs typeface="+mn-cs"/>
        </a:defRPr>
      </a:lvl7pPr>
      <a:lvl8pPr marL="3412977" algn="l" defTabSz="975137" rtl="0" eaLnBrk="1" latinLnBrk="0" hangingPunct="1">
        <a:defRPr sz="1920" kern="1200">
          <a:solidFill>
            <a:schemeClr val="tx1"/>
          </a:solidFill>
          <a:latin typeface="+mn-lt"/>
          <a:ea typeface="+mn-ea"/>
          <a:cs typeface="+mn-cs"/>
        </a:defRPr>
      </a:lvl8pPr>
      <a:lvl9pPr marL="3900545" algn="l" defTabSz="975137"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s://enterprise.frib.msu.edu/Tours/approved"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33.jpg"/><Relationship Id="rId4" Type="http://schemas.openxmlformats.org/officeDocument/2006/relationships/hyperlink" Target="https://drive.google.com/file/d/1jva2v-VTpQeVnMC4X5MWdRO98iDioMwh/view?usp=sharing"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mailto:constan@nscl.msu.edu"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43.jpg"/></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
          <p:cNvSpPr txBox="1"/>
          <p:nvPr/>
        </p:nvSpPr>
        <p:spPr>
          <a:xfrm>
            <a:off x="401935" y="2802654"/>
            <a:ext cx="12208746" cy="1642965"/>
          </a:xfrm>
          <a:prstGeom prst="rect">
            <a:avLst/>
          </a:prstGeom>
          <a:noFill/>
          <a:ln>
            <a:noFill/>
          </a:ln>
        </p:spPr>
        <p:txBody>
          <a:bodyPr spcFirstLastPara="1" wrap="square" lIns="91425" tIns="45700" rIns="91425" bIns="45700" anchor="t" anchorCtr="0">
            <a:noAutofit/>
          </a:bodyPr>
          <a:lstStyle/>
          <a:p>
            <a:pPr algn="ctr">
              <a:lnSpc>
                <a:spcPct val="75000"/>
              </a:lnSpc>
              <a:spcBef>
                <a:spcPts val="1620"/>
              </a:spcBef>
              <a:buSzPts val="5400"/>
            </a:pPr>
            <a:r>
              <a:rPr lang="en-US" sz="5400" b="1" dirty="0"/>
              <a:t>Training Workshop</a:t>
            </a:r>
            <a:endParaRPr dirty="0"/>
          </a:p>
          <a:p>
            <a:pPr algn="ctr">
              <a:lnSpc>
                <a:spcPct val="75000"/>
              </a:lnSpc>
              <a:spcBef>
                <a:spcPts val="1620"/>
              </a:spcBef>
              <a:buSzPts val="5400"/>
            </a:pPr>
            <a:r>
              <a:rPr lang="en-US" sz="5400" b="1" dirty="0"/>
              <a:t>for FRIB Tour Guides</a:t>
            </a:r>
            <a:endParaRPr dirty="0"/>
          </a:p>
          <a:p>
            <a:pPr algn="ctr">
              <a:lnSpc>
                <a:spcPct val="75000"/>
              </a:lnSpc>
              <a:spcBef>
                <a:spcPts val="1620"/>
              </a:spcBef>
              <a:buSzPts val="5400"/>
            </a:pPr>
            <a:r>
              <a:rPr lang="en-US" sz="3600" b="1" i="1" dirty="0">
                <a:solidFill>
                  <a:srgbClr val="FF0000"/>
                </a:solidFill>
              </a:rPr>
              <a:t>please sign in and take a cookie</a:t>
            </a:r>
            <a:endParaRPr b="1" i="1" dirty="0">
              <a:solidFill>
                <a:srgbClr val="FF0000"/>
              </a:solidFill>
            </a:endParaRPr>
          </a:p>
        </p:txBody>
      </p:sp>
      <p:sp>
        <p:nvSpPr>
          <p:cNvPr id="57" name="Google Shape;57;p1"/>
          <p:cNvSpPr txBox="1"/>
          <p:nvPr/>
        </p:nvSpPr>
        <p:spPr>
          <a:xfrm>
            <a:off x="1836503" y="5094513"/>
            <a:ext cx="9601200" cy="925286"/>
          </a:xfrm>
          <a:prstGeom prst="rect">
            <a:avLst/>
          </a:prstGeom>
          <a:noFill/>
          <a:ln>
            <a:noFill/>
          </a:ln>
        </p:spPr>
        <p:txBody>
          <a:bodyPr spcFirstLastPara="1" wrap="square" lIns="91425" tIns="45700" rIns="91425" bIns="45700" anchor="t" anchorCtr="0">
            <a:noAutofit/>
          </a:bodyPr>
          <a:lstStyle/>
          <a:p>
            <a:pPr algn="ctr">
              <a:lnSpc>
                <a:spcPct val="90000"/>
              </a:lnSpc>
              <a:buSzPts val="1890"/>
            </a:pPr>
            <a:r>
              <a:rPr lang="en-US" sz="1890" dirty="0"/>
              <a:t>Dr. Zach Constan</a:t>
            </a:r>
            <a:endParaRPr dirty="0"/>
          </a:p>
          <a:p>
            <a:pPr algn="ctr">
              <a:lnSpc>
                <a:spcPct val="90000"/>
              </a:lnSpc>
              <a:spcBef>
                <a:spcPts val="630"/>
              </a:spcBef>
              <a:buSzPts val="1890"/>
            </a:pPr>
            <a:r>
              <a:rPr lang="en-US" sz="1890" dirty="0"/>
              <a:t>Outreach Coordinator</a:t>
            </a:r>
            <a:endParaRPr sz="1890" dirty="0">
              <a:solidFill>
                <a:srgbClr val="064308"/>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1"/>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400"/>
            </a:pPr>
            <a:r>
              <a:rPr lang="en-US" sz="4000" dirty="0"/>
              <a:t>The Challenges</a:t>
            </a:r>
            <a:endParaRPr sz="4000" dirty="0"/>
          </a:p>
        </p:txBody>
      </p:sp>
      <p:sp>
        <p:nvSpPr>
          <p:cNvPr id="121" name="Google Shape;121;p11"/>
          <p:cNvSpPr txBox="1"/>
          <p:nvPr/>
        </p:nvSpPr>
        <p:spPr>
          <a:xfrm>
            <a:off x="2012792" y="1316568"/>
            <a:ext cx="6629400" cy="4114800"/>
          </a:xfrm>
          <a:prstGeom prst="rect">
            <a:avLst/>
          </a:prstGeom>
          <a:noFill/>
          <a:ln>
            <a:noFill/>
          </a:ln>
        </p:spPr>
        <p:txBody>
          <a:bodyPr spcFirstLastPara="1" wrap="square" lIns="91425" tIns="45700" rIns="91425" bIns="45700" anchor="t" anchorCtr="0">
            <a:noAutofit/>
          </a:bodyPr>
          <a:lstStyle/>
          <a:p>
            <a:pPr marL="189187" indent="-189187">
              <a:lnSpc>
                <a:spcPct val="80000"/>
              </a:lnSpc>
              <a:buClr>
                <a:srgbClr val="064308"/>
              </a:buClr>
              <a:buSzPts val="2800"/>
              <a:buFont typeface="Noto Sans Symbols"/>
              <a:buChar char="▪"/>
            </a:pPr>
            <a:r>
              <a:rPr lang="en-US" sz="2800" dirty="0">
                <a:solidFill>
                  <a:srgbClr val="064308"/>
                </a:solidFill>
              </a:rPr>
              <a:t>Unfamiliar terminology</a:t>
            </a:r>
            <a:endParaRPr dirty="0"/>
          </a:p>
          <a:p>
            <a:pPr marL="381527" lvl="1" indent="-159233">
              <a:lnSpc>
                <a:spcPct val="80000"/>
              </a:lnSpc>
              <a:spcBef>
                <a:spcPts val="211"/>
              </a:spcBef>
              <a:buClr>
                <a:schemeClr val="dk1"/>
              </a:buClr>
              <a:buSzPts val="2100"/>
              <a:buFont typeface="Arial"/>
              <a:buChar char="•"/>
            </a:pPr>
            <a:r>
              <a:rPr lang="en-US" sz="2100" dirty="0">
                <a:solidFill>
                  <a:schemeClr val="dk1"/>
                </a:solidFill>
              </a:rPr>
              <a:t>nucleus, </a:t>
            </a:r>
            <a:r>
              <a:rPr lang="en-US" sz="2100" i="1" dirty="0">
                <a:solidFill>
                  <a:schemeClr val="dk1"/>
                </a:solidFill>
              </a:rPr>
              <a:t>particle</a:t>
            </a:r>
            <a:r>
              <a:rPr lang="en-US" sz="2100" dirty="0">
                <a:solidFill>
                  <a:schemeClr val="dk1"/>
                </a:solidFill>
              </a:rPr>
              <a:t> accelerator, nuclides, unstable, isotope, radioactive decay, electric repulsion </a:t>
            </a:r>
            <a:endParaRPr dirty="0"/>
          </a:p>
          <a:p>
            <a:pPr marL="189187" indent="-189187">
              <a:lnSpc>
                <a:spcPct val="80000"/>
              </a:lnSpc>
              <a:spcBef>
                <a:spcPts val="1266"/>
              </a:spcBef>
              <a:buClr>
                <a:srgbClr val="064308"/>
              </a:buClr>
              <a:buSzPts val="2800"/>
              <a:buFont typeface="Noto Sans Symbols"/>
              <a:buChar char="▪"/>
            </a:pPr>
            <a:r>
              <a:rPr lang="en-US" sz="2800" dirty="0">
                <a:solidFill>
                  <a:srgbClr val="064308"/>
                </a:solidFill>
              </a:rPr>
              <a:t>Disconnected audience</a:t>
            </a:r>
            <a:endParaRPr dirty="0"/>
          </a:p>
          <a:p>
            <a:pPr marL="189187" indent="-189187">
              <a:lnSpc>
                <a:spcPct val="80000"/>
              </a:lnSpc>
              <a:spcBef>
                <a:spcPts val="1266"/>
              </a:spcBef>
              <a:buClr>
                <a:srgbClr val="064308"/>
              </a:buClr>
              <a:buSzPts val="2800"/>
              <a:buFont typeface="Noto Sans Symbols"/>
              <a:buChar char="▪"/>
            </a:pPr>
            <a:r>
              <a:rPr lang="en-US" sz="2800" dirty="0">
                <a:solidFill>
                  <a:srgbClr val="064308"/>
                </a:solidFill>
              </a:rPr>
              <a:t>Overwhelming information/fast pace</a:t>
            </a:r>
            <a:endParaRPr dirty="0"/>
          </a:p>
          <a:p>
            <a:pPr marL="189187" indent="-189187">
              <a:lnSpc>
                <a:spcPct val="80000"/>
              </a:lnSpc>
              <a:spcBef>
                <a:spcPts val="1266"/>
              </a:spcBef>
              <a:buClr>
                <a:srgbClr val="064308"/>
              </a:buClr>
              <a:buSzPts val="2800"/>
              <a:buFont typeface="Noto Sans Symbols"/>
              <a:buChar char="▪"/>
            </a:pPr>
            <a:r>
              <a:rPr lang="en-US" sz="2800" dirty="0">
                <a:solidFill>
                  <a:srgbClr val="064308"/>
                </a:solidFill>
              </a:rPr>
              <a:t>FRIB is LOUD and disorienting</a:t>
            </a:r>
            <a:endParaRPr dirty="0"/>
          </a:p>
          <a:p>
            <a:pPr marL="189187" indent="-189187">
              <a:lnSpc>
                <a:spcPct val="80000"/>
              </a:lnSpc>
              <a:spcBef>
                <a:spcPts val="1266"/>
              </a:spcBef>
              <a:buClr>
                <a:srgbClr val="064308"/>
              </a:buClr>
              <a:buSzPts val="2800"/>
              <a:buFont typeface="Noto Sans Symbols"/>
              <a:buChar char="▪"/>
            </a:pPr>
            <a:r>
              <a:rPr lang="en-US" sz="2800" dirty="0">
                <a:solidFill>
                  <a:srgbClr val="064308"/>
                </a:solidFill>
              </a:rPr>
              <a:t>Limited in what we can see</a:t>
            </a:r>
            <a:endParaRPr dirty="0"/>
          </a:p>
          <a:p>
            <a:pPr marL="381527" lvl="1" indent="-159233">
              <a:lnSpc>
                <a:spcPct val="80000"/>
              </a:lnSpc>
              <a:spcBef>
                <a:spcPts val="211"/>
              </a:spcBef>
              <a:buClr>
                <a:schemeClr val="dk1"/>
              </a:buClr>
              <a:buSzPts val="2100"/>
              <a:buFont typeface="Arial"/>
              <a:buChar char="•"/>
            </a:pPr>
            <a:r>
              <a:rPr lang="en-US" sz="2100" dirty="0">
                <a:solidFill>
                  <a:schemeClr val="dk1"/>
                </a:solidFill>
              </a:rPr>
              <a:t>Experiments close vaults</a:t>
            </a:r>
            <a:endParaRPr dirty="0"/>
          </a:p>
          <a:p>
            <a:pPr marL="381527" lvl="1" indent="-159233">
              <a:lnSpc>
                <a:spcPct val="80000"/>
              </a:lnSpc>
              <a:spcBef>
                <a:spcPts val="211"/>
              </a:spcBef>
              <a:buClr>
                <a:schemeClr val="dk1"/>
              </a:buClr>
              <a:buSzPts val="2100"/>
              <a:buFont typeface="Arial"/>
              <a:buChar char="•"/>
            </a:pPr>
            <a:r>
              <a:rPr lang="en-US" sz="2100" dirty="0">
                <a:solidFill>
                  <a:schemeClr val="dk1"/>
                </a:solidFill>
              </a:rPr>
              <a:t>Equipment isn’t interesting from the outside</a:t>
            </a:r>
            <a:endParaRPr dirty="0"/>
          </a:p>
          <a:p>
            <a:pPr marL="381527" lvl="1" indent="-159233">
              <a:lnSpc>
                <a:spcPct val="80000"/>
              </a:lnSpc>
              <a:spcBef>
                <a:spcPts val="211"/>
              </a:spcBef>
              <a:buClr>
                <a:schemeClr val="dk1"/>
              </a:buClr>
              <a:buSzPts val="2100"/>
              <a:buFont typeface="Arial"/>
              <a:buChar char="•"/>
            </a:pPr>
            <a:r>
              <a:rPr lang="en-US" sz="2100" dirty="0">
                <a:solidFill>
                  <a:schemeClr val="dk1"/>
                </a:solidFill>
              </a:rPr>
              <a:t>People visiting “the accelerator” expect to see one</a:t>
            </a:r>
            <a:endParaRPr dirty="0"/>
          </a:p>
          <a:p>
            <a:pPr marL="189187" indent="-189187">
              <a:lnSpc>
                <a:spcPct val="80000"/>
              </a:lnSpc>
              <a:spcBef>
                <a:spcPts val="1266"/>
              </a:spcBef>
              <a:buClr>
                <a:srgbClr val="064308"/>
              </a:buClr>
              <a:buSzPts val="2800"/>
              <a:buFont typeface="Noto Sans Symbols"/>
              <a:buChar char="▪"/>
            </a:pPr>
            <a:r>
              <a:rPr lang="en-US" sz="2800" dirty="0">
                <a:solidFill>
                  <a:srgbClr val="064308"/>
                </a:solidFill>
              </a:rPr>
              <a:t>Our own incomplete understanding!</a:t>
            </a:r>
            <a:endParaRPr dirty="0"/>
          </a:p>
          <a:p>
            <a:pPr marL="189187" indent="-189187">
              <a:lnSpc>
                <a:spcPct val="80000"/>
              </a:lnSpc>
              <a:spcBef>
                <a:spcPts val="1266"/>
              </a:spcBef>
              <a:buClr>
                <a:srgbClr val="064308"/>
              </a:buClr>
              <a:buSzPts val="2800"/>
              <a:buFont typeface="Noto Sans Symbols"/>
              <a:buChar char="▪"/>
            </a:pPr>
            <a:r>
              <a:rPr lang="en-US" sz="2800" dirty="0">
                <a:solidFill>
                  <a:srgbClr val="064308"/>
                </a:solidFill>
              </a:rPr>
              <a:t>And many more…</a:t>
            </a:r>
            <a:endParaRPr dirty="0"/>
          </a:p>
        </p:txBody>
      </p:sp>
      <p:pic>
        <p:nvPicPr>
          <p:cNvPr id="122" name="Google Shape;122;p11"/>
          <p:cNvPicPr preferRelativeResize="0"/>
          <p:nvPr/>
        </p:nvPicPr>
        <p:blipFill rotWithShape="1">
          <a:blip r:embed="rId3">
            <a:alphaModFix/>
          </a:blip>
          <a:srcRect b="14654"/>
          <a:stretch/>
        </p:blipFill>
        <p:spPr>
          <a:xfrm rot="-5400000">
            <a:off x="7524910" y="2269067"/>
            <a:ext cx="4419598" cy="2514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sp>
        <p:nvSpPr>
          <p:cNvPr id="127" name="Google Shape;127;p10"/>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000"/>
            </a:pPr>
            <a:r>
              <a:rPr lang="en-US" sz="4000" dirty="0"/>
              <a:t>Room for improvement</a:t>
            </a:r>
            <a:endParaRPr dirty="0"/>
          </a:p>
        </p:txBody>
      </p:sp>
      <p:sp>
        <p:nvSpPr>
          <p:cNvPr id="128" name="Google Shape;128;p10"/>
          <p:cNvSpPr txBox="1"/>
          <p:nvPr/>
        </p:nvSpPr>
        <p:spPr>
          <a:xfrm>
            <a:off x="5859463" y="1119959"/>
            <a:ext cx="4833900" cy="5543700"/>
          </a:xfrm>
          <a:prstGeom prst="rect">
            <a:avLst/>
          </a:prstGeom>
          <a:noFill/>
          <a:ln>
            <a:noFill/>
          </a:ln>
        </p:spPr>
        <p:txBody>
          <a:bodyPr spcFirstLastPara="1" wrap="square" lIns="91425" tIns="45700" rIns="91425" bIns="45700" anchor="t" anchorCtr="0">
            <a:noAutofit/>
          </a:bodyPr>
          <a:lstStyle/>
          <a:p>
            <a:pPr>
              <a:lnSpc>
                <a:spcPct val="90000"/>
              </a:lnSpc>
            </a:pPr>
            <a:r>
              <a:rPr lang="en-US" sz="1800" dirty="0">
                <a:solidFill>
                  <a:srgbClr val="064308"/>
                </a:solidFill>
              </a:rPr>
              <a:t>Reviews from 2023-2025</a:t>
            </a:r>
            <a:endParaRPr dirty="0"/>
          </a:p>
          <a:p>
            <a:pPr marL="189187" indent="-189187">
              <a:lnSpc>
                <a:spcPct val="90000"/>
              </a:lnSpc>
              <a:spcBef>
                <a:spcPts val="1266"/>
              </a:spcBef>
              <a:buClr>
                <a:srgbClr val="064308"/>
              </a:buClr>
              <a:buSzPts val="1800"/>
              <a:buFont typeface="Noto Sans Symbols"/>
              <a:buChar char="▪"/>
            </a:pPr>
            <a:r>
              <a:rPr lang="en-US" sz="1800" dirty="0">
                <a:solidFill>
                  <a:srgbClr val="064308"/>
                </a:solidFill>
              </a:rPr>
              <a:t>“I perceived a</a:t>
            </a:r>
            <a:r>
              <a:rPr lang="en-US" sz="1800" b="1" dirty="0">
                <a:solidFill>
                  <a:srgbClr val="064308"/>
                </a:solidFill>
              </a:rPr>
              <a:t> lack of preparedness </a:t>
            </a:r>
            <a:r>
              <a:rPr lang="en-US" sz="1800" dirty="0">
                <a:solidFill>
                  <a:srgbClr val="064308"/>
                </a:solidFill>
              </a:rPr>
              <a:t>for today's tour.”</a:t>
            </a:r>
            <a:r>
              <a:rPr lang="en-US" sz="1800" b="1" dirty="0">
                <a:solidFill>
                  <a:srgbClr val="064308"/>
                </a:solidFill>
              </a:rPr>
              <a:t> </a:t>
            </a:r>
            <a:r>
              <a:rPr lang="en-US" sz="1800" i="1" dirty="0">
                <a:solidFill>
                  <a:srgbClr val="064308"/>
                </a:solidFill>
              </a:rPr>
              <a:t>(use wiki, shadow tours, ask for help)</a:t>
            </a:r>
            <a:endParaRPr i="1" dirty="0"/>
          </a:p>
          <a:p>
            <a:pPr marL="189187" indent="-189187">
              <a:lnSpc>
                <a:spcPct val="90000"/>
              </a:lnSpc>
              <a:spcBef>
                <a:spcPts val="1266"/>
              </a:spcBef>
              <a:buClr>
                <a:srgbClr val="064308"/>
              </a:buClr>
              <a:buSzPts val="1800"/>
              <a:buFont typeface="Noto Sans Symbols"/>
              <a:buChar char="▪"/>
            </a:pPr>
            <a:r>
              <a:rPr lang="en-US" sz="1800" dirty="0">
                <a:solidFill>
                  <a:srgbClr val="064308"/>
                </a:solidFill>
              </a:rPr>
              <a:t>“…if you wanted to give guides one and only one piece of advice, it would be </a:t>
            </a:r>
            <a:r>
              <a:rPr lang="en-US" sz="1800" b="1" dirty="0">
                <a:solidFill>
                  <a:srgbClr val="064308"/>
                </a:solidFill>
              </a:rPr>
              <a:t>SPEAK LOUDLY</a:t>
            </a:r>
            <a:r>
              <a:rPr lang="en-US" sz="1800" dirty="0">
                <a:solidFill>
                  <a:srgbClr val="064308"/>
                </a:solidFill>
              </a:rPr>
              <a:t>.” </a:t>
            </a:r>
            <a:r>
              <a:rPr lang="en-US" sz="1800" i="1" dirty="0">
                <a:solidFill>
                  <a:srgbClr val="064308"/>
                </a:solidFill>
              </a:rPr>
              <a:t>(ask people to move closer, speak loudly, use speaker system)</a:t>
            </a:r>
            <a:endParaRPr i="1" dirty="0"/>
          </a:p>
          <a:p>
            <a:pPr marL="189187" indent="-189187">
              <a:lnSpc>
                <a:spcPct val="90000"/>
              </a:lnSpc>
              <a:spcBef>
                <a:spcPts val="1266"/>
              </a:spcBef>
              <a:buClr>
                <a:srgbClr val="064308"/>
              </a:buClr>
              <a:buSzPts val="1800"/>
              <a:buFont typeface="Noto Sans Symbols"/>
              <a:buChar char="▪"/>
            </a:pPr>
            <a:r>
              <a:rPr lang="en-US" sz="1800" dirty="0">
                <a:solidFill>
                  <a:srgbClr val="064308"/>
                </a:solidFill>
              </a:rPr>
              <a:t>“Some of the tour guides were far </a:t>
            </a:r>
            <a:r>
              <a:rPr lang="en-US" sz="1800" b="1" dirty="0">
                <a:solidFill>
                  <a:srgbClr val="064308"/>
                </a:solidFill>
              </a:rPr>
              <a:t>too detailed</a:t>
            </a:r>
            <a:r>
              <a:rPr lang="en-US" sz="1800" dirty="0">
                <a:solidFill>
                  <a:srgbClr val="064308"/>
                </a:solidFill>
              </a:rPr>
              <a:t> in their presentations and comments” </a:t>
            </a:r>
            <a:r>
              <a:rPr lang="en-US" sz="1800" i="1" dirty="0">
                <a:solidFill>
                  <a:srgbClr val="064308"/>
                </a:solidFill>
              </a:rPr>
              <a:t>(speak clearly, watch terminology, use analogies, limit details)</a:t>
            </a:r>
            <a:endParaRPr i="1" dirty="0"/>
          </a:p>
          <a:p>
            <a:pPr marL="189187" indent="-189187">
              <a:lnSpc>
                <a:spcPct val="90000"/>
              </a:lnSpc>
              <a:spcBef>
                <a:spcPts val="1266"/>
              </a:spcBef>
              <a:buClr>
                <a:srgbClr val="064308"/>
              </a:buClr>
              <a:buSzPts val="1800"/>
              <a:buFont typeface="Noto Sans Symbols"/>
              <a:buChar char="▪"/>
            </a:pPr>
            <a:r>
              <a:rPr lang="en-US" sz="1800" dirty="0">
                <a:solidFill>
                  <a:srgbClr val="064308"/>
                </a:solidFill>
              </a:rPr>
              <a:t>“The guide was</a:t>
            </a:r>
            <a:r>
              <a:rPr lang="en-US" sz="1800" b="1" dirty="0">
                <a:solidFill>
                  <a:srgbClr val="064308"/>
                </a:solidFill>
              </a:rPr>
              <a:t> unable to answer questions</a:t>
            </a:r>
            <a:r>
              <a:rPr lang="en-US" sz="1800" dirty="0">
                <a:solidFill>
                  <a:srgbClr val="064308"/>
                </a:solidFill>
              </a:rPr>
              <a:t>” </a:t>
            </a:r>
            <a:r>
              <a:rPr lang="en-US" sz="1800" i="1" dirty="0">
                <a:solidFill>
                  <a:srgbClr val="064308"/>
                </a:solidFill>
              </a:rPr>
              <a:t>(read wiki FAQ, forward questions to Zach, but it’s OK to say “I don’t know”!)</a:t>
            </a:r>
            <a:endParaRPr i="1" dirty="0"/>
          </a:p>
          <a:p>
            <a:pPr marL="189187" indent="-189187">
              <a:lnSpc>
                <a:spcPct val="90000"/>
              </a:lnSpc>
              <a:spcBef>
                <a:spcPts val="1266"/>
              </a:spcBef>
              <a:buClr>
                <a:srgbClr val="064308"/>
              </a:buClr>
              <a:buSzPts val="1800"/>
              <a:buFont typeface="Noto Sans Symbols"/>
              <a:buChar char="▪"/>
            </a:pPr>
            <a:r>
              <a:rPr lang="en-US" sz="1800" dirty="0">
                <a:solidFill>
                  <a:srgbClr val="064308"/>
                </a:solidFill>
              </a:rPr>
              <a:t>For every potential problem, guides have a solution - see resources next slide!</a:t>
            </a:r>
            <a:endParaRPr dirty="0"/>
          </a:p>
        </p:txBody>
      </p:sp>
      <p:pic>
        <p:nvPicPr>
          <p:cNvPr id="129" name="Google Shape;129;p10"/>
          <p:cNvPicPr preferRelativeResize="0"/>
          <p:nvPr/>
        </p:nvPicPr>
        <p:blipFill rotWithShape="1">
          <a:blip r:embed="rId3">
            <a:alphaModFix/>
          </a:blip>
          <a:srcRect t="20802"/>
          <a:stretch/>
        </p:blipFill>
        <p:spPr>
          <a:xfrm>
            <a:off x="2182492" y="1202935"/>
            <a:ext cx="3577281" cy="2124847"/>
          </a:xfrm>
          <a:prstGeom prst="rect">
            <a:avLst/>
          </a:prstGeom>
          <a:noFill/>
          <a:ln>
            <a:noFill/>
          </a:ln>
        </p:spPr>
      </p:pic>
      <p:pic>
        <p:nvPicPr>
          <p:cNvPr id="130" name="Google Shape;130;p10"/>
          <p:cNvPicPr preferRelativeResize="0"/>
          <p:nvPr/>
        </p:nvPicPr>
        <p:blipFill rotWithShape="1">
          <a:blip r:embed="rId4">
            <a:alphaModFix/>
          </a:blip>
          <a:srcRect/>
          <a:stretch/>
        </p:blipFill>
        <p:spPr>
          <a:xfrm>
            <a:off x="2182492" y="3441567"/>
            <a:ext cx="3577281" cy="26829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xEl>
                                              <p:pRg st="0" end="0"/>
                                            </p:txEl>
                                          </p:spTgt>
                                        </p:tgtEl>
                                        <p:attrNameLst>
                                          <p:attrName>style.visibility</p:attrName>
                                        </p:attrNameLst>
                                      </p:cBhvr>
                                      <p:to>
                                        <p:strVal val="visible"/>
                                      </p:to>
                                    </p:set>
                                    <p:animEffect transition="in" filter="fade">
                                      <p:cBhvr>
                                        <p:cTn id="7" dur="500"/>
                                        <p:tgtEl>
                                          <p:spTgt spid="1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
                                            <p:txEl>
                                              <p:pRg st="1" end="1"/>
                                            </p:txEl>
                                          </p:spTgt>
                                        </p:tgtEl>
                                        <p:attrNameLst>
                                          <p:attrName>style.visibility</p:attrName>
                                        </p:attrNameLst>
                                      </p:cBhvr>
                                      <p:to>
                                        <p:strVal val="visible"/>
                                      </p:to>
                                    </p:set>
                                    <p:animEffect transition="in" filter="fade">
                                      <p:cBhvr>
                                        <p:cTn id="12" dur="500"/>
                                        <p:tgtEl>
                                          <p:spTgt spid="1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8">
                                            <p:txEl>
                                              <p:pRg st="2" end="2"/>
                                            </p:txEl>
                                          </p:spTgt>
                                        </p:tgtEl>
                                        <p:attrNameLst>
                                          <p:attrName>style.visibility</p:attrName>
                                        </p:attrNameLst>
                                      </p:cBhvr>
                                      <p:to>
                                        <p:strVal val="visible"/>
                                      </p:to>
                                    </p:set>
                                    <p:animEffect transition="in" filter="fade">
                                      <p:cBhvr>
                                        <p:cTn id="17" dur="500"/>
                                        <p:tgtEl>
                                          <p:spTgt spid="1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8">
                                            <p:txEl>
                                              <p:pRg st="3" end="3"/>
                                            </p:txEl>
                                          </p:spTgt>
                                        </p:tgtEl>
                                        <p:attrNameLst>
                                          <p:attrName>style.visibility</p:attrName>
                                        </p:attrNameLst>
                                      </p:cBhvr>
                                      <p:to>
                                        <p:strVal val="visible"/>
                                      </p:to>
                                    </p:set>
                                    <p:animEffect transition="in" filter="fade">
                                      <p:cBhvr>
                                        <p:cTn id="22" dur="500"/>
                                        <p:tgtEl>
                                          <p:spTgt spid="1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8">
                                            <p:txEl>
                                              <p:pRg st="4" end="4"/>
                                            </p:txEl>
                                          </p:spTgt>
                                        </p:tgtEl>
                                        <p:attrNameLst>
                                          <p:attrName>style.visibility</p:attrName>
                                        </p:attrNameLst>
                                      </p:cBhvr>
                                      <p:to>
                                        <p:strVal val="visible"/>
                                      </p:to>
                                    </p:set>
                                    <p:animEffect transition="in" filter="fade">
                                      <p:cBhvr>
                                        <p:cTn id="27" dur="500"/>
                                        <p:tgtEl>
                                          <p:spTgt spid="12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8">
                                            <p:txEl>
                                              <p:pRg st="5" end="5"/>
                                            </p:txEl>
                                          </p:spTgt>
                                        </p:tgtEl>
                                        <p:attrNameLst>
                                          <p:attrName>style.visibility</p:attrName>
                                        </p:attrNameLst>
                                      </p:cBhvr>
                                      <p:to>
                                        <p:strVal val="visible"/>
                                      </p:to>
                                    </p:set>
                                    <p:animEffect transition="in" filter="fade">
                                      <p:cBhvr>
                                        <p:cTn id="32" dur="500"/>
                                        <p:tgtEl>
                                          <p:spTgt spid="12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12"/>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400"/>
            </a:pPr>
            <a:r>
              <a:rPr lang="en-US" sz="4000" dirty="0"/>
              <a:t>Your Resources</a:t>
            </a:r>
            <a:endParaRPr sz="3200" dirty="0"/>
          </a:p>
        </p:txBody>
      </p:sp>
      <p:sp>
        <p:nvSpPr>
          <p:cNvPr id="136" name="Google Shape;136;p12"/>
          <p:cNvSpPr txBox="1"/>
          <p:nvPr/>
        </p:nvSpPr>
        <p:spPr>
          <a:xfrm>
            <a:off x="1582220" y="1219200"/>
            <a:ext cx="4985270" cy="5105400"/>
          </a:xfrm>
          <a:prstGeom prst="rect">
            <a:avLst/>
          </a:prstGeom>
          <a:noFill/>
          <a:ln>
            <a:noFill/>
          </a:ln>
        </p:spPr>
        <p:txBody>
          <a:bodyPr spcFirstLastPara="1" wrap="square" lIns="91425" tIns="45700" rIns="91425" bIns="45700" anchor="t" anchorCtr="0">
            <a:noAutofit/>
          </a:bodyPr>
          <a:lstStyle/>
          <a:p>
            <a:pPr marL="189187" indent="-189187">
              <a:lnSpc>
                <a:spcPct val="80000"/>
              </a:lnSpc>
              <a:buClr>
                <a:schemeClr val="dk1"/>
              </a:buClr>
              <a:buSzPts val="1800"/>
              <a:buFont typeface="Noto Sans Symbols"/>
              <a:buChar char="▪"/>
            </a:pPr>
            <a:r>
              <a:rPr lang="en-US" sz="2000" b="1" dirty="0">
                <a:solidFill>
                  <a:schemeClr val="dk1"/>
                </a:solidFill>
              </a:rPr>
              <a:t>The “Tour wiki”: bookmark it, explore it, use it, love it. </a:t>
            </a:r>
            <a:endParaRPr sz="1600" dirty="0">
              <a:solidFill>
                <a:schemeClr val="dk1"/>
              </a:solidFill>
            </a:endParaRPr>
          </a:p>
          <a:p>
            <a:pPr marL="381527" lvl="1" indent="-159233">
              <a:lnSpc>
                <a:spcPct val="80000"/>
              </a:lnSpc>
              <a:spcBef>
                <a:spcPts val="211"/>
              </a:spcBef>
              <a:buClr>
                <a:schemeClr val="dk1"/>
              </a:buClr>
              <a:buSzPts val="1600"/>
              <a:buFont typeface="Arial"/>
              <a:buChar char="•"/>
            </a:pPr>
            <a:r>
              <a:rPr lang="en-US" sz="1600" dirty="0" err="1">
                <a:solidFill>
                  <a:schemeClr val="dk1"/>
                </a:solidFill>
              </a:rPr>
              <a:t>IntraEnterprise</a:t>
            </a:r>
            <a:r>
              <a:rPr lang="en-US" sz="1600" dirty="0">
                <a:solidFill>
                  <a:schemeClr val="dk1"/>
                </a:solidFill>
              </a:rPr>
              <a:t> &gt; Employee Information &gt; Resources for Tour Guides</a:t>
            </a:r>
            <a:endParaRPr dirty="0">
              <a:solidFill>
                <a:schemeClr val="dk1"/>
              </a:solidFill>
            </a:endParaRPr>
          </a:p>
          <a:p>
            <a:pPr marL="381527" lvl="1" indent="-159233">
              <a:lnSpc>
                <a:spcPct val="80000"/>
              </a:lnSpc>
              <a:spcBef>
                <a:spcPts val="211"/>
              </a:spcBef>
              <a:buClr>
                <a:schemeClr val="dk1"/>
              </a:buClr>
              <a:buSzPts val="1600"/>
              <a:buFont typeface="Arial"/>
              <a:buChar char="•"/>
            </a:pPr>
            <a:r>
              <a:rPr lang="en-US" sz="1600" dirty="0">
                <a:solidFill>
                  <a:schemeClr val="dk1"/>
                </a:solidFill>
              </a:rPr>
              <a:t>Tour Introduction slideshow &amp; script</a:t>
            </a:r>
            <a:endParaRPr dirty="0">
              <a:solidFill>
                <a:schemeClr val="dk1"/>
              </a:solidFill>
            </a:endParaRPr>
          </a:p>
          <a:p>
            <a:pPr marL="381527" lvl="1" indent="-159233">
              <a:lnSpc>
                <a:spcPct val="80000"/>
              </a:lnSpc>
              <a:spcBef>
                <a:spcPts val="211"/>
              </a:spcBef>
              <a:buClr>
                <a:schemeClr val="dk1"/>
              </a:buClr>
              <a:buSzPts val="1600"/>
              <a:buFont typeface="Arial"/>
              <a:buChar char="•"/>
            </a:pPr>
            <a:r>
              <a:rPr lang="en-US" sz="1600" dirty="0">
                <a:solidFill>
                  <a:schemeClr val="dk1"/>
                </a:solidFill>
              </a:rPr>
              <a:t>The Tour location script</a:t>
            </a:r>
            <a:endParaRPr dirty="0">
              <a:solidFill>
                <a:schemeClr val="dk1"/>
              </a:solidFill>
            </a:endParaRPr>
          </a:p>
          <a:p>
            <a:pPr marL="381527" lvl="1" indent="-159233">
              <a:lnSpc>
                <a:spcPct val="80000"/>
              </a:lnSpc>
              <a:spcBef>
                <a:spcPts val="211"/>
              </a:spcBef>
              <a:buClr>
                <a:schemeClr val="dk1"/>
              </a:buClr>
              <a:buSzPts val="1600"/>
              <a:buFont typeface="Arial"/>
              <a:buChar char="•"/>
            </a:pPr>
            <a:r>
              <a:rPr lang="en-US" sz="1600" dirty="0">
                <a:solidFill>
                  <a:schemeClr val="dk1"/>
                </a:solidFill>
              </a:rPr>
              <a:t>Frequently Asked Questions: learn more about FRIB than you ever wanted to know. Several updates include interesting questions from visitors and guides!</a:t>
            </a:r>
            <a:endParaRPr dirty="0">
              <a:solidFill>
                <a:schemeClr val="dk1"/>
              </a:solidFill>
            </a:endParaRPr>
          </a:p>
          <a:p>
            <a:pPr marL="189187" indent="-189187">
              <a:lnSpc>
                <a:spcPct val="80000"/>
              </a:lnSpc>
              <a:spcBef>
                <a:spcPts val="1266"/>
              </a:spcBef>
              <a:buClr>
                <a:schemeClr val="dk1"/>
              </a:buClr>
              <a:buSzPts val="1800"/>
              <a:buFont typeface="Noto Sans Symbols"/>
              <a:buChar char="▪"/>
            </a:pPr>
            <a:r>
              <a:rPr lang="en-US" sz="2000" b="1" dirty="0">
                <a:solidFill>
                  <a:schemeClr val="dk1"/>
                </a:solidFill>
              </a:rPr>
              <a:t>Training module </a:t>
            </a:r>
            <a:r>
              <a:rPr lang="en-US" sz="2000" dirty="0">
                <a:solidFill>
                  <a:schemeClr val="dk1"/>
                </a:solidFill>
              </a:rPr>
              <a:t>(updates in progress!) </a:t>
            </a:r>
            <a:endParaRPr sz="1600" dirty="0"/>
          </a:p>
          <a:p>
            <a:pPr marL="381527" lvl="1" indent="-159233">
              <a:lnSpc>
                <a:spcPct val="80000"/>
              </a:lnSpc>
              <a:spcBef>
                <a:spcPts val="211"/>
              </a:spcBef>
              <a:buClr>
                <a:schemeClr val="dk1"/>
              </a:buClr>
              <a:buSzPts val="1600"/>
              <a:buFont typeface="Arial"/>
              <a:buChar char="•"/>
            </a:pPr>
            <a:r>
              <a:rPr lang="en-US" sz="1600" dirty="0" err="1">
                <a:solidFill>
                  <a:schemeClr val="dk1"/>
                </a:solidFill>
              </a:rPr>
              <a:t>IntraEnterprise</a:t>
            </a:r>
            <a:r>
              <a:rPr lang="en-US" sz="1600" dirty="0">
                <a:solidFill>
                  <a:schemeClr val="dk1"/>
                </a:solidFill>
              </a:rPr>
              <a:t> &gt; Training &gt; List Competencies &gt; Perform Tours of the Laboratory</a:t>
            </a:r>
            <a:endParaRPr sz="2000" b="1" dirty="0">
              <a:solidFill>
                <a:schemeClr val="dk1"/>
              </a:solidFill>
            </a:endParaRPr>
          </a:p>
          <a:p>
            <a:pPr marL="189187" indent="-189187">
              <a:lnSpc>
                <a:spcPct val="80000"/>
              </a:lnSpc>
              <a:spcBef>
                <a:spcPts val="1266"/>
              </a:spcBef>
              <a:buClr>
                <a:schemeClr val="dk1"/>
              </a:buClr>
              <a:buSzPts val="1800"/>
              <a:buFont typeface="Noto Sans Symbols"/>
              <a:buChar char="▪"/>
            </a:pPr>
            <a:r>
              <a:rPr lang="en-US" sz="2000" b="1" dirty="0">
                <a:solidFill>
                  <a:schemeClr val="dk1"/>
                </a:solidFill>
              </a:rPr>
              <a:t>Outreach website:</a:t>
            </a:r>
            <a:r>
              <a:rPr lang="en-US" sz="2000" dirty="0">
                <a:solidFill>
                  <a:schemeClr val="dk1"/>
                </a:solidFill>
              </a:rPr>
              <a:t> </a:t>
            </a:r>
            <a:r>
              <a:rPr lang="en-US" sz="2000" b="1" dirty="0">
                <a:solidFill>
                  <a:schemeClr val="dk1"/>
                </a:solidFill>
              </a:rPr>
              <a:t>frib.msu.edu/public</a:t>
            </a:r>
            <a:endParaRPr sz="1600" dirty="0">
              <a:solidFill>
                <a:schemeClr val="dk1"/>
              </a:solidFill>
            </a:endParaRPr>
          </a:p>
          <a:p>
            <a:pPr marL="381527" lvl="1" indent="-159233">
              <a:lnSpc>
                <a:spcPct val="80000"/>
              </a:lnSpc>
              <a:spcBef>
                <a:spcPts val="211"/>
              </a:spcBef>
              <a:buClr>
                <a:schemeClr val="dk1"/>
              </a:buClr>
              <a:buSzPts val="1600"/>
              <a:buFont typeface="Arial"/>
              <a:buChar char="•"/>
            </a:pPr>
            <a:r>
              <a:rPr lang="en-US" sz="1600" dirty="0">
                <a:solidFill>
                  <a:schemeClr val="dk1"/>
                </a:solidFill>
              </a:rPr>
              <a:t>Links to downloads, our YouTube channel, the FRIB Gift Shop, etc.</a:t>
            </a:r>
            <a:endParaRPr sz="1600" dirty="0">
              <a:solidFill>
                <a:schemeClr val="dk1"/>
              </a:solidFill>
            </a:endParaRPr>
          </a:p>
          <a:p>
            <a:pPr marL="189187" indent="-189187">
              <a:lnSpc>
                <a:spcPct val="80000"/>
              </a:lnSpc>
              <a:spcBef>
                <a:spcPts val="1266"/>
              </a:spcBef>
              <a:buClr>
                <a:schemeClr val="dk1"/>
              </a:buClr>
              <a:buSzPts val="1800"/>
              <a:buFont typeface="Noto Sans Symbols"/>
              <a:buChar char="▪"/>
            </a:pPr>
            <a:r>
              <a:rPr lang="en-US" sz="2000" dirty="0">
                <a:solidFill>
                  <a:schemeClr val="dk1"/>
                </a:solidFill>
              </a:rPr>
              <a:t>Demonstration materials</a:t>
            </a:r>
            <a:endParaRPr sz="1600" dirty="0">
              <a:solidFill>
                <a:schemeClr val="dk1"/>
              </a:solidFill>
            </a:endParaRPr>
          </a:p>
          <a:p>
            <a:pPr marL="189187" indent="-189187">
              <a:lnSpc>
                <a:spcPct val="80000"/>
              </a:lnSpc>
              <a:spcBef>
                <a:spcPts val="1266"/>
              </a:spcBef>
              <a:buClr>
                <a:schemeClr val="dk1"/>
              </a:buClr>
              <a:buSzPts val="1800"/>
              <a:buFont typeface="Noto Sans Symbols"/>
              <a:buChar char="▪"/>
            </a:pPr>
            <a:r>
              <a:rPr lang="en-US" sz="2000" dirty="0">
                <a:solidFill>
                  <a:schemeClr val="dk1"/>
                </a:solidFill>
              </a:rPr>
              <a:t>Laminated maps and speaker systems</a:t>
            </a:r>
            <a:endParaRPr sz="1600" dirty="0">
              <a:solidFill>
                <a:schemeClr val="dk1"/>
              </a:solidFill>
            </a:endParaRPr>
          </a:p>
          <a:p>
            <a:pPr marL="189187" indent="-189187">
              <a:lnSpc>
                <a:spcPct val="80000"/>
              </a:lnSpc>
              <a:spcBef>
                <a:spcPts val="1266"/>
              </a:spcBef>
              <a:buClr>
                <a:schemeClr val="dk1"/>
              </a:buClr>
              <a:buSzPts val="1800"/>
              <a:buFont typeface="Noto Sans Symbols"/>
              <a:buChar char="▪"/>
            </a:pPr>
            <a:r>
              <a:rPr lang="en-US" sz="2000" dirty="0">
                <a:solidFill>
                  <a:schemeClr val="dk1"/>
                </a:solidFill>
              </a:rPr>
              <a:t>Shadow fellow tour guides &amp; Zach </a:t>
            </a:r>
            <a:endParaRPr dirty="0">
              <a:solidFill>
                <a:schemeClr val="dk1"/>
              </a:solidFill>
            </a:endParaRPr>
          </a:p>
        </p:txBody>
      </p:sp>
      <p:pic>
        <p:nvPicPr>
          <p:cNvPr id="137" name="Google Shape;137;p12"/>
          <p:cNvPicPr preferRelativeResize="0"/>
          <p:nvPr/>
        </p:nvPicPr>
        <p:blipFill rotWithShape="1">
          <a:blip r:embed="rId3">
            <a:alphaModFix/>
          </a:blip>
          <a:srcRect r="25581" b="20861"/>
          <a:stretch/>
        </p:blipFill>
        <p:spPr>
          <a:xfrm>
            <a:off x="6929258" y="1219201"/>
            <a:ext cx="3805331" cy="52368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
        <p:cNvGrpSpPr/>
        <p:nvPr/>
      </p:nvGrpSpPr>
      <p:grpSpPr>
        <a:xfrm>
          <a:off x="0" y="0"/>
          <a:ext cx="0" cy="0"/>
          <a:chOff x="0" y="0"/>
          <a:chExt cx="0" cy="0"/>
        </a:xfrm>
      </p:grpSpPr>
      <p:sp>
        <p:nvSpPr>
          <p:cNvPr id="142" name="Google Shape;142;p20"/>
          <p:cNvSpPr/>
          <p:nvPr/>
        </p:nvSpPr>
        <p:spPr>
          <a:xfrm>
            <a:off x="1883312" y="4715575"/>
            <a:ext cx="1371600" cy="112278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algn="ctr">
              <a:buSzPts val="3000"/>
            </a:pPr>
            <a:endParaRPr sz="3000">
              <a:solidFill>
                <a:schemeClr val="lt1"/>
              </a:solidFill>
              <a:latin typeface="Helvetica Neue"/>
              <a:ea typeface="Helvetica Neue"/>
              <a:cs typeface="Helvetica Neue"/>
              <a:sym typeface="Helvetica Neue"/>
            </a:endParaRPr>
          </a:p>
        </p:txBody>
      </p:sp>
      <p:sp>
        <p:nvSpPr>
          <p:cNvPr id="143" name="Google Shape;143;p20"/>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000"/>
            </a:pPr>
            <a:r>
              <a:rPr lang="en-US" sz="4000" dirty="0"/>
              <a:t>The current Tour Route</a:t>
            </a:r>
            <a:endParaRPr dirty="0"/>
          </a:p>
        </p:txBody>
      </p:sp>
      <p:sp>
        <p:nvSpPr>
          <p:cNvPr id="144" name="Google Shape;144;p20"/>
          <p:cNvSpPr txBox="1"/>
          <p:nvPr/>
        </p:nvSpPr>
        <p:spPr>
          <a:xfrm>
            <a:off x="1089064" y="1109910"/>
            <a:ext cx="2596156" cy="4031833"/>
          </a:xfrm>
          <a:prstGeom prst="rect">
            <a:avLst/>
          </a:prstGeom>
          <a:noFill/>
          <a:ln>
            <a:noFill/>
          </a:ln>
        </p:spPr>
        <p:txBody>
          <a:bodyPr spcFirstLastPara="1" wrap="square" lIns="91425" tIns="45700" rIns="91425" bIns="45700" anchor="t" anchorCtr="0">
            <a:spAutoFit/>
          </a:bodyPr>
          <a:lstStyle/>
          <a:p>
            <a:pPr>
              <a:buClr>
                <a:schemeClr val="dk1"/>
              </a:buClr>
              <a:buSzPts val="1800"/>
            </a:pPr>
            <a:r>
              <a:rPr lang="en-US" sz="1600" dirty="0">
                <a:solidFill>
                  <a:schemeClr val="dk1"/>
                </a:solidFill>
              </a:rPr>
              <a:t>Public tours (for outreach, not business) </a:t>
            </a:r>
            <a:r>
              <a:rPr lang="en-US" sz="1600" b="1" dirty="0">
                <a:solidFill>
                  <a:schemeClr val="dk1"/>
                </a:solidFill>
              </a:rPr>
              <a:t>must follow this route</a:t>
            </a:r>
            <a:r>
              <a:rPr lang="en-US" sz="1600" dirty="0">
                <a:solidFill>
                  <a:schemeClr val="dk1"/>
                </a:solidFill>
              </a:rPr>
              <a:t>.</a:t>
            </a:r>
            <a:endParaRPr dirty="0"/>
          </a:p>
          <a:p>
            <a:pPr>
              <a:buClr>
                <a:schemeClr val="dk1"/>
              </a:buClr>
              <a:buSzPts val="1800"/>
            </a:pPr>
            <a:endParaRPr sz="1600" dirty="0">
              <a:solidFill>
                <a:schemeClr val="dk1"/>
              </a:solidFill>
            </a:endParaRPr>
          </a:p>
          <a:p>
            <a:r>
              <a:rPr lang="en-US" sz="1600" dirty="0"/>
              <a:t>Tours may not visit Radiation Restricted Areas adjacent to the Transfer Hall (including the 1HW8 North Hallway &amp; 1500J pathway between S3 &amp; clean room)</a:t>
            </a:r>
            <a:endParaRPr dirty="0"/>
          </a:p>
          <a:p>
            <a:pPr>
              <a:buClr>
                <a:schemeClr val="dk1"/>
              </a:buClr>
              <a:buSzPts val="1800"/>
            </a:pPr>
            <a:endParaRPr sz="1600" dirty="0"/>
          </a:p>
          <a:p>
            <a:pPr>
              <a:buClr>
                <a:schemeClr val="dk1"/>
              </a:buClr>
              <a:buSzPts val="1800"/>
            </a:pPr>
            <a:r>
              <a:rPr lang="en-US" sz="1600" dirty="0">
                <a:solidFill>
                  <a:schemeClr val="dk1"/>
                </a:solidFill>
              </a:rPr>
              <a:t>All other areas are for visitors with a specific interest who complete </a:t>
            </a:r>
            <a:r>
              <a:rPr lang="en-US" sz="1600" b="1" dirty="0">
                <a:solidFill>
                  <a:schemeClr val="dk1"/>
                </a:solidFill>
              </a:rPr>
              <a:t>export control forms.</a:t>
            </a:r>
            <a:endParaRPr sz="1600" dirty="0"/>
          </a:p>
        </p:txBody>
      </p:sp>
      <p:pic>
        <p:nvPicPr>
          <p:cNvPr id="145" name="Google Shape;145;p20"/>
          <p:cNvPicPr preferRelativeResize="0"/>
          <p:nvPr/>
        </p:nvPicPr>
        <p:blipFill>
          <a:blip r:embed="rId3"/>
          <a:srcRect/>
          <a:stretch/>
        </p:blipFill>
        <p:spPr>
          <a:xfrm>
            <a:off x="3686659" y="1109910"/>
            <a:ext cx="7321285" cy="5346605"/>
          </a:xfrm>
          <a:prstGeom prst="rect">
            <a:avLst/>
          </a:prstGeom>
          <a:noFill/>
          <a:ln>
            <a:noFill/>
          </a:ln>
        </p:spPr>
      </p:pic>
      <p:grpSp>
        <p:nvGrpSpPr>
          <p:cNvPr id="7" name="Group 6">
            <a:extLst>
              <a:ext uri="{FF2B5EF4-FFF2-40B4-BE49-F238E27FC236}">
                <a16:creationId xmlns:a16="http://schemas.microsoft.com/office/drawing/2014/main" id="{5F5742FA-DDD3-C141-B928-F5D758D9D6DC}"/>
              </a:ext>
            </a:extLst>
          </p:cNvPr>
          <p:cNvGrpSpPr/>
          <p:nvPr/>
        </p:nvGrpSpPr>
        <p:grpSpPr>
          <a:xfrm>
            <a:off x="1652241" y="3267182"/>
            <a:ext cx="5888992" cy="3009000"/>
            <a:chOff x="1775529" y="3267182"/>
            <a:chExt cx="5888992" cy="3009000"/>
          </a:xfrm>
        </p:grpSpPr>
        <p:cxnSp>
          <p:nvCxnSpPr>
            <p:cNvPr id="3" name="Straight Arrow Connector 2">
              <a:extLst>
                <a:ext uri="{FF2B5EF4-FFF2-40B4-BE49-F238E27FC236}">
                  <a16:creationId xmlns:a16="http://schemas.microsoft.com/office/drawing/2014/main" id="{986E2F74-17E1-975C-77EC-8D1B4D0EF440}"/>
                </a:ext>
              </a:extLst>
            </p:cNvPr>
            <p:cNvCxnSpPr>
              <a:cxnSpLocks/>
            </p:cNvCxnSpPr>
            <p:nvPr/>
          </p:nvCxnSpPr>
          <p:spPr>
            <a:xfrm flipV="1">
              <a:off x="3524034" y="3267182"/>
              <a:ext cx="4140487" cy="2221368"/>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B98C5865-C143-7FD4-A930-72B3B204092D}"/>
                </a:ext>
              </a:extLst>
            </p:cNvPr>
            <p:cNvSpPr txBox="1"/>
            <p:nvPr/>
          </p:nvSpPr>
          <p:spPr>
            <a:xfrm>
              <a:off x="1775529" y="5322075"/>
              <a:ext cx="2034283" cy="954107"/>
            </a:xfrm>
            <a:prstGeom prst="rect">
              <a:avLst/>
            </a:prstGeom>
            <a:noFill/>
          </p:spPr>
          <p:txBody>
            <a:bodyPr wrap="square" rtlCol="0">
              <a:spAutoFit/>
            </a:bodyPr>
            <a:lstStyle/>
            <a:p>
              <a:r>
                <a:rPr lang="en-US" dirty="0"/>
                <a:t>Sorry, you can’t walk from the East High Bay to HRS! You must go around the outside.</a:t>
              </a:r>
            </a:p>
          </p:txBody>
        </p:sp>
      </p:grpSp>
      <p:grpSp>
        <p:nvGrpSpPr>
          <p:cNvPr id="8" name="Group 7">
            <a:extLst>
              <a:ext uri="{FF2B5EF4-FFF2-40B4-BE49-F238E27FC236}">
                <a16:creationId xmlns:a16="http://schemas.microsoft.com/office/drawing/2014/main" id="{B5E8A304-C099-A8AF-CA5A-B4CDD88A0402}"/>
              </a:ext>
            </a:extLst>
          </p:cNvPr>
          <p:cNvGrpSpPr/>
          <p:nvPr/>
        </p:nvGrpSpPr>
        <p:grpSpPr>
          <a:xfrm>
            <a:off x="9904290" y="1051419"/>
            <a:ext cx="2977222" cy="1886990"/>
            <a:chOff x="5384667" y="2925318"/>
            <a:chExt cx="2977222" cy="1886990"/>
          </a:xfrm>
        </p:grpSpPr>
        <p:cxnSp>
          <p:nvCxnSpPr>
            <p:cNvPr id="9" name="Straight Arrow Connector 8">
              <a:extLst>
                <a:ext uri="{FF2B5EF4-FFF2-40B4-BE49-F238E27FC236}">
                  <a16:creationId xmlns:a16="http://schemas.microsoft.com/office/drawing/2014/main" id="{B047E90E-F5F3-2FA7-AF1A-1BCD76ACA582}"/>
                </a:ext>
              </a:extLst>
            </p:cNvPr>
            <p:cNvCxnSpPr>
              <a:cxnSpLocks/>
            </p:cNvCxnSpPr>
            <p:nvPr/>
          </p:nvCxnSpPr>
          <p:spPr>
            <a:xfrm flipH="1">
              <a:off x="5384667" y="4586343"/>
              <a:ext cx="1103654" cy="225965"/>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50AFE30-EAA3-8A4E-49D2-0B107509F029}"/>
                </a:ext>
              </a:extLst>
            </p:cNvPr>
            <p:cNvSpPr txBox="1"/>
            <p:nvPr/>
          </p:nvSpPr>
          <p:spPr>
            <a:xfrm>
              <a:off x="6453449" y="2925318"/>
              <a:ext cx="1908440" cy="1815882"/>
            </a:xfrm>
            <a:prstGeom prst="rect">
              <a:avLst/>
            </a:prstGeom>
            <a:noFill/>
          </p:spPr>
          <p:txBody>
            <a:bodyPr wrap="square" rtlCol="0">
              <a:spAutoFit/>
            </a:bodyPr>
            <a:lstStyle/>
            <a:p>
              <a:r>
                <a:rPr lang="en-US" dirty="0"/>
                <a:t>These red boxes indicate additional training you might want beyond “access to radiation restricted areas”. Ask your line manager to request it for you!</a:t>
              </a:r>
            </a:p>
          </p:txBody>
        </p:sp>
      </p:grpSp>
      <p:grpSp>
        <p:nvGrpSpPr>
          <p:cNvPr id="2" name="Group 1">
            <a:extLst>
              <a:ext uri="{FF2B5EF4-FFF2-40B4-BE49-F238E27FC236}">
                <a16:creationId xmlns:a16="http://schemas.microsoft.com/office/drawing/2014/main" id="{DF6D3214-A51F-A432-92A0-371C3E42EE60}"/>
              </a:ext>
            </a:extLst>
          </p:cNvPr>
          <p:cNvGrpSpPr/>
          <p:nvPr/>
        </p:nvGrpSpPr>
        <p:grpSpPr>
          <a:xfrm>
            <a:off x="8938519" y="5141743"/>
            <a:ext cx="3942993" cy="1300914"/>
            <a:chOff x="4418896" y="7860538"/>
            <a:chExt cx="3942993" cy="1300914"/>
          </a:xfrm>
        </p:grpSpPr>
        <p:cxnSp>
          <p:nvCxnSpPr>
            <p:cNvPr id="5" name="Straight Arrow Connector 4">
              <a:extLst>
                <a:ext uri="{FF2B5EF4-FFF2-40B4-BE49-F238E27FC236}">
                  <a16:creationId xmlns:a16="http://schemas.microsoft.com/office/drawing/2014/main" id="{70AFEEE8-46F3-DF22-019D-82634936D8EE}"/>
                </a:ext>
              </a:extLst>
            </p:cNvPr>
            <p:cNvCxnSpPr>
              <a:cxnSpLocks/>
            </p:cNvCxnSpPr>
            <p:nvPr/>
          </p:nvCxnSpPr>
          <p:spPr>
            <a:xfrm flipH="1" flipV="1">
              <a:off x="4418896" y="7860538"/>
              <a:ext cx="2069425" cy="539866"/>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2467BC0E-7A05-AE46-E24E-917F6DA13637}"/>
                </a:ext>
              </a:extLst>
            </p:cNvPr>
            <p:cNvSpPr txBox="1"/>
            <p:nvPr/>
          </p:nvSpPr>
          <p:spPr>
            <a:xfrm>
              <a:off x="6453449" y="8207345"/>
              <a:ext cx="1908440" cy="954107"/>
            </a:xfrm>
            <a:prstGeom prst="rect">
              <a:avLst/>
            </a:prstGeom>
            <a:noFill/>
          </p:spPr>
          <p:txBody>
            <a:bodyPr wrap="square" rtlCol="0">
              <a:spAutoFit/>
            </a:bodyPr>
            <a:lstStyle/>
            <a:p>
              <a:r>
                <a:rPr lang="en-US" dirty="0"/>
                <a:t>This yellow public route appears on the map that guides carry with them!</a:t>
              </a:r>
            </a:p>
          </p:txBody>
        </p:sp>
      </p:grpSp>
      <p:grpSp>
        <p:nvGrpSpPr>
          <p:cNvPr id="11" name="Group 10">
            <a:extLst>
              <a:ext uri="{FF2B5EF4-FFF2-40B4-BE49-F238E27FC236}">
                <a16:creationId xmlns:a16="http://schemas.microsoft.com/office/drawing/2014/main" id="{AA76B947-6E79-870A-1424-B89120452D18}"/>
              </a:ext>
            </a:extLst>
          </p:cNvPr>
          <p:cNvGrpSpPr/>
          <p:nvPr/>
        </p:nvGrpSpPr>
        <p:grpSpPr>
          <a:xfrm>
            <a:off x="8610015" y="2971716"/>
            <a:ext cx="4259941" cy="830997"/>
            <a:chOff x="4090392" y="2973856"/>
            <a:chExt cx="4259941" cy="830997"/>
          </a:xfrm>
        </p:grpSpPr>
        <p:cxnSp>
          <p:nvCxnSpPr>
            <p:cNvPr id="12" name="Straight Arrow Connector 11">
              <a:extLst>
                <a:ext uri="{FF2B5EF4-FFF2-40B4-BE49-F238E27FC236}">
                  <a16:creationId xmlns:a16="http://schemas.microsoft.com/office/drawing/2014/main" id="{378C0664-9A2B-ED7A-6CA0-F8E0B19B389B}"/>
                </a:ext>
              </a:extLst>
            </p:cNvPr>
            <p:cNvCxnSpPr>
              <a:cxnSpLocks/>
            </p:cNvCxnSpPr>
            <p:nvPr/>
          </p:nvCxnSpPr>
          <p:spPr>
            <a:xfrm flipH="1" flipV="1">
              <a:off x="4090392" y="3014984"/>
              <a:ext cx="2361618" cy="644756"/>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15A4146-379E-70D8-E333-8E30C8239FFC}"/>
                </a:ext>
              </a:extLst>
            </p:cNvPr>
            <p:cNvSpPr txBox="1"/>
            <p:nvPr/>
          </p:nvSpPr>
          <p:spPr>
            <a:xfrm>
              <a:off x="6441893" y="2973856"/>
              <a:ext cx="1908440" cy="830997"/>
            </a:xfrm>
            <a:prstGeom prst="rect">
              <a:avLst/>
            </a:prstGeom>
            <a:noFill/>
          </p:spPr>
          <p:txBody>
            <a:bodyPr wrap="square" rtlCol="0">
              <a:spAutoFit/>
            </a:bodyPr>
            <a:lstStyle/>
            <a:p>
              <a:r>
                <a:rPr lang="en-US" sz="1200" dirty="0"/>
                <a:t>If cranes are running, hard hats are between</a:t>
              </a:r>
            </a:p>
            <a:p>
              <a:r>
                <a:rPr lang="en-US" sz="1200" dirty="0"/>
                <a:t>ReA12 High Bay and East High Bay Extension</a:t>
              </a:r>
            </a:p>
          </p:txBody>
        </p:sp>
      </p:grpSp>
      <p:pic>
        <p:nvPicPr>
          <p:cNvPr id="17" name="Picture 16" descr="A large cardboard cylinder with a sign on it&#10;&#10;AI-generated content may be incorrect.">
            <a:extLst>
              <a:ext uri="{FF2B5EF4-FFF2-40B4-BE49-F238E27FC236}">
                <a16:creationId xmlns:a16="http://schemas.microsoft.com/office/drawing/2014/main" id="{52E61259-6E9E-650E-035C-CBCD0ECEE18D}"/>
              </a:ext>
            </a:extLst>
          </p:cNvPr>
          <p:cNvPicPr>
            <a:picLocks noChangeAspect="1"/>
          </p:cNvPicPr>
          <p:nvPr/>
        </p:nvPicPr>
        <p:blipFill>
          <a:blip r:embed="rId4"/>
          <a:stretch>
            <a:fillRect/>
          </a:stretch>
        </p:blipFill>
        <p:spPr>
          <a:xfrm>
            <a:off x="11293266" y="3783212"/>
            <a:ext cx="1244940" cy="1659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sp>
        <p:nvSpPr>
          <p:cNvPr id="150" name="Google Shape;150;p1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000"/>
            </a:pPr>
            <a:r>
              <a:rPr lang="en-US" sz="4000" dirty="0"/>
              <a:t>Tour location script</a:t>
            </a:r>
            <a:endParaRPr sz="4000" dirty="0"/>
          </a:p>
        </p:txBody>
      </p:sp>
      <p:sp>
        <p:nvSpPr>
          <p:cNvPr id="151" name="Google Shape;151;p13"/>
          <p:cNvSpPr txBox="1"/>
          <p:nvPr/>
        </p:nvSpPr>
        <p:spPr>
          <a:xfrm>
            <a:off x="2118017" y="1447800"/>
            <a:ext cx="4782391" cy="4876800"/>
          </a:xfrm>
          <a:prstGeom prst="rect">
            <a:avLst/>
          </a:prstGeom>
          <a:noFill/>
          <a:ln>
            <a:noFill/>
          </a:ln>
        </p:spPr>
        <p:txBody>
          <a:bodyPr spcFirstLastPara="1" wrap="square" lIns="91425" tIns="45700" rIns="91425" bIns="45700" anchor="t" anchorCtr="0">
            <a:noAutofit/>
          </a:bodyPr>
          <a:lstStyle/>
          <a:p>
            <a:pPr marL="189187" indent="-189187">
              <a:lnSpc>
                <a:spcPct val="80000"/>
              </a:lnSpc>
              <a:buClr>
                <a:srgbClr val="064308"/>
              </a:buClr>
              <a:buSzPts val="2000"/>
              <a:buFont typeface="Noto Sans Symbols"/>
              <a:buChar char="▪"/>
            </a:pPr>
            <a:r>
              <a:rPr lang="en-US" sz="2000" b="1" dirty="0">
                <a:solidFill>
                  <a:srgbClr val="064308"/>
                </a:solidFill>
              </a:rPr>
              <a:t>Approved</a:t>
            </a:r>
            <a:r>
              <a:rPr lang="en-US" sz="2000" dirty="0">
                <a:solidFill>
                  <a:srgbClr val="064308"/>
                </a:solidFill>
              </a:rPr>
              <a:t> by each vault coordinator</a:t>
            </a:r>
            <a:endParaRPr dirty="0"/>
          </a:p>
          <a:p>
            <a:pPr marL="189187" indent="-189187">
              <a:lnSpc>
                <a:spcPct val="80000"/>
              </a:lnSpc>
              <a:spcBef>
                <a:spcPts val="1266"/>
              </a:spcBef>
              <a:buClr>
                <a:srgbClr val="064308"/>
              </a:buClr>
              <a:buSzPts val="2000"/>
              <a:buFont typeface="Noto Sans Symbols"/>
              <a:buChar char="▪"/>
            </a:pPr>
            <a:r>
              <a:rPr lang="en-US" sz="2000" dirty="0">
                <a:solidFill>
                  <a:srgbClr val="064308"/>
                </a:solidFill>
              </a:rPr>
              <a:t>Contains correct information and prudent language regarding equipment</a:t>
            </a:r>
            <a:endParaRPr dirty="0"/>
          </a:p>
          <a:p>
            <a:pPr marL="189187" indent="-189187">
              <a:lnSpc>
                <a:spcPct val="80000"/>
              </a:lnSpc>
              <a:spcBef>
                <a:spcPts val="1266"/>
              </a:spcBef>
              <a:buClr>
                <a:srgbClr val="064308"/>
              </a:buClr>
              <a:buSzPts val="2000"/>
              <a:buFont typeface="Noto Sans Symbols"/>
              <a:buChar char="▪"/>
            </a:pPr>
            <a:r>
              <a:rPr lang="en-US" sz="2000" dirty="0">
                <a:solidFill>
                  <a:srgbClr val="064308"/>
                </a:solidFill>
              </a:rPr>
              <a:t>Be </a:t>
            </a:r>
            <a:r>
              <a:rPr lang="en-US" sz="2000" i="1" dirty="0">
                <a:solidFill>
                  <a:srgbClr val="064308"/>
                </a:solidFill>
              </a:rPr>
              <a:t>careful</a:t>
            </a:r>
            <a:r>
              <a:rPr lang="en-US" sz="2000" dirty="0">
                <a:solidFill>
                  <a:srgbClr val="064308"/>
                </a:solidFill>
              </a:rPr>
              <a:t> with any deviations from the script – our message must be accurate and consistent. FRIB (and DOE) is particular about public communication.</a:t>
            </a:r>
            <a:endParaRPr dirty="0"/>
          </a:p>
          <a:p>
            <a:pPr marL="381527" lvl="1" indent="-159233">
              <a:lnSpc>
                <a:spcPct val="80000"/>
              </a:lnSpc>
              <a:spcBef>
                <a:spcPts val="211"/>
              </a:spcBef>
              <a:buClr>
                <a:schemeClr val="dk1"/>
              </a:buClr>
              <a:buSzPts val="1800"/>
              <a:buFont typeface="Arial"/>
              <a:buChar char="•"/>
            </a:pPr>
            <a:r>
              <a:rPr lang="en-US" sz="1800" dirty="0">
                <a:solidFill>
                  <a:schemeClr val="dk1"/>
                </a:solidFill>
              </a:rPr>
              <a:t>Use your judgment. We want to give a positive impression of the lab, so don’t share anything that detracts from that.</a:t>
            </a:r>
            <a:endParaRPr dirty="0"/>
          </a:p>
          <a:p>
            <a:pPr marL="381527" lvl="1" indent="-159233">
              <a:lnSpc>
                <a:spcPct val="80000"/>
              </a:lnSpc>
              <a:spcBef>
                <a:spcPts val="211"/>
              </a:spcBef>
              <a:buClr>
                <a:schemeClr val="dk1"/>
              </a:buClr>
              <a:buSzPts val="1800"/>
              <a:buFont typeface="Arial"/>
              <a:buChar char="•"/>
            </a:pPr>
            <a:r>
              <a:rPr lang="en-US" sz="1800" dirty="0">
                <a:solidFill>
                  <a:schemeClr val="dk1"/>
                </a:solidFill>
              </a:rPr>
              <a:t>You can say anything you know is factual and is not a sensitive subject</a:t>
            </a:r>
            <a:endParaRPr dirty="0"/>
          </a:p>
          <a:p>
            <a:pPr marL="381527" lvl="1" indent="-159233">
              <a:lnSpc>
                <a:spcPct val="80000"/>
              </a:lnSpc>
              <a:spcBef>
                <a:spcPts val="211"/>
              </a:spcBef>
              <a:buClr>
                <a:schemeClr val="dk1"/>
              </a:buClr>
              <a:buSzPts val="1800"/>
              <a:buFont typeface="Arial"/>
              <a:buChar char="•"/>
            </a:pPr>
            <a:r>
              <a:rPr lang="en-US" sz="1800" b="1" dirty="0">
                <a:solidFill>
                  <a:schemeClr val="dk1"/>
                </a:solidFill>
              </a:rPr>
              <a:t>Explain things from a positive stance</a:t>
            </a:r>
            <a:endParaRPr dirty="0"/>
          </a:p>
          <a:p>
            <a:pPr marL="381527" lvl="1" indent="-159233">
              <a:lnSpc>
                <a:spcPct val="80000"/>
              </a:lnSpc>
              <a:spcBef>
                <a:spcPts val="211"/>
              </a:spcBef>
              <a:buClr>
                <a:schemeClr val="dk1"/>
              </a:buClr>
              <a:buSzPts val="1800"/>
              <a:buFont typeface="Arial"/>
              <a:buChar char="•"/>
            </a:pPr>
            <a:r>
              <a:rPr lang="en-US" sz="1800" dirty="0">
                <a:solidFill>
                  <a:schemeClr val="dk1"/>
                </a:solidFill>
              </a:rPr>
              <a:t>As always, when in doubt, don’t be afraid to say “I don’t know”</a:t>
            </a:r>
            <a:endParaRPr dirty="0"/>
          </a:p>
          <a:p>
            <a:pPr marL="189187" indent="-189187">
              <a:lnSpc>
                <a:spcPct val="80000"/>
              </a:lnSpc>
              <a:spcBef>
                <a:spcPts val="1266"/>
              </a:spcBef>
              <a:buClr>
                <a:srgbClr val="064308"/>
              </a:buClr>
              <a:buSzPts val="2000"/>
              <a:buFont typeface="Noto Sans Symbols"/>
              <a:buChar char="▪"/>
            </a:pPr>
            <a:r>
              <a:rPr lang="en-US" sz="2000" b="1" dirty="0">
                <a:solidFill>
                  <a:srgbClr val="064308"/>
                </a:solidFill>
              </a:rPr>
              <a:t>You will generally know FAR more about the lab than your audience – be confident!</a:t>
            </a:r>
            <a:endParaRPr sz="2000" b="1" dirty="0"/>
          </a:p>
        </p:txBody>
      </p:sp>
      <p:pic>
        <p:nvPicPr>
          <p:cNvPr id="152" name="Google Shape;152;p13" descr="100_0181"/>
          <p:cNvPicPr preferRelativeResize="0"/>
          <p:nvPr/>
        </p:nvPicPr>
        <p:blipFill rotWithShape="1">
          <a:blip r:embed="rId3">
            <a:alphaModFix/>
          </a:blip>
          <a:srcRect/>
          <a:stretch/>
        </p:blipFill>
        <p:spPr>
          <a:xfrm>
            <a:off x="7163435" y="1449917"/>
            <a:ext cx="3429000" cy="2571750"/>
          </a:xfrm>
          <a:prstGeom prst="rect">
            <a:avLst/>
          </a:prstGeom>
          <a:noFill/>
          <a:ln>
            <a:noFill/>
          </a:ln>
        </p:spPr>
      </p:pic>
      <p:sp>
        <p:nvSpPr>
          <p:cNvPr id="153" name="Google Shape;153;p13"/>
          <p:cNvSpPr txBox="1"/>
          <p:nvPr/>
        </p:nvSpPr>
        <p:spPr>
          <a:xfrm>
            <a:off x="7163324" y="4332475"/>
            <a:ext cx="3546600" cy="1262100"/>
          </a:xfrm>
          <a:prstGeom prst="rect">
            <a:avLst/>
          </a:prstGeom>
          <a:noFill/>
          <a:ln>
            <a:noFill/>
          </a:ln>
        </p:spPr>
        <p:txBody>
          <a:bodyPr spcFirstLastPara="1" wrap="square" lIns="91425" tIns="91425" rIns="91425" bIns="91425" anchor="t" anchorCtr="0">
            <a:spAutoFit/>
          </a:bodyPr>
          <a:lstStyle/>
          <a:p>
            <a:pPr>
              <a:buSzPts val="1400"/>
            </a:pPr>
            <a:r>
              <a:rPr lang="en-US" b="1" dirty="0"/>
              <a:t>Tour script currently under renovation!</a:t>
            </a:r>
            <a:endParaRPr dirty="0"/>
          </a:p>
          <a:p>
            <a:pPr>
              <a:buSzPts val="1400"/>
            </a:pPr>
            <a:endParaRPr dirty="0"/>
          </a:p>
          <a:p>
            <a:pPr>
              <a:buSzPts val="1400"/>
            </a:pPr>
            <a:r>
              <a:rPr lang="en-US" dirty="0"/>
              <a:t>The tour will not visit the FRIB linac, target, and </a:t>
            </a:r>
            <a:r>
              <a:rPr lang="en-US" dirty="0" err="1"/>
              <a:t>preseparator</a:t>
            </a:r>
            <a:r>
              <a:rPr lang="en-US" dirty="0"/>
              <a:t> for safety and security reasons. </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
        <p:cNvGrpSpPr/>
        <p:nvPr/>
      </p:nvGrpSpPr>
      <p:grpSpPr>
        <a:xfrm>
          <a:off x="0" y="0"/>
          <a:ext cx="0" cy="0"/>
          <a:chOff x="0" y="0"/>
          <a:chExt cx="0" cy="0"/>
        </a:xfrm>
      </p:grpSpPr>
      <p:sp>
        <p:nvSpPr>
          <p:cNvPr id="158" name="Google Shape;158;p14"/>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000"/>
            </a:pPr>
            <a:r>
              <a:rPr lang="en-US" sz="4000" dirty="0"/>
              <a:t>In the vaults: Accessibility</a:t>
            </a:r>
            <a:endParaRPr sz="4000" dirty="0"/>
          </a:p>
        </p:txBody>
      </p:sp>
      <p:pic>
        <p:nvPicPr>
          <p:cNvPr id="159" name="Google Shape;159;p14" descr="IMG_1219"/>
          <p:cNvPicPr preferRelativeResize="0"/>
          <p:nvPr/>
        </p:nvPicPr>
        <p:blipFill rotWithShape="1">
          <a:blip r:embed="rId3">
            <a:alphaModFix/>
          </a:blip>
          <a:srcRect/>
          <a:stretch/>
        </p:blipFill>
        <p:spPr>
          <a:xfrm>
            <a:off x="7927197" y="1358900"/>
            <a:ext cx="2935287" cy="3911600"/>
          </a:xfrm>
          <a:prstGeom prst="rect">
            <a:avLst/>
          </a:prstGeom>
          <a:noFill/>
          <a:ln>
            <a:noFill/>
          </a:ln>
        </p:spPr>
      </p:pic>
      <p:sp>
        <p:nvSpPr>
          <p:cNvPr id="160" name="Google Shape;160;p14"/>
          <p:cNvSpPr txBox="1"/>
          <p:nvPr/>
        </p:nvSpPr>
        <p:spPr>
          <a:xfrm>
            <a:off x="1828800" y="1221700"/>
            <a:ext cx="7924800" cy="3911700"/>
          </a:xfrm>
          <a:prstGeom prst="rect">
            <a:avLst/>
          </a:prstGeom>
          <a:noFill/>
          <a:ln>
            <a:noFill/>
          </a:ln>
        </p:spPr>
        <p:txBody>
          <a:bodyPr spcFirstLastPara="1" wrap="square" lIns="91425" tIns="45700" rIns="91425" bIns="45700" anchor="t" anchorCtr="0">
            <a:noAutofit/>
          </a:bodyPr>
          <a:lstStyle/>
          <a:p>
            <a:pPr marL="189187" indent="-182837">
              <a:lnSpc>
                <a:spcPct val="90000"/>
              </a:lnSpc>
              <a:buClr>
                <a:srgbClr val="064308"/>
              </a:buClr>
              <a:buSzPts val="2210"/>
              <a:buFont typeface="Noto Sans Symbols"/>
              <a:buChar char="▪"/>
            </a:pPr>
            <a:r>
              <a:rPr lang="en-US" sz="1900" b="1" dirty="0">
                <a:solidFill>
                  <a:srgbClr val="064308"/>
                </a:solidFill>
              </a:rPr>
              <a:t>For guests with auditory issues</a:t>
            </a:r>
            <a:endParaRPr sz="1100" b="1" dirty="0"/>
          </a:p>
          <a:p>
            <a:pPr marL="381527" lvl="1" indent="-152883">
              <a:lnSpc>
                <a:spcPct val="90000"/>
              </a:lnSpc>
              <a:spcBef>
                <a:spcPts val="211"/>
              </a:spcBef>
              <a:buClr>
                <a:schemeClr val="dk1"/>
              </a:buClr>
              <a:buSzPts val="1900"/>
              <a:buFont typeface="Arial"/>
              <a:buChar char="•"/>
            </a:pPr>
            <a:r>
              <a:rPr lang="en-US" sz="1700" dirty="0">
                <a:solidFill>
                  <a:schemeClr val="dk1"/>
                </a:solidFill>
              </a:rPr>
              <a:t>Speak clearly and loudly</a:t>
            </a:r>
            <a:endParaRPr sz="1100" dirty="0"/>
          </a:p>
          <a:p>
            <a:pPr marL="381527" lvl="1" indent="-152883">
              <a:lnSpc>
                <a:spcPct val="90000"/>
              </a:lnSpc>
              <a:spcBef>
                <a:spcPts val="211"/>
              </a:spcBef>
              <a:buClr>
                <a:schemeClr val="dk1"/>
              </a:buClr>
              <a:buSzPts val="1900"/>
              <a:buFont typeface="Arial"/>
              <a:buChar char="•"/>
            </a:pPr>
            <a:r>
              <a:rPr lang="en-US" sz="1700" dirty="0">
                <a:solidFill>
                  <a:schemeClr val="dk1"/>
                </a:solidFill>
              </a:rPr>
              <a:t>Use the speaker system if necessary!</a:t>
            </a:r>
            <a:endParaRPr sz="1100" dirty="0"/>
          </a:p>
          <a:p>
            <a:pPr marL="189187" indent="-182837">
              <a:lnSpc>
                <a:spcPct val="90000"/>
              </a:lnSpc>
              <a:spcBef>
                <a:spcPts val="1266"/>
              </a:spcBef>
              <a:buClr>
                <a:srgbClr val="064308"/>
              </a:buClr>
              <a:buSzPts val="2210"/>
              <a:buFont typeface="Noto Sans Symbols"/>
              <a:buChar char="▪"/>
            </a:pPr>
            <a:r>
              <a:rPr lang="en-US" sz="1900" b="1" dirty="0">
                <a:solidFill>
                  <a:srgbClr val="064308"/>
                </a:solidFill>
              </a:rPr>
              <a:t>For guests with mobility issues</a:t>
            </a:r>
            <a:endParaRPr sz="1100" b="1" dirty="0"/>
          </a:p>
          <a:p>
            <a:pPr marL="381527" lvl="1" indent="-152883">
              <a:lnSpc>
                <a:spcPct val="90000"/>
              </a:lnSpc>
              <a:spcBef>
                <a:spcPts val="211"/>
              </a:spcBef>
              <a:buClr>
                <a:schemeClr val="dk1"/>
              </a:buClr>
              <a:buSzPts val="1900"/>
              <a:buFont typeface="Arial"/>
              <a:buChar char="•"/>
            </a:pPr>
            <a:r>
              <a:rPr lang="en-US" sz="1700" dirty="0">
                <a:solidFill>
                  <a:schemeClr val="dk1"/>
                </a:solidFill>
              </a:rPr>
              <a:t>Tour stays on ground level &amp; accessible routes</a:t>
            </a:r>
            <a:endParaRPr sz="1300" dirty="0"/>
          </a:p>
          <a:p>
            <a:pPr marL="381527" lvl="1" indent="-152883">
              <a:lnSpc>
                <a:spcPct val="90000"/>
              </a:lnSpc>
              <a:spcBef>
                <a:spcPts val="211"/>
              </a:spcBef>
              <a:buClr>
                <a:schemeClr val="dk1"/>
              </a:buClr>
              <a:buSzPts val="1900"/>
              <a:buFont typeface="Arial"/>
              <a:buChar char="•"/>
            </a:pPr>
            <a:r>
              <a:rPr lang="en-US" sz="1700" dirty="0">
                <a:solidFill>
                  <a:schemeClr val="dk1"/>
                </a:solidFill>
              </a:rPr>
              <a:t>Point out obstructions</a:t>
            </a:r>
            <a:endParaRPr sz="1300" dirty="0"/>
          </a:p>
          <a:p>
            <a:pPr marL="381527" lvl="1" indent="-152883">
              <a:lnSpc>
                <a:spcPct val="90000"/>
              </a:lnSpc>
              <a:spcBef>
                <a:spcPts val="211"/>
              </a:spcBef>
              <a:buClr>
                <a:schemeClr val="dk1"/>
              </a:buClr>
              <a:buSzPts val="1900"/>
              <a:buFont typeface="Arial"/>
              <a:buChar char="•"/>
            </a:pPr>
            <a:r>
              <a:rPr lang="en-US" sz="1700" dirty="0">
                <a:solidFill>
                  <a:schemeClr val="dk1"/>
                </a:solidFill>
              </a:rPr>
              <a:t>Offer your arm/other assistance as necessary</a:t>
            </a:r>
            <a:endParaRPr sz="1100" dirty="0"/>
          </a:p>
          <a:p>
            <a:pPr marL="189187" indent="-182837">
              <a:lnSpc>
                <a:spcPct val="90000"/>
              </a:lnSpc>
              <a:spcBef>
                <a:spcPts val="1266"/>
              </a:spcBef>
              <a:buClr>
                <a:srgbClr val="064308"/>
              </a:buClr>
              <a:buSzPts val="2210"/>
              <a:buFont typeface="Noto Sans Symbols"/>
              <a:buChar char="▪"/>
            </a:pPr>
            <a:r>
              <a:rPr lang="en-US" sz="1900" b="1" dirty="0">
                <a:solidFill>
                  <a:srgbClr val="064308"/>
                </a:solidFill>
              </a:rPr>
              <a:t>For guest with visual issues </a:t>
            </a:r>
            <a:endParaRPr sz="1100" b="1" dirty="0"/>
          </a:p>
          <a:p>
            <a:pPr marL="381527" lvl="1" indent="-152883">
              <a:lnSpc>
                <a:spcPct val="90000"/>
              </a:lnSpc>
              <a:spcBef>
                <a:spcPts val="211"/>
              </a:spcBef>
              <a:buClr>
                <a:schemeClr val="dk1"/>
              </a:buClr>
              <a:buSzPts val="1900"/>
              <a:buFont typeface="Arial"/>
              <a:buChar char="•"/>
            </a:pPr>
            <a:r>
              <a:rPr lang="en-US" sz="1700" dirty="0">
                <a:solidFill>
                  <a:schemeClr val="dk1"/>
                </a:solidFill>
              </a:rPr>
              <a:t>Describe things as you would over the phone</a:t>
            </a:r>
            <a:endParaRPr sz="1300" dirty="0"/>
          </a:p>
          <a:p>
            <a:pPr marL="381527" lvl="1" indent="-152883">
              <a:lnSpc>
                <a:spcPct val="90000"/>
              </a:lnSpc>
              <a:spcBef>
                <a:spcPts val="211"/>
              </a:spcBef>
              <a:buClr>
                <a:schemeClr val="dk1"/>
              </a:buClr>
              <a:buSzPts val="1900"/>
              <a:buFont typeface="Arial"/>
              <a:buChar char="•"/>
            </a:pPr>
            <a:r>
              <a:rPr lang="en-US" sz="1700" dirty="0">
                <a:solidFill>
                  <a:schemeClr val="dk1"/>
                </a:solidFill>
              </a:rPr>
              <a:t>Give a more thorough description of each location</a:t>
            </a:r>
            <a:endParaRPr sz="1300" dirty="0"/>
          </a:p>
          <a:p>
            <a:pPr marL="381527" lvl="1" indent="-152883">
              <a:lnSpc>
                <a:spcPct val="90000"/>
              </a:lnSpc>
              <a:spcBef>
                <a:spcPts val="211"/>
              </a:spcBef>
              <a:buClr>
                <a:schemeClr val="dk1"/>
              </a:buClr>
              <a:buSzPts val="1900"/>
              <a:buFont typeface="Arial"/>
              <a:buChar char="•"/>
            </a:pPr>
            <a:r>
              <a:rPr lang="en-US" sz="1700" dirty="0">
                <a:solidFill>
                  <a:schemeClr val="dk1"/>
                </a:solidFill>
              </a:rPr>
              <a:t>Don’t rely on pointing or spatial terms</a:t>
            </a:r>
            <a:endParaRPr sz="1300" dirty="0"/>
          </a:p>
          <a:p>
            <a:pPr marL="381527" lvl="1" indent="-152883">
              <a:lnSpc>
                <a:spcPct val="90000"/>
              </a:lnSpc>
              <a:spcBef>
                <a:spcPts val="211"/>
              </a:spcBef>
              <a:buClr>
                <a:schemeClr val="dk1"/>
              </a:buClr>
              <a:buSzPts val="1900"/>
              <a:buFont typeface="Arial"/>
              <a:buChar char="•"/>
            </a:pPr>
            <a:r>
              <a:rPr lang="en-US" sz="1700" dirty="0">
                <a:solidFill>
                  <a:schemeClr val="dk1"/>
                </a:solidFill>
              </a:rPr>
              <a:t>Make comparison with known object (tall as a person)</a:t>
            </a:r>
            <a:endParaRPr sz="1100" dirty="0"/>
          </a:p>
          <a:p>
            <a:pPr marL="189187" indent="-182837">
              <a:lnSpc>
                <a:spcPct val="90000"/>
              </a:lnSpc>
              <a:spcBef>
                <a:spcPts val="1266"/>
              </a:spcBef>
              <a:buClr>
                <a:srgbClr val="064308"/>
              </a:buClr>
              <a:buSzPts val="2210"/>
              <a:buFont typeface="Noto Sans Symbols"/>
              <a:buChar char="▪"/>
            </a:pPr>
            <a:r>
              <a:rPr lang="en-US" sz="1900" b="1" dirty="0">
                <a:solidFill>
                  <a:srgbClr val="064308"/>
                </a:solidFill>
              </a:rPr>
              <a:t>In General</a:t>
            </a:r>
            <a:endParaRPr sz="1100" b="1" dirty="0"/>
          </a:p>
          <a:p>
            <a:pPr marL="381527" lvl="1" indent="-152883">
              <a:lnSpc>
                <a:spcPct val="90000"/>
              </a:lnSpc>
              <a:spcBef>
                <a:spcPts val="211"/>
              </a:spcBef>
              <a:buClr>
                <a:schemeClr val="dk1"/>
              </a:buClr>
              <a:buSzPts val="1900"/>
              <a:buFont typeface="Arial"/>
              <a:buChar char="•"/>
            </a:pPr>
            <a:r>
              <a:rPr lang="en-US" sz="1700" dirty="0">
                <a:solidFill>
                  <a:schemeClr val="dk1"/>
                </a:solidFill>
              </a:rPr>
              <a:t>Avoid jargon</a:t>
            </a:r>
          </a:p>
          <a:p>
            <a:pPr marL="381527" lvl="1" indent="-152883">
              <a:lnSpc>
                <a:spcPct val="90000"/>
              </a:lnSpc>
              <a:spcBef>
                <a:spcPts val="211"/>
              </a:spcBef>
              <a:buClr>
                <a:schemeClr val="dk1"/>
              </a:buClr>
              <a:buSzPts val="1900"/>
              <a:buFont typeface="Arial"/>
              <a:buChar char="•"/>
            </a:pPr>
            <a:r>
              <a:rPr lang="en-US" sz="1700" dirty="0">
                <a:solidFill>
                  <a:schemeClr val="dk1"/>
                </a:solidFill>
              </a:rPr>
              <a:t>Have visitors ask about terms they don’t know</a:t>
            </a:r>
            <a:endParaRPr sz="1300" dirty="0"/>
          </a:p>
          <a:p>
            <a:pPr marL="381527" lvl="1" indent="-152883">
              <a:lnSpc>
                <a:spcPct val="90000"/>
              </a:lnSpc>
              <a:spcBef>
                <a:spcPts val="211"/>
              </a:spcBef>
              <a:buClr>
                <a:schemeClr val="dk1"/>
              </a:buClr>
              <a:buSzPts val="1900"/>
              <a:buFont typeface="Arial"/>
              <a:buChar char="•"/>
            </a:pPr>
            <a:r>
              <a:rPr lang="en-US" sz="1700" dirty="0">
                <a:solidFill>
                  <a:schemeClr val="dk1"/>
                </a:solidFill>
              </a:rPr>
              <a:t>Carry a tour map to show your location</a:t>
            </a:r>
            <a:endParaRPr sz="1700" dirty="0">
              <a:solidFill>
                <a:schemeClr val="dk1"/>
              </a:solidFill>
            </a:endParaRPr>
          </a:p>
          <a:p>
            <a:pPr marL="381527" lvl="1" indent="-152883">
              <a:lnSpc>
                <a:spcPct val="90000"/>
              </a:lnSpc>
              <a:spcBef>
                <a:spcPts val="211"/>
              </a:spcBef>
              <a:buClr>
                <a:schemeClr val="dk1"/>
              </a:buClr>
              <a:buSzPts val="1900"/>
              <a:buFont typeface="Arial"/>
              <a:buChar char="•"/>
            </a:pPr>
            <a:r>
              <a:rPr lang="en-US" sz="1700" dirty="0">
                <a:solidFill>
                  <a:schemeClr val="dk1"/>
                </a:solidFill>
              </a:rPr>
              <a:t>Carry the “tour location script” if you like!</a:t>
            </a:r>
            <a:endParaRPr sz="1300" dirty="0"/>
          </a:p>
        </p:txBody>
      </p:sp>
      <p:sp>
        <p:nvSpPr>
          <p:cNvPr id="161" name="Google Shape;161;p14"/>
          <p:cNvSpPr txBox="1"/>
          <p:nvPr/>
        </p:nvSpPr>
        <p:spPr>
          <a:xfrm>
            <a:off x="7927197" y="5321301"/>
            <a:ext cx="2935287" cy="615523"/>
          </a:xfrm>
          <a:prstGeom prst="rect">
            <a:avLst/>
          </a:prstGeom>
          <a:noFill/>
          <a:ln>
            <a:noFill/>
          </a:ln>
        </p:spPr>
        <p:txBody>
          <a:bodyPr spcFirstLastPara="1" wrap="square" lIns="91425" tIns="91425" rIns="91425" bIns="91425" anchor="t" anchorCtr="0">
            <a:spAutoFit/>
          </a:bodyPr>
          <a:lstStyle/>
          <a:p>
            <a:pPr>
              <a:buSzPts val="1400"/>
            </a:pPr>
            <a:r>
              <a:rPr lang="en-US" i="1" dirty="0"/>
              <a:t>Thanks to the MSU Resource Center for Persons with Disabilities</a:t>
            </a:r>
            <a:endParaRPr i="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sp>
        <p:nvSpPr>
          <p:cNvPr id="166" name="Google Shape;166;p1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000"/>
            </a:pPr>
            <a:r>
              <a:rPr lang="en-US" sz="4000" dirty="0"/>
              <a:t>Engage your audience</a:t>
            </a:r>
            <a:endParaRPr sz="4000" dirty="0"/>
          </a:p>
        </p:txBody>
      </p:sp>
      <p:sp>
        <p:nvSpPr>
          <p:cNvPr id="167" name="Google Shape;167;p15"/>
          <p:cNvSpPr txBox="1"/>
          <p:nvPr/>
        </p:nvSpPr>
        <p:spPr>
          <a:xfrm>
            <a:off x="1939638" y="1182255"/>
            <a:ext cx="5350162" cy="3962400"/>
          </a:xfrm>
          <a:prstGeom prst="rect">
            <a:avLst/>
          </a:prstGeom>
          <a:noFill/>
          <a:ln>
            <a:noFill/>
          </a:ln>
        </p:spPr>
        <p:txBody>
          <a:bodyPr spcFirstLastPara="1" wrap="square" lIns="91425" tIns="45700" rIns="91425" bIns="45700" anchor="t" anchorCtr="0">
            <a:noAutofit/>
          </a:bodyPr>
          <a:lstStyle/>
          <a:p>
            <a:pPr marL="189187" indent="-182837">
              <a:lnSpc>
                <a:spcPct val="90000"/>
              </a:lnSpc>
              <a:buClr>
                <a:srgbClr val="064308"/>
              </a:buClr>
              <a:buSzPts val="2210"/>
              <a:buFont typeface="Noto Sans Symbols"/>
              <a:buChar char="▪"/>
            </a:pPr>
            <a:r>
              <a:rPr lang="en-US" sz="2210" dirty="0">
                <a:solidFill>
                  <a:srgbClr val="064308"/>
                </a:solidFill>
              </a:rPr>
              <a:t>Get groups involved, don’t just lecture</a:t>
            </a:r>
            <a:endParaRPr sz="1300" dirty="0"/>
          </a:p>
          <a:p>
            <a:pPr marL="381527" lvl="1" indent="-152883">
              <a:lnSpc>
                <a:spcPct val="90000"/>
              </a:lnSpc>
              <a:spcBef>
                <a:spcPts val="211"/>
              </a:spcBef>
              <a:buClr>
                <a:schemeClr val="dk1"/>
              </a:buClr>
              <a:buSzPts val="1900"/>
              <a:buFont typeface="Arial"/>
              <a:buChar char="•"/>
            </a:pPr>
            <a:r>
              <a:rPr lang="en-US" sz="1900" dirty="0">
                <a:solidFill>
                  <a:schemeClr val="dk1"/>
                </a:solidFill>
              </a:rPr>
              <a:t>Ask THEM questions, get their predictions</a:t>
            </a:r>
            <a:endParaRPr sz="1300" dirty="0"/>
          </a:p>
          <a:p>
            <a:pPr marL="684213" lvl="3" indent="-215900">
              <a:lnSpc>
                <a:spcPct val="90000"/>
              </a:lnSpc>
              <a:spcBef>
                <a:spcPts val="211"/>
              </a:spcBef>
              <a:buClr>
                <a:schemeClr val="dk1"/>
              </a:buClr>
              <a:buSzPts val="1900"/>
              <a:buFont typeface="Arial"/>
              <a:buChar char="•"/>
            </a:pPr>
            <a:r>
              <a:rPr lang="en-US" sz="1300" dirty="0">
                <a:solidFill>
                  <a:schemeClr val="dk1"/>
                </a:solidFill>
              </a:rPr>
              <a:t>e.g. “What’s your favorite element?”</a:t>
            </a:r>
            <a:endParaRPr sz="1300" dirty="0"/>
          </a:p>
          <a:p>
            <a:pPr marL="381527" lvl="1" indent="-152883">
              <a:lnSpc>
                <a:spcPct val="90000"/>
              </a:lnSpc>
              <a:spcBef>
                <a:spcPts val="211"/>
              </a:spcBef>
              <a:buClr>
                <a:schemeClr val="dk1"/>
              </a:buClr>
              <a:buSzPts val="1900"/>
              <a:buFont typeface="Arial"/>
              <a:buChar char="•"/>
            </a:pPr>
            <a:r>
              <a:rPr lang="en-US" sz="1900" dirty="0">
                <a:solidFill>
                  <a:schemeClr val="dk1"/>
                </a:solidFill>
              </a:rPr>
              <a:t>Offer result A or B, take a vote</a:t>
            </a:r>
            <a:endParaRPr sz="1300" dirty="0"/>
          </a:p>
          <a:p>
            <a:pPr marL="381527" lvl="1" indent="-152883">
              <a:lnSpc>
                <a:spcPct val="90000"/>
              </a:lnSpc>
              <a:spcBef>
                <a:spcPts val="211"/>
              </a:spcBef>
              <a:buClr>
                <a:schemeClr val="dk1"/>
              </a:buClr>
              <a:buSzPts val="1900"/>
              <a:buFont typeface="Arial"/>
              <a:buChar char="•"/>
            </a:pPr>
            <a:r>
              <a:rPr lang="en-US" sz="1900" dirty="0">
                <a:solidFill>
                  <a:schemeClr val="dk1"/>
                </a:solidFill>
              </a:rPr>
              <a:t>Ask about things you just said</a:t>
            </a:r>
            <a:endParaRPr sz="1300" dirty="0"/>
          </a:p>
          <a:p>
            <a:pPr marL="381527" lvl="1" indent="-152883">
              <a:lnSpc>
                <a:spcPct val="90000"/>
              </a:lnSpc>
              <a:spcBef>
                <a:spcPts val="211"/>
              </a:spcBef>
              <a:buClr>
                <a:schemeClr val="dk1"/>
              </a:buClr>
              <a:buSzPts val="1900"/>
              <a:buFont typeface="Arial"/>
              <a:buChar char="•"/>
            </a:pPr>
            <a:r>
              <a:rPr lang="en-US" sz="1900" dirty="0">
                <a:solidFill>
                  <a:schemeClr val="dk1"/>
                </a:solidFill>
              </a:rPr>
              <a:t>Poll about their past experience: who’s had dry ice?</a:t>
            </a:r>
            <a:endParaRPr sz="1300" dirty="0"/>
          </a:p>
          <a:p>
            <a:pPr marL="189187" indent="-182837">
              <a:lnSpc>
                <a:spcPct val="90000"/>
              </a:lnSpc>
              <a:spcBef>
                <a:spcPts val="1266"/>
              </a:spcBef>
              <a:buClr>
                <a:srgbClr val="064308"/>
              </a:buClr>
              <a:buSzPts val="2210"/>
              <a:buFont typeface="Noto Sans Symbols"/>
              <a:buChar char="▪"/>
            </a:pPr>
            <a:r>
              <a:rPr lang="en-US" sz="2210" dirty="0">
                <a:solidFill>
                  <a:srgbClr val="064308"/>
                </a:solidFill>
              </a:rPr>
              <a:t>Talk about how you relate to the equipment/place</a:t>
            </a:r>
            <a:endParaRPr sz="1300" dirty="0"/>
          </a:p>
          <a:p>
            <a:pPr marL="381527" lvl="1" indent="-152883">
              <a:lnSpc>
                <a:spcPct val="90000"/>
              </a:lnSpc>
              <a:spcBef>
                <a:spcPts val="211"/>
              </a:spcBef>
              <a:buClr>
                <a:schemeClr val="dk1"/>
              </a:buClr>
              <a:buSzPts val="1900"/>
              <a:buFont typeface="Arial"/>
              <a:buChar char="•"/>
            </a:pPr>
            <a:r>
              <a:rPr lang="en-US" sz="1900" dirty="0">
                <a:solidFill>
                  <a:schemeClr val="dk1"/>
                </a:solidFill>
              </a:rPr>
              <a:t>Have you worked on an experiment there? </a:t>
            </a:r>
            <a:endParaRPr sz="1900" dirty="0">
              <a:solidFill>
                <a:schemeClr val="dk1"/>
              </a:solidFill>
            </a:endParaRPr>
          </a:p>
          <a:p>
            <a:pPr marL="381527" lvl="1" indent="-152883">
              <a:lnSpc>
                <a:spcPct val="90000"/>
              </a:lnSpc>
              <a:spcBef>
                <a:spcPts val="211"/>
              </a:spcBef>
              <a:buClr>
                <a:schemeClr val="dk1"/>
              </a:buClr>
              <a:buSzPts val="1900"/>
              <a:buFont typeface="Arial"/>
              <a:buChar char="•"/>
            </a:pPr>
            <a:r>
              <a:rPr lang="en-US" sz="1900" dirty="0">
                <a:solidFill>
                  <a:schemeClr val="dk1"/>
                </a:solidFill>
              </a:rPr>
              <a:t>Did you have a particular challenge?</a:t>
            </a:r>
            <a:endParaRPr sz="1300" dirty="0"/>
          </a:p>
          <a:p>
            <a:pPr marL="381527" lvl="1" indent="-152883">
              <a:lnSpc>
                <a:spcPct val="90000"/>
              </a:lnSpc>
              <a:spcBef>
                <a:spcPts val="211"/>
              </a:spcBef>
              <a:buClr>
                <a:schemeClr val="dk1"/>
              </a:buClr>
              <a:buSzPts val="1900"/>
              <a:buFont typeface="Arial"/>
              <a:buChar char="•"/>
            </a:pPr>
            <a:r>
              <a:rPr lang="en-US" sz="1900" dirty="0">
                <a:solidFill>
                  <a:schemeClr val="dk1"/>
                </a:solidFill>
              </a:rPr>
              <a:t>Tell your story!</a:t>
            </a:r>
            <a:endParaRPr sz="1300" dirty="0"/>
          </a:p>
          <a:p>
            <a:pPr marL="189187" indent="-182837">
              <a:lnSpc>
                <a:spcPct val="90000"/>
              </a:lnSpc>
              <a:spcBef>
                <a:spcPts val="1266"/>
              </a:spcBef>
              <a:buClr>
                <a:srgbClr val="064308"/>
              </a:buClr>
              <a:buSzPts val="2210"/>
              <a:buFont typeface="Noto Sans Symbols"/>
              <a:buChar char="▪"/>
            </a:pPr>
            <a:r>
              <a:rPr lang="en-US" sz="2210" dirty="0">
                <a:solidFill>
                  <a:srgbClr val="064308"/>
                </a:solidFill>
              </a:rPr>
              <a:t>Relate abstract/difficult concepts with analogies or common experiences!</a:t>
            </a:r>
            <a:endParaRPr sz="1300" dirty="0"/>
          </a:p>
          <a:p>
            <a:pPr marL="381527" lvl="1" indent="-152883">
              <a:lnSpc>
                <a:spcPct val="90000"/>
              </a:lnSpc>
              <a:spcBef>
                <a:spcPts val="211"/>
              </a:spcBef>
              <a:buClr>
                <a:schemeClr val="dk1"/>
              </a:buClr>
              <a:buSzPts val="1900"/>
              <a:buFont typeface="Arial"/>
              <a:buChar char="•"/>
            </a:pPr>
            <a:r>
              <a:rPr lang="en-US" sz="1900" dirty="0">
                <a:solidFill>
                  <a:schemeClr val="dk1"/>
                </a:solidFill>
              </a:rPr>
              <a:t>magnet : isotopes :: prism : colors</a:t>
            </a:r>
            <a:endParaRPr sz="1900" dirty="0">
              <a:solidFill>
                <a:schemeClr val="dk1"/>
              </a:solidFill>
            </a:endParaRPr>
          </a:p>
          <a:p>
            <a:pPr marL="381527" lvl="1" indent="-152883">
              <a:lnSpc>
                <a:spcPct val="90000"/>
              </a:lnSpc>
              <a:spcBef>
                <a:spcPts val="211"/>
              </a:spcBef>
              <a:buClr>
                <a:schemeClr val="dk1"/>
              </a:buClr>
              <a:buSzPts val="1900"/>
              <a:buFont typeface="Arial"/>
              <a:buChar char="•"/>
            </a:pPr>
            <a:r>
              <a:rPr lang="en-US" sz="1900" dirty="0">
                <a:solidFill>
                  <a:schemeClr val="dk1"/>
                </a:solidFill>
              </a:rPr>
              <a:t>Ever seen an MRI machine?</a:t>
            </a:r>
            <a:endParaRPr sz="1300" dirty="0"/>
          </a:p>
          <a:p>
            <a:pPr marL="189187" indent="-42501">
              <a:lnSpc>
                <a:spcPct val="90000"/>
              </a:lnSpc>
              <a:spcBef>
                <a:spcPts val="1266"/>
              </a:spcBef>
              <a:buClr>
                <a:srgbClr val="064308"/>
              </a:buClr>
              <a:buSzPts val="2310"/>
            </a:pPr>
            <a:endParaRPr dirty="0"/>
          </a:p>
        </p:txBody>
      </p:sp>
      <p:pic>
        <p:nvPicPr>
          <p:cNvPr id="168" name="Google Shape;168;p15"/>
          <p:cNvPicPr preferRelativeResize="0"/>
          <p:nvPr/>
        </p:nvPicPr>
        <p:blipFill rotWithShape="1">
          <a:blip r:embed="rId3">
            <a:alphaModFix/>
          </a:blip>
          <a:srcRect b="21815"/>
          <a:stretch/>
        </p:blipFill>
        <p:spPr>
          <a:xfrm>
            <a:off x="7289800" y="1256147"/>
            <a:ext cx="3824788" cy="4479636"/>
          </a:xfrm>
          <a:prstGeom prst="rect">
            <a:avLst/>
          </a:prstGeom>
          <a:noFill/>
          <a:ln>
            <a:noFill/>
          </a:ln>
        </p:spPr>
      </p:pic>
      <p:sp>
        <p:nvSpPr>
          <p:cNvPr id="169" name="Google Shape;169;p15"/>
          <p:cNvSpPr/>
          <p:nvPr/>
        </p:nvSpPr>
        <p:spPr>
          <a:xfrm>
            <a:off x="7289800" y="5754337"/>
            <a:ext cx="3824789" cy="757130"/>
          </a:xfrm>
          <a:prstGeom prst="rect">
            <a:avLst/>
          </a:prstGeom>
          <a:noFill/>
          <a:ln>
            <a:noFill/>
          </a:ln>
        </p:spPr>
        <p:txBody>
          <a:bodyPr spcFirstLastPara="1" wrap="square" lIns="91425" tIns="45700" rIns="91425" bIns="45700" anchor="t" anchorCtr="0">
            <a:spAutoFit/>
          </a:bodyPr>
          <a:lstStyle/>
          <a:p>
            <a:pPr>
              <a:lnSpc>
                <a:spcPct val="90000"/>
              </a:lnSpc>
            </a:pPr>
            <a:r>
              <a:rPr lang="en-US" sz="1600" dirty="0">
                <a:solidFill>
                  <a:srgbClr val="064308"/>
                </a:solidFill>
              </a:rPr>
              <a:t>Have a good way to engage (question, etc.)? Please submit it to Zach! It could go in the script!</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sp>
        <p:nvSpPr>
          <p:cNvPr id="174" name="Google Shape;174;p4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r>
              <a:rPr lang="en-US" sz="4000" dirty="0"/>
              <a:t>Sharing positive impressions with visitors</a:t>
            </a:r>
            <a:endParaRPr sz="4000" dirty="0"/>
          </a:p>
        </p:txBody>
      </p:sp>
      <p:sp>
        <p:nvSpPr>
          <p:cNvPr id="175" name="Google Shape;175;p46"/>
          <p:cNvSpPr txBox="1">
            <a:spLocks noGrp="1"/>
          </p:cNvSpPr>
          <p:nvPr>
            <p:ph type="body" idx="4294967295"/>
          </p:nvPr>
        </p:nvSpPr>
        <p:spPr>
          <a:xfrm>
            <a:off x="1862137" y="1017587"/>
            <a:ext cx="4640263" cy="5280025"/>
          </a:xfrm>
          <a:prstGeom prst="rect">
            <a:avLst/>
          </a:prstGeom>
          <a:noFill/>
          <a:ln>
            <a:noFill/>
          </a:ln>
        </p:spPr>
        <p:txBody>
          <a:bodyPr spcFirstLastPara="1" wrap="square" lIns="91425" tIns="45700" rIns="91425" bIns="45700" anchor="t" anchorCtr="0">
            <a:noAutofit/>
          </a:bodyPr>
          <a:lstStyle/>
          <a:p>
            <a:pPr marL="189187" indent="-189187">
              <a:lnSpc>
                <a:spcPct val="90000"/>
              </a:lnSpc>
              <a:buClr>
                <a:srgbClr val="064308"/>
              </a:buClr>
              <a:buSzPts val="2200"/>
              <a:buFont typeface="Noto Sans Symbols"/>
              <a:buChar char="▪"/>
            </a:pPr>
            <a:r>
              <a:rPr lang="en-US" sz="2200" dirty="0">
                <a:solidFill>
                  <a:srgbClr val="064308"/>
                </a:solidFill>
              </a:rPr>
              <a:t>Ensure the interaction you have is positive, relevant to FRIB, and audience-appropriate.</a:t>
            </a:r>
            <a:endParaRPr dirty="0"/>
          </a:p>
          <a:p>
            <a:pPr marL="189187" indent="-189187">
              <a:lnSpc>
                <a:spcPct val="90000"/>
              </a:lnSpc>
              <a:spcBef>
                <a:spcPts val="1266"/>
              </a:spcBef>
              <a:buClr>
                <a:srgbClr val="064308"/>
              </a:buClr>
              <a:buSzPts val="2200"/>
              <a:buFont typeface="Noto Sans Symbols"/>
              <a:buChar char="▪"/>
            </a:pPr>
            <a:r>
              <a:rPr lang="en-US" sz="2200" dirty="0">
                <a:solidFill>
                  <a:srgbClr val="064308"/>
                </a:solidFill>
              </a:rPr>
              <a:t>To protect and build FRIB’s reputation and image, assume that your visitors plan to share their experience to social media channels. </a:t>
            </a:r>
            <a:endParaRPr sz="2200" dirty="0">
              <a:solidFill>
                <a:srgbClr val="064308"/>
              </a:solidFill>
            </a:endParaRPr>
          </a:p>
          <a:p>
            <a:pPr marL="189187" indent="-189187">
              <a:lnSpc>
                <a:spcPct val="90000"/>
              </a:lnSpc>
              <a:spcBef>
                <a:spcPts val="1266"/>
              </a:spcBef>
              <a:buClr>
                <a:srgbClr val="064308"/>
              </a:buClr>
              <a:buSzPts val="2200"/>
              <a:buFont typeface="Noto Sans Symbols"/>
              <a:buChar char="▪"/>
            </a:pPr>
            <a:r>
              <a:rPr lang="en-US" sz="2200" dirty="0">
                <a:solidFill>
                  <a:srgbClr val="064308"/>
                </a:solidFill>
              </a:rPr>
              <a:t>Do not say or do anything that you would not want released on the internet as a representation of FRIB, FRIB science, FRIB use of taxpayer resources, Michigan State University, U.S. Department of Energy, or other funding agencies and stakeholders.</a:t>
            </a:r>
            <a:endParaRPr dirty="0"/>
          </a:p>
        </p:txBody>
      </p:sp>
      <p:pic>
        <p:nvPicPr>
          <p:cNvPr id="176" name="Google Shape;176;p46"/>
          <p:cNvPicPr preferRelativeResize="0"/>
          <p:nvPr/>
        </p:nvPicPr>
        <p:blipFill rotWithShape="1">
          <a:blip r:embed="rId3">
            <a:alphaModFix/>
          </a:blip>
          <a:srcRect/>
          <a:stretch/>
        </p:blipFill>
        <p:spPr>
          <a:xfrm>
            <a:off x="6822441" y="1180294"/>
            <a:ext cx="3837989" cy="511731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Google Shape;181;p1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000"/>
            </a:pPr>
            <a:r>
              <a:rPr lang="en-US" sz="4000" dirty="0"/>
              <a:t>In summary: Do’s and Don’ts</a:t>
            </a:r>
            <a:endParaRPr dirty="0"/>
          </a:p>
        </p:txBody>
      </p:sp>
      <p:sp>
        <p:nvSpPr>
          <p:cNvPr id="182" name="Google Shape;182;p16"/>
          <p:cNvSpPr txBox="1"/>
          <p:nvPr/>
        </p:nvSpPr>
        <p:spPr>
          <a:xfrm>
            <a:off x="6662738" y="1219201"/>
            <a:ext cx="3827463" cy="3221037"/>
          </a:xfrm>
          <a:prstGeom prst="rect">
            <a:avLst/>
          </a:prstGeom>
          <a:noFill/>
          <a:ln>
            <a:noFill/>
          </a:ln>
        </p:spPr>
        <p:txBody>
          <a:bodyPr spcFirstLastPara="1" wrap="square" lIns="91425" tIns="45700" rIns="91425" bIns="45700" anchor="t" anchorCtr="0">
            <a:noAutofit/>
          </a:bodyPr>
          <a:lstStyle/>
          <a:p>
            <a:pPr marL="189187" indent="-189187">
              <a:lnSpc>
                <a:spcPct val="90000"/>
              </a:lnSpc>
              <a:buClr>
                <a:srgbClr val="006600"/>
              </a:buClr>
              <a:buSzPts val="2000"/>
              <a:buFont typeface="Noto Sans Symbols"/>
              <a:buChar char="▪"/>
            </a:pPr>
            <a:r>
              <a:rPr lang="en-US" sz="2000">
                <a:solidFill>
                  <a:srgbClr val="006600"/>
                </a:solidFill>
              </a:rPr>
              <a:t>DO</a:t>
            </a:r>
            <a:r>
              <a:rPr lang="en-US" sz="2000">
                <a:solidFill>
                  <a:srgbClr val="064308"/>
                </a:solidFill>
              </a:rPr>
              <a:t> </a:t>
            </a:r>
            <a:r>
              <a:rPr lang="en-US" sz="2000">
                <a:solidFill>
                  <a:schemeClr val="dk1"/>
                </a:solidFill>
              </a:rPr>
              <a:t>keep the groups </a:t>
            </a:r>
            <a:r>
              <a:rPr lang="en-US" sz="2000" i="1">
                <a:solidFill>
                  <a:schemeClr val="dk1"/>
                </a:solidFill>
              </a:rPr>
              <a:t>small</a:t>
            </a:r>
            <a:r>
              <a:rPr lang="en-US" sz="2000">
                <a:solidFill>
                  <a:schemeClr val="dk1"/>
                </a:solidFill>
              </a:rPr>
              <a:t>, continually encourage them to </a:t>
            </a:r>
            <a:r>
              <a:rPr lang="en-US" sz="2000" i="1">
                <a:solidFill>
                  <a:schemeClr val="dk1"/>
                </a:solidFill>
              </a:rPr>
              <a:t>move closer</a:t>
            </a:r>
            <a:r>
              <a:rPr lang="en-US" sz="2000">
                <a:solidFill>
                  <a:schemeClr val="dk1"/>
                </a:solidFill>
              </a:rPr>
              <a:t>, and talk </a:t>
            </a:r>
            <a:r>
              <a:rPr lang="en-US" sz="2000" i="1">
                <a:solidFill>
                  <a:schemeClr val="dk1"/>
                </a:solidFill>
              </a:rPr>
              <a:t>loudly and clearly</a:t>
            </a:r>
            <a:r>
              <a:rPr lang="en-US" sz="2000">
                <a:solidFill>
                  <a:schemeClr val="dk1"/>
                </a:solidFill>
              </a:rPr>
              <a:t> in the vaults </a:t>
            </a:r>
            <a:endParaRPr/>
          </a:p>
          <a:p>
            <a:pPr marL="189187" indent="-189187">
              <a:lnSpc>
                <a:spcPct val="90000"/>
              </a:lnSpc>
              <a:spcBef>
                <a:spcPts val="1266"/>
              </a:spcBef>
              <a:buClr>
                <a:srgbClr val="006600"/>
              </a:buClr>
              <a:buSzPts val="2000"/>
              <a:buFont typeface="Noto Sans Symbols"/>
              <a:buChar char="▪"/>
            </a:pPr>
            <a:r>
              <a:rPr lang="en-US" sz="2000">
                <a:solidFill>
                  <a:srgbClr val="006600"/>
                </a:solidFill>
              </a:rPr>
              <a:t>DO </a:t>
            </a:r>
            <a:r>
              <a:rPr lang="en-US" sz="2000">
                <a:solidFill>
                  <a:schemeClr val="dk1"/>
                </a:solidFill>
              </a:rPr>
              <a:t>encourage questions</a:t>
            </a:r>
            <a:endParaRPr/>
          </a:p>
          <a:p>
            <a:pPr marL="189187" indent="-189187">
              <a:lnSpc>
                <a:spcPct val="90000"/>
              </a:lnSpc>
              <a:spcBef>
                <a:spcPts val="1266"/>
              </a:spcBef>
              <a:buClr>
                <a:srgbClr val="006600"/>
              </a:buClr>
              <a:buSzPts val="2000"/>
              <a:buFont typeface="Noto Sans Symbols"/>
              <a:buChar char="▪"/>
            </a:pPr>
            <a:r>
              <a:rPr lang="en-US" sz="2000">
                <a:solidFill>
                  <a:srgbClr val="006600"/>
                </a:solidFill>
              </a:rPr>
              <a:t>DO</a:t>
            </a:r>
            <a:r>
              <a:rPr lang="en-US" sz="2000">
                <a:solidFill>
                  <a:srgbClr val="064308"/>
                </a:solidFill>
              </a:rPr>
              <a:t> </a:t>
            </a:r>
            <a:r>
              <a:rPr lang="en-US" sz="2000">
                <a:solidFill>
                  <a:schemeClr val="dk1"/>
                </a:solidFill>
              </a:rPr>
              <a:t>make it clear how the current vault relates to the things they’ve seen so far</a:t>
            </a:r>
            <a:endParaRPr/>
          </a:p>
          <a:p>
            <a:pPr marL="189187" indent="-189187">
              <a:lnSpc>
                <a:spcPct val="90000"/>
              </a:lnSpc>
              <a:spcBef>
                <a:spcPts val="1266"/>
              </a:spcBef>
              <a:buClr>
                <a:srgbClr val="006600"/>
              </a:buClr>
              <a:buSzPts val="2000"/>
              <a:buFont typeface="Noto Sans Symbols"/>
              <a:buChar char="▪"/>
            </a:pPr>
            <a:r>
              <a:rPr lang="en-US" sz="2000">
                <a:solidFill>
                  <a:srgbClr val="006600"/>
                </a:solidFill>
              </a:rPr>
              <a:t>DO</a:t>
            </a:r>
            <a:r>
              <a:rPr lang="en-US" sz="2000">
                <a:solidFill>
                  <a:srgbClr val="064308"/>
                </a:solidFill>
              </a:rPr>
              <a:t> </a:t>
            </a:r>
            <a:r>
              <a:rPr lang="en-US" sz="2000">
                <a:solidFill>
                  <a:schemeClr val="dk1"/>
                </a:solidFill>
              </a:rPr>
              <a:t>be enthusiastic: FRIB is amazing!</a:t>
            </a:r>
            <a:endParaRPr/>
          </a:p>
        </p:txBody>
      </p:sp>
      <p:sp>
        <p:nvSpPr>
          <p:cNvPr id="183" name="Google Shape;183;p16"/>
          <p:cNvSpPr txBox="1"/>
          <p:nvPr/>
        </p:nvSpPr>
        <p:spPr>
          <a:xfrm>
            <a:off x="2616201" y="1228725"/>
            <a:ext cx="3843337" cy="2918748"/>
          </a:xfrm>
          <a:prstGeom prst="rect">
            <a:avLst/>
          </a:prstGeom>
          <a:noFill/>
          <a:ln>
            <a:noFill/>
          </a:ln>
        </p:spPr>
        <p:txBody>
          <a:bodyPr spcFirstLastPara="1" wrap="square" lIns="91425" tIns="45700" rIns="91425" bIns="45700" anchor="t" anchorCtr="0">
            <a:spAutoFit/>
          </a:bodyPr>
          <a:lstStyle/>
          <a:p>
            <a:pPr marL="189187" indent="-189187">
              <a:lnSpc>
                <a:spcPct val="90000"/>
              </a:lnSpc>
              <a:buClr>
                <a:srgbClr val="FF0000"/>
              </a:buClr>
              <a:buSzPts val="2000"/>
              <a:buFont typeface="Noto Sans Symbols"/>
              <a:buChar char="▪"/>
            </a:pPr>
            <a:r>
              <a:rPr lang="en-US" sz="2000" dirty="0">
                <a:solidFill>
                  <a:srgbClr val="FF0000"/>
                </a:solidFill>
              </a:rPr>
              <a:t>DON’T</a:t>
            </a:r>
            <a:r>
              <a:rPr lang="en-US" sz="2000" dirty="0">
                <a:solidFill>
                  <a:schemeClr val="dk1"/>
                </a:solidFill>
              </a:rPr>
              <a:t> go over their heads with complex science or terminology</a:t>
            </a:r>
            <a:endParaRPr dirty="0"/>
          </a:p>
          <a:p>
            <a:pPr marL="189187" indent="-189187">
              <a:lnSpc>
                <a:spcPct val="90000"/>
              </a:lnSpc>
              <a:spcBef>
                <a:spcPts val="1266"/>
              </a:spcBef>
              <a:buClr>
                <a:srgbClr val="FF0000"/>
              </a:buClr>
              <a:buSzPts val="2000"/>
              <a:buFont typeface="Noto Sans Symbols"/>
              <a:buChar char="▪"/>
            </a:pPr>
            <a:r>
              <a:rPr lang="en-US" sz="2000" dirty="0">
                <a:solidFill>
                  <a:srgbClr val="FF0000"/>
                </a:solidFill>
              </a:rPr>
              <a:t>DON’T</a:t>
            </a:r>
            <a:r>
              <a:rPr lang="en-US" sz="2000" dirty="0">
                <a:solidFill>
                  <a:schemeClr val="dk1"/>
                </a:solidFill>
              </a:rPr>
              <a:t> fail to engage your audience – ask questions, keep them moving, mix it up!</a:t>
            </a:r>
            <a:endParaRPr dirty="0"/>
          </a:p>
          <a:p>
            <a:pPr marL="189187" indent="-189187">
              <a:lnSpc>
                <a:spcPct val="90000"/>
              </a:lnSpc>
              <a:spcBef>
                <a:spcPts val="1266"/>
              </a:spcBef>
              <a:buClr>
                <a:srgbClr val="FF0000"/>
              </a:buClr>
              <a:buSzPts val="2000"/>
              <a:buFont typeface="Noto Sans Symbols"/>
              <a:buChar char="▪"/>
            </a:pPr>
            <a:r>
              <a:rPr lang="en-US" sz="2000" dirty="0">
                <a:solidFill>
                  <a:srgbClr val="FF0000"/>
                </a:solidFill>
              </a:rPr>
              <a:t>DON’T</a:t>
            </a:r>
            <a:r>
              <a:rPr lang="en-US" sz="2000" dirty="0">
                <a:solidFill>
                  <a:schemeClr val="dk1"/>
                </a:solidFill>
              </a:rPr>
              <a:t> give answers you’re unsure of… be comfortable saying “I don’t know”</a:t>
            </a:r>
            <a:endParaRPr dirty="0"/>
          </a:p>
        </p:txBody>
      </p:sp>
      <p:pic>
        <p:nvPicPr>
          <p:cNvPr id="184" name="Google Shape;184;p16" descr="crv15"/>
          <p:cNvPicPr preferRelativeResize="0"/>
          <p:nvPr/>
        </p:nvPicPr>
        <p:blipFill rotWithShape="1">
          <a:blip r:embed="rId3">
            <a:alphaModFix/>
          </a:blip>
          <a:srcRect t="5423" b="59410"/>
          <a:stretch/>
        </p:blipFill>
        <p:spPr>
          <a:xfrm>
            <a:off x="3218659" y="4632325"/>
            <a:ext cx="6594475" cy="1749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
        <p:cNvGrpSpPr/>
        <p:nvPr/>
      </p:nvGrpSpPr>
      <p:grpSpPr>
        <a:xfrm>
          <a:off x="0" y="0"/>
          <a:ext cx="0" cy="0"/>
          <a:chOff x="0" y="0"/>
          <a:chExt cx="0" cy="0"/>
        </a:xfrm>
      </p:grpSpPr>
      <p:sp>
        <p:nvSpPr>
          <p:cNvPr id="189" name="Google Shape;189;p1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000"/>
            </a:pPr>
            <a:r>
              <a:rPr lang="en-US" sz="4000" dirty="0"/>
              <a:t>One more important “Don’t”</a:t>
            </a:r>
            <a:endParaRPr sz="4000" dirty="0"/>
          </a:p>
        </p:txBody>
      </p:sp>
      <p:sp>
        <p:nvSpPr>
          <p:cNvPr id="190" name="Google Shape;190;p17"/>
          <p:cNvSpPr txBox="1"/>
          <p:nvPr/>
        </p:nvSpPr>
        <p:spPr>
          <a:xfrm>
            <a:off x="2330451" y="1238250"/>
            <a:ext cx="4113213" cy="5543550"/>
          </a:xfrm>
          <a:prstGeom prst="rect">
            <a:avLst/>
          </a:prstGeom>
          <a:noFill/>
          <a:ln>
            <a:noFill/>
          </a:ln>
        </p:spPr>
        <p:txBody>
          <a:bodyPr spcFirstLastPara="1" wrap="square" lIns="91425" tIns="45700" rIns="91425" bIns="45700" anchor="t" anchorCtr="0">
            <a:noAutofit/>
          </a:bodyPr>
          <a:lstStyle/>
          <a:p>
            <a:pPr>
              <a:lnSpc>
                <a:spcPct val="90000"/>
              </a:lnSpc>
              <a:buClr>
                <a:srgbClr val="064308"/>
              </a:buClr>
              <a:buSzPts val="2310"/>
            </a:pPr>
            <a:r>
              <a:rPr lang="en-US" sz="2310" b="1" dirty="0">
                <a:solidFill>
                  <a:srgbClr val="064308"/>
                </a:solidFill>
              </a:rPr>
              <a:t>Tour guides should never change the state of a vault. </a:t>
            </a:r>
            <a:endParaRPr dirty="0"/>
          </a:p>
          <a:p>
            <a:pPr>
              <a:lnSpc>
                <a:spcPct val="90000"/>
              </a:lnSpc>
              <a:spcBef>
                <a:spcPts val="1266"/>
              </a:spcBef>
              <a:buClr>
                <a:srgbClr val="064308"/>
              </a:buClr>
              <a:buSzPts val="2310"/>
            </a:pPr>
            <a:r>
              <a:rPr lang="en-US" sz="2310" dirty="0">
                <a:solidFill>
                  <a:srgbClr val="064308"/>
                </a:solidFill>
              </a:rPr>
              <a:t>This includes:</a:t>
            </a:r>
            <a:endParaRPr dirty="0"/>
          </a:p>
          <a:p>
            <a:pPr marL="189187" indent="-189187">
              <a:lnSpc>
                <a:spcPct val="90000"/>
              </a:lnSpc>
              <a:spcBef>
                <a:spcPts val="1266"/>
              </a:spcBef>
              <a:buClr>
                <a:srgbClr val="064308"/>
              </a:buClr>
              <a:buSzPts val="2310"/>
              <a:buFont typeface="Noto Sans Symbols"/>
              <a:buChar char="▪"/>
            </a:pPr>
            <a:r>
              <a:rPr lang="en-US" sz="2310" dirty="0">
                <a:solidFill>
                  <a:srgbClr val="064308"/>
                </a:solidFill>
              </a:rPr>
              <a:t>Opening or closing a vault door (sorry)</a:t>
            </a:r>
            <a:endParaRPr dirty="0"/>
          </a:p>
          <a:p>
            <a:pPr marL="189187" indent="-189187">
              <a:lnSpc>
                <a:spcPct val="90000"/>
              </a:lnSpc>
              <a:spcBef>
                <a:spcPts val="1266"/>
              </a:spcBef>
              <a:buClr>
                <a:srgbClr val="064308"/>
              </a:buClr>
              <a:buSzPts val="2310"/>
              <a:buFont typeface="Noto Sans Symbols"/>
              <a:buChar char="▪"/>
            </a:pPr>
            <a:r>
              <a:rPr lang="en-US" sz="2310" dirty="0">
                <a:solidFill>
                  <a:srgbClr val="064308"/>
                </a:solidFill>
              </a:rPr>
              <a:t>Moving equipment</a:t>
            </a:r>
            <a:endParaRPr dirty="0"/>
          </a:p>
          <a:p>
            <a:pPr marL="189187" indent="-189187">
              <a:lnSpc>
                <a:spcPct val="90000"/>
              </a:lnSpc>
              <a:spcBef>
                <a:spcPts val="1266"/>
              </a:spcBef>
              <a:buClr>
                <a:srgbClr val="064308"/>
              </a:buClr>
              <a:buSzPts val="2310"/>
              <a:buFont typeface="Noto Sans Symbols"/>
              <a:buChar char="▪"/>
            </a:pPr>
            <a:r>
              <a:rPr lang="en-US" sz="2310" dirty="0">
                <a:solidFill>
                  <a:srgbClr val="064308"/>
                </a:solidFill>
              </a:rPr>
              <a:t>Leaving something inside or taking something away from a vault</a:t>
            </a:r>
            <a:endParaRPr dirty="0"/>
          </a:p>
          <a:p>
            <a:pPr>
              <a:lnSpc>
                <a:spcPct val="90000"/>
              </a:lnSpc>
              <a:spcBef>
                <a:spcPts val="1266"/>
              </a:spcBef>
              <a:buClr>
                <a:srgbClr val="064308"/>
              </a:buClr>
              <a:buSzPts val="2310"/>
            </a:pPr>
            <a:r>
              <a:rPr lang="en-US" sz="2310" dirty="0">
                <a:solidFill>
                  <a:srgbClr val="064308"/>
                </a:solidFill>
              </a:rPr>
              <a:t>Tours should leave no trace of their passing!</a:t>
            </a:r>
            <a:endParaRPr sz="2310" dirty="0">
              <a:solidFill>
                <a:srgbClr val="064308"/>
              </a:solidFill>
            </a:endParaRPr>
          </a:p>
        </p:txBody>
      </p:sp>
      <p:pic>
        <p:nvPicPr>
          <p:cNvPr id="191" name="Google Shape;191;p17"/>
          <p:cNvPicPr preferRelativeResize="0"/>
          <p:nvPr/>
        </p:nvPicPr>
        <p:blipFill rotWithShape="1">
          <a:blip r:embed="rId3">
            <a:alphaModFix/>
          </a:blip>
          <a:srcRect/>
          <a:stretch/>
        </p:blipFill>
        <p:spPr>
          <a:xfrm>
            <a:off x="6577013" y="1238251"/>
            <a:ext cx="3695700" cy="492918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
        <p:nvSpPr>
          <p:cNvPr id="62" name="Google Shape;62;p2"/>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3300"/>
            </a:pPr>
            <a:r>
              <a:rPr lang="en-US" sz="4000" dirty="0"/>
              <a:t>Why We Give Tours</a:t>
            </a:r>
            <a:endParaRPr sz="4000" dirty="0"/>
          </a:p>
        </p:txBody>
      </p:sp>
      <p:sp>
        <p:nvSpPr>
          <p:cNvPr id="63" name="Google Shape;63;p2"/>
          <p:cNvSpPr txBox="1">
            <a:spLocks noGrp="1"/>
          </p:cNvSpPr>
          <p:nvPr>
            <p:ph type="body" idx="4294967295"/>
          </p:nvPr>
        </p:nvSpPr>
        <p:spPr>
          <a:xfrm>
            <a:off x="2361881" y="1152317"/>
            <a:ext cx="3878263" cy="4714875"/>
          </a:xfrm>
          <a:prstGeom prst="rect">
            <a:avLst/>
          </a:prstGeom>
          <a:noFill/>
          <a:ln>
            <a:noFill/>
          </a:ln>
        </p:spPr>
        <p:txBody>
          <a:bodyPr spcFirstLastPara="1" wrap="square" lIns="91425" tIns="45700" rIns="91425" bIns="45700" anchor="t" anchorCtr="0">
            <a:normAutofit/>
          </a:bodyPr>
          <a:lstStyle/>
          <a:p>
            <a:pPr>
              <a:lnSpc>
                <a:spcPct val="90000"/>
              </a:lnSpc>
              <a:buClr>
                <a:srgbClr val="064308"/>
              </a:buClr>
              <a:buSzPts val="2310"/>
            </a:pPr>
            <a:r>
              <a:rPr lang="en-US" sz="2310" b="1" dirty="0">
                <a:solidFill>
                  <a:srgbClr val="064308"/>
                </a:solidFill>
              </a:rPr>
              <a:t>What is the </a:t>
            </a:r>
            <a:r>
              <a:rPr lang="en-US" sz="2310" b="1" i="1" dirty="0">
                <a:solidFill>
                  <a:srgbClr val="064308"/>
                </a:solidFill>
              </a:rPr>
              <a:t>value</a:t>
            </a:r>
            <a:r>
              <a:rPr lang="en-US" sz="2310" b="1" dirty="0">
                <a:solidFill>
                  <a:srgbClr val="064308"/>
                </a:solidFill>
              </a:rPr>
              <a:t>?</a:t>
            </a:r>
            <a:endParaRPr sz="2310" dirty="0">
              <a:solidFill>
                <a:srgbClr val="064308"/>
              </a:solidFill>
            </a:endParaRPr>
          </a:p>
          <a:p>
            <a:pPr marL="189187" indent="-189187">
              <a:lnSpc>
                <a:spcPct val="90000"/>
              </a:lnSpc>
              <a:spcBef>
                <a:spcPts val="1266"/>
              </a:spcBef>
              <a:buClr>
                <a:srgbClr val="064308"/>
              </a:buClr>
              <a:buSzPts val="2310"/>
              <a:buFont typeface="Noto Sans Symbols"/>
              <a:buChar char="▪"/>
            </a:pPr>
            <a:r>
              <a:rPr lang="en-US" sz="2310" dirty="0">
                <a:solidFill>
                  <a:srgbClr val="064308"/>
                </a:solidFill>
              </a:rPr>
              <a:t>An opportunity to share why your work is important</a:t>
            </a:r>
            <a:endParaRPr sz="2310" dirty="0">
              <a:solidFill>
                <a:srgbClr val="064308"/>
              </a:solidFill>
            </a:endParaRPr>
          </a:p>
          <a:p>
            <a:pPr marL="189187" indent="-189187">
              <a:lnSpc>
                <a:spcPct val="90000"/>
              </a:lnSpc>
              <a:spcBef>
                <a:spcPts val="1266"/>
              </a:spcBef>
              <a:buClr>
                <a:srgbClr val="064308"/>
              </a:buClr>
              <a:buSzPts val="2310"/>
              <a:buFont typeface="Noto Sans Symbols"/>
              <a:buChar char="▪"/>
            </a:pPr>
            <a:r>
              <a:rPr lang="en-US" sz="2310" dirty="0">
                <a:solidFill>
                  <a:srgbClr val="064308"/>
                </a:solidFill>
              </a:rPr>
              <a:t>Spreading the excitement for science (and maybe rekindling your own)</a:t>
            </a:r>
            <a:endParaRPr sz="2310" dirty="0">
              <a:solidFill>
                <a:srgbClr val="064308"/>
              </a:solidFill>
            </a:endParaRPr>
          </a:p>
          <a:p>
            <a:pPr marL="189187" indent="-189187">
              <a:lnSpc>
                <a:spcPct val="90000"/>
              </a:lnSpc>
              <a:spcBef>
                <a:spcPts val="1266"/>
              </a:spcBef>
              <a:buClr>
                <a:srgbClr val="064308"/>
              </a:buClr>
              <a:buSzPts val="2310"/>
              <a:buFont typeface="Noto Sans Symbols"/>
              <a:buChar char="▪"/>
            </a:pPr>
            <a:r>
              <a:rPr lang="en-US" sz="2310" dirty="0">
                <a:solidFill>
                  <a:srgbClr val="064308"/>
                </a:solidFill>
              </a:rPr>
              <a:t>Satisfaction of knowing you have made a difference</a:t>
            </a:r>
            <a:endParaRPr sz="2310" dirty="0">
              <a:solidFill>
                <a:srgbClr val="064308"/>
              </a:solidFill>
            </a:endParaRPr>
          </a:p>
          <a:p>
            <a:pPr marL="189187" indent="-189187">
              <a:lnSpc>
                <a:spcPct val="90000"/>
              </a:lnSpc>
              <a:spcBef>
                <a:spcPts val="1266"/>
              </a:spcBef>
              <a:buClr>
                <a:srgbClr val="064308"/>
              </a:buClr>
              <a:buSzPts val="2310"/>
              <a:buFont typeface="Noto Sans Symbols"/>
              <a:buChar char="▪"/>
            </a:pPr>
            <a:r>
              <a:rPr lang="en-US" sz="2310" dirty="0">
                <a:solidFill>
                  <a:srgbClr val="064308"/>
                </a:solidFill>
              </a:rPr>
              <a:t>A brighter future for humanity</a:t>
            </a:r>
            <a:endParaRPr sz="2310" dirty="0">
              <a:solidFill>
                <a:srgbClr val="064308"/>
              </a:solidFill>
            </a:endParaRPr>
          </a:p>
        </p:txBody>
      </p:sp>
      <p:pic>
        <p:nvPicPr>
          <p:cNvPr id="64" name="Google Shape;64;p2"/>
          <p:cNvPicPr preferRelativeResize="0"/>
          <p:nvPr/>
        </p:nvPicPr>
        <p:blipFill rotWithShape="1">
          <a:blip r:embed="rId3">
            <a:alphaModFix/>
          </a:blip>
          <a:srcRect l="31483"/>
          <a:stretch/>
        </p:blipFill>
        <p:spPr>
          <a:xfrm>
            <a:off x="6624400" y="1309956"/>
            <a:ext cx="4018519" cy="4399598"/>
          </a:xfrm>
          <a:prstGeom prst="rect">
            <a:avLst/>
          </a:prstGeom>
          <a:noFill/>
          <a:ln>
            <a:noFill/>
          </a:ln>
        </p:spPr>
      </p:pic>
      <p:sp>
        <p:nvSpPr>
          <p:cNvPr id="65" name="Google Shape;65;p2"/>
          <p:cNvSpPr/>
          <p:nvPr/>
        </p:nvSpPr>
        <p:spPr>
          <a:xfrm>
            <a:off x="2361884" y="5774880"/>
            <a:ext cx="8281035" cy="707846"/>
          </a:xfrm>
          <a:prstGeom prst="rect">
            <a:avLst/>
          </a:prstGeom>
          <a:noFill/>
          <a:ln>
            <a:noFill/>
          </a:ln>
        </p:spPr>
        <p:txBody>
          <a:bodyPr spcFirstLastPara="1" wrap="square" lIns="91425" tIns="45700" rIns="91425" bIns="45700" anchor="t" anchorCtr="0">
            <a:spAutoFit/>
          </a:bodyPr>
          <a:lstStyle/>
          <a:p>
            <a:pPr algn="ctr">
              <a:buSzPts val="2000"/>
            </a:pPr>
            <a:r>
              <a:rPr lang="en-US" sz="2000" b="1" i="1" dirty="0">
                <a:solidFill>
                  <a:srgbClr val="064308"/>
                </a:solidFill>
              </a:rPr>
              <a:t>NOTE: this training is NOT necessary for you to give tours to your own friends and family, but it helps!</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sp>
        <p:nvSpPr>
          <p:cNvPr id="196" name="Google Shape;196;p18"/>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400"/>
            </a:pPr>
            <a:r>
              <a:rPr lang="en-US" sz="4000" dirty="0"/>
              <a:t>After the tour</a:t>
            </a:r>
            <a:endParaRPr sz="4000" dirty="0"/>
          </a:p>
        </p:txBody>
      </p:sp>
      <p:sp>
        <p:nvSpPr>
          <p:cNvPr id="197" name="Google Shape;197;p18"/>
          <p:cNvSpPr txBox="1"/>
          <p:nvPr/>
        </p:nvSpPr>
        <p:spPr>
          <a:xfrm>
            <a:off x="1992629" y="1301750"/>
            <a:ext cx="5380356" cy="4114800"/>
          </a:xfrm>
          <a:prstGeom prst="rect">
            <a:avLst/>
          </a:prstGeom>
          <a:noFill/>
          <a:ln>
            <a:noFill/>
          </a:ln>
        </p:spPr>
        <p:txBody>
          <a:bodyPr spcFirstLastPara="1" wrap="square" lIns="91425" tIns="45700" rIns="91425" bIns="45700" anchor="t" anchorCtr="0">
            <a:noAutofit/>
          </a:bodyPr>
          <a:lstStyle/>
          <a:p>
            <a:pPr marL="189187" indent="-189187">
              <a:lnSpc>
                <a:spcPct val="80000"/>
              </a:lnSpc>
              <a:buClr>
                <a:srgbClr val="064308"/>
              </a:buClr>
              <a:buSzPts val="2000"/>
              <a:buFont typeface="Noto Sans Symbols"/>
              <a:buChar char="▪"/>
            </a:pPr>
            <a:r>
              <a:rPr lang="en-US" sz="2000" dirty="0">
                <a:solidFill>
                  <a:srgbClr val="064308"/>
                </a:solidFill>
              </a:rPr>
              <a:t>Watch the clock, </a:t>
            </a:r>
            <a:r>
              <a:rPr lang="en-US" sz="2000" b="1" dirty="0">
                <a:solidFill>
                  <a:srgbClr val="064308"/>
                </a:solidFill>
              </a:rPr>
              <a:t>get them back on time </a:t>
            </a:r>
            <a:r>
              <a:rPr lang="en-US" sz="2000" dirty="0">
                <a:solidFill>
                  <a:srgbClr val="064308"/>
                </a:solidFill>
              </a:rPr>
              <a:t>(usually ~45 minutes after starting) </a:t>
            </a:r>
            <a:endParaRPr dirty="0"/>
          </a:p>
          <a:p>
            <a:pPr marL="381527" lvl="1" indent="-159233">
              <a:lnSpc>
                <a:spcPct val="80000"/>
              </a:lnSpc>
              <a:spcBef>
                <a:spcPts val="211"/>
              </a:spcBef>
              <a:buClr>
                <a:schemeClr val="dk1"/>
              </a:buClr>
              <a:buSzPts val="1800"/>
              <a:buFont typeface="Arial"/>
              <a:buChar char="•"/>
            </a:pPr>
            <a:r>
              <a:rPr lang="en-US" sz="1800" dirty="0">
                <a:solidFill>
                  <a:schemeClr val="dk1"/>
                </a:solidFill>
              </a:rPr>
              <a:t>skip locations if necessary, make sure you visit high-priority sites (Control Room, ReA6 &amp; SOLARIS, East Loading Bay, Rack Room)</a:t>
            </a:r>
            <a:endParaRPr dirty="0"/>
          </a:p>
          <a:p>
            <a:pPr marL="189186" indent="-189186">
              <a:lnSpc>
                <a:spcPct val="80000"/>
              </a:lnSpc>
              <a:spcBef>
                <a:spcPts val="1266"/>
              </a:spcBef>
              <a:buClr>
                <a:srgbClr val="064308"/>
              </a:buClr>
              <a:buSzPts val="2000"/>
              <a:buFont typeface="Noto Sans Symbols"/>
              <a:buChar char="▪"/>
            </a:pPr>
            <a:r>
              <a:rPr lang="en-US" sz="2000" dirty="0">
                <a:solidFill>
                  <a:srgbClr val="064308"/>
                </a:solidFill>
              </a:rPr>
              <a:t>Return the group back to the room where you got them </a:t>
            </a:r>
            <a:endParaRPr sz="2000" dirty="0">
              <a:solidFill>
                <a:srgbClr val="064308"/>
              </a:solidFill>
            </a:endParaRPr>
          </a:p>
          <a:p>
            <a:pPr marL="381527" lvl="1" indent="-159232">
              <a:lnSpc>
                <a:spcPct val="80000"/>
              </a:lnSpc>
              <a:spcBef>
                <a:spcPts val="211"/>
              </a:spcBef>
              <a:buClr>
                <a:schemeClr val="dk1"/>
              </a:buClr>
              <a:buSzPts val="1800"/>
              <a:buFont typeface="Arial"/>
              <a:buChar char="•"/>
            </a:pPr>
            <a:r>
              <a:rPr lang="en-US" sz="1800" dirty="0">
                <a:solidFill>
                  <a:schemeClr val="dk1"/>
                </a:solidFill>
              </a:rPr>
              <a:t>Unless you are told otherwise! When time is an issue, we might return them to the lobby </a:t>
            </a:r>
            <a:endParaRPr sz="1800" dirty="0">
              <a:solidFill>
                <a:schemeClr val="dk1"/>
              </a:solidFill>
            </a:endParaRPr>
          </a:p>
          <a:p>
            <a:pPr marL="381527" lvl="1" indent="-159232">
              <a:lnSpc>
                <a:spcPct val="80000"/>
              </a:lnSpc>
              <a:spcBef>
                <a:spcPts val="211"/>
              </a:spcBef>
              <a:buClr>
                <a:schemeClr val="dk1"/>
              </a:buClr>
              <a:buSzPts val="1800"/>
              <a:buFont typeface="Arial"/>
              <a:buChar char="•"/>
            </a:pPr>
            <a:r>
              <a:rPr lang="en-US" sz="1800" dirty="0">
                <a:solidFill>
                  <a:schemeClr val="dk1"/>
                </a:solidFill>
              </a:rPr>
              <a:t>Stay with them until tour leader takes over</a:t>
            </a:r>
            <a:endParaRPr sz="1800" dirty="0">
              <a:solidFill>
                <a:schemeClr val="dk1"/>
              </a:solidFill>
            </a:endParaRPr>
          </a:p>
          <a:p>
            <a:pPr marL="189187" indent="-189187">
              <a:lnSpc>
                <a:spcPct val="80000"/>
              </a:lnSpc>
              <a:spcBef>
                <a:spcPts val="1266"/>
              </a:spcBef>
              <a:buClr>
                <a:srgbClr val="064308"/>
              </a:buClr>
              <a:buSzPts val="2000"/>
              <a:buFont typeface="Noto Sans Symbols"/>
              <a:buChar char="▪"/>
            </a:pPr>
            <a:r>
              <a:rPr lang="en-US" sz="2000" dirty="0">
                <a:solidFill>
                  <a:srgbClr val="064308"/>
                </a:solidFill>
              </a:rPr>
              <a:t>Make sure the room where the intro was done is clean</a:t>
            </a:r>
            <a:endParaRPr dirty="0"/>
          </a:p>
          <a:p>
            <a:pPr marL="189187" indent="-189187">
              <a:lnSpc>
                <a:spcPct val="80000"/>
              </a:lnSpc>
              <a:spcBef>
                <a:spcPts val="1266"/>
              </a:spcBef>
              <a:buClr>
                <a:srgbClr val="064308"/>
              </a:buClr>
              <a:buSzPts val="2000"/>
              <a:buFont typeface="Noto Sans Symbols"/>
              <a:buChar char="▪"/>
            </a:pPr>
            <a:r>
              <a:rPr lang="en-US" sz="2000" dirty="0">
                <a:solidFill>
                  <a:srgbClr val="064308"/>
                </a:solidFill>
              </a:rPr>
              <a:t>Fill out a </a:t>
            </a:r>
            <a:r>
              <a:rPr lang="en-US" sz="2000" dirty="0" err="1">
                <a:solidFill>
                  <a:srgbClr val="064308"/>
                </a:solidFill>
              </a:rPr>
              <a:t>payslip</a:t>
            </a:r>
            <a:r>
              <a:rPr lang="en-US" sz="2000" dirty="0">
                <a:solidFill>
                  <a:srgbClr val="064308"/>
                </a:solidFill>
              </a:rPr>
              <a:t> (found under “files” on wiki, or in Zach’s mailbox) and give it to Zach</a:t>
            </a:r>
            <a:endParaRPr dirty="0"/>
          </a:p>
          <a:p>
            <a:pPr marL="189187" indent="-189187">
              <a:lnSpc>
                <a:spcPct val="80000"/>
              </a:lnSpc>
              <a:spcBef>
                <a:spcPts val="1266"/>
              </a:spcBef>
              <a:buClr>
                <a:srgbClr val="064308"/>
              </a:buClr>
              <a:buSzPts val="2000"/>
              <a:buFont typeface="Noto Sans Symbols"/>
              <a:buChar char="▪"/>
            </a:pPr>
            <a:r>
              <a:rPr lang="en-US" sz="2000" dirty="0">
                <a:solidFill>
                  <a:srgbClr val="064308"/>
                </a:solidFill>
              </a:rPr>
              <a:t>Submit any questions you couldn’t answer or ones you thought were interesting for the wiki FAQ</a:t>
            </a:r>
            <a:endParaRPr dirty="0"/>
          </a:p>
          <a:p>
            <a:pPr marL="457200" indent="-310515">
              <a:lnSpc>
                <a:spcPct val="80000"/>
              </a:lnSpc>
              <a:spcBef>
                <a:spcPts val="1266"/>
              </a:spcBef>
              <a:buClr>
                <a:srgbClr val="064308"/>
              </a:buClr>
              <a:buSzPts val="2310"/>
            </a:pPr>
            <a:endParaRPr sz="2310" dirty="0">
              <a:solidFill>
                <a:srgbClr val="064308"/>
              </a:solidFill>
            </a:endParaRPr>
          </a:p>
        </p:txBody>
      </p:sp>
      <p:pic>
        <p:nvPicPr>
          <p:cNvPr id="198" name="Google Shape;198;p18"/>
          <p:cNvPicPr preferRelativeResize="0"/>
          <p:nvPr/>
        </p:nvPicPr>
        <p:blipFill rotWithShape="1">
          <a:blip r:embed="rId3">
            <a:alphaModFix/>
          </a:blip>
          <a:srcRect/>
          <a:stretch/>
        </p:blipFill>
        <p:spPr>
          <a:xfrm>
            <a:off x="7550150" y="1320800"/>
            <a:ext cx="3295650" cy="4394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
        <p:cNvGrpSpPr/>
        <p:nvPr/>
      </p:nvGrpSpPr>
      <p:grpSpPr>
        <a:xfrm>
          <a:off x="0" y="0"/>
          <a:ext cx="0" cy="0"/>
          <a:chOff x="0" y="0"/>
          <a:chExt cx="0" cy="0"/>
        </a:xfrm>
      </p:grpSpPr>
      <p:sp>
        <p:nvSpPr>
          <p:cNvPr id="203" name="Google Shape;203;p19"/>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000"/>
            </a:pPr>
            <a:r>
              <a:rPr lang="en-US" sz="4000" dirty="0"/>
              <a:t>Part II: Safety</a:t>
            </a:r>
            <a:endParaRPr sz="4000" dirty="0"/>
          </a:p>
        </p:txBody>
      </p:sp>
      <p:sp>
        <p:nvSpPr>
          <p:cNvPr id="204" name="Google Shape;204;p19"/>
          <p:cNvSpPr txBox="1"/>
          <p:nvPr/>
        </p:nvSpPr>
        <p:spPr>
          <a:xfrm>
            <a:off x="2330450" y="1304925"/>
            <a:ext cx="4311650" cy="4114800"/>
          </a:xfrm>
          <a:prstGeom prst="rect">
            <a:avLst/>
          </a:prstGeom>
          <a:noFill/>
          <a:ln>
            <a:noFill/>
          </a:ln>
        </p:spPr>
        <p:txBody>
          <a:bodyPr spcFirstLastPara="1" wrap="square" lIns="91425" tIns="45700" rIns="91425" bIns="45700" anchor="t" anchorCtr="0">
            <a:noAutofit/>
          </a:bodyPr>
          <a:lstStyle/>
          <a:p>
            <a:pPr>
              <a:lnSpc>
                <a:spcPct val="80000"/>
              </a:lnSpc>
              <a:buClr>
                <a:srgbClr val="064308"/>
              </a:buClr>
              <a:buSzPts val="2800"/>
            </a:pPr>
            <a:r>
              <a:rPr lang="en-US" sz="2800" b="1" dirty="0">
                <a:solidFill>
                  <a:srgbClr val="064308"/>
                </a:solidFill>
              </a:rPr>
              <a:t>SAFETY IS YOUR </a:t>
            </a:r>
            <a:r>
              <a:rPr lang="en-US" sz="2800" b="1" i="1" dirty="0">
                <a:solidFill>
                  <a:srgbClr val="064308"/>
                </a:solidFill>
              </a:rPr>
              <a:t>FIRST</a:t>
            </a:r>
            <a:r>
              <a:rPr lang="en-US" sz="2800" b="1" dirty="0">
                <a:solidFill>
                  <a:srgbClr val="064308"/>
                </a:solidFill>
              </a:rPr>
              <a:t> RESPONSIBILITY </a:t>
            </a:r>
            <a:endParaRPr dirty="0"/>
          </a:p>
          <a:p>
            <a:pPr marL="457200" indent="-457200">
              <a:lnSpc>
                <a:spcPct val="80000"/>
              </a:lnSpc>
              <a:spcBef>
                <a:spcPts val="1266"/>
              </a:spcBef>
              <a:buClr>
                <a:srgbClr val="064308"/>
              </a:buClr>
              <a:buSzPts val="2310"/>
              <a:buFont typeface="Noto Sans Symbols"/>
              <a:buChar char="▪"/>
            </a:pPr>
            <a:r>
              <a:rPr lang="en-US" sz="2310" dirty="0">
                <a:solidFill>
                  <a:srgbClr val="064308"/>
                </a:solidFill>
              </a:rPr>
              <a:t>Safety is more vital than entertaining or educating</a:t>
            </a:r>
            <a:endParaRPr dirty="0"/>
          </a:p>
          <a:p>
            <a:pPr marL="457200" indent="-457200">
              <a:lnSpc>
                <a:spcPct val="80000"/>
              </a:lnSpc>
              <a:spcBef>
                <a:spcPts val="1266"/>
              </a:spcBef>
              <a:buClr>
                <a:srgbClr val="064308"/>
              </a:buClr>
              <a:buSzPts val="2310"/>
              <a:buFont typeface="Noto Sans Symbols"/>
              <a:buChar char="▪"/>
            </a:pPr>
            <a:r>
              <a:rPr lang="en-US" sz="2310" dirty="0">
                <a:solidFill>
                  <a:srgbClr val="064308"/>
                </a:solidFill>
              </a:rPr>
              <a:t>"Our excellent safety record is no accident" – it takes planning and effort</a:t>
            </a:r>
            <a:endParaRPr dirty="0"/>
          </a:p>
          <a:p>
            <a:pPr marL="457200" indent="-457200">
              <a:lnSpc>
                <a:spcPct val="80000"/>
              </a:lnSpc>
              <a:spcBef>
                <a:spcPts val="1266"/>
              </a:spcBef>
              <a:buClr>
                <a:srgbClr val="064308"/>
              </a:buClr>
              <a:buSzPts val="2310"/>
              <a:buFont typeface="Noto Sans Symbols"/>
              <a:buChar char="▪"/>
            </a:pPr>
            <a:r>
              <a:rPr lang="en-US" sz="2310" dirty="0">
                <a:solidFill>
                  <a:srgbClr val="064308"/>
                </a:solidFill>
              </a:rPr>
              <a:t>YOU are responsible for the safety of people in your tour group</a:t>
            </a:r>
            <a:endParaRPr dirty="0"/>
          </a:p>
          <a:p>
            <a:pPr marL="457200" indent="-457200">
              <a:lnSpc>
                <a:spcPct val="80000"/>
              </a:lnSpc>
              <a:spcBef>
                <a:spcPts val="1266"/>
              </a:spcBef>
              <a:buClr>
                <a:srgbClr val="064308"/>
              </a:buClr>
              <a:buSzPts val="2310"/>
              <a:buFont typeface="Noto Sans Symbols"/>
              <a:buChar char="▪"/>
            </a:pPr>
            <a:r>
              <a:rPr lang="en-US" sz="2310" dirty="0">
                <a:solidFill>
                  <a:srgbClr val="064308"/>
                </a:solidFill>
              </a:rPr>
              <a:t>At FRIB, we don’t take chances… just ONE accident is too many</a:t>
            </a:r>
            <a:endParaRPr sz="2310" dirty="0">
              <a:solidFill>
                <a:srgbClr val="064308"/>
              </a:solidFill>
            </a:endParaRPr>
          </a:p>
        </p:txBody>
      </p:sp>
      <p:pic>
        <p:nvPicPr>
          <p:cNvPr id="3" name="Picture 2" descr="A group of people standing in a room&#10;&#10;AI-generated content may be incorrect.">
            <a:extLst>
              <a:ext uri="{FF2B5EF4-FFF2-40B4-BE49-F238E27FC236}">
                <a16:creationId xmlns:a16="http://schemas.microsoft.com/office/drawing/2014/main" id="{3096432D-77AA-CC81-BA31-CC8D8B7BADFB}"/>
              </a:ext>
            </a:extLst>
          </p:cNvPr>
          <p:cNvPicPr>
            <a:picLocks noChangeAspect="1"/>
          </p:cNvPicPr>
          <p:nvPr/>
        </p:nvPicPr>
        <p:blipFill>
          <a:blip r:embed="rId3"/>
          <a:stretch>
            <a:fillRect/>
          </a:stretch>
        </p:blipFill>
        <p:spPr>
          <a:xfrm>
            <a:off x="6873766" y="1318605"/>
            <a:ext cx="5549462" cy="414496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
        <p:cNvGrpSpPr/>
        <p:nvPr/>
      </p:nvGrpSpPr>
      <p:grpSpPr>
        <a:xfrm>
          <a:off x="0" y="0"/>
          <a:ext cx="0" cy="0"/>
          <a:chOff x="0" y="0"/>
          <a:chExt cx="0" cy="0"/>
        </a:xfrm>
      </p:grpSpPr>
      <p:pic>
        <p:nvPicPr>
          <p:cNvPr id="210" name="Google Shape;210;p21"/>
          <p:cNvPicPr preferRelativeResize="0"/>
          <p:nvPr/>
        </p:nvPicPr>
        <p:blipFill rotWithShape="1">
          <a:blip r:embed="rId3">
            <a:alphaModFix/>
          </a:blip>
          <a:srcRect/>
          <a:stretch/>
        </p:blipFill>
        <p:spPr>
          <a:xfrm>
            <a:off x="7777594" y="1147855"/>
            <a:ext cx="3297382" cy="4266054"/>
          </a:xfrm>
          <a:prstGeom prst="rect">
            <a:avLst/>
          </a:prstGeom>
          <a:noFill/>
          <a:ln>
            <a:noFill/>
          </a:ln>
        </p:spPr>
      </p:pic>
      <p:sp>
        <p:nvSpPr>
          <p:cNvPr id="211" name="Google Shape;211;p21"/>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3600"/>
            </a:pPr>
            <a:r>
              <a:rPr lang="en-US" sz="4000" dirty="0"/>
              <a:t>Before the tour: Safety Survey</a:t>
            </a:r>
            <a:endParaRPr sz="4000" dirty="0"/>
          </a:p>
        </p:txBody>
      </p:sp>
      <p:sp>
        <p:nvSpPr>
          <p:cNvPr id="212" name="Google Shape;212;p21"/>
          <p:cNvSpPr txBox="1"/>
          <p:nvPr/>
        </p:nvSpPr>
        <p:spPr>
          <a:xfrm>
            <a:off x="2159000" y="1147282"/>
            <a:ext cx="5715000" cy="4495800"/>
          </a:xfrm>
          <a:prstGeom prst="rect">
            <a:avLst/>
          </a:prstGeom>
          <a:noFill/>
          <a:ln>
            <a:noFill/>
          </a:ln>
        </p:spPr>
        <p:txBody>
          <a:bodyPr spcFirstLastPara="1" wrap="square" lIns="91425" tIns="45700" rIns="91425" bIns="45700" anchor="t" anchorCtr="0">
            <a:noAutofit/>
          </a:bodyPr>
          <a:lstStyle/>
          <a:p>
            <a:pPr marL="189187" indent="-189187">
              <a:lnSpc>
                <a:spcPct val="80000"/>
              </a:lnSpc>
              <a:buClr>
                <a:srgbClr val="064308"/>
              </a:buClr>
              <a:buSzPts val="1800"/>
              <a:buFont typeface="Noto Sans Symbols"/>
              <a:buChar char="▪"/>
            </a:pPr>
            <a:r>
              <a:rPr lang="en-US" sz="1800" dirty="0">
                <a:solidFill>
                  <a:srgbClr val="064308"/>
                </a:solidFill>
              </a:rPr>
              <a:t>Tour “leader” will walk the route beforehand (dependent on current vault restrictions) with an ion chamber and safety survey, looking for:</a:t>
            </a:r>
            <a:endParaRPr dirty="0"/>
          </a:p>
          <a:p>
            <a:pPr marL="457200" lvl="1" indent="-159232">
              <a:lnSpc>
                <a:spcPct val="80000"/>
              </a:lnSpc>
              <a:spcBef>
                <a:spcPts val="211"/>
              </a:spcBef>
              <a:buClr>
                <a:schemeClr val="dk1"/>
              </a:buClr>
              <a:buSzPts val="1600"/>
              <a:buFont typeface="Arial"/>
              <a:buChar char="•"/>
            </a:pPr>
            <a:r>
              <a:rPr lang="en-US" sz="1600" dirty="0">
                <a:solidFill>
                  <a:schemeClr val="dk1"/>
                </a:solidFill>
              </a:rPr>
              <a:t>Ambient conditions – temp, light, ventilation</a:t>
            </a:r>
            <a:endParaRPr dirty="0"/>
          </a:p>
          <a:p>
            <a:pPr marL="457200" lvl="1" indent="-159232">
              <a:lnSpc>
                <a:spcPct val="80000"/>
              </a:lnSpc>
              <a:spcBef>
                <a:spcPts val="211"/>
              </a:spcBef>
              <a:buClr>
                <a:schemeClr val="dk1"/>
              </a:buClr>
              <a:buSzPts val="1600"/>
              <a:buFont typeface="Arial"/>
              <a:buChar char="•"/>
            </a:pPr>
            <a:r>
              <a:rPr lang="en-US" sz="1600" dirty="0">
                <a:solidFill>
                  <a:schemeClr val="dk1"/>
                </a:solidFill>
              </a:rPr>
              <a:t>Material Handling – operating crane/forklift, storage</a:t>
            </a:r>
            <a:endParaRPr dirty="0"/>
          </a:p>
          <a:p>
            <a:pPr marL="457200" lvl="1" indent="-159232">
              <a:lnSpc>
                <a:spcPct val="80000"/>
              </a:lnSpc>
              <a:spcBef>
                <a:spcPts val="211"/>
              </a:spcBef>
              <a:buClr>
                <a:schemeClr val="dk1"/>
              </a:buClr>
              <a:buSzPts val="1600"/>
              <a:buFont typeface="Arial"/>
              <a:buChar char="•"/>
            </a:pPr>
            <a:r>
              <a:rPr lang="en-US" sz="1600" dirty="0">
                <a:solidFill>
                  <a:schemeClr val="dk1"/>
                </a:solidFill>
              </a:rPr>
              <a:t>Electrical Safety – open cabinets, extension cords</a:t>
            </a:r>
            <a:endParaRPr dirty="0"/>
          </a:p>
          <a:p>
            <a:pPr marL="457200" lvl="1" indent="-159232">
              <a:lnSpc>
                <a:spcPct val="80000"/>
              </a:lnSpc>
              <a:spcBef>
                <a:spcPts val="211"/>
              </a:spcBef>
              <a:buClr>
                <a:schemeClr val="dk1"/>
              </a:buClr>
              <a:buSzPts val="1600"/>
              <a:buFont typeface="Arial"/>
              <a:buChar char="•"/>
            </a:pPr>
            <a:r>
              <a:rPr lang="en-US" sz="1600" dirty="0">
                <a:solidFill>
                  <a:schemeClr val="dk1"/>
                </a:solidFill>
              </a:rPr>
              <a:t>Housekeeping – trip hazards, unobstructed path</a:t>
            </a:r>
            <a:endParaRPr dirty="0"/>
          </a:p>
          <a:p>
            <a:pPr marL="457200" lvl="1" indent="-159232">
              <a:lnSpc>
                <a:spcPct val="80000"/>
              </a:lnSpc>
              <a:spcBef>
                <a:spcPts val="211"/>
              </a:spcBef>
              <a:buClr>
                <a:schemeClr val="dk1"/>
              </a:buClr>
              <a:buSzPts val="1600"/>
              <a:buFont typeface="Arial"/>
              <a:buChar char="•"/>
            </a:pPr>
            <a:r>
              <a:rPr lang="en-US" sz="1600" dirty="0">
                <a:solidFill>
                  <a:schemeClr val="dk1"/>
                </a:solidFill>
              </a:rPr>
              <a:t>Physical Hazards – construction, exposed machines</a:t>
            </a:r>
            <a:endParaRPr dirty="0"/>
          </a:p>
          <a:p>
            <a:pPr marL="457200" lvl="1" indent="-159232">
              <a:lnSpc>
                <a:spcPct val="80000"/>
              </a:lnSpc>
              <a:spcBef>
                <a:spcPts val="211"/>
              </a:spcBef>
              <a:buClr>
                <a:schemeClr val="dk1"/>
              </a:buClr>
              <a:buSzPts val="1600"/>
              <a:buFont typeface="Arial"/>
              <a:buChar char="•"/>
            </a:pPr>
            <a:r>
              <a:rPr lang="en-US" sz="1600" dirty="0">
                <a:solidFill>
                  <a:schemeClr val="dk1"/>
                </a:solidFill>
              </a:rPr>
              <a:t>Fall protection – guardrails, dropped items</a:t>
            </a:r>
            <a:endParaRPr dirty="0"/>
          </a:p>
          <a:p>
            <a:pPr marL="457200" lvl="1" indent="-159232">
              <a:lnSpc>
                <a:spcPct val="80000"/>
              </a:lnSpc>
              <a:spcBef>
                <a:spcPts val="211"/>
              </a:spcBef>
              <a:buClr>
                <a:schemeClr val="dk1"/>
              </a:buClr>
              <a:buSzPts val="1600"/>
              <a:buFont typeface="Arial"/>
              <a:buChar char="•"/>
            </a:pPr>
            <a:r>
              <a:rPr lang="en-US" sz="1600" dirty="0">
                <a:solidFill>
                  <a:schemeClr val="dk1"/>
                </a:solidFill>
              </a:rPr>
              <a:t>Chemical Safety – open containers, warning signs</a:t>
            </a:r>
            <a:endParaRPr dirty="0"/>
          </a:p>
          <a:p>
            <a:pPr marL="457200" lvl="1" indent="-159232">
              <a:lnSpc>
                <a:spcPct val="80000"/>
              </a:lnSpc>
              <a:spcBef>
                <a:spcPts val="211"/>
              </a:spcBef>
              <a:buClr>
                <a:schemeClr val="dk1"/>
              </a:buClr>
              <a:buSzPts val="1600"/>
              <a:buFont typeface="Arial"/>
              <a:buChar char="•"/>
            </a:pPr>
            <a:r>
              <a:rPr lang="en-US" sz="1600" dirty="0">
                <a:solidFill>
                  <a:schemeClr val="dk1"/>
                </a:solidFill>
              </a:rPr>
              <a:t>Radiation Safety – ion chamber reads &lt; 2 </a:t>
            </a:r>
            <a:r>
              <a:rPr lang="en-US" sz="1600" dirty="0" err="1">
                <a:solidFill>
                  <a:schemeClr val="dk1"/>
                </a:solidFill>
              </a:rPr>
              <a:t>mR</a:t>
            </a:r>
            <a:r>
              <a:rPr lang="en-US" sz="1600" dirty="0">
                <a:solidFill>
                  <a:schemeClr val="dk1"/>
                </a:solidFill>
              </a:rPr>
              <a:t>/</a:t>
            </a:r>
            <a:r>
              <a:rPr lang="en-US" sz="1600" dirty="0" err="1">
                <a:solidFill>
                  <a:schemeClr val="dk1"/>
                </a:solidFill>
              </a:rPr>
              <a:t>hr</a:t>
            </a:r>
            <a:endParaRPr sz="1600" dirty="0">
              <a:solidFill>
                <a:schemeClr val="dk1"/>
              </a:solidFill>
            </a:endParaRPr>
          </a:p>
          <a:p>
            <a:pPr marL="457200" lvl="1" indent="-159232">
              <a:lnSpc>
                <a:spcPct val="80000"/>
              </a:lnSpc>
              <a:spcBef>
                <a:spcPts val="211"/>
              </a:spcBef>
              <a:buClr>
                <a:schemeClr val="dk1"/>
              </a:buClr>
              <a:buSzPts val="1600"/>
              <a:buFont typeface="Arial"/>
              <a:buChar char="•"/>
            </a:pPr>
            <a:r>
              <a:rPr lang="en-US" sz="1600" dirty="0">
                <a:solidFill>
                  <a:schemeClr val="dk1"/>
                </a:solidFill>
              </a:rPr>
              <a:t>Survey copies are on clipboards in Zach’s office or room 1305 by tower III elevators, file is on tour wiki</a:t>
            </a:r>
            <a:endParaRPr dirty="0"/>
          </a:p>
          <a:p>
            <a:pPr marL="457200" lvl="1" indent="-159232">
              <a:lnSpc>
                <a:spcPct val="80000"/>
              </a:lnSpc>
              <a:spcBef>
                <a:spcPts val="211"/>
              </a:spcBef>
              <a:buClr>
                <a:schemeClr val="dk1"/>
              </a:buClr>
              <a:buSzPts val="1600"/>
              <a:buFont typeface="Arial"/>
              <a:buChar char="•"/>
            </a:pPr>
            <a:r>
              <a:rPr lang="en-US" sz="1600" dirty="0">
                <a:solidFill>
                  <a:schemeClr val="dk1"/>
                </a:solidFill>
              </a:rPr>
              <a:t>Ion chamber is in cabinet in safety office, 1235, on main hallway near control room</a:t>
            </a:r>
            <a:endParaRPr dirty="0"/>
          </a:p>
          <a:p>
            <a:pPr marL="189187" indent="-189187">
              <a:lnSpc>
                <a:spcPct val="80000"/>
              </a:lnSpc>
              <a:spcBef>
                <a:spcPts val="1266"/>
              </a:spcBef>
              <a:buClr>
                <a:srgbClr val="064308"/>
              </a:buClr>
              <a:buSzPts val="1800"/>
              <a:buFont typeface="Noto Sans Symbols"/>
              <a:buChar char="▪"/>
            </a:pPr>
            <a:r>
              <a:rPr lang="en-US" sz="1800" dirty="0">
                <a:solidFill>
                  <a:srgbClr val="064308"/>
                </a:solidFill>
              </a:rPr>
              <a:t>Tour “leader” will provide copies of the safety survey to other guides, making sure they know the route and its conditions (look for circled tour stops) </a:t>
            </a:r>
            <a:endParaRPr sz="1800" dirty="0">
              <a:solidFill>
                <a:srgbClr val="064308"/>
              </a:solidFill>
            </a:endParaRPr>
          </a:p>
          <a:p>
            <a:pPr marL="189187" indent="-189187">
              <a:lnSpc>
                <a:spcPct val="80000"/>
              </a:lnSpc>
              <a:spcBef>
                <a:spcPts val="1266"/>
              </a:spcBef>
              <a:buClr>
                <a:srgbClr val="064308"/>
              </a:buClr>
              <a:buSzPts val="1800"/>
              <a:buFont typeface="Noto Sans Symbols"/>
              <a:buChar char="▪"/>
            </a:pPr>
            <a:r>
              <a:rPr lang="en-US" sz="1800" b="1" dirty="0">
                <a:solidFill>
                  <a:srgbClr val="064308"/>
                </a:solidFill>
              </a:rPr>
              <a:t>ALWAYS review the survey before guiding a tour</a:t>
            </a:r>
            <a:r>
              <a:rPr lang="en-US" sz="1800" dirty="0">
                <a:solidFill>
                  <a:srgbClr val="064308"/>
                </a:solidFill>
              </a:rPr>
              <a:t> </a:t>
            </a:r>
            <a:endParaRPr dirty="0"/>
          </a:p>
          <a:p>
            <a:pPr marL="189187" indent="-189187">
              <a:lnSpc>
                <a:spcPct val="80000"/>
              </a:lnSpc>
              <a:spcBef>
                <a:spcPts val="1266"/>
              </a:spcBef>
              <a:buClr>
                <a:srgbClr val="064308"/>
              </a:buClr>
              <a:buSzPts val="1800"/>
              <a:buFont typeface="Noto Sans Symbols"/>
              <a:buChar char="▪"/>
            </a:pPr>
            <a:r>
              <a:rPr lang="en-US" sz="1800" dirty="0">
                <a:solidFill>
                  <a:srgbClr val="064308"/>
                </a:solidFill>
              </a:rPr>
              <a:t>If you </a:t>
            </a:r>
            <a:r>
              <a:rPr lang="en-US" sz="1800" i="1" dirty="0">
                <a:solidFill>
                  <a:srgbClr val="064308"/>
                </a:solidFill>
              </a:rPr>
              <a:t>ever</a:t>
            </a:r>
            <a:r>
              <a:rPr lang="en-US" sz="1800" dirty="0">
                <a:solidFill>
                  <a:srgbClr val="064308"/>
                </a:solidFill>
              </a:rPr>
              <a:t> find safety issues that make you concerned about taking a tour through, inform safety office or control room right away!</a:t>
            </a:r>
            <a:endParaRPr dirty="0"/>
          </a:p>
        </p:txBody>
      </p:sp>
      <p:sp>
        <p:nvSpPr>
          <p:cNvPr id="213" name="Google Shape;213;p21"/>
          <p:cNvSpPr/>
          <p:nvPr/>
        </p:nvSpPr>
        <p:spPr>
          <a:xfrm>
            <a:off x="7873999" y="5448641"/>
            <a:ext cx="3297381" cy="880201"/>
          </a:xfrm>
          <a:prstGeom prst="rect">
            <a:avLst/>
          </a:prstGeom>
          <a:noFill/>
          <a:ln>
            <a:noFill/>
          </a:ln>
        </p:spPr>
        <p:txBody>
          <a:bodyPr spcFirstLastPara="1" wrap="square" lIns="91425" tIns="45700" rIns="91425" bIns="45700" anchor="t" anchorCtr="0">
            <a:spAutoFit/>
          </a:bodyPr>
          <a:lstStyle/>
          <a:p>
            <a:pPr>
              <a:lnSpc>
                <a:spcPct val="80000"/>
              </a:lnSpc>
              <a:buSzPts val="1600"/>
            </a:pPr>
            <a:r>
              <a:rPr lang="en-US" sz="1600" dirty="0">
                <a:solidFill>
                  <a:srgbClr val="B81414"/>
                </a:solidFill>
                <a:latin typeface="+mj-lt"/>
                <a:ea typeface="Helvetica Neue"/>
                <a:cs typeface="Helvetica Neue"/>
                <a:sym typeface="Helvetica Neue"/>
              </a:rPr>
              <a:t>Exception: while some non-public areas may be circled because they were surveyed, </a:t>
            </a:r>
            <a:r>
              <a:rPr lang="en-US" sz="1600" b="1" dirty="0">
                <a:solidFill>
                  <a:srgbClr val="B81414"/>
                </a:solidFill>
                <a:latin typeface="+mj-lt"/>
                <a:ea typeface="Helvetica Neue"/>
                <a:cs typeface="Helvetica Neue"/>
                <a:sym typeface="Helvetica Neue"/>
              </a:rPr>
              <a:t>limit your tour to the public areas!</a:t>
            </a:r>
            <a:endParaRPr sz="1600" b="1" dirty="0">
              <a:solidFill>
                <a:srgbClr val="B81414"/>
              </a:solidFill>
              <a:latin typeface="+mj-lt"/>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8"/>
        <p:cNvGrpSpPr/>
        <p:nvPr/>
      </p:nvGrpSpPr>
      <p:grpSpPr>
        <a:xfrm>
          <a:off x="0" y="0"/>
          <a:ext cx="0" cy="0"/>
          <a:chOff x="0" y="0"/>
          <a:chExt cx="0" cy="0"/>
        </a:xfrm>
      </p:grpSpPr>
      <p:sp>
        <p:nvSpPr>
          <p:cNvPr id="219" name="Google Shape;219;p22"/>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000"/>
            </a:pPr>
            <a:r>
              <a:rPr lang="en-US" sz="4000" dirty="0"/>
              <a:t>Communicating safety to visitors</a:t>
            </a:r>
            <a:endParaRPr dirty="0"/>
          </a:p>
        </p:txBody>
      </p:sp>
      <p:sp>
        <p:nvSpPr>
          <p:cNvPr id="220" name="Google Shape;220;p22"/>
          <p:cNvSpPr txBox="1"/>
          <p:nvPr/>
        </p:nvSpPr>
        <p:spPr>
          <a:xfrm>
            <a:off x="2368551" y="1219200"/>
            <a:ext cx="5103813" cy="4876800"/>
          </a:xfrm>
          <a:prstGeom prst="rect">
            <a:avLst/>
          </a:prstGeom>
          <a:noFill/>
          <a:ln>
            <a:noFill/>
          </a:ln>
        </p:spPr>
        <p:txBody>
          <a:bodyPr spcFirstLastPara="1" wrap="square" lIns="91425" tIns="45700" rIns="91425" bIns="45700" anchor="t" anchorCtr="0">
            <a:noAutofit/>
          </a:bodyPr>
          <a:lstStyle/>
          <a:p>
            <a:pPr>
              <a:lnSpc>
                <a:spcPct val="80000"/>
              </a:lnSpc>
              <a:buClr>
                <a:srgbClr val="064308"/>
              </a:buClr>
              <a:buSzPts val="2310"/>
            </a:pPr>
            <a:r>
              <a:rPr lang="en-US" sz="2310" dirty="0">
                <a:solidFill>
                  <a:srgbClr val="064308"/>
                </a:solidFill>
              </a:rPr>
              <a:t>Before starting the tour (usually in the intro), the visitors should be told:</a:t>
            </a:r>
            <a:endParaRPr dirty="0"/>
          </a:p>
          <a:p>
            <a:pPr marL="838200" lvl="1" indent="-381000">
              <a:lnSpc>
                <a:spcPct val="80000"/>
              </a:lnSpc>
              <a:spcBef>
                <a:spcPts val="211"/>
              </a:spcBef>
              <a:buClr>
                <a:schemeClr val="dk1"/>
              </a:buClr>
              <a:buSzPts val="1800"/>
              <a:buFont typeface="Arial"/>
              <a:buChar char="•"/>
            </a:pPr>
            <a:r>
              <a:rPr lang="en-US" sz="1800" dirty="0">
                <a:solidFill>
                  <a:schemeClr val="dk1"/>
                </a:solidFill>
              </a:rPr>
              <a:t>NO food, drink, gum, or smoking (leave food &amp; drink here, collect on return)</a:t>
            </a:r>
            <a:endParaRPr dirty="0"/>
          </a:p>
          <a:p>
            <a:pPr marL="838200" lvl="1" indent="-381000">
              <a:lnSpc>
                <a:spcPct val="80000"/>
              </a:lnSpc>
              <a:spcBef>
                <a:spcPts val="211"/>
              </a:spcBef>
              <a:buClr>
                <a:schemeClr val="dk1"/>
              </a:buClr>
              <a:buSzPts val="1800"/>
              <a:buFont typeface="Arial"/>
              <a:buChar char="•"/>
            </a:pPr>
            <a:r>
              <a:rPr lang="en-US" sz="1800" dirty="0">
                <a:solidFill>
                  <a:schemeClr val="dk1"/>
                </a:solidFill>
              </a:rPr>
              <a:t>High magnetic fields may be present (but we avoid energized magnets).</a:t>
            </a:r>
            <a:endParaRPr dirty="0"/>
          </a:p>
          <a:p>
            <a:pPr marL="838200" lvl="1" indent="-381000">
              <a:lnSpc>
                <a:spcPct val="80000"/>
              </a:lnSpc>
              <a:spcBef>
                <a:spcPts val="211"/>
              </a:spcBef>
              <a:buClr>
                <a:schemeClr val="dk1"/>
              </a:buClr>
              <a:buSzPts val="1800"/>
              <a:buFont typeface="Arial"/>
              <a:buChar char="•"/>
            </a:pPr>
            <a:r>
              <a:rPr lang="en-US" sz="1800" dirty="0">
                <a:solidFill>
                  <a:schemeClr val="dk1"/>
                </a:solidFill>
              </a:rPr>
              <a:t>Stay together and follow all instructions. </a:t>
            </a:r>
            <a:endParaRPr dirty="0"/>
          </a:p>
          <a:p>
            <a:pPr marL="838200" lvl="1" indent="-381000">
              <a:lnSpc>
                <a:spcPct val="80000"/>
              </a:lnSpc>
              <a:spcBef>
                <a:spcPts val="211"/>
              </a:spcBef>
              <a:buClr>
                <a:schemeClr val="dk1"/>
              </a:buClr>
              <a:buSzPts val="1800"/>
              <a:buFont typeface="Arial"/>
              <a:buChar char="•"/>
            </a:pPr>
            <a:r>
              <a:rPr lang="en-US" sz="1800" dirty="0">
                <a:solidFill>
                  <a:schemeClr val="dk1"/>
                </a:solidFill>
              </a:rPr>
              <a:t>Follow signage; sorry, no photography.</a:t>
            </a:r>
            <a:endParaRPr dirty="0"/>
          </a:p>
          <a:p>
            <a:pPr marL="838200" lvl="1" indent="-381000">
              <a:lnSpc>
                <a:spcPct val="80000"/>
              </a:lnSpc>
              <a:spcBef>
                <a:spcPts val="211"/>
              </a:spcBef>
              <a:buClr>
                <a:schemeClr val="dk1"/>
              </a:buClr>
              <a:buSzPts val="1800"/>
              <a:buFont typeface="Arial"/>
              <a:buChar char="•"/>
            </a:pPr>
            <a:r>
              <a:rPr lang="en-US" sz="1800" dirty="0">
                <a:solidFill>
                  <a:schemeClr val="dk1"/>
                </a:solidFill>
              </a:rPr>
              <a:t>Keep children close, prevent horseplay. </a:t>
            </a:r>
            <a:endParaRPr dirty="0"/>
          </a:p>
          <a:p>
            <a:pPr marL="838200" lvl="1" indent="-381000">
              <a:lnSpc>
                <a:spcPct val="80000"/>
              </a:lnSpc>
              <a:spcBef>
                <a:spcPts val="211"/>
              </a:spcBef>
              <a:buClr>
                <a:schemeClr val="dk1"/>
              </a:buClr>
              <a:buSzPts val="1800"/>
              <a:buFont typeface="Arial"/>
              <a:buChar char="•"/>
            </a:pPr>
            <a:r>
              <a:rPr lang="en-US" sz="1800" dirty="0">
                <a:solidFill>
                  <a:schemeClr val="dk1"/>
                </a:solidFill>
              </a:rPr>
              <a:t>Do not touch equipment or controls. </a:t>
            </a:r>
            <a:endParaRPr dirty="0"/>
          </a:p>
          <a:p>
            <a:pPr marL="838200" lvl="1" indent="-381000">
              <a:lnSpc>
                <a:spcPct val="80000"/>
              </a:lnSpc>
              <a:spcBef>
                <a:spcPts val="211"/>
              </a:spcBef>
              <a:buClr>
                <a:schemeClr val="dk1"/>
              </a:buClr>
              <a:buSzPts val="1800"/>
              <a:buFont typeface="Arial"/>
              <a:buChar char="•"/>
            </a:pPr>
            <a:r>
              <a:rPr lang="en-US" sz="1800" dirty="0">
                <a:solidFill>
                  <a:schemeClr val="dk1"/>
                </a:solidFill>
              </a:rPr>
              <a:t>No sitting, leaning, climbing, or going beyond safety barriers. </a:t>
            </a:r>
            <a:endParaRPr dirty="0"/>
          </a:p>
          <a:p>
            <a:pPr marL="838200" lvl="1" indent="-381000">
              <a:lnSpc>
                <a:spcPct val="80000"/>
              </a:lnSpc>
              <a:spcBef>
                <a:spcPts val="211"/>
              </a:spcBef>
              <a:buClr>
                <a:schemeClr val="dk1"/>
              </a:buClr>
              <a:buSzPts val="1800"/>
              <a:buFont typeface="Arial"/>
              <a:buChar char="•"/>
            </a:pPr>
            <a:r>
              <a:rPr lang="en-US" sz="1800" dirty="0">
                <a:solidFill>
                  <a:schemeClr val="dk1"/>
                </a:solidFill>
              </a:rPr>
              <a:t>Stay aware of your surroundings (e.g., stairs, trip hazards). </a:t>
            </a:r>
            <a:endParaRPr dirty="0"/>
          </a:p>
          <a:p>
            <a:pPr marL="838200" lvl="1" indent="-381000">
              <a:lnSpc>
                <a:spcPct val="80000"/>
              </a:lnSpc>
              <a:spcBef>
                <a:spcPts val="211"/>
              </a:spcBef>
              <a:buClr>
                <a:schemeClr val="dk1"/>
              </a:buClr>
              <a:buSzPts val="1800"/>
              <a:buFont typeface="Arial"/>
              <a:buChar char="•"/>
            </a:pPr>
            <a:r>
              <a:rPr lang="en-US" sz="1800" dirty="0">
                <a:solidFill>
                  <a:schemeClr val="dk1"/>
                </a:solidFill>
              </a:rPr>
              <a:t>Dial “0” on any wall telephone if separated from the tour group, or 77305 after hours.</a:t>
            </a:r>
            <a:endParaRPr dirty="0"/>
          </a:p>
          <a:p>
            <a:pPr marL="838200" lvl="1" indent="-381000">
              <a:lnSpc>
                <a:spcPct val="80000"/>
              </a:lnSpc>
              <a:spcBef>
                <a:spcPts val="211"/>
              </a:spcBef>
              <a:buClr>
                <a:schemeClr val="dk1"/>
              </a:buClr>
              <a:buSzPts val="1800"/>
              <a:buFont typeface="Arial"/>
              <a:buChar char="•"/>
            </a:pPr>
            <a:r>
              <a:rPr lang="en-US" sz="1800" dirty="0">
                <a:solidFill>
                  <a:schemeClr val="dk1"/>
                </a:solidFill>
              </a:rPr>
              <a:t>For groups younger than high school, each guide should be accompanied by one of their chaperones as the “trailer” bringing up the rear to ensure that no one is left behind.</a:t>
            </a:r>
            <a:endParaRPr dirty="0"/>
          </a:p>
        </p:txBody>
      </p:sp>
      <p:pic>
        <p:nvPicPr>
          <p:cNvPr id="221" name="Google Shape;221;p22"/>
          <p:cNvPicPr preferRelativeResize="0"/>
          <p:nvPr/>
        </p:nvPicPr>
        <p:blipFill rotWithShape="1">
          <a:blip r:embed="rId3">
            <a:alphaModFix/>
          </a:blip>
          <a:srcRect l="17791" r="14644"/>
          <a:stretch/>
        </p:blipFill>
        <p:spPr>
          <a:xfrm>
            <a:off x="7491414" y="1219200"/>
            <a:ext cx="3568699" cy="396146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
        <p:nvSpPr>
          <p:cNvPr id="226" name="Google Shape;226;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000"/>
            </a:pPr>
            <a:r>
              <a:rPr lang="en-US" sz="4000" dirty="0"/>
              <a:t>General safety issues on the tour</a:t>
            </a:r>
            <a:endParaRPr sz="4000" dirty="0"/>
          </a:p>
        </p:txBody>
      </p:sp>
      <p:sp>
        <p:nvSpPr>
          <p:cNvPr id="227" name="Google Shape;227;p23"/>
          <p:cNvSpPr txBox="1"/>
          <p:nvPr/>
        </p:nvSpPr>
        <p:spPr>
          <a:xfrm>
            <a:off x="2498248" y="1219200"/>
            <a:ext cx="7907338" cy="5257800"/>
          </a:xfrm>
          <a:prstGeom prst="rect">
            <a:avLst/>
          </a:prstGeom>
          <a:noFill/>
          <a:ln>
            <a:noFill/>
          </a:ln>
        </p:spPr>
        <p:txBody>
          <a:bodyPr spcFirstLastPara="1" wrap="square" lIns="91425" tIns="45700" rIns="91425" bIns="45700" anchor="t" anchorCtr="0">
            <a:noAutofit/>
          </a:bodyPr>
          <a:lstStyle/>
          <a:p>
            <a:pPr marL="189187" indent="-189187">
              <a:lnSpc>
                <a:spcPct val="90000"/>
              </a:lnSpc>
              <a:buClr>
                <a:srgbClr val="064308"/>
              </a:buClr>
              <a:buSzPts val="1800"/>
              <a:buFont typeface="Noto Sans Symbols"/>
              <a:buChar char="▪"/>
            </a:pPr>
            <a:r>
              <a:rPr lang="en-US" sz="1800" dirty="0">
                <a:solidFill>
                  <a:srgbClr val="064308"/>
                </a:solidFill>
              </a:rPr>
              <a:t>Groups ≤ 12, adult chaperone “trailer” with each group of young students </a:t>
            </a:r>
            <a:endParaRPr dirty="0"/>
          </a:p>
          <a:p>
            <a:pPr marL="189187" indent="-189187">
              <a:lnSpc>
                <a:spcPct val="90000"/>
              </a:lnSpc>
              <a:spcBef>
                <a:spcPts val="600"/>
              </a:spcBef>
              <a:buClr>
                <a:srgbClr val="064308"/>
              </a:buClr>
              <a:buSzPts val="1800"/>
              <a:buFont typeface="Noto Sans Symbols"/>
              <a:buChar char="▪"/>
            </a:pPr>
            <a:r>
              <a:rPr lang="en-US" sz="1800" b="1" dirty="0">
                <a:solidFill>
                  <a:srgbClr val="064308"/>
                </a:solidFill>
              </a:rPr>
              <a:t>FRIB Medical Emergency Policy</a:t>
            </a:r>
            <a:endParaRPr dirty="0"/>
          </a:p>
          <a:p>
            <a:pPr marL="628650" lvl="1" indent="-159233">
              <a:lnSpc>
                <a:spcPct val="90000"/>
              </a:lnSpc>
              <a:spcBef>
                <a:spcPts val="600"/>
              </a:spcBef>
              <a:buClr>
                <a:schemeClr val="dk1"/>
              </a:buClr>
              <a:buSzPts val="1600"/>
              <a:buFont typeface="Arial"/>
              <a:buChar char="•"/>
            </a:pPr>
            <a:r>
              <a:rPr lang="en-US" sz="1600" dirty="0">
                <a:solidFill>
                  <a:schemeClr val="dk1"/>
                </a:solidFill>
              </a:rPr>
              <a:t>Overview the scene to ascertain risks.</a:t>
            </a:r>
            <a:endParaRPr dirty="0"/>
          </a:p>
          <a:p>
            <a:pPr marL="628650" lvl="1" indent="-159233">
              <a:lnSpc>
                <a:spcPct val="90000"/>
              </a:lnSpc>
              <a:spcBef>
                <a:spcPts val="600"/>
              </a:spcBef>
              <a:buClr>
                <a:schemeClr val="dk1"/>
              </a:buClr>
              <a:buSzPts val="1600"/>
              <a:buFont typeface="Arial"/>
              <a:buChar char="•"/>
            </a:pPr>
            <a:r>
              <a:rPr lang="en-US" sz="1600" dirty="0">
                <a:solidFill>
                  <a:schemeClr val="dk1"/>
                </a:solidFill>
              </a:rPr>
              <a:t>Dial 911 (or have a staff member do so) and summon professional rescuers.</a:t>
            </a:r>
            <a:endParaRPr dirty="0"/>
          </a:p>
          <a:p>
            <a:pPr marL="628650" lvl="1" indent="-159233">
              <a:lnSpc>
                <a:spcPct val="90000"/>
              </a:lnSpc>
              <a:spcBef>
                <a:spcPts val="600"/>
              </a:spcBef>
              <a:buClr>
                <a:schemeClr val="dk1"/>
              </a:buClr>
              <a:buSzPts val="1600"/>
              <a:buFont typeface="Arial"/>
              <a:buChar char="•"/>
            </a:pPr>
            <a:r>
              <a:rPr lang="en-US" sz="1600" dirty="0">
                <a:solidFill>
                  <a:schemeClr val="dk1"/>
                </a:solidFill>
              </a:rPr>
              <a:t>Dial 143 (or have a staff member do so) and announce “Medical emergency, (location).” Do not broadcast the victim’s name.</a:t>
            </a:r>
            <a:endParaRPr dirty="0"/>
          </a:p>
          <a:p>
            <a:pPr marL="628650" lvl="1" indent="-159233">
              <a:lnSpc>
                <a:spcPct val="90000"/>
              </a:lnSpc>
              <a:spcBef>
                <a:spcPts val="600"/>
              </a:spcBef>
              <a:buClr>
                <a:schemeClr val="dk1"/>
              </a:buClr>
              <a:buSzPts val="1600"/>
              <a:buFont typeface="Arial"/>
              <a:buChar char="•"/>
            </a:pPr>
            <a:r>
              <a:rPr lang="en-US" sz="1600" dirty="0">
                <a:solidFill>
                  <a:schemeClr val="dk1"/>
                </a:solidFill>
              </a:rPr>
              <a:t>Provide care commensurate with your level of training and comfort level.</a:t>
            </a:r>
            <a:endParaRPr dirty="0"/>
          </a:p>
          <a:p>
            <a:pPr marL="189187" indent="-189187">
              <a:lnSpc>
                <a:spcPct val="90000"/>
              </a:lnSpc>
              <a:spcBef>
                <a:spcPts val="600"/>
              </a:spcBef>
              <a:buClr>
                <a:srgbClr val="064308"/>
              </a:buClr>
              <a:buSzPts val="1800"/>
              <a:buFont typeface="Noto Sans Symbols"/>
              <a:buChar char="▪"/>
            </a:pPr>
            <a:r>
              <a:rPr lang="en-US" sz="1800" dirty="0">
                <a:solidFill>
                  <a:srgbClr val="064308"/>
                </a:solidFill>
              </a:rPr>
              <a:t>Never take visitors past safety barriers (Oxygen Deficiency Hazard, exclusion zones, etc.)</a:t>
            </a:r>
            <a:endParaRPr dirty="0"/>
          </a:p>
          <a:p>
            <a:pPr marL="189187" indent="-189187">
              <a:lnSpc>
                <a:spcPct val="90000"/>
              </a:lnSpc>
              <a:spcBef>
                <a:spcPts val="600"/>
              </a:spcBef>
              <a:buClr>
                <a:srgbClr val="064308"/>
              </a:buClr>
              <a:buSzPts val="1800"/>
              <a:buFont typeface="Noto Sans Symbols"/>
              <a:buChar char="▪"/>
            </a:pPr>
            <a:r>
              <a:rPr lang="en-US" sz="1800" dirty="0">
                <a:solidFill>
                  <a:srgbClr val="064308"/>
                </a:solidFill>
              </a:rPr>
              <a:t>Point out steps and obstructions to visitors </a:t>
            </a:r>
            <a:endParaRPr dirty="0"/>
          </a:p>
          <a:p>
            <a:pPr marL="189187" indent="-189187">
              <a:lnSpc>
                <a:spcPct val="90000"/>
              </a:lnSpc>
              <a:spcBef>
                <a:spcPts val="600"/>
              </a:spcBef>
              <a:buClr>
                <a:srgbClr val="064308"/>
              </a:buClr>
              <a:buSzPts val="1800"/>
              <a:buFont typeface="Noto Sans Symbols"/>
              <a:buChar char="▪"/>
            </a:pPr>
            <a:r>
              <a:rPr lang="en-US" sz="1800" dirty="0">
                <a:solidFill>
                  <a:srgbClr val="064308"/>
                </a:solidFill>
              </a:rPr>
              <a:t>Don’t leave anyone behind</a:t>
            </a:r>
            <a:endParaRPr dirty="0"/>
          </a:p>
          <a:p>
            <a:pPr marL="189187" indent="-189187">
              <a:lnSpc>
                <a:spcPct val="90000"/>
              </a:lnSpc>
              <a:spcBef>
                <a:spcPts val="600"/>
              </a:spcBef>
              <a:buClr>
                <a:srgbClr val="064308"/>
              </a:buClr>
              <a:buSzPts val="1800"/>
              <a:buFont typeface="Noto Sans Symbols"/>
              <a:buChar char="▪"/>
            </a:pPr>
            <a:r>
              <a:rPr lang="en-US" sz="1800" b="1" dirty="0">
                <a:solidFill>
                  <a:srgbClr val="064308"/>
                </a:solidFill>
              </a:rPr>
              <a:t>When in doubt, don’t go there</a:t>
            </a:r>
            <a:endParaRPr dirty="0"/>
          </a:p>
          <a:p>
            <a:pPr marL="231775" indent="-231775">
              <a:lnSpc>
                <a:spcPct val="80000"/>
              </a:lnSpc>
              <a:spcBef>
                <a:spcPts val="600"/>
              </a:spcBef>
              <a:buClr>
                <a:srgbClr val="064308"/>
              </a:buClr>
              <a:buSzPts val="1800"/>
              <a:buFont typeface="Noto Sans Symbols"/>
              <a:buChar char="▪"/>
            </a:pPr>
            <a:r>
              <a:rPr lang="en-US" sz="1800" dirty="0">
                <a:solidFill>
                  <a:srgbClr val="064308"/>
                </a:solidFill>
              </a:rPr>
              <a:t>If guests are acting in an unsafe manner (e.g. horseplay), warn them that you will escort the group out if it does not stop. </a:t>
            </a:r>
            <a:endParaRPr dirty="0"/>
          </a:p>
          <a:p>
            <a:pPr marL="688975" lvl="1" indent="-231775">
              <a:lnSpc>
                <a:spcPct val="80000"/>
              </a:lnSpc>
              <a:spcBef>
                <a:spcPts val="600"/>
              </a:spcBef>
              <a:buClr>
                <a:schemeClr val="dk1"/>
              </a:buClr>
              <a:buSzPts val="1600"/>
              <a:buFont typeface="Arial"/>
              <a:buChar char="•"/>
            </a:pPr>
            <a:r>
              <a:rPr lang="en-US" sz="1600" dirty="0">
                <a:solidFill>
                  <a:schemeClr val="dk1"/>
                </a:solidFill>
              </a:rPr>
              <a:t>If the problem persists, guide them back to the lobby and explain that you can’t continue the tour for their own safety.</a:t>
            </a:r>
            <a:endParaRPr dirty="0"/>
          </a:p>
          <a:p>
            <a:pPr marL="231775" indent="-117475">
              <a:lnSpc>
                <a:spcPct val="90000"/>
              </a:lnSpc>
              <a:spcBef>
                <a:spcPts val="600"/>
              </a:spcBef>
              <a:buClr>
                <a:srgbClr val="064308"/>
              </a:buClr>
              <a:buSzPts val="1800"/>
            </a:pPr>
            <a:endParaRPr sz="1800" dirty="0">
              <a:solidFill>
                <a:srgbClr val="064308"/>
              </a:solidFill>
            </a:endParaRPr>
          </a:p>
          <a:p>
            <a:pPr marL="189187" indent="-74887">
              <a:lnSpc>
                <a:spcPct val="90000"/>
              </a:lnSpc>
              <a:spcBef>
                <a:spcPts val="600"/>
              </a:spcBef>
              <a:buClr>
                <a:srgbClr val="064308"/>
              </a:buClr>
              <a:buSzPts val="1800"/>
            </a:pPr>
            <a:endParaRPr sz="1800" dirty="0">
              <a:solidFill>
                <a:srgbClr val="064308"/>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1"/>
        <p:cNvGrpSpPr/>
        <p:nvPr/>
      </p:nvGrpSpPr>
      <p:grpSpPr>
        <a:xfrm>
          <a:off x="0" y="0"/>
          <a:ext cx="0" cy="0"/>
          <a:chOff x="0" y="0"/>
          <a:chExt cx="0" cy="0"/>
        </a:xfrm>
      </p:grpSpPr>
      <p:pic>
        <p:nvPicPr>
          <p:cNvPr id="232" name="Google Shape;232;p24"/>
          <p:cNvPicPr preferRelativeResize="0"/>
          <p:nvPr/>
        </p:nvPicPr>
        <p:blipFill rotWithShape="1">
          <a:blip r:embed="rId3">
            <a:alphaModFix/>
          </a:blip>
          <a:srcRect/>
          <a:stretch/>
        </p:blipFill>
        <p:spPr>
          <a:xfrm>
            <a:off x="1701800" y="0"/>
            <a:ext cx="9601200" cy="7315200"/>
          </a:xfrm>
          <a:prstGeom prst="rect">
            <a:avLst/>
          </a:prstGeom>
          <a:noFill/>
          <a:ln>
            <a:noFill/>
          </a:ln>
        </p:spPr>
      </p:pic>
      <p:sp>
        <p:nvSpPr>
          <p:cNvPr id="233" name="Google Shape;233;p24"/>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3200"/>
            </a:pPr>
            <a:r>
              <a:rPr lang="en-US" sz="4000" dirty="0"/>
              <a:t>Safety at tour locations</a:t>
            </a:r>
            <a:endParaRPr sz="4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p:cNvGrpSpPr/>
        <p:nvPr/>
      </p:nvGrpSpPr>
      <p:grpSpPr>
        <a:xfrm>
          <a:off x="0" y="0"/>
          <a:ext cx="0" cy="0"/>
          <a:chOff x="0" y="0"/>
          <a:chExt cx="0" cy="0"/>
        </a:xfrm>
      </p:grpSpPr>
      <p:sp>
        <p:nvSpPr>
          <p:cNvPr id="238" name="Google Shape;238;p2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3200"/>
            </a:pPr>
            <a:r>
              <a:rPr lang="en-US" sz="4000" dirty="0"/>
              <a:t>Export Compliance Considerations</a:t>
            </a:r>
            <a:endParaRPr sz="4000" dirty="0"/>
          </a:p>
        </p:txBody>
      </p:sp>
      <p:sp>
        <p:nvSpPr>
          <p:cNvPr id="239" name="Google Shape;239;p25"/>
          <p:cNvSpPr txBox="1"/>
          <p:nvPr/>
        </p:nvSpPr>
        <p:spPr>
          <a:xfrm>
            <a:off x="2616200" y="1295400"/>
            <a:ext cx="5543550" cy="4267200"/>
          </a:xfrm>
          <a:prstGeom prst="rect">
            <a:avLst/>
          </a:prstGeom>
          <a:noFill/>
          <a:ln>
            <a:noFill/>
          </a:ln>
        </p:spPr>
        <p:txBody>
          <a:bodyPr spcFirstLastPara="1" wrap="square" lIns="91425" tIns="45700" rIns="91425" bIns="45700" anchor="t" anchorCtr="0">
            <a:noAutofit/>
          </a:bodyPr>
          <a:lstStyle/>
          <a:p>
            <a:pPr marL="189187" indent="-189187">
              <a:lnSpc>
                <a:spcPct val="90000"/>
              </a:lnSpc>
              <a:buClr>
                <a:srgbClr val="064308"/>
              </a:buClr>
              <a:buSzPts val="2000"/>
              <a:buFont typeface="Noto Sans Symbols"/>
              <a:buChar char="▪"/>
            </a:pPr>
            <a:r>
              <a:rPr lang="en-US" sz="2000">
                <a:solidFill>
                  <a:srgbClr val="064308"/>
                </a:solidFill>
              </a:rPr>
              <a:t>Export Control regulations restrict access to controlled items by citizens of specifically-identified countries</a:t>
            </a:r>
            <a:endParaRPr/>
          </a:p>
          <a:p>
            <a:pPr marL="189187" indent="-189187">
              <a:lnSpc>
                <a:spcPct val="90000"/>
              </a:lnSpc>
              <a:spcBef>
                <a:spcPts val="1266"/>
              </a:spcBef>
              <a:buClr>
                <a:srgbClr val="064308"/>
              </a:buClr>
              <a:buSzPts val="2000"/>
              <a:buFont typeface="Noto Sans Symbols"/>
              <a:buChar char="▪"/>
            </a:pPr>
            <a:r>
              <a:rPr lang="en-US" sz="2000">
                <a:solidFill>
                  <a:srgbClr val="064308"/>
                </a:solidFill>
              </a:rPr>
              <a:t>Public tours (open without selection of participants beyond capacity and safety) are </a:t>
            </a:r>
            <a:r>
              <a:rPr lang="en-US" sz="2000" b="1">
                <a:solidFill>
                  <a:srgbClr val="064308"/>
                </a:solidFill>
              </a:rPr>
              <a:t>restricted to Public Tour Areas on the map</a:t>
            </a:r>
            <a:endParaRPr sz="2000" b="1" u="sng">
              <a:solidFill>
                <a:srgbClr val="0000FF"/>
              </a:solidFill>
            </a:endParaRPr>
          </a:p>
          <a:p>
            <a:pPr marL="189187" indent="-189187">
              <a:lnSpc>
                <a:spcPct val="90000"/>
              </a:lnSpc>
              <a:spcBef>
                <a:spcPts val="1266"/>
              </a:spcBef>
              <a:buClr>
                <a:srgbClr val="064308"/>
              </a:buClr>
              <a:buSzPts val="2000"/>
              <a:buFont typeface="Noto Sans Symbols"/>
              <a:buChar char="▪"/>
            </a:pPr>
            <a:r>
              <a:rPr lang="en-US" sz="2000">
                <a:solidFill>
                  <a:srgbClr val="064308"/>
                </a:solidFill>
              </a:rPr>
              <a:t>Non-public tours or tours not following the standard route will require the outside group organizer to complete the FRIB Tour Certification form before the tour will proceed. The Outreach Coordinator will retain the completed form.</a:t>
            </a:r>
            <a:endParaRPr/>
          </a:p>
          <a:p>
            <a:pPr marL="189187" indent="-189187">
              <a:lnSpc>
                <a:spcPct val="90000"/>
              </a:lnSpc>
              <a:spcBef>
                <a:spcPts val="1266"/>
              </a:spcBef>
              <a:buClr>
                <a:srgbClr val="064308"/>
              </a:buClr>
              <a:buSzPts val="2000"/>
              <a:buFont typeface="Noto Sans Symbols"/>
              <a:buChar char="▪"/>
            </a:pPr>
            <a:r>
              <a:rPr lang="en-US" sz="2000">
                <a:solidFill>
                  <a:srgbClr val="064308"/>
                </a:solidFill>
              </a:rPr>
              <a:t>Citizens of </a:t>
            </a:r>
            <a:r>
              <a:rPr lang="en-US" sz="2000" b="1">
                <a:solidFill>
                  <a:srgbClr val="064308"/>
                </a:solidFill>
              </a:rPr>
              <a:t>Cuba</a:t>
            </a:r>
            <a:r>
              <a:rPr lang="en-US" sz="2000">
                <a:solidFill>
                  <a:srgbClr val="064308"/>
                </a:solidFill>
              </a:rPr>
              <a:t>, </a:t>
            </a:r>
            <a:r>
              <a:rPr lang="en-US" sz="2000" b="1">
                <a:solidFill>
                  <a:srgbClr val="064308"/>
                </a:solidFill>
              </a:rPr>
              <a:t>Iran</a:t>
            </a:r>
            <a:r>
              <a:rPr lang="en-US" sz="2000">
                <a:solidFill>
                  <a:srgbClr val="064308"/>
                </a:solidFill>
              </a:rPr>
              <a:t>, </a:t>
            </a:r>
            <a:r>
              <a:rPr lang="en-US" sz="2000" b="1">
                <a:solidFill>
                  <a:srgbClr val="064308"/>
                </a:solidFill>
              </a:rPr>
              <a:t>N. Korea</a:t>
            </a:r>
            <a:r>
              <a:rPr lang="en-US" sz="2000">
                <a:solidFill>
                  <a:srgbClr val="064308"/>
                </a:solidFill>
              </a:rPr>
              <a:t>, </a:t>
            </a:r>
            <a:r>
              <a:rPr lang="en-US" sz="2000" b="1">
                <a:solidFill>
                  <a:srgbClr val="064308"/>
                </a:solidFill>
              </a:rPr>
              <a:t>Sudan</a:t>
            </a:r>
            <a:r>
              <a:rPr lang="en-US" sz="2000">
                <a:solidFill>
                  <a:srgbClr val="064308"/>
                </a:solidFill>
              </a:rPr>
              <a:t> or </a:t>
            </a:r>
            <a:r>
              <a:rPr lang="en-US" sz="2000" b="1">
                <a:solidFill>
                  <a:srgbClr val="064308"/>
                </a:solidFill>
              </a:rPr>
              <a:t>Syria</a:t>
            </a:r>
            <a:r>
              <a:rPr lang="en-US" sz="2000">
                <a:solidFill>
                  <a:srgbClr val="064308"/>
                </a:solidFill>
              </a:rPr>
              <a:t> may not participate in non-public tours. </a:t>
            </a:r>
            <a:endParaRPr/>
          </a:p>
          <a:p>
            <a:pPr marL="189187" indent="-189187">
              <a:lnSpc>
                <a:spcPct val="90000"/>
              </a:lnSpc>
              <a:spcBef>
                <a:spcPts val="1266"/>
              </a:spcBef>
              <a:buClr>
                <a:srgbClr val="064308"/>
              </a:buClr>
              <a:buSzPts val="2000"/>
              <a:buFont typeface="Noto Sans Symbols"/>
              <a:buChar char="▪"/>
            </a:pPr>
            <a:r>
              <a:rPr lang="en-US" sz="2000">
                <a:solidFill>
                  <a:srgbClr val="064308"/>
                </a:solidFill>
              </a:rPr>
              <a:t>Questions related to export compliance can be directed to </a:t>
            </a:r>
            <a:r>
              <a:rPr lang="en-US" sz="2000" u="sng">
                <a:solidFill>
                  <a:srgbClr val="0000FF"/>
                </a:solidFill>
              </a:rPr>
              <a:t>export@frib.msu.edu</a:t>
            </a:r>
            <a:endParaRPr/>
          </a:p>
          <a:p>
            <a:pPr marL="189187" indent="-62187">
              <a:lnSpc>
                <a:spcPct val="90000"/>
              </a:lnSpc>
              <a:spcBef>
                <a:spcPts val="1266"/>
              </a:spcBef>
              <a:buClr>
                <a:srgbClr val="064308"/>
              </a:buClr>
              <a:buSzPts val="2000"/>
            </a:pPr>
            <a:endParaRPr sz="2000">
              <a:solidFill>
                <a:srgbClr val="064308"/>
              </a:solidFill>
            </a:endParaRPr>
          </a:p>
          <a:p>
            <a:pPr marL="189187" indent="-62187">
              <a:lnSpc>
                <a:spcPct val="90000"/>
              </a:lnSpc>
              <a:spcBef>
                <a:spcPts val="1266"/>
              </a:spcBef>
              <a:buClr>
                <a:srgbClr val="064308"/>
              </a:buClr>
              <a:buSzPts val="2000"/>
            </a:pPr>
            <a:endParaRPr sz="2000">
              <a:solidFill>
                <a:srgbClr val="064308"/>
              </a:solidFill>
            </a:endParaRPr>
          </a:p>
        </p:txBody>
      </p:sp>
      <p:pic>
        <p:nvPicPr>
          <p:cNvPr id="240" name="Google Shape;240;p25"/>
          <p:cNvPicPr preferRelativeResize="0"/>
          <p:nvPr/>
        </p:nvPicPr>
        <p:blipFill rotWithShape="1">
          <a:blip r:embed="rId3">
            <a:alphaModFix/>
          </a:blip>
          <a:srcRect l="47964" r="30993" b="41874"/>
          <a:stretch/>
        </p:blipFill>
        <p:spPr>
          <a:xfrm>
            <a:off x="8458359" y="1295400"/>
            <a:ext cx="2343150" cy="41084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27"/>
          <p:cNvSpPr txBox="1"/>
          <p:nvPr/>
        </p:nvSpPr>
        <p:spPr>
          <a:xfrm>
            <a:off x="2006600" y="304800"/>
            <a:ext cx="9093518" cy="1413934"/>
          </a:xfrm>
          <a:prstGeom prst="rect">
            <a:avLst/>
          </a:prstGeom>
          <a:noFill/>
          <a:ln>
            <a:noFill/>
          </a:ln>
        </p:spPr>
        <p:txBody>
          <a:bodyPr spcFirstLastPara="1" wrap="square" lIns="91425" tIns="45700" rIns="91425" bIns="45700" anchor="t" anchorCtr="0">
            <a:noAutofit/>
          </a:bodyPr>
          <a:lstStyle/>
          <a:p>
            <a:pPr algn="ctr">
              <a:lnSpc>
                <a:spcPct val="88000"/>
              </a:lnSpc>
              <a:buSzPts val="3200"/>
            </a:pPr>
            <a:r>
              <a:rPr lang="en-US" sz="4000" b="1" dirty="0">
                <a:solidFill>
                  <a:schemeClr val="dk1"/>
                </a:solidFill>
              </a:rPr>
              <a:t>Part III: How to be a Guide</a:t>
            </a:r>
            <a:endParaRPr sz="1800" dirty="0"/>
          </a:p>
        </p:txBody>
      </p:sp>
      <p:sp>
        <p:nvSpPr>
          <p:cNvPr id="246" name="Google Shape;246;p27"/>
          <p:cNvSpPr txBox="1"/>
          <p:nvPr/>
        </p:nvSpPr>
        <p:spPr>
          <a:xfrm>
            <a:off x="1175551" y="1235341"/>
            <a:ext cx="8194480" cy="4953000"/>
          </a:xfrm>
          <a:prstGeom prst="rect">
            <a:avLst/>
          </a:prstGeom>
          <a:noFill/>
          <a:ln>
            <a:noFill/>
          </a:ln>
        </p:spPr>
        <p:txBody>
          <a:bodyPr spcFirstLastPara="1" wrap="square" lIns="91425" tIns="45700" rIns="91425" bIns="45700" anchor="t" anchorCtr="0">
            <a:noAutofit/>
          </a:bodyPr>
          <a:lstStyle/>
          <a:p>
            <a:pPr>
              <a:lnSpc>
                <a:spcPct val="80000"/>
              </a:lnSpc>
              <a:buClr>
                <a:srgbClr val="064308"/>
              </a:buClr>
              <a:buSzPts val="2000"/>
            </a:pPr>
            <a:r>
              <a:rPr lang="en-US" sz="2000" dirty="0">
                <a:solidFill>
                  <a:srgbClr val="064308"/>
                </a:solidFill>
              </a:rPr>
              <a:t>Prior to giving their first tour, new tour guides must:</a:t>
            </a:r>
            <a:endParaRPr dirty="0"/>
          </a:p>
          <a:p>
            <a:pPr marL="381527" lvl="1" indent="-159233">
              <a:lnSpc>
                <a:spcPct val="80000"/>
              </a:lnSpc>
              <a:spcBef>
                <a:spcPts val="211"/>
              </a:spcBef>
              <a:buClr>
                <a:schemeClr val="dk1"/>
              </a:buClr>
              <a:buSzPts val="1800"/>
              <a:buFont typeface="Arial"/>
              <a:buChar char="•"/>
            </a:pPr>
            <a:r>
              <a:rPr lang="en-US" sz="1800" dirty="0">
                <a:solidFill>
                  <a:schemeClr val="dk1"/>
                </a:solidFill>
              </a:rPr>
              <a:t>Have worked at FRIB for at least one semester as a graduate assistant or regular employee</a:t>
            </a:r>
            <a:endParaRPr dirty="0"/>
          </a:p>
          <a:p>
            <a:pPr marL="381527" lvl="1" indent="-159232">
              <a:lnSpc>
                <a:spcPct val="80000"/>
              </a:lnSpc>
              <a:spcBef>
                <a:spcPts val="211"/>
              </a:spcBef>
              <a:buClr>
                <a:schemeClr val="dk1"/>
              </a:buClr>
              <a:buSzPts val="1800"/>
              <a:buFont typeface="Arial"/>
              <a:buChar char="•"/>
            </a:pPr>
            <a:r>
              <a:rPr lang="en-US" sz="1800" b="1" dirty="0">
                <a:solidFill>
                  <a:schemeClr val="dk1"/>
                </a:solidFill>
              </a:rPr>
              <a:t>Complete training</a:t>
            </a:r>
            <a:endParaRPr sz="1800" b="1" dirty="0">
              <a:solidFill>
                <a:schemeClr val="dk1"/>
              </a:solidFill>
            </a:endParaRPr>
          </a:p>
          <a:p>
            <a:pPr marL="1371600" lvl="2" indent="-342900">
              <a:lnSpc>
                <a:spcPct val="80000"/>
              </a:lnSpc>
              <a:spcBef>
                <a:spcPts val="211"/>
              </a:spcBef>
              <a:buClr>
                <a:schemeClr val="dk1"/>
              </a:buClr>
              <a:buSzPts val="1800"/>
              <a:buFont typeface="Arial"/>
              <a:buChar char="»"/>
            </a:pPr>
            <a:r>
              <a:rPr lang="en-US" sz="1800" dirty="0">
                <a:solidFill>
                  <a:schemeClr val="dk1"/>
                </a:solidFill>
              </a:rPr>
              <a:t>Require access to Radiation Restricted Areas </a:t>
            </a:r>
            <a:endParaRPr sz="1800" dirty="0">
              <a:solidFill>
                <a:schemeClr val="dk1"/>
              </a:solidFill>
            </a:endParaRPr>
          </a:p>
          <a:p>
            <a:pPr marL="1371600" lvl="2" indent="-342900">
              <a:lnSpc>
                <a:spcPct val="80000"/>
              </a:lnSpc>
              <a:spcBef>
                <a:spcPts val="211"/>
              </a:spcBef>
              <a:buClr>
                <a:schemeClr val="dk1"/>
              </a:buClr>
              <a:buSzPts val="1800"/>
              <a:buFont typeface="Arial"/>
              <a:buChar char="»"/>
            </a:pPr>
            <a:r>
              <a:rPr lang="en-US" sz="1800" dirty="0">
                <a:solidFill>
                  <a:schemeClr val="dk1"/>
                </a:solidFill>
              </a:rPr>
              <a:t>Perform tours at the Laboratory</a:t>
            </a:r>
            <a:endParaRPr dirty="0"/>
          </a:p>
          <a:p>
            <a:pPr marL="1371600" lvl="2" indent="-342900">
              <a:lnSpc>
                <a:spcPct val="80000"/>
              </a:lnSpc>
              <a:spcBef>
                <a:spcPts val="211"/>
              </a:spcBef>
              <a:buClr>
                <a:schemeClr val="dk1"/>
              </a:buClr>
              <a:buSzPts val="1800"/>
              <a:buFont typeface="Arial"/>
              <a:buChar char="»"/>
            </a:pPr>
            <a:r>
              <a:rPr lang="en-US" sz="1800" dirty="0">
                <a:solidFill>
                  <a:schemeClr val="dk1"/>
                </a:solidFill>
              </a:rPr>
              <a:t>Useful but not required: the ReA6 vault (SOLARIS), HRS vault, FRIB Courtyard gate, and Rack Room have their own training</a:t>
            </a:r>
            <a:endParaRPr lang="en-US" dirty="0"/>
          </a:p>
          <a:p>
            <a:pPr marL="381527" lvl="1" indent="-159232">
              <a:lnSpc>
                <a:spcPct val="80000"/>
              </a:lnSpc>
              <a:spcBef>
                <a:spcPts val="211"/>
              </a:spcBef>
              <a:buClr>
                <a:schemeClr val="dk1"/>
              </a:buClr>
              <a:buSzPts val="1800"/>
              <a:buFont typeface="Arial"/>
              <a:buChar char="•"/>
            </a:pPr>
            <a:r>
              <a:rPr lang="en-US" sz="1800" b="1" dirty="0">
                <a:solidFill>
                  <a:schemeClr val="dk1"/>
                </a:solidFill>
              </a:rPr>
              <a:t>Shadow at least one safety survey, introduction, and tour</a:t>
            </a:r>
            <a:r>
              <a:rPr lang="en-US" sz="1800" dirty="0">
                <a:solidFill>
                  <a:schemeClr val="dk1"/>
                </a:solidFill>
              </a:rPr>
              <a:t>. </a:t>
            </a:r>
            <a:endParaRPr lang="en-US" dirty="0"/>
          </a:p>
          <a:p>
            <a:pPr marL="1371600" lvl="2" indent="-342900">
              <a:lnSpc>
                <a:spcPct val="80000"/>
              </a:lnSpc>
              <a:spcBef>
                <a:spcPts val="211"/>
              </a:spcBef>
              <a:buClr>
                <a:schemeClr val="dk1"/>
              </a:buClr>
              <a:buSzPts val="1800"/>
              <a:buFont typeface="Arial"/>
              <a:buChar char="»"/>
            </a:pPr>
            <a:r>
              <a:rPr lang="en-US" sz="1800" dirty="0">
                <a:solidFill>
                  <a:schemeClr val="dk1"/>
                </a:solidFill>
              </a:rPr>
              <a:t>Visit </a:t>
            </a:r>
            <a:r>
              <a:rPr lang="en-US" sz="1800" dirty="0" err="1">
                <a:solidFill>
                  <a:schemeClr val="dk1"/>
                </a:solidFill>
              </a:rPr>
              <a:t>IntraEnterprise</a:t>
            </a:r>
            <a:r>
              <a:rPr lang="en-US" sz="1800" dirty="0">
                <a:solidFill>
                  <a:schemeClr val="dk1"/>
                </a:solidFill>
              </a:rPr>
              <a:t> &gt; Seminars and Events &gt; </a:t>
            </a:r>
            <a:r>
              <a:rPr lang="en-US" sz="1800" dirty="0">
                <a:solidFill>
                  <a:schemeClr val="dk1"/>
                </a:solidFill>
                <a:hlinkClick r:id="rId3"/>
              </a:rPr>
              <a:t>View Approved Tours</a:t>
            </a:r>
            <a:r>
              <a:rPr lang="en-US" sz="1800" dirty="0">
                <a:solidFill>
                  <a:schemeClr val="dk1"/>
                </a:solidFill>
              </a:rPr>
              <a:t> to find a tour you might join, and inform Zach in advance.</a:t>
            </a:r>
            <a:endParaRPr sz="1800" dirty="0">
              <a:solidFill>
                <a:schemeClr val="dk1"/>
              </a:solidFill>
            </a:endParaRPr>
          </a:p>
          <a:p>
            <a:pPr marL="1371600" lvl="2" indent="-342900">
              <a:lnSpc>
                <a:spcPct val="80000"/>
              </a:lnSpc>
              <a:spcBef>
                <a:spcPts val="211"/>
              </a:spcBef>
              <a:buClr>
                <a:schemeClr val="dk1"/>
              </a:buClr>
              <a:buSzPts val="1800"/>
              <a:buFont typeface="Arial"/>
              <a:buChar char="»"/>
            </a:pPr>
            <a:r>
              <a:rPr lang="en-US" sz="1800" dirty="0">
                <a:solidFill>
                  <a:schemeClr val="dk1"/>
                </a:solidFill>
              </a:rPr>
              <a:t>Shadow Zach or any other current guides, as much as you like!</a:t>
            </a:r>
            <a:endParaRPr sz="1800" dirty="0">
              <a:solidFill>
                <a:schemeClr val="dk1"/>
              </a:solidFill>
            </a:endParaRPr>
          </a:p>
          <a:p>
            <a:pPr marL="381527" lvl="1" indent="-159232">
              <a:lnSpc>
                <a:spcPct val="80000"/>
              </a:lnSpc>
              <a:spcBef>
                <a:spcPts val="211"/>
              </a:spcBef>
              <a:buClr>
                <a:srgbClr val="BFBFBF"/>
              </a:buClr>
              <a:buSzPts val="1800"/>
              <a:buFont typeface="Arial"/>
              <a:buChar char="•"/>
            </a:pPr>
            <a:r>
              <a:rPr lang="en-US" sz="1800" b="1" dirty="0">
                <a:solidFill>
                  <a:schemeClr val="dk1"/>
                </a:solidFill>
              </a:rPr>
              <a:t>MSU Youth Programs Policy </a:t>
            </a:r>
            <a:r>
              <a:rPr lang="en-US" sz="1800" dirty="0">
                <a:solidFill>
                  <a:schemeClr val="dk1"/>
                </a:solidFill>
              </a:rPr>
              <a:t>requires a </a:t>
            </a:r>
            <a:r>
              <a:rPr lang="en-US" sz="1800" b="1" u="sng" dirty="0">
                <a:solidFill>
                  <a:schemeClr val="hlink"/>
                </a:solidFill>
                <a:hlinkClick r:id="rId4"/>
              </a:rPr>
              <a:t>background check authorization form</a:t>
            </a:r>
            <a:r>
              <a:rPr lang="en-US" sz="1800" dirty="0">
                <a:solidFill>
                  <a:schemeClr val="dk1"/>
                </a:solidFill>
              </a:rPr>
              <a:t> (linked on wiki). I have pre-filled section 1; complete section 2 and sign (you can type in the PDF!), then </a:t>
            </a:r>
            <a:r>
              <a:rPr lang="en-US" sz="1800" b="1" dirty="0">
                <a:solidFill>
                  <a:schemeClr val="dk1"/>
                </a:solidFill>
              </a:rPr>
              <a:t>email me a copy.</a:t>
            </a:r>
            <a:endParaRPr dirty="0"/>
          </a:p>
          <a:p>
            <a:pPr marL="381527" lvl="1" indent="-159232">
              <a:lnSpc>
                <a:spcPct val="80000"/>
              </a:lnSpc>
              <a:spcBef>
                <a:spcPts val="211"/>
              </a:spcBef>
              <a:buClr>
                <a:schemeClr val="dk1"/>
              </a:buClr>
              <a:buSzPts val="1800"/>
              <a:buFont typeface="Arial"/>
              <a:buChar char="•"/>
            </a:pPr>
            <a:r>
              <a:rPr lang="en-US" sz="1800" dirty="0">
                <a:solidFill>
                  <a:schemeClr val="dk1"/>
                </a:solidFill>
              </a:rPr>
              <a:t>Review files (scripts, </a:t>
            </a:r>
            <a:r>
              <a:rPr lang="en-US" sz="1800" dirty="0" err="1">
                <a:solidFill>
                  <a:schemeClr val="dk1"/>
                </a:solidFill>
              </a:rPr>
              <a:t>powerpoints</a:t>
            </a:r>
            <a:r>
              <a:rPr lang="en-US" sz="1800" dirty="0">
                <a:solidFill>
                  <a:schemeClr val="dk1"/>
                </a:solidFill>
              </a:rPr>
              <a:t>, FAQ) and other resources to prepare – keep up with changes! You can carry the script with you if it helps.</a:t>
            </a:r>
            <a:endParaRPr dirty="0"/>
          </a:p>
          <a:p>
            <a:pPr marL="381527" lvl="1" indent="-159232">
              <a:lnSpc>
                <a:spcPct val="80000"/>
              </a:lnSpc>
              <a:spcBef>
                <a:spcPts val="211"/>
              </a:spcBef>
              <a:buClr>
                <a:schemeClr val="dk1"/>
              </a:buClr>
              <a:buSzPts val="1800"/>
              <a:buFont typeface="Arial"/>
              <a:buChar char="•"/>
            </a:pPr>
            <a:r>
              <a:rPr lang="en-US" sz="1800" dirty="0">
                <a:solidFill>
                  <a:schemeClr val="dk1"/>
                </a:solidFill>
              </a:rPr>
              <a:t>If it would make you more comfortable, consider having Zach or other guides tag along on your first tour (or more, if desired)!</a:t>
            </a:r>
            <a:endParaRPr dirty="0"/>
          </a:p>
        </p:txBody>
      </p:sp>
      <p:sp>
        <p:nvSpPr>
          <p:cNvPr id="247" name="Google Shape;247;p27"/>
          <p:cNvSpPr txBox="1"/>
          <p:nvPr/>
        </p:nvSpPr>
        <p:spPr>
          <a:xfrm>
            <a:off x="1871700" y="5861600"/>
            <a:ext cx="9228300" cy="653482"/>
          </a:xfrm>
          <a:prstGeom prst="rect">
            <a:avLst/>
          </a:prstGeom>
          <a:noFill/>
          <a:ln>
            <a:noFill/>
          </a:ln>
        </p:spPr>
        <p:txBody>
          <a:bodyPr spcFirstLastPara="1" wrap="square" lIns="91425" tIns="91425" rIns="91425" bIns="91425" anchor="t" anchorCtr="0">
            <a:spAutoFit/>
          </a:bodyPr>
          <a:lstStyle/>
          <a:p>
            <a:pPr algn="ctr">
              <a:lnSpc>
                <a:spcPct val="80000"/>
              </a:lnSpc>
              <a:spcBef>
                <a:spcPts val="211"/>
              </a:spcBef>
              <a:buSzPts val="1800"/>
            </a:pPr>
            <a:r>
              <a:rPr lang="en-US" sz="1800" i="1" dirty="0">
                <a:solidFill>
                  <a:schemeClr val="dk1"/>
                </a:solidFill>
              </a:rPr>
              <a:t>NOTE: </a:t>
            </a:r>
            <a:r>
              <a:rPr lang="en-US" sz="1800" b="1" i="1" dirty="0">
                <a:solidFill>
                  <a:schemeClr val="dk1"/>
                </a:solidFill>
              </a:rPr>
              <a:t>if you are on a visa, the lab cannot pay you </a:t>
            </a:r>
            <a:r>
              <a:rPr lang="en-US" sz="1800" i="1" dirty="0">
                <a:solidFill>
                  <a:schemeClr val="dk1"/>
                </a:solidFill>
              </a:rPr>
              <a:t>the hourly rate we offer for tours </a:t>
            </a:r>
            <a:r>
              <a:rPr lang="en-US" sz="1800" b="1" i="1" dirty="0">
                <a:solidFill>
                  <a:schemeClr val="dk1"/>
                </a:solidFill>
              </a:rPr>
              <a:t>except during the summer and spring break</a:t>
            </a:r>
            <a:r>
              <a:rPr lang="en-US" sz="1800" i="1" dirty="0">
                <a:solidFill>
                  <a:schemeClr val="dk1"/>
                </a:solidFill>
              </a:rPr>
              <a:t>. Sorry! </a:t>
            </a:r>
            <a:endParaRPr i="1" dirty="0">
              <a:solidFill>
                <a:schemeClr val="dk1"/>
              </a:solidFill>
            </a:endParaRPr>
          </a:p>
        </p:txBody>
      </p:sp>
      <p:pic>
        <p:nvPicPr>
          <p:cNvPr id="4" name="Picture 3" descr="A group of people standing in a room&#10;&#10;AI-generated content may be incorrect.">
            <a:extLst>
              <a:ext uri="{FF2B5EF4-FFF2-40B4-BE49-F238E27FC236}">
                <a16:creationId xmlns:a16="http://schemas.microsoft.com/office/drawing/2014/main" id="{3BFFD164-4C27-5B6F-1EBF-7DAE2F740EF3}"/>
              </a:ext>
            </a:extLst>
          </p:cNvPr>
          <p:cNvPicPr>
            <a:picLocks noChangeAspect="1"/>
          </p:cNvPicPr>
          <p:nvPr/>
        </p:nvPicPr>
        <p:blipFill>
          <a:blip r:embed="rId5"/>
          <a:srcRect l="25112" t="18359" r="32099" b="31219"/>
          <a:stretch/>
        </p:blipFill>
        <p:spPr>
          <a:xfrm>
            <a:off x="9452225" y="1235341"/>
            <a:ext cx="2712377" cy="457156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1"/>
        <p:cNvGrpSpPr/>
        <p:nvPr/>
      </p:nvGrpSpPr>
      <p:grpSpPr>
        <a:xfrm>
          <a:off x="0" y="0"/>
          <a:ext cx="0" cy="0"/>
          <a:chOff x="0" y="0"/>
          <a:chExt cx="0" cy="0"/>
        </a:xfrm>
      </p:grpSpPr>
      <p:sp>
        <p:nvSpPr>
          <p:cNvPr id="252" name="Google Shape;252;p28"/>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000"/>
            </a:pPr>
            <a:r>
              <a:rPr lang="en-US" sz="4000" dirty="0"/>
              <a:t>Getting on a Tour</a:t>
            </a:r>
            <a:endParaRPr dirty="0"/>
          </a:p>
        </p:txBody>
      </p:sp>
      <p:sp>
        <p:nvSpPr>
          <p:cNvPr id="253" name="Google Shape;253;p28"/>
          <p:cNvSpPr txBox="1"/>
          <p:nvPr/>
        </p:nvSpPr>
        <p:spPr>
          <a:xfrm>
            <a:off x="2082800" y="1219200"/>
            <a:ext cx="8991600" cy="4953000"/>
          </a:xfrm>
          <a:prstGeom prst="rect">
            <a:avLst/>
          </a:prstGeom>
          <a:noFill/>
          <a:ln>
            <a:noFill/>
          </a:ln>
        </p:spPr>
        <p:txBody>
          <a:bodyPr spcFirstLastPara="1" wrap="square" lIns="91425" tIns="45700" rIns="91425" bIns="45700" anchor="t" anchorCtr="0">
            <a:noAutofit/>
          </a:bodyPr>
          <a:lstStyle/>
          <a:p>
            <a:pPr marL="342900" indent="-342900">
              <a:lnSpc>
                <a:spcPct val="80000"/>
              </a:lnSpc>
              <a:buClr>
                <a:srgbClr val="064308"/>
              </a:buClr>
              <a:buSzPts val="1800"/>
              <a:buFont typeface="Arial"/>
              <a:buAutoNum type="arabicParenR"/>
            </a:pPr>
            <a:r>
              <a:rPr lang="en-US" sz="1800" dirty="0">
                <a:solidFill>
                  <a:srgbClr val="064308"/>
                </a:solidFill>
              </a:rPr>
              <a:t>Qualified tour guides are added to the tour announcement email list</a:t>
            </a:r>
            <a:endParaRPr dirty="0"/>
          </a:p>
          <a:p>
            <a:pPr marL="342900" indent="-342900">
              <a:lnSpc>
                <a:spcPct val="80000"/>
              </a:lnSpc>
              <a:spcBef>
                <a:spcPts val="1266"/>
              </a:spcBef>
              <a:buClr>
                <a:srgbClr val="064308"/>
              </a:buClr>
              <a:buSzPts val="1800"/>
              <a:buFont typeface="Arial"/>
              <a:buAutoNum type="arabicParenR"/>
            </a:pPr>
            <a:r>
              <a:rPr lang="en-US" sz="1800" dirty="0">
                <a:solidFill>
                  <a:srgbClr val="064308"/>
                </a:solidFill>
              </a:rPr>
              <a:t>Zach will email all tour guides when a new tour is available, noting number and type of visitors, date, time, number of guides/leaders needed</a:t>
            </a:r>
            <a:endParaRPr dirty="0"/>
          </a:p>
          <a:p>
            <a:pPr marL="381527" lvl="1" indent="-159233">
              <a:lnSpc>
                <a:spcPct val="80000"/>
              </a:lnSpc>
              <a:spcBef>
                <a:spcPts val="211"/>
              </a:spcBef>
              <a:buClr>
                <a:schemeClr val="dk1"/>
              </a:buClr>
              <a:buSzPts val="1600"/>
              <a:buFont typeface="Arial"/>
              <a:buChar char="•"/>
            </a:pPr>
            <a:r>
              <a:rPr lang="en-US" sz="1600" b="1" dirty="0">
                <a:solidFill>
                  <a:schemeClr val="dk1"/>
                </a:solidFill>
              </a:rPr>
              <a:t>For tours after hours </a:t>
            </a:r>
            <a:r>
              <a:rPr lang="en-US" sz="1600" dirty="0">
                <a:solidFill>
                  <a:schemeClr val="dk1"/>
                </a:solidFill>
              </a:rPr>
              <a:t>(Minimum 20 visitors)</a:t>
            </a:r>
            <a:r>
              <a:rPr lang="en-US" sz="1600" b="1" dirty="0">
                <a:solidFill>
                  <a:schemeClr val="dk1"/>
                </a:solidFill>
              </a:rPr>
              <a:t>:</a:t>
            </a:r>
            <a:r>
              <a:rPr lang="en-US" sz="1600" dirty="0">
                <a:solidFill>
                  <a:schemeClr val="dk1"/>
                </a:solidFill>
              </a:rPr>
              <a:t> there will be TWO tour leaders; one will conduct the safety survey and stand by the lobby door to let in guests for 15 minutes before and after their planned arrival time, while the other will prepare and give the introduction.</a:t>
            </a:r>
            <a:endParaRPr dirty="0"/>
          </a:p>
          <a:p>
            <a:pPr marL="381527" lvl="1" indent="-159233">
              <a:lnSpc>
                <a:spcPct val="80000"/>
              </a:lnSpc>
              <a:spcBef>
                <a:spcPts val="211"/>
              </a:spcBef>
              <a:buClr>
                <a:schemeClr val="dk1"/>
              </a:buClr>
              <a:buSzPts val="1600"/>
              <a:buFont typeface="Arial"/>
              <a:buChar char="•"/>
            </a:pPr>
            <a:r>
              <a:rPr lang="en-US" sz="1600" b="1" dirty="0">
                <a:solidFill>
                  <a:schemeClr val="dk1"/>
                </a:solidFill>
              </a:rPr>
              <a:t>For RARE tours &gt; 50 visitors </a:t>
            </a:r>
            <a:r>
              <a:rPr lang="en-US" sz="1600" dirty="0">
                <a:solidFill>
                  <a:schemeClr val="dk1"/>
                </a:solidFill>
              </a:rPr>
              <a:t>Zach will generally not accept the tour until enough guides have been confirmed, no matter how far in advance. </a:t>
            </a:r>
            <a:endParaRPr sz="1600" b="1" dirty="0">
              <a:solidFill>
                <a:schemeClr val="dk1"/>
              </a:solidFill>
            </a:endParaRPr>
          </a:p>
          <a:p>
            <a:pPr marL="342900" indent="-342900">
              <a:lnSpc>
                <a:spcPct val="80000"/>
              </a:lnSpc>
              <a:spcBef>
                <a:spcPts val="1266"/>
              </a:spcBef>
              <a:buClr>
                <a:srgbClr val="064308"/>
              </a:buClr>
              <a:buSzPts val="1800"/>
              <a:buFont typeface="Arial"/>
              <a:buAutoNum type="arabicParenR"/>
            </a:pPr>
            <a:r>
              <a:rPr lang="en-US" sz="1800" dirty="0">
                <a:solidFill>
                  <a:srgbClr val="064308"/>
                </a:solidFill>
              </a:rPr>
              <a:t>Email Zach (</a:t>
            </a:r>
            <a:r>
              <a:rPr lang="en-US" sz="1800" u="sng" dirty="0">
                <a:solidFill>
                  <a:srgbClr val="064308"/>
                </a:solidFill>
                <a:hlinkClick r:id="rId3">
                  <a:extLst>
                    <a:ext uri="{A12FA001-AC4F-418D-AE19-62706E023703}">
                      <ahyp:hlinkClr xmlns:ahyp="http://schemas.microsoft.com/office/drawing/2018/hyperlinkcolor" val="tx"/>
                    </a:ext>
                  </a:extLst>
                </a:hlinkClick>
              </a:rPr>
              <a:t>constan@frib.msu.edu</a:t>
            </a:r>
            <a:r>
              <a:rPr lang="en-US" sz="1800" dirty="0">
                <a:solidFill>
                  <a:srgbClr val="064308"/>
                </a:solidFill>
              </a:rPr>
              <a:t>) to volunteer</a:t>
            </a:r>
            <a:endParaRPr dirty="0"/>
          </a:p>
          <a:p>
            <a:pPr marL="342900" indent="-342900">
              <a:lnSpc>
                <a:spcPct val="80000"/>
              </a:lnSpc>
              <a:spcBef>
                <a:spcPts val="1266"/>
              </a:spcBef>
              <a:buClr>
                <a:srgbClr val="064308"/>
              </a:buClr>
              <a:buSzPts val="1800"/>
              <a:buFont typeface="Arial"/>
              <a:buAutoNum type="arabicParenR"/>
            </a:pPr>
            <a:r>
              <a:rPr lang="en-US" sz="1800" dirty="0">
                <a:solidFill>
                  <a:srgbClr val="064308"/>
                </a:solidFill>
              </a:rPr>
              <a:t>If selected to guide that tour, you will receive an automated email and Outlook calendar event specifying the time and place to arrive </a:t>
            </a:r>
            <a:endParaRPr dirty="0"/>
          </a:p>
          <a:p>
            <a:pPr marL="381527" lvl="1" indent="-159233">
              <a:lnSpc>
                <a:spcPct val="80000"/>
              </a:lnSpc>
              <a:spcBef>
                <a:spcPts val="211"/>
              </a:spcBef>
              <a:buClr>
                <a:schemeClr val="dk1"/>
              </a:buClr>
              <a:buSzPts val="1600"/>
              <a:buFont typeface="Arial"/>
              <a:buChar char="•"/>
            </a:pPr>
            <a:r>
              <a:rPr lang="en-US" sz="1600" dirty="0">
                <a:solidFill>
                  <a:schemeClr val="dk1"/>
                </a:solidFill>
              </a:rPr>
              <a:t>If there are more volunteers than necessary, you may not be assigned and won’t get an email</a:t>
            </a:r>
            <a:endParaRPr dirty="0"/>
          </a:p>
          <a:p>
            <a:pPr marL="342900" indent="-342900">
              <a:lnSpc>
                <a:spcPct val="80000"/>
              </a:lnSpc>
              <a:spcBef>
                <a:spcPts val="1266"/>
              </a:spcBef>
              <a:buClr>
                <a:srgbClr val="064308"/>
              </a:buClr>
              <a:buSzPts val="1800"/>
              <a:buFont typeface="Arial"/>
              <a:buAutoNum type="arabicParenR"/>
            </a:pPr>
            <a:r>
              <a:rPr lang="en-US" sz="1800" dirty="0">
                <a:solidFill>
                  <a:srgbClr val="064308"/>
                </a:solidFill>
              </a:rPr>
              <a:t>Show up at the right place/time to lead ~12 guests through vaults</a:t>
            </a:r>
            <a:endParaRPr dirty="0"/>
          </a:p>
          <a:p>
            <a:pPr marL="342900" indent="-342900">
              <a:lnSpc>
                <a:spcPct val="80000"/>
              </a:lnSpc>
              <a:spcBef>
                <a:spcPts val="1266"/>
              </a:spcBef>
              <a:buClr>
                <a:srgbClr val="064308"/>
              </a:buClr>
              <a:buSzPts val="1800"/>
              <a:buFont typeface="Arial"/>
              <a:buAutoNum type="arabicParenR"/>
            </a:pPr>
            <a:r>
              <a:rPr lang="en-US" sz="1800" dirty="0">
                <a:solidFill>
                  <a:srgbClr val="064308"/>
                </a:solidFill>
              </a:rPr>
              <a:t>Make sure you get a safety survey and know where to go/whether there are any issues! Do not lead a tour without seeing the safety survey!</a:t>
            </a:r>
            <a:endParaRPr dirty="0"/>
          </a:p>
          <a:p>
            <a:pPr marL="342900" indent="-342900">
              <a:lnSpc>
                <a:spcPct val="80000"/>
              </a:lnSpc>
              <a:spcBef>
                <a:spcPts val="1266"/>
              </a:spcBef>
              <a:buClr>
                <a:srgbClr val="064308"/>
              </a:buClr>
              <a:buSzPts val="1800"/>
              <a:buFont typeface="Arial"/>
              <a:buAutoNum type="arabicParenR"/>
            </a:pPr>
            <a:r>
              <a:rPr lang="en-US" sz="1800" dirty="0">
                <a:solidFill>
                  <a:srgbClr val="064308"/>
                </a:solidFill>
              </a:rPr>
              <a:t>If necessary, double-check where to leave your guests at the end of the tour, and don’t leave them until the tour leader takes over (unless they exit the lab)</a:t>
            </a:r>
            <a:endParaRPr dirty="0"/>
          </a:p>
          <a:p>
            <a:pPr marL="342900" indent="-342900">
              <a:lnSpc>
                <a:spcPct val="80000"/>
              </a:lnSpc>
              <a:spcBef>
                <a:spcPts val="1266"/>
              </a:spcBef>
              <a:buClr>
                <a:srgbClr val="064308"/>
              </a:buClr>
              <a:buSzPts val="1800"/>
              <a:buFont typeface="Arial"/>
              <a:buAutoNum type="arabicParenR"/>
            </a:pPr>
            <a:r>
              <a:rPr lang="en-US" sz="1800" dirty="0">
                <a:solidFill>
                  <a:srgbClr val="064308"/>
                </a:solidFill>
              </a:rPr>
              <a:t>Complete a </a:t>
            </a:r>
            <a:r>
              <a:rPr lang="en-US" sz="1800" dirty="0" err="1">
                <a:solidFill>
                  <a:srgbClr val="064308"/>
                </a:solidFill>
              </a:rPr>
              <a:t>payslip</a:t>
            </a:r>
            <a:r>
              <a:rPr lang="en-US" sz="1800" dirty="0">
                <a:solidFill>
                  <a:srgbClr val="064308"/>
                </a:solidFill>
              </a:rPr>
              <a:t> (on wiki and in Zach’s mailbox) – </a:t>
            </a:r>
            <a:r>
              <a:rPr lang="en-US" sz="1800" b="1" dirty="0">
                <a:solidFill>
                  <a:srgbClr val="064308"/>
                </a:solidFill>
              </a:rPr>
              <a:t>pay is 2 hours @ your rate</a:t>
            </a:r>
            <a:endParaRPr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7"/>
        <p:cNvGrpSpPr/>
        <p:nvPr/>
      </p:nvGrpSpPr>
      <p:grpSpPr>
        <a:xfrm>
          <a:off x="0" y="0"/>
          <a:ext cx="0" cy="0"/>
          <a:chOff x="0" y="0"/>
          <a:chExt cx="0" cy="0"/>
        </a:xfrm>
      </p:grpSpPr>
      <p:sp>
        <p:nvSpPr>
          <p:cNvPr id="258" name="Google Shape;258;p29"/>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000"/>
            </a:pPr>
            <a:r>
              <a:rPr lang="en-US" sz="4000" dirty="0"/>
              <a:t>Being a professional tour guide</a:t>
            </a:r>
            <a:endParaRPr dirty="0"/>
          </a:p>
        </p:txBody>
      </p:sp>
      <p:sp>
        <p:nvSpPr>
          <p:cNvPr id="259" name="Google Shape;259;p29"/>
          <p:cNvSpPr txBox="1"/>
          <p:nvPr/>
        </p:nvSpPr>
        <p:spPr>
          <a:xfrm>
            <a:off x="1873250" y="1143000"/>
            <a:ext cx="7067400" cy="5256600"/>
          </a:xfrm>
          <a:prstGeom prst="rect">
            <a:avLst/>
          </a:prstGeom>
          <a:noFill/>
          <a:ln>
            <a:noFill/>
          </a:ln>
        </p:spPr>
        <p:txBody>
          <a:bodyPr spcFirstLastPara="1" wrap="square" lIns="91425" tIns="45700" rIns="91425" bIns="45700" anchor="t" anchorCtr="0">
            <a:noAutofit/>
          </a:bodyPr>
          <a:lstStyle/>
          <a:p>
            <a:pPr marL="189186" indent="-182836">
              <a:lnSpc>
                <a:spcPct val="80000"/>
              </a:lnSpc>
              <a:buClr>
                <a:srgbClr val="064308"/>
              </a:buClr>
              <a:buSzPts val="1700"/>
              <a:buFont typeface="Noto Sans Symbols"/>
              <a:buChar char="▪"/>
            </a:pPr>
            <a:r>
              <a:rPr lang="en-US" sz="1700" dirty="0">
                <a:solidFill>
                  <a:srgbClr val="064308"/>
                </a:solidFill>
              </a:rPr>
              <a:t>Tour guides are well-paid because you are highly trained in nuclear science </a:t>
            </a:r>
            <a:r>
              <a:rPr lang="en-US" sz="1700" i="1" dirty="0">
                <a:solidFill>
                  <a:srgbClr val="064308"/>
                </a:solidFill>
              </a:rPr>
              <a:t>and</a:t>
            </a:r>
            <a:r>
              <a:rPr lang="en-US" sz="1700" dirty="0">
                <a:solidFill>
                  <a:srgbClr val="064308"/>
                </a:solidFill>
              </a:rPr>
              <a:t> safety.</a:t>
            </a:r>
            <a:endParaRPr sz="1700" dirty="0">
              <a:solidFill>
                <a:srgbClr val="064308"/>
              </a:solidFill>
            </a:endParaRPr>
          </a:p>
          <a:p>
            <a:pPr marL="400050" lvl="1" indent="-165100">
              <a:lnSpc>
                <a:spcPct val="80000"/>
              </a:lnSpc>
              <a:buClr>
                <a:srgbClr val="064308"/>
              </a:buClr>
              <a:buSzPts val="1700"/>
              <a:buFont typeface="Arial"/>
              <a:buChar char="•"/>
            </a:pPr>
            <a:r>
              <a:rPr lang="en-US" sz="1700" dirty="0">
                <a:solidFill>
                  <a:schemeClr val="dk1"/>
                </a:solidFill>
              </a:rPr>
              <a:t>Guides must renew their training at a workshop each year.</a:t>
            </a:r>
            <a:endParaRPr sz="1700" dirty="0">
              <a:solidFill>
                <a:srgbClr val="064308"/>
              </a:solidFill>
            </a:endParaRPr>
          </a:p>
          <a:p>
            <a:pPr marL="189187" indent="-182837">
              <a:lnSpc>
                <a:spcPct val="80000"/>
              </a:lnSpc>
              <a:spcBef>
                <a:spcPts val="1266"/>
              </a:spcBef>
              <a:buClr>
                <a:srgbClr val="064308"/>
              </a:buClr>
              <a:buSzPts val="1700"/>
              <a:buFont typeface="Noto Sans Symbols"/>
              <a:buChar char="▪"/>
            </a:pPr>
            <a:r>
              <a:rPr lang="en-US" sz="1700" dirty="0">
                <a:solidFill>
                  <a:srgbClr val="064308"/>
                </a:solidFill>
              </a:rPr>
              <a:t>You are expected to be </a:t>
            </a:r>
            <a:r>
              <a:rPr lang="en-US" sz="1700" b="1" i="1" dirty="0">
                <a:solidFill>
                  <a:srgbClr val="064308"/>
                </a:solidFill>
              </a:rPr>
              <a:t>professional</a:t>
            </a:r>
            <a:r>
              <a:rPr lang="en-US" sz="1700" dirty="0">
                <a:solidFill>
                  <a:srgbClr val="064308"/>
                </a:solidFill>
              </a:rPr>
              <a:t>, which means the following:</a:t>
            </a:r>
            <a:endParaRPr sz="1700" dirty="0"/>
          </a:p>
          <a:p>
            <a:pPr marL="381527" lvl="1" indent="-152883">
              <a:lnSpc>
                <a:spcPct val="80000"/>
              </a:lnSpc>
              <a:spcBef>
                <a:spcPts val="211"/>
              </a:spcBef>
              <a:buClr>
                <a:schemeClr val="dk1"/>
              </a:buClr>
              <a:buSzPts val="1700"/>
              <a:buFont typeface="Arial"/>
              <a:buChar char="•"/>
            </a:pPr>
            <a:r>
              <a:rPr lang="en-US" sz="1700" dirty="0">
                <a:solidFill>
                  <a:schemeClr val="dk1"/>
                </a:solidFill>
              </a:rPr>
              <a:t>Being present on time</a:t>
            </a:r>
            <a:endParaRPr sz="1700" dirty="0"/>
          </a:p>
          <a:p>
            <a:pPr marL="381527" lvl="1" indent="-152883">
              <a:lnSpc>
                <a:spcPct val="80000"/>
              </a:lnSpc>
              <a:spcBef>
                <a:spcPts val="211"/>
              </a:spcBef>
              <a:buClr>
                <a:schemeClr val="dk1"/>
              </a:buClr>
              <a:buSzPts val="1700"/>
              <a:buFont typeface="Arial"/>
              <a:buChar char="•"/>
            </a:pPr>
            <a:r>
              <a:rPr lang="en-US" sz="1700" dirty="0">
                <a:solidFill>
                  <a:schemeClr val="dk1"/>
                </a:solidFill>
              </a:rPr>
              <a:t>Considering the needs of visitors first</a:t>
            </a:r>
            <a:endParaRPr sz="1700" dirty="0"/>
          </a:p>
          <a:p>
            <a:pPr marL="381527" lvl="1" indent="-152883">
              <a:lnSpc>
                <a:spcPct val="80000"/>
              </a:lnSpc>
              <a:spcBef>
                <a:spcPts val="211"/>
              </a:spcBef>
              <a:buClr>
                <a:schemeClr val="dk1"/>
              </a:buClr>
              <a:buSzPts val="1700"/>
              <a:buFont typeface="Arial"/>
              <a:buChar char="•"/>
            </a:pPr>
            <a:r>
              <a:rPr lang="en-US" sz="1700" dirty="0">
                <a:solidFill>
                  <a:schemeClr val="dk1"/>
                </a:solidFill>
              </a:rPr>
              <a:t>Keeping visitors safe</a:t>
            </a:r>
            <a:endParaRPr sz="1700" dirty="0"/>
          </a:p>
          <a:p>
            <a:pPr marL="381527" lvl="1" indent="-152883">
              <a:lnSpc>
                <a:spcPct val="80000"/>
              </a:lnSpc>
              <a:spcBef>
                <a:spcPts val="211"/>
              </a:spcBef>
              <a:buClr>
                <a:schemeClr val="dk1"/>
              </a:buClr>
              <a:buSzPts val="1700"/>
              <a:buFont typeface="Arial"/>
              <a:buChar char="•"/>
            </a:pPr>
            <a:r>
              <a:rPr lang="en-US" sz="1700" dirty="0">
                <a:solidFill>
                  <a:schemeClr val="dk1"/>
                </a:solidFill>
              </a:rPr>
              <a:t>Taking the time to anticipate problems before they occur</a:t>
            </a:r>
            <a:endParaRPr sz="1700" dirty="0"/>
          </a:p>
          <a:p>
            <a:pPr marL="189187" indent="-182837">
              <a:lnSpc>
                <a:spcPct val="80000"/>
              </a:lnSpc>
              <a:spcBef>
                <a:spcPts val="1266"/>
              </a:spcBef>
              <a:buClr>
                <a:srgbClr val="064308"/>
              </a:buClr>
              <a:buSzPts val="1700"/>
              <a:buFont typeface="Noto Sans Symbols"/>
              <a:buChar char="▪"/>
            </a:pPr>
            <a:r>
              <a:rPr lang="en-US" sz="1700" dirty="0">
                <a:solidFill>
                  <a:srgbClr val="064308"/>
                </a:solidFill>
              </a:rPr>
              <a:t>If you are scheduled to guide a tour and learn in advance that you can’t, please </a:t>
            </a:r>
            <a:r>
              <a:rPr lang="en-US" sz="1700" b="1" dirty="0">
                <a:solidFill>
                  <a:srgbClr val="064308"/>
                </a:solidFill>
              </a:rPr>
              <a:t>recruit your own replacement </a:t>
            </a:r>
            <a:r>
              <a:rPr lang="en-US" sz="1700" dirty="0">
                <a:solidFill>
                  <a:srgbClr val="064308"/>
                </a:solidFill>
              </a:rPr>
              <a:t>and email Zach.</a:t>
            </a:r>
            <a:endParaRPr sz="1700" dirty="0"/>
          </a:p>
          <a:p>
            <a:pPr marL="189187" indent="-182837">
              <a:lnSpc>
                <a:spcPct val="80000"/>
              </a:lnSpc>
              <a:spcBef>
                <a:spcPts val="1266"/>
              </a:spcBef>
              <a:buClr>
                <a:srgbClr val="064308"/>
              </a:buClr>
              <a:buSzPts val="1700"/>
              <a:buFont typeface="Noto Sans Symbols"/>
              <a:buChar char="▪"/>
            </a:pPr>
            <a:r>
              <a:rPr lang="en-US" sz="1700" dirty="0">
                <a:solidFill>
                  <a:srgbClr val="064308"/>
                </a:solidFill>
              </a:rPr>
              <a:t>If you are scheduled to guide a tour and miss it entirely, you will get a warning. If it happens a second time, your tour guide status will be revoked for the current year.</a:t>
            </a:r>
            <a:endParaRPr sz="1700" dirty="0"/>
          </a:p>
          <a:p>
            <a:pPr marL="189187" indent="-182837">
              <a:lnSpc>
                <a:spcPct val="80000"/>
              </a:lnSpc>
              <a:spcBef>
                <a:spcPts val="1266"/>
              </a:spcBef>
              <a:buClr>
                <a:srgbClr val="064308"/>
              </a:buClr>
              <a:buSzPts val="1700"/>
              <a:buFont typeface="Noto Sans Symbols"/>
              <a:buChar char="▪"/>
            </a:pPr>
            <a:r>
              <a:rPr lang="en-US" sz="1700" b="1" dirty="0">
                <a:solidFill>
                  <a:srgbClr val="064308"/>
                </a:solidFill>
              </a:rPr>
              <a:t>Practice makes perfect – the best way to learn is to JUST DO IT</a:t>
            </a:r>
            <a:r>
              <a:rPr lang="en-US" sz="1700" b="1" i="1" dirty="0">
                <a:solidFill>
                  <a:srgbClr val="064308"/>
                </a:solidFill>
              </a:rPr>
              <a:t>. </a:t>
            </a:r>
            <a:r>
              <a:rPr lang="en-US" sz="1700" dirty="0">
                <a:solidFill>
                  <a:srgbClr val="064308"/>
                </a:solidFill>
              </a:rPr>
              <a:t>Give tours (and shadow as necessary) to maintain your skills and keep yourself updated!</a:t>
            </a:r>
            <a:endParaRPr sz="1700" dirty="0"/>
          </a:p>
          <a:p>
            <a:pPr>
              <a:lnSpc>
                <a:spcPct val="80000"/>
              </a:lnSpc>
              <a:spcBef>
                <a:spcPts val="1266"/>
              </a:spcBef>
              <a:buClr>
                <a:srgbClr val="064308"/>
              </a:buClr>
              <a:buSzPts val="1800"/>
            </a:pPr>
            <a:r>
              <a:rPr lang="en-US" sz="1700" b="1" i="1" dirty="0">
                <a:solidFill>
                  <a:srgbClr val="064308"/>
                </a:solidFill>
              </a:rPr>
              <a:t>If you aspire to be a tour leader and/or use the demonstrations</a:t>
            </a:r>
            <a:r>
              <a:rPr lang="en-US" sz="1700" dirty="0">
                <a:solidFill>
                  <a:srgbClr val="064308"/>
                </a:solidFill>
              </a:rPr>
              <a:t>, you must be trained to use the demo equipment (by appointment), study Appendix A, and shadow 1+ extra tour introductions.</a:t>
            </a:r>
            <a:endParaRPr sz="1700" dirty="0"/>
          </a:p>
          <a:p>
            <a:pPr>
              <a:lnSpc>
                <a:spcPct val="80000"/>
              </a:lnSpc>
              <a:spcBef>
                <a:spcPts val="1266"/>
              </a:spcBef>
              <a:buClr>
                <a:srgbClr val="064308"/>
              </a:buClr>
              <a:buSzPts val="1800"/>
            </a:pPr>
            <a:r>
              <a:rPr lang="en-US" sz="1700" i="1" dirty="0">
                <a:solidFill>
                  <a:srgbClr val="064308"/>
                </a:solidFill>
              </a:rPr>
              <a:t>Tour leaders earn 5 hours of pay for ~2.5 hours of work.</a:t>
            </a:r>
            <a:endParaRPr sz="1700" dirty="0"/>
          </a:p>
          <a:p>
            <a:pPr marL="381527" lvl="1" indent="-32233">
              <a:lnSpc>
                <a:spcPct val="80000"/>
              </a:lnSpc>
              <a:spcBef>
                <a:spcPts val="211"/>
              </a:spcBef>
              <a:buClr>
                <a:schemeClr val="dk1"/>
              </a:buClr>
              <a:buSzPts val="2000"/>
            </a:pPr>
            <a:endParaRPr sz="1700" dirty="0">
              <a:solidFill>
                <a:schemeClr val="dk1"/>
              </a:solidFill>
            </a:endParaRPr>
          </a:p>
        </p:txBody>
      </p:sp>
      <p:pic>
        <p:nvPicPr>
          <p:cNvPr id="260" name="Google Shape;260;p29"/>
          <p:cNvPicPr preferRelativeResize="0"/>
          <p:nvPr/>
        </p:nvPicPr>
        <p:blipFill rotWithShape="1">
          <a:blip r:embed="rId3">
            <a:alphaModFix/>
          </a:blip>
          <a:srcRect l="62699" r="5555"/>
          <a:stretch/>
        </p:blipFill>
        <p:spPr>
          <a:xfrm>
            <a:off x="9040003" y="1504950"/>
            <a:ext cx="2040063" cy="4819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sp>
        <p:nvSpPr>
          <p:cNvPr id="71" name="Google Shape;71;p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3300"/>
            </a:pPr>
            <a:r>
              <a:rPr lang="en-US" sz="4000" dirty="0"/>
              <a:t>FRIB Goals</a:t>
            </a:r>
            <a:endParaRPr sz="4000" dirty="0"/>
          </a:p>
        </p:txBody>
      </p:sp>
      <p:sp>
        <p:nvSpPr>
          <p:cNvPr id="72" name="Google Shape;72;p3"/>
          <p:cNvSpPr txBox="1">
            <a:spLocks noGrp="1"/>
          </p:cNvSpPr>
          <p:nvPr>
            <p:ph type="body" idx="4294967295"/>
          </p:nvPr>
        </p:nvSpPr>
        <p:spPr>
          <a:xfrm>
            <a:off x="1900719" y="1387011"/>
            <a:ext cx="4368800" cy="4699000"/>
          </a:xfrm>
          <a:prstGeom prst="rect">
            <a:avLst/>
          </a:prstGeom>
          <a:noFill/>
          <a:ln>
            <a:noFill/>
          </a:ln>
        </p:spPr>
        <p:txBody>
          <a:bodyPr spcFirstLastPara="1" wrap="square" lIns="91425" tIns="45700" rIns="91425" bIns="45700" anchor="t" anchorCtr="0">
            <a:noAutofit/>
          </a:bodyPr>
          <a:lstStyle/>
          <a:p>
            <a:pPr marL="189187" indent="-189187">
              <a:lnSpc>
                <a:spcPct val="90000"/>
              </a:lnSpc>
              <a:buClr>
                <a:schemeClr val="dk1"/>
              </a:buClr>
              <a:buSzPts val="2400"/>
              <a:buFont typeface="Noto Sans Symbols"/>
              <a:buChar char="▪"/>
            </a:pPr>
            <a:r>
              <a:rPr lang="en-US" sz="2400" dirty="0">
                <a:solidFill>
                  <a:schemeClr val="dk1"/>
                </a:solidFill>
              </a:rPr>
              <a:t>Fulfill Broader Impact Criteria for our grants</a:t>
            </a:r>
            <a:endParaRPr sz="2400" dirty="0">
              <a:solidFill>
                <a:schemeClr val="dk1"/>
              </a:solidFill>
            </a:endParaRPr>
          </a:p>
          <a:p>
            <a:pPr marL="189187" indent="-189187">
              <a:lnSpc>
                <a:spcPct val="90000"/>
              </a:lnSpc>
              <a:spcBef>
                <a:spcPts val="1266"/>
              </a:spcBef>
              <a:buClr>
                <a:schemeClr val="dk1"/>
              </a:buClr>
              <a:buSzPts val="2400"/>
              <a:buFont typeface="Noto Sans Symbols"/>
              <a:buChar char="▪"/>
            </a:pPr>
            <a:r>
              <a:rPr lang="en-US" sz="2400" dirty="0">
                <a:solidFill>
                  <a:schemeClr val="dk1"/>
                </a:solidFill>
              </a:rPr>
              <a:t>Create </a:t>
            </a:r>
            <a:r>
              <a:rPr lang="en-US" sz="2400" b="1" dirty="0">
                <a:solidFill>
                  <a:schemeClr val="dk1"/>
                </a:solidFill>
              </a:rPr>
              <a:t>public awareness </a:t>
            </a:r>
            <a:r>
              <a:rPr lang="en-US" sz="2400" dirty="0">
                <a:solidFill>
                  <a:schemeClr val="dk1"/>
                </a:solidFill>
              </a:rPr>
              <a:t>and understanding of nuclear physics and the role of FRIB</a:t>
            </a:r>
            <a:endParaRPr sz="2310" dirty="0">
              <a:solidFill>
                <a:srgbClr val="064308"/>
              </a:solidFill>
            </a:endParaRPr>
          </a:p>
          <a:p>
            <a:pPr marL="189187" indent="-189187">
              <a:lnSpc>
                <a:spcPct val="90000"/>
              </a:lnSpc>
              <a:spcBef>
                <a:spcPts val="1266"/>
              </a:spcBef>
              <a:buClr>
                <a:schemeClr val="dk1"/>
              </a:buClr>
              <a:buSzPts val="2400"/>
              <a:buFont typeface="Noto Sans Symbols"/>
              <a:buChar char="▪"/>
            </a:pPr>
            <a:r>
              <a:rPr lang="en-US" sz="2400" dirty="0">
                <a:solidFill>
                  <a:schemeClr val="dk1"/>
                </a:solidFill>
              </a:rPr>
              <a:t>Increase </a:t>
            </a:r>
            <a:r>
              <a:rPr lang="en-US" sz="2400" b="1" dirty="0">
                <a:solidFill>
                  <a:schemeClr val="dk1"/>
                </a:solidFill>
              </a:rPr>
              <a:t>appreciation</a:t>
            </a:r>
            <a:r>
              <a:rPr lang="en-US" sz="2400" dirty="0">
                <a:solidFill>
                  <a:schemeClr val="dk1"/>
                </a:solidFill>
              </a:rPr>
              <a:t> of the benefits of nuclear science</a:t>
            </a:r>
            <a:endParaRPr sz="2310" dirty="0">
              <a:solidFill>
                <a:srgbClr val="064308"/>
              </a:solidFill>
            </a:endParaRPr>
          </a:p>
          <a:p>
            <a:pPr marL="189187" indent="-189187">
              <a:lnSpc>
                <a:spcPct val="90000"/>
              </a:lnSpc>
              <a:spcBef>
                <a:spcPts val="1266"/>
              </a:spcBef>
              <a:buClr>
                <a:schemeClr val="dk1"/>
              </a:buClr>
              <a:buSzPts val="2400"/>
              <a:buFont typeface="Noto Sans Symbols"/>
              <a:buChar char="▪"/>
            </a:pPr>
            <a:r>
              <a:rPr lang="en-US" sz="2400" dirty="0">
                <a:solidFill>
                  <a:schemeClr val="dk1"/>
                </a:solidFill>
              </a:rPr>
              <a:t>Recruit the </a:t>
            </a:r>
            <a:r>
              <a:rPr lang="en-US" sz="2400" b="1" dirty="0">
                <a:solidFill>
                  <a:schemeClr val="dk1"/>
                </a:solidFill>
              </a:rPr>
              <a:t>next generation </a:t>
            </a:r>
            <a:r>
              <a:rPr lang="en-US" sz="2400" dirty="0">
                <a:solidFill>
                  <a:schemeClr val="dk1"/>
                </a:solidFill>
              </a:rPr>
              <a:t>of nuclear scientists</a:t>
            </a:r>
            <a:endParaRPr sz="2310" dirty="0">
              <a:solidFill>
                <a:srgbClr val="064308"/>
              </a:solidFill>
            </a:endParaRPr>
          </a:p>
        </p:txBody>
      </p:sp>
      <p:pic>
        <p:nvPicPr>
          <p:cNvPr id="73" name="Google Shape;73;p3"/>
          <p:cNvPicPr preferRelativeResize="0"/>
          <p:nvPr/>
        </p:nvPicPr>
        <p:blipFill rotWithShape="1">
          <a:blip r:embed="rId3">
            <a:alphaModFix/>
          </a:blip>
          <a:srcRect l="31603"/>
          <a:stretch/>
        </p:blipFill>
        <p:spPr>
          <a:xfrm>
            <a:off x="6541190" y="1371600"/>
            <a:ext cx="4336269" cy="422601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4"/>
        <p:cNvGrpSpPr/>
        <p:nvPr/>
      </p:nvGrpSpPr>
      <p:grpSpPr>
        <a:xfrm>
          <a:off x="0" y="0"/>
          <a:ext cx="0" cy="0"/>
          <a:chOff x="0" y="0"/>
          <a:chExt cx="0" cy="0"/>
        </a:xfrm>
      </p:grpSpPr>
      <p:sp>
        <p:nvSpPr>
          <p:cNvPr id="265" name="Google Shape;265;p31"/>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000"/>
            </a:pPr>
            <a:r>
              <a:rPr lang="en-US" sz="4000" dirty="0"/>
              <a:t>Advice for New Guides</a:t>
            </a:r>
            <a:endParaRPr dirty="0"/>
          </a:p>
        </p:txBody>
      </p:sp>
      <p:sp>
        <p:nvSpPr>
          <p:cNvPr id="266" name="Google Shape;266;p31"/>
          <p:cNvSpPr txBox="1"/>
          <p:nvPr/>
        </p:nvSpPr>
        <p:spPr>
          <a:xfrm>
            <a:off x="862911" y="1295400"/>
            <a:ext cx="7891462" cy="4953000"/>
          </a:xfrm>
          <a:prstGeom prst="rect">
            <a:avLst/>
          </a:prstGeom>
          <a:noFill/>
          <a:ln>
            <a:noFill/>
          </a:ln>
        </p:spPr>
        <p:txBody>
          <a:bodyPr spcFirstLastPara="1" wrap="square" lIns="91425" tIns="45700" rIns="91425" bIns="45700" anchor="t" anchorCtr="0">
            <a:noAutofit/>
          </a:bodyPr>
          <a:lstStyle/>
          <a:p>
            <a:pPr marL="189187" indent="-189187">
              <a:lnSpc>
                <a:spcPct val="80000"/>
              </a:lnSpc>
              <a:buClr>
                <a:srgbClr val="064308"/>
              </a:buClr>
              <a:buSzPts val="2310"/>
              <a:buFont typeface="Noto Sans Symbols"/>
              <a:buChar char="▪"/>
            </a:pPr>
            <a:r>
              <a:rPr lang="en-US" sz="2310" dirty="0">
                <a:solidFill>
                  <a:srgbClr val="064308"/>
                </a:solidFill>
              </a:rPr>
              <a:t>Safety</a:t>
            </a:r>
            <a:endParaRPr dirty="0"/>
          </a:p>
          <a:p>
            <a:pPr marL="381527" lvl="1" indent="-159233">
              <a:lnSpc>
                <a:spcPct val="80000"/>
              </a:lnSpc>
              <a:spcBef>
                <a:spcPts val="211"/>
              </a:spcBef>
              <a:buClr>
                <a:schemeClr val="dk1"/>
              </a:buClr>
              <a:buSzPts val="2000"/>
              <a:buFont typeface="Arial"/>
              <a:buChar char="•"/>
            </a:pPr>
            <a:r>
              <a:rPr lang="en-US" sz="2000" dirty="0">
                <a:solidFill>
                  <a:schemeClr val="dk1"/>
                </a:solidFill>
              </a:rPr>
              <a:t>Study the tour route and the safety map!</a:t>
            </a:r>
            <a:endParaRPr dirty="0"/>
          </a:p>
          <a:p>
            <a:pPr marL="381527" lvl="1" indent="-159233">
              <a:lnSpc>
                <a:spcPct val="80000"/>
              </a:lnSpc>
              <a:spcBef>
                <a:spcPts val="211"/>
              </a:spcBef>
              <a:buClr>
                <a:schemeClr val="dk1"/>
              </a:buClr>
              <a:buSzPts val="2000"/>
              <a:buFont typeface="Arial"/>
              <a:buChar char="•"/>
            </a:pPr>
            <a:r>
              <a:rPr lang="en-US" sz="2000" dirty="0">
                <a:solidFill>
                  <a:schemeClr val="dk1"/>
                </a:solidFill>
              </a:rPr>
              <a:t>Always have a safety survey with you, go only where it says</a:t>
            </a:r>
            <a:endParaRPr dirty="0"/>
          </a:p>
          <a:p>
            <a:pPr marL="381527" lvl="1" indent="-159233">
              <a:lnSpc>
                <a:spcPct val="80000"/>
              </a:lnSpc>
              <a:spcBef>
                <a:spcPts val="211"/>
              </a:spcBef>
              <a:buClr>
                <a:schemeClr val="dk1"/>
              </a:buClr>
              <a:buSzPts val="2000"/>
              <a:buFont typeface="Arial"/>
              <a:buChar char="•"/>
            </a:pPr>
            <a:r>
              <a:rPr lang="en-US" sz="2000" dirty="0">
                <a:solidFill>
                  <a:schemeClr val="dk1"/>
                </a:solidFill>
              </a:rPr>
              <a:t>CPR: training is optional, but recommended!</a:t>
            </a:r>
            <a:endParaRPr sz="1600" dirty="0">
              <a:solidFill>
                <a:schemeClr val="dk1"/>
              </a:solidFill>
            </a:endParaRPr>
          </a:p>
          <a:p>
            <a:pPr marL="189187" indent="-189187">
              <a:lnSpc>
                <a:spcPct val="80000"/>
              </a:lnSpc>
              <a:spcBef>
                <a:spcPts val="1266"/>
              </a:spcBef>
              <a:buClr>
                <a:srgbClr val="064308"/>
              </a:buClr>
              <a:buSzPts val="2310"/>
              <a:buFont typeface="Noto Sans Symbols"/>
              <a:buChar char="▪"/>
            </a:pPr>
            <a:r>
              <a:rPr lang="en-US" sz="2310" dirty="0">
                <a:solidFill>
                  <a:srgbClr val="064308"/>
                </a:solidFill>
              </a:rPr>
              <a:t>Guiding tours</a:t>
            </a:r>
            <a:endParaRPr dirty="0"/>
          </a:p>
          <a:p>
            <a:pPr marL="381527" lvl="1" indent="-159233">
              <a:lnSpc>
                <a:spcPct val="80000"/>
              </a:lnSpc>
              <a:spcBef>
                <a:spcPts val="600"/>
              </a:spcBef>
              <a:buClr>
                <a:schemeClr val="dk1"/>
              </a:buClr>
              <a:buSzPts val="2000"/>
              <a:buFont typeface="Arial"/>
              <a:buChar char="•"/>
            </a:pPr>
            <a:r>
              <a:rPr lang="en-US" sz="2000" dirty="0">
                <a:solidFill>
                  <a:schemeClr val="dk1"/>
                </a:solidFill>
              </a:rPr>
              <a:t>We recommend you guide at least one tour per semester to maintain tour guide status</a:t>
            </a:r>
            <a:endParaRPr dirty="0"/>
          </a:p>
          <a:p>
            <a:pPr marL="381527" lvl="1" indent="-159233">
              <a:lnSpc>
                <a:spcPct val="80000"/>
              </a:lnSpc>
              <a:spcBef>
                <a:spcPts val="600"/>
              </a:spcBef>
              <a:buClr>
                <a:schemeClr val="dk1"/>
              </a:buClr>
              <a:buSzPts val="2000"/>
              <a:buFont typeface="Arial"/>
              <a:buChar char="•"/>
            </a:pPr>
            <a:r>
              <a:rPr lang="en-US" sz="2000" dirty="0">
                <a:solidFill>
                  <a:schemeClr val="dk1"/>
                </a:solidFill>
              </a:rPr>
              <a:t>Getting over “the hump”: your first tour and beyond</a:t>
            </a:r>
            <a:endParaRPr sz="1800" dirty="0">
              <a:solidFill>
                <a:schemeClr val="dk1"/>
              </a:solidFill>
            </a:endParaRPr>
          </a:p>
          <a:p>
            <a:pPr marL="381527" lvl="1" indent="-159233">
              <a:lnSpc>
                <a:spcPct val="80000"/>
              </a:lnSpc>
              <a:spcBef>
                <a:spcPts val="600"/>
              </a:spcBef>
              <a:buClr>
                <a:schemeClr val="dk1"/>
              </a:buClr>
              <a:buSzPts val="2000"/>
              <a:buFont typeface="Arial"/>
              <a:buChar char="•"/>
            </a:pPr>
            <a:r>
              <a:rPr lang="en-US" sz="2000" dirty="0">
                <a:solidFill>
                  <a:schemeClr val="dk1"/>
                </a:solidFill>
              </a:rPr>
              <a:t>Tour volume: only do as many as you and your advisor are comfortable with</a:t>
            </a:r>
            <a:endParaRPr dirty="0"/>
          </a:p>
          <a:p>
            <a:pPr marL="381527" lvl="1" indent="-159233">
              <a:lnSpc>
                <a:spcPct val="80000"/>
              </a:lnSpc>
              <a:spcBef>
                <a:spcPts val="211"/>
              </a:spcBef>
              <a:buClr>
                <a:schemeClr val="dk1"/>
              </a:buClr>
              <a:buSzPts val="2000"/>
              <a:buFont typeface="Arial"/>
              <a:buChar char="•"/>
            </a:pPr>
            <a:r>
              <a:rPr lang="en-US" sz="2000" dirty="0">
                <a:solidFill>
                  <a:schemeClr val="dk1"/>
                </a:solidFill>
              </a:rPr>
              <a:t>Try to stay on time, getting them back to where you started within 45 minutes, limit stops if necessary</a:t>
            </a:r>
            <a:endParaRPr dirty="0"/>
          </a:p>
          <a:p>
            <a:pPr marL="381527" lvl="1" indent="-159233">
              <a:lnSpc>
                <a:spcPct val="80000"/>
              </a:lnSpc>
              <a:spcBef>
                <a:spcPts val="211"/>
              </a:spcBef>
              <a:buClr>
                <a:schemeClr val="dk1"/>
              </a:buClr>
              <a:buSzPts val="2000"/>
              <a:buFont typeface="Arial"/>
              <a:buChar char="•"/>
            </a:pPr>
            <a:r>
              <a:rPr lang="en-US" sz="2000" dirty="0">
                <a:solidFill>
                  <a:schemeClr val="dk1"/>
                </a:solidFill>
              </a:rPr>
              <a:t>Surveys, maps, and lots of other equipment are on the demo cart in </a:t>
            </a:r>
            <a:r>
              <a:rPr lang="en-US" sz="2000" b="1" dirty="0">
                <a:solidFill>
                  <a:schemeClr val="dk1"/>
                </a:solidFill>
              </a:rPr>
              <a:t>room 1305 by tower III elevators </a:t>
            </a:r>
            <a:r>
              <a:rPr lang="en-US" sz="2000" dirty="0">
                <a:solidFill>
                  <a:schemeClr val="dk1"/>
                </a:solidFill>
              </a:rPr>
              <a:t>(UB-5 key will get you in; Reception desk should have one.)</a:t>
            </a:r>
            <a:endParaRPr dirty="0"/>
          </a:p>
          <a:p>
            <a:pPr marL="189187" indent="-189187">
              <a:lnSpc>
                <a:spcPct val="80000"/>
              </a:lnSpc>
              <a:spcBef>
                <a:spcPts val="1266"/>
              </a:spcBef>
              <a:buClr>
                <a:srgbClr val="064308"/>
              </a:buClr>
              <a:buSzPts val="2310"/>
              <a:buFont typeface="Noto Sans Symbols"/>
              <a:buChar char="▪"/>
            </a:pPr>
            <a:r>
              <a:rPr lang="en-US" sz="2310" dirty="0">
                <a:solidFill>
                  <a:srgbClr val="064308"/>
                </a:solidFill>
              </a:rPr>
              <a:t>Comments, problems, suggestions?</a:t>
            </a:r>
            <a:endParaRPr dirty="0"/>
          </a:p>
        </p:txBody>
      </p:sp>
      <p:pic>
        <p:nvPicPr>
          <p:cNvPr id="3" name="Picture 2" descr="A group of people in a factory&#10;&#10;AI-generated content may be incorrect.">
            <a:extLst>
              <a:ext uri="{FF2B5EF4-FFF2-40B4-BE49-F238E27FC236}">
                <a16:creationId xmlns:a16="http://schemas.microsoft.com/office/drawing/2014/main" id="{A4EC5755-74B3-382D-A7CA-D3ED67A8E758}"/>
              </a:ext>
            </a:extLst>
          </p:cNvPr>
          <p:cNvPicPr>
            <a:picLocks noChangeAspect="1"/>
          </p:cNvPicPr>
          <p:nvPr/>
        </p:nvPicPr>
        <p:blipFill>
          <a:blip r:embed="rId3"/>
          <a:stretch>
            <a:fillRect/>
          </a:stretch>
        </p:blipFill>
        <p:spPr>
          <a:xfrm>
            <a:off x="9059944" y="1295400"/>
            <a:ext cx="2674455" cy="475067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0"/>
        <p:cNvGrpSpPr/>
        <p:nvPr/>
      </p:nvGrpSpPr>
      <p:grpSpPr>
        <a:xfrm>
          <a:off x="0" y="0"/>
          <a:ext cx="0" cy="0"/>
          <a:chOff x="0" y="0"/>
          <a:chExt cx="0" cy="0"/>
        </a:xfrm>
      </p:grpSpPr>
      <p:sp>
        <p:nvSpPr>
          <p:cNvPr id="271" name="Google Shape;271;p30"/>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3600"/>
            </a:pPr>
            <a:r>
              <a:rPr lang="en-US" sz="4000" dirty="0"/>
              <a:t>Common questions from guides</a:t>
            </a:r>
            <a:endParaRPr sz="4000" dirty="0"/>
          </a:p>
        </p:txBody>
      </p:sp>
      <p:sp>
        <p:nvSpPr>
          <p:cNvPr id="272" name="Google Shape;272;p30"/>
          <p:cNvSpPr txBox="1"/>
          <p:nvPr/>
        </p:nvSpPr>
        <p:spPr>
          <a:xfrm>
            <a:off x="1901311" y="1228436"/>
            <a:ext cx="6730264" cy="5543550"/>
          </a:xfrm>
          <a:prstGeom prst="rect">
            <a:avLst/>
          </a:prstGeom>
          <a:noFill/>
          <a:ln>
            <a:noFill/>
          </a:ln>
        </p:spPr>
        <p:txBody>
          <a:bodyPr spcFirstLastPara="1" wrap="square" lIns="91425" tIns="45700" rIns="91425" bIns="45700" anchor="t" anchorCtr="0">
            <a:noAutofit/>
          </a:bodyPr>
          <a:lstStyle/>
          <a:p>
            <a:pPr marL="189187" indent="-189187">
              <a:lnSpc>
                <a:spcPct val="90000"/>
              </a:lnSpc>
              <a:buClr>
                <a:srgbClr val="064308"/>
              </a:buClr>
              <a:buSzPts val="2310"/>
              <a:buFont typeface="Noto Sans Symbols"/>
              <a:buChar char="▪"/>
            </a:pPr>
            <a:r>
              <a:rPr lang="en-US" sz="2310" dirty="0">
                <a:solidFill>
                  <a:srgbClr val="064308"/>
                </a:solidFill>
              </a:rPr>
              <a:t>What if one visitor asks to leave early?</a:t>
            </a:r>
            <a:endParaRPr dirty="0"/>
          </a:p>
          <a:p>
            <a:pPr marL="381527" lvl="1" indent="-159233">
              <a:lnSpc>
                <a:spcPct val="90000"/>
              </a:lnSpc>
              <a:spcBef>
                <a:spcPts val="211"/>
              </a:spcBef>
              <a:buClr>
                <a:schemeClr val="dk1"/>
              </a:buClr>
              <a:buSzPts val="2100"/>
              <a:buFont typeface="Arial"/>
              <a:buChar char="•"/>
            </a:pPr>
            <a:r>
              <a:rPr lang="en-US" sz="2100" dirty="0">
                <a:solidFill>
                  <a:schemeClr val="dk1"/>
                </a:solidFill>
              </a:rPr>
              <a:t>Visitors shouldn’t be unaccompanied in the lab, and especially not in level II areas! Take the whole group with you to escort them to an outside door.</a:t>
            </a:r>
            <a:endParaRPr dirty="0"/>
          </a:p>
          <a:p>
            <a:pPr marL="189187" indent="-189187">
              <a:lnSpc>
                <a:spcPct val="90000"/>
              </a:lnSpc>
              <a:spcBef>
                <a:spcPts val="1266"/>
              </a:spcBef>
              <a:buClr>
                <a:srgbClr val="064308"/>
              </a:buClr>
              <a:buSzPts val="2310"/>
              <a:buFont typeface="Noto Sans Symbols"/>
              <a:buChar char="▪"/>
            </a:pPr>
            <a:r>
              <a:rPr lang="en-US" sz="2310" dirty="0">
                <a:solidFill>
                  <a:srgbClr val="064308"/>
                </a:solidFill>
              </a:rPr>
              <a:t>What if a visitor says “this is all over my head”</a:t>
            </a:r>
            <a:endParaRPr dirty="0"/>
          </a:p>
          <a:p>
            <a:pPr marL="381527" lvl="1" indent="-159233">
              <a:lnSpc>
                <a:spcPct val="90000"/>
              </a:lnSpc>
              <a:spcBef>
                <a:spcPts val="211"/>
              </a:spcBef>
              <a:buClr>
                <a:schemeClr val="dk1"/>
              </a:buClr>
              <a:buSzPts val="2100"/>
              <a:buFont typeface="Arial"/>
              <a:buChar char="•"/>
            </a:pPr>
            <a:r>
              <a:rPr lang="en-US" sz="2100" dirty="0">
                <a:solidFill>
                  <a:schemeClr val="dk1"/>
                </a:solidFill>
              </a:rPr>
              <a:t>Touring FRIB can be overwhelming, confusing, etc. </a:t>
            </a:r>
            <a:r>
              <a:rPr lang="en-US" sz="2100" i="1" dirty="0">
                <a:solidFill>
                  <a:schemeClr val="dk1"/>
                </a:solidFill>
              </a:rPr>
              <a:t>This does not mean you aren’t communicating well.</a:t>
            </a:r>
            <a:endParaRPr dirty="0"/>
          </a:p>
          <a:p>
            <a:pPr marL="381527" lvl="1" indent="-159233">
              <a:lnSpc>
                <a:spcPct val="90000"/>
              </a:lnSpc>
              <a:spcBef>
                <a:spcPts val="211"/>
              </a:spcBef>
              <a:buClr>
                <a:schemeClr val="dk1"/>
              </a:buClr>
              <a:buSzPts val="2100"/>
              <a:buFont typeface="Arial"/>
              <a:buChar char="•"/>
            </a:pPr>
            <a:r>
              <a:rPr lang="en-US" sz="2100" dirty="0">
                <a:solidFill>
                  <a:schemeClr val="dk1"/>
                </a:solidFill>
              </a:rPr>
              <a:t>Possible responses:</a:t>
            </a:r>
            <a:endParaRPr dirty="0"/>
          </a:p>
          <a:p>
            <a:pPr marL="688975" lvl="2" indent="-227013">
              <a:lnSpc>
                <a:spcPct val="90000"/>
              </a:lnSpc>
              <a:spcBef>
                <a:spcPts val="211"/>
              </a:spcBef>
              <a:buClr>
                <a:schemeClr val="dk1"/>
              </a:buClr>
              <a:buSzPts val="1800"/>
              <a:buFont typeface="Merriweather Sans"/>
              <a:buChar char="»"/>
            </a:pPr>
            <a:r>
              <a:rPr lang="en-US" sz="1800" dirty="0">
                <a:solidFill>
                  <a:schemeClr val="dk1"/>
                </a:solidFill>
              </a:rPr>
              <a:t>“It’s a lot to process at once! But remember, it has taken decades to get to this point.”</a:t>
            </a:r>
            <a:endParaRPr dirty="0"/>
          </a:p>
          <a:p>
            <a:pPr marL="688975" lvl="2" indent="-227013">
              <a:lnSpc>
                <a:spcPct val="90000"/>
              </a:lnSpc>
              <a:spcBef>
                <a:spcPts val="211"/>
              </a:spcBef>
              <a:buClr>
                <a:schemeClr val="dk1"/>
              </a:buClr>
              <a:buSzPts val="1800"/>
              <a:buFont typeface="Merriweather Sans"/>
              <a:buChar char="»"/>
            </a:pPr>
            <a:r>
              <a:rPr lang="en-US" sz="1800" dirty="0">
                <a:solidFill>
                  <a:schemeClr val="dk1"/>
                </a:solidFill>
              </a:rPr>
              <a:t>“No one here can understand it all either, that’s why we have a team of 800+ people working together,”</a:t>
            </a:r>
            <a:endParaRPr dirty="0"/>
          </a:p>
          <a:p>
            <a:pPr marL="688975" lvl="2" indent="-227013">
              <a:lnSpc>
                <a:spcPct val="90000"/>
              </a:lnSpc>
              <a:spcBef>
                <a:spcPts val="211"/>
              </a:spcBef>
              <a:buClr>
                <a:schemeClr val="dk1"/>
              </a:buClr>
              <a:buSzPts val="1800"/>
              <a:buFont typeface="Merriweather Sans"/>
              <a:buChar char="»"/>
            </a:pPr>
            <a:r>
              <a:rPr lang="en-US" sz="1800" dirty="0">
                <a:solidFill>
                  <a:schemeClr val="dk1"/>
                </a:solidFill>
              </a:rPr>
              <a:t>“The excitement of not knowing is what drives us.”</a:t>
            </a:r>
            <a:endParaRPr dirty="0"/>
          </a:p>
          <a:p>
            <a:pPr marL="688975" lvl="2" indent="-227013">
              <a:lnSpc>
                <a:spcPct val="90000"/>
              </a:lnSpc>
              <a:spcBef>
                <a:spcPts val="211"/>
              </a:spcBef>
              <a:buClr>
                <a:schemeClr val="dk1"/>
              </a:buClr>
              <a:buSzPts val="1800"/>
              <a:buFont typeface="Merriweather Sans"/>
              <a:buChar char="»"/>
            </a:pPr>
            <a:r>
              <a:rPr lang="en-US" sz="1800" dirty="0">
                <a:solidFill>
                  <a:schemeClr val="dk1"/>
                </a:solidFill>
              </a:rPr>
              <a:t>“Research is full of big problems that sometimes seem incomprehensible. They’re solved by teams who work for years and don’t give up.”</a:t>
            </a:r>
            <a:endParaRPr dirty="0"/>
          </a:p>
        </p:txBody>
      </p:sp>
      <p:pic>
        <p:nvPicPr>
          <p:cNvPr id="273" name="Google Shape;273;p30"/>
          <p:cNvPicPr preferRelativeResize="0"/>
          <p:nvPr/>
        </p:nvPicPr>
        <p:blipFill rotWithShape="1">
          <a:blip r:embed="rId3">
            <a:alphaModFix/>
          </a:blip>
          <a:srcRect r="20204"/>
          <a:stretch/>
        </p:blipFill>
        <p:spPr>
          <a:xfrm>
            <a:off x="8634358" y="1302327"/>
            <a:ext cx="2469132" cy="462741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r>
              <a:rPr lang="en-US" sz="4000" dirty="0"/>
              <a:t>Questions from the Audience?</a:t>
            </a:r>
            <a:endParaRPr sz="4000" dirty="0"/>
          </a:p>
        </p:txBody>
      </p:sp>
      <p:pic>
        <p:nvPicPr>
          <p:cNvPr id="279" name="Google Shape;279;p47"/>
          <p:cNvPicPr preferRelativeResize="0"/>
          <p:nvPr/>
        </p:nvPicPr>
        <p:blipFill rotWithShape="1">
          <a:blip r:embed="rId3">
            <a:alphaModFix/>
          </a:blip>
          <a:srcRect/>
          <a:stretch/>
        </p:blipFill>
        <p:spPr>
          <a:xfrm>
            <a:off x="2636823" y="1245371"/>
            <a:ext cx="7731154" cy="515410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3"/>
        <p:cNvGrpSpPr/>
        <p:nvPr/>
      </p:nvGrpSpPr>
      <p:grpSpPr>
        <a:xfrm>
          <a:off x="0" y="0"/>
          <a:ext cx="0" cy="0"/>
          <a:chOff x="0" y="0"/>
          <a:chExt cx="0" cy="0"/>
        </a:xfrm>
      </p:grpSpPr>
      <p:sp>
        <p:nvSpPr>
          <p:cNvPr id="284" name="Google Shape;284;p32"/>
          <p:cNvSpPr/>
          <p:nvPr/>
        </p:nvSpPr>
        <p:spPr>
          <a:xfrm rot="-1463569">
            <a:off x="3686175" y="963613"/>
            <a:ext cx="5348288" cy="4862512"/>
          </a:xfrm>
          <a:prstGeom prst="verticalScroll">
            <a:avLst>
              <a:gd name="adj" fmla="val 12500"/>
            </a:avLst>
          </a:prstGeom>
          <a:solidFill>
            <a:schemeClr val="accent1"/>
          </a:solidFill>
          <a:ln w="25400" cap="flat" cmpd="sng">
            <a:solidFill>
              <a:srgbClr val="AF5C06"/>
            </a:solidFill>
            <a:prstDash val="solid"/>
            <a:round/>
            <a:headEnd type="none" w="sm" len="sm"/>
            <a:tailEnd type="none" w="sm" len="sm"/>
          </a:ln>
        </p:spPr>
        <p:txBody>
          <a:bodyPr spcFirstLastPara="1" wrap="square" lIns="91425" tIns="45700" rIns="91425" bIns="45700" anchor="ctr" anchorCtr="0">
            <a:noAutofit/>
          </a:bodyPr>
          <a:lstStyle/>
          <a:p>
            <a:pPr algn="ctr">
              <a:buSzPts val="3000"/>
            </a:pPr>
            <a:endParaRPr sz="3000">
              <a:solidFill>
                <a:schemeClr val="lt1"/>
              </a:solidFill>
              <a:latin typeface="Helvetica Neue"/>
              <a:ea typeface="Helvetica Neue"/>
              <a:cs typeface="Helvetica Neue"/>
              <a:sym typeface="Helvetica Neue"/>
            </a:endParaRPr>
          </a:p>
        </p:txBody>
      </p:sp>
      <p:sp>
        <p:nvSpPr>
          <p:cNvPr id="285" name="Google Shape;285;p32"/>
          <p:cNvSpPr txBox="1"/>
          <p:nvPr/>
        </p:nvSpPr>
        <p:spPr>
          <a:xfrm rot="-1401447">
            <a:off x="2371725" y="2636838"/>
            <a:ext cx="7772400" cy="1143000"/>
          </a:xfrm>
          <a:prstGeom prst="rect">
            <a:avLst/>
          </a:prstGeom>
          <a:noFill/>
          <a:ln>
            <a:noFill/>
          </a:ln>
        </p:spPr>
        <p:txBody>
          <a:bodyPr spcFirstLastPara="1" wrap="square" lIns="91425" tIns="45700" rIns="91425" bIns="45700" anchor="t" anchorCtr="0">
            <a:noAutofit/>
          </a:bodyPr>
          <a:lstStyle/>
          <a:p>
            <a:pPr algn="ctr">
              <a:lnSpc>
                <a:spcPct val="88000"/>
              </a:lnSpc>
              <a:buSzPts val="4000"/>
            </a:pPr>
            <a:r>
              <a:rPr lang="en-US" sz="4000" b="1" dirty="0">
                <a:solidFill>
                  <a:schemeClr val="lt1"/>
                </a:solidFill>
              </a:rPr>
              <a:t>2025 </a:t>
            </a:r>
            <a:br>
              <a:rPr lang="en-US" sz="4000" b="1" dirty="0">
                <a:solidFill>
                  <a:schemeClr val="lt1"/>
                </a:solidFill>
              </a:rPr>
            </a:br>
            <a:r>
              <a:rPr lang="en-US" sz="4000" b="1" dirty="0">
                <a:solidFill>
                  <a:schemeClr val="lt1"/>
                </a:solidFill>
              </a:rPr>
              <a:t>Tour Guide </a:t>
            </a:r>
            <a:br>
              <a:rPr lang="en-US" sz="4000" b="1" dirty="0">
                <a:solidFill>
                  <a:schemeClr val="lt1"/>
                </a:solidFill>
              </a:rPr>
            </a:br>
            <a:r>
              <a:rPr lang="en-US" sz="4000" b="1" dirty="0">
                <a:solidFill>
                  <a:schemeClr val="lt1"/>
                </a:solidFill>
              </a:rPr>
              <a:t>Graduation </a:t>
            </a:r>
            <a:endParaRPr sz="1800" dirty="0"/>
          </a:p>
        </p:txBody>
      </p:sp>
      <p:sp>
        <p:nvSpPr>
          <p:cNvPr id="286" name="Google Shape;286;p32"/>
          <p:cNvSpPr txBox="1"/>
          <p:nvPr/>
        </p:nvSpPr>
        <p:spPr>
          <a:xfrm>
            <a:off x="7381974" y="4673450"/>
            <a:ext cx="1925700" cy="1200600"/>
          </a:xfrm>
          <a:prstGeom prst="rect">
            <a:avLst/>
          </a:prstGeom>
          <a:noFill/>
          <a:ln>
            <a:noFill/>
          </a:ln>
        </p:spPr>
        <p:txBody>
          <a:bodyPr spcFirstLastPara="1" wrap="square" lIns="91425" tIns="45700" rIns="91425" bIns="45700" anchor="t" anchorCtr="0">
            <a:spAutoFit/>
          </a:bodyPr>
          <a:lstStyle/>
          <a:p>
            <a:r>
              <a:rPr lang="en-US" sz="3600" dirty="0">
                <a:latin typeface="Courgette"/>
                <a:ea typeface="Courgette"/>
                <a:cs typeface="Courgette"/>
                <a:sym typeface="Courgette"/>
              </a:rPr>
              <a:t>and star awards!</a:t>
            </a:r>
            <a:endParaRPr sz="3600" dirty="0">
              <a:latin typeface="Courgette"/>
              <a:ea typeface="Courgette"/>
              <a:cs typeface="Courgette"/>
              <a:sym typeface="Courgette"/>
            </a:endParaRPr>
          </a:p>
        </p:txBody>
      </p:sp>
      <p:grpSp>
        <p:nvGrpSpPr>
          <p:cNvPr id="2" name="Group 1">
            <a:extLst>
              <a:ext uri="{FF2B5EF4-FFF2-40B4-BE49-F238E27FC236}">
                <a16:creationId xmlns:a16="http://schemas.microsoft.com/office/drawing/2014/main" id="{A332D054-CD7D-FCFB-5678-EAF08A99528E}"/>
              </a:ext>
            </a:extLst>
          </p:cNvPr>
          <p:cNvGrpSpPr/>
          <p:nvPr/>
        </p:nvGrpSpPr>
        <p:grpSpPr>
          <a:xfrm>
            <a:off x="9402320" y="4736707"/>
            <a:ext cx="915067" cy="915067"/>
            <a:chOff x="9402320" y="4736707"/>
            <a:chExt cx="915067" cy="915067"/>
          </a:xfrm>
        </p:grpSpPr>
        <p:sp>
          <p:nvSpPr>
            <p:cNvPr id="287" name="Google Shape;287;p32"/>
            <p:cNvSpPr/>
            <p:nvPr/>
          </p:nvSpPr>
          <p:spPr>
            <a:xfrm>
              <a:off x="9402320" y="4736707"/>
              <a:ext cx="915067" cy="915067"/>
            </a:xfrm>
            <a:prstGeom prst="star5">
              <a:avLst>
                <a:gd name="adj" fmla="val 19098"/>
                <a:gd name="hf" fmla="val 105146"/>
                <a:gd name="vf" fmla="val 110557"/>
              </a:avLst>
            </a:prstGeom>
            <a:solidFill>
              <a:srgbClr val="CC99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a:solidFill>
                  <a:schemeClr val="lt1"/>
                </a:solidFill>
              </a:endParaRPr>
            </a:p>
          </p:txBody>
        </p:sp>
        <p:sp>
          <p:nvSpPr>
            <p:cNvPr id="288" name="Google Shape;288;p32"/>
            <p:cNvSpPr txBox="1"/>
            <p:nvPr/>
          </p:nvSpPr>
          <p:spPr>
            <a:xfrm>
              <a:off x="9668133" y="5119863"/>
              <a:ext cx="383438" cy="307777"/>
            </a:xfrm>
            <a:prstGeom prst="rect">
              <a:avLst/>
            </a:prstGeom>
            <a:noFill/>
            <a:ln>
              <a:noFill/>
            </a:ln>
          </p:spPr>
          <p:txBody>
            <a:bodyPr spcFirstLastPara="1" wrap="square" lIns="91425" tIns="45700" rIns="91425" bIns="45700" anchor="t" anchorCtr="0">
              <a:spAutoFit/>
            </a:bodyPr>
            <a:lstStyle/>
            <a:p>
              <a:r>
                <a:rPr lang="en-US"/>
                <a:t>10</a:t>
              </a: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sp>
        <p:nvSpPr>
          <p:cNvPr id="293" name="Google Shape;293;p3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000"/>
            </a:pPr>
            <a:r>
              <a:rPr lang="en-US" sz="4000"/>
              <a:t>Appendix A: leading a tour</a:t>
            </a:r>
            <a:endParaRPr/>
          </a:p>
        </p:txBody>
      </p:sp>
      <p:sp>
        <p:nvSpPr>
          <p:cNvPr id="294" name="Google Shape;294;p33"/>
          <p:cNvSpPr txBox="1"/>
          <p:nvPr/>
        </p:nvSpPr>
        <p:spPr>
          <a:xfrm>
            <a:off x="2559049" y="1295400"/>
            <a:ext cx="7886700" cy="5543550"/>
          </a:xfrm>
          <a:prstGeom prst="rect">
            <a:avLst/>
          </a:prstGeom>
          <a:noFill/>
          <a:ln>
            <a:noFill/>
          </a:ln>
        </p:spPr>
        <p:txBody>
          <a:bodyPr spcFirstLastPara="1" wrap="square" lIns="91425" tIns="45700" rIns="91425" bIns="45700" anchor="t" anchorCtr="0">
            <a:noAutofit/>
          </a:bodyPr>
          <a:lstStyle/>
          <a:p>
            <a:pPr marL="189187" indent="-189187">
              <a:lnSpc>
                <a:spcPct val="80000"/>
              </a:lnSpc>
              <a:buClr>
                <a:srgbClr val="064308"/>
              </a:buClr>
              <a:buSzPts val="2310"/>
              <a:buFont typeface="Noto Sans Symbols"/>
              <a:buChar char="▪"/>
            </a:pPr>
            <a:r>
              <a:rPr lang="en-US" sz="2310" dirty="0">
                <a:solidFill>
                  <a:srgbClr val="064308"/>
                </a:solidFill>
              </a:rPr>
              <a:t>In most cases, Zach will perform the duties of “tour leader”, which includes: </a:t>
            </a:r>
            <a:endParaRPr dirty="0"/>
          </a:p>
          <a:p>
            <a:pPr marL="381527" lvl="1" indent="-159233">
              <a:lnSpc>
                <a:spcPct val="80000"/>
              </a:lnSpc>
              <a:spcBef>
                <a:spcPts val="211"/>
              </a:spcBef>
              <a:buClr>
                <a:schemeClr val="dk1"/>
              </a:buClr>
              <a:buSzPts val="2000"/>
              <a:buFont typeface="Arial"/>
              <a:buChar char="•"/>
            </a:pPr>
            <a:r>
              <a:rPr lang="en-US" sz="2000" dirty="0">
                <a:solidFill>
                  <a:schemeClr val="dk1"/>
                </a:solidFill>
              </a:rPr>
              <a:t>Setup</a:t>
            </a:r>
            <a:endParaRPr dirty="0"/>
          </a:p>
          <a:p>
            <a:pPr marL="381527" lvl="1" indent="-159233">
              <a:lnSpc>
                <a:spcPct val="80000"/>
              </a:lnSpc>
              <a:spcBef>
                <a:spcPts val="211"/>
              </a:spcBef>
              <a:buClr>
                <a:schemeClr val="dk1"/>
              </a:buClr>
              <a:buSzPts val="2000"/>
              <a:buFont typeface="Arial"/>
              <a:buChar char="•"/>
            </a:pPr>
            <a:r>
              <a:rPr lang="en-US" sz="2000" dirty="0">
                <a:solidFill>
                  <a:schemeClr val="dk1"/>
                </a:solidFill>
              </a:rPr>
              <a:t>meeting the visitors</a:t>
            </a:r>
            <a:endParaRPr dirty="0"/>
          </a:p>
          <a:p>
            <a:pPr marL="381527" lvl="1" indent="-159233">
              <a:lnSpc>
                <a:spcPct val="80000"/>
              </a:lnSpc>
              <a:spcBef>
                <a:spcPts val="211"/>
              </a:spcBef>
              <a:buClr>
                <a:schemeClr val="dk1"/>
              </a:buClr>
              <a:buSzPts val="2000"/>
              <a:buFont typeface="Arial"/>
              <a:buChar char="•"/>
            </a:pPr>
            <a:r>
              <a:rPr lang="en-US" sz="2000" dirty="0">
                <a:solidFill>
                  <a:schemeClr val="dk1"/>
                </a:solidFill>
              </a:rPr>
              <a:t>giving the intro</a:t>
            </a:r>
            <a:endParaRPr dirty="0"/>
          </a:p>
          <a:p>
            <a:pPr marL="381527" lvl="1" indent="-159233">
              <a:lnSpc>
                <a:spcPct val="80000"/>
              </a:lnSpc>
              <a:spcBef>
                <a:spcPts val="211"/>
              </a:spcBef>
              <a:buClr>
                <a:schemeClr val="dk1"/>
              </a:buClr>
              <a:buSzPts val="2000"/>
              <a:buFont typeface="Arial"/>
              <a:buChar char="•"/>
            </a:pPr>
            <a:r>
              <a:rPr lang="en-US" sz="2000" dirty="0">
                <a:solidFill>
                  <a:schemeClr val="dk1"/>
                </a:solidFill>
              </a:rPr>
              <a:t>leading a group through the vaults</a:t>
            </a:r>
            <a:endParaRPr dirty="0"/>
          </a:p>
          <a:p>
            <a:pPr marL="381527" lvl="1" indent="-159233">
              <a:lnSpc>
                <a:spcPct val="80000"/>
              </a:lnSpc>
              <a:spcBef>
                <a:spcPts val="211"/>
              </a:spcBef>
              <a:buClr>
                <a:schemeClr val="dk1"/>
              </a:buClr>
              <a:buSzPts val="2000"/>
              <a:buFont typeface="Arial"/>
              <a:buChar char="•"/>
            </a:pPr>
            <a:r>
              <a:rPr lang="en-US" sz="2000" dirty="0">
                <a:solidFill>
                  <a:schemeClr val="dk1"/>
                </a:solidFill>
              </a:rPr>
              <a:t>questions and further demos</a:t>
            </a:r>
            <a:endParaRPr dirty="0"/>
          </a:p>
          <a:p>
            <a:pPr marL="381527" lvl="1" indent="-159233">
              <a:lnSpc>
                <a:spcPct val="80000"/>
              </a:lnSpc>
              <a:spcBef>
                <a:spcPts val="211"/>
              </a:spcBef>
              <a:buClr>
                <a:schemeClr val="dk1"/>
              </a:buClr>
              <a:buSzPts val="2000"/>
              <a:buFont typeface="Arial"/>
              <a:buChar char="•"/>
            </a:pPr>
            <a:r>
              <a:rPr lang="en-US" sz="2000" dirty="0">
                <a:solidFill>
                  <a:schemeClr val="dk1"/>
                </a:solidFill>
              </a:rPr>
              <a:t>showing visitors out</a:t>
            </a:r>
            <a:endParaRPr dirty="0"/>
          </a:p>
          <a:p>
            <a:pPr marL="381527" lvl="1" indent="-159233">
              <a:lnSpc>
                <a:spcPct val="80000"/>
              </a:lnSpc>
              <a:spcBef>
                <a:spcPts val="211"/>
              </a:spcBef>
              <a:buClr>
                <a:schemeClr val="dk1"/>
              </a:buClr>
              <a:buSzPts val="2000"/>
              <a:buFont typeface="Arial"/>
              <a:buChar char="•"/>
            </a:pPr>
            <a:r>
              <a:rPr lang="en-US" sz="2000" dirty="0">
                <a:solidFill>
                  <a:schemeClr val="dk1"/>
                </a:solidFill>
              </a:rPr>
              <a:t>Cleanup</a:t>
            </a:r>
            <a:endParaRPr dirty="0"/>
          </a:p>
          <a:p>
            <a:pPr marL="189187" indent="-189187">
              <a:lnSpc>
                <a:spcPct val="80000"/>
              </a:lnSpc>
              <a:spcBef>
                <a:spcPts val="1266"/>
              </a:spcBef>
              <a:buClr>
                <a:srgbClr val="064308"/>
              </a:buClr>
              <a:buSzPts val="2310"/>
              <a:buFont typeface="Noto Sans Symbols"/>
              <a:buChar char="▪"/>
            </a:pPr>
            <a:r>
              <a:rPr lang="en-US" sz="2310" dirty="0">
                <a:solidFill>
                  <a:srgbClr val="064308"/>
                </a:solidFill>
              </a:rPr>
              <a:t>Grad students fill the role of “tour guide”, which only involves leading a group through the vaults, takes about 40 minutes, and pays two hours at your hourly rate</a:t>
            </a:r>
            <a:endParaRPr dirty="0"/>
          </a:p>
          <a:p>
            <a:pPr marL="189187" indent="-189187">
              <a:lnSpc>
                <a:spcPct val="80000"/>
              </a:lnSpc>
              <a:spcBef>
                <a:spcPts val="1266"/>
              </a:spcBef>
              <a:buClr>
                <a:srgbClr val="064308"/>
              </a:buClr>
              <a:buSzPts val="2310"/>
              <a:buFont typeface="Noto Sans Symbols"/>
              <a:buChar char="▪"/>
            </a:pPr>
            <a:r>
              <a:rPr lang="en-US" sz="2310" dirty="0">
                <a:solidFill>
                  <a:srgbClr val="064308"/>
                </a:solidFill>
              </a:rPr>
              <a:t>However, sometimes you may have the opportunity to serve as “</a:t>
            </a:r>
            <a:r>
              <a:rPr lang="en-US" sz="2310" b="1" dirty="0">
                <a:solidFill>
                  <a:srgbClr val="064308"/>
                </a:solidFill>
              </a:rPr>
              <a:t>tour leader</a:t>
            </a:r>
            <a:r>
              <a:rPr lang="en-US" sz="2310" dirty="0">
                <a:solidFill>
                  <a:srgbClr val="064308"/>
                </a:solidFill>
              </a:rPr>
              <a:t>”, which pays five hours at your hourly rate for about 2 hours of effort - instructions are on the following slides!</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8"/>
        <p:cNvGrpSpPr/>
        <p:nvPr/>
      </p:nvGrpSpPr>
      <p:grpSpPr>
        <a:xfrm>
          <a:off x="0" y="0"/>
          <a:ext cx="0" cy="0"/>
          <a:chOff x="0" y="0"/>
          <a:chExt cx="0" cy="0"/>
        </a:xfrm>
      </p:grpSpPr>
      <p:sp>
        <p:nvSpPr>
          <p:cNvPr id="299" name="Google Shape;299;p34"/>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400"/>
            </a:pPr>
            <a:r>
              <a:rPr lang="en-US" sz="4400"/>
              <a:t>Tour procedures - preparation</a:t>
            </a:r>
            <a:endParaRPr sz="4400"/>
          </a:p>
        </p:txBody>
      </p:sp>
      <p:sp>
        <p:nvSpPr>
          <p:cNvPr id="300" name="Google Shape;300;p34"/>
          <p:cNvSpPr txBox="1"/>
          <p:nvPr/>
        </p:nvSpPr>
        <p:spPr>
          <a:xfrm>
            <a:off x="2812098" y="1228725"/>
            <a:ext cx="4546600" cy="5410200"/>
          </a:xfrm>
          <a:prstGeom prst="rect">
            <a:avLst/>
          </a:prstGeom>
          <a:noFill/>
          <a:ln>
            <a:noFill/>
          </a:ln>
        </p:spPr>
        <p:txBody>
          <a:bodyPr spcFirstLastPara="1" wrap="square" lIns="91425" tIns="45700" rIns="91425" bIns="45700" anchor="t" anchorCtr="0">
            <a:noAutofit/>
          </a:bodyPr>
          <a:lstStyle/>
          <a:p>
            <a:pPr marL="609600" indent="-609600">
              <a:lnSpc>
                <a:spcPct val="90000"/>
              </a:lnSpc>
              <a:buClr>
                <a:srgbClr val="064308"/>
              </a:buClr>
              <a:buSzPts val="2000"/>
              <a:buFont typeface="Noto Sans Symbols"/>
              <a:buAutoNum type="arabicPeriod"/>
            </a:pPr>
            <a:r>
              <a:rPr lang="en-US" sz="2000" dirty="0">
                <a:solidFill>
                  <a:srgbClr val="064308"/>
                </a:solidFill>
              </a:rPr>
              <a:t>30 minutes before: collect cart of equipment from room 1305 by tower III elevators (Reception has UB-5 key)</a:t>
            </a:r>
            <a:endParaRPr sz="2000" i="1" dirty="0">
              <a:solidFill>
                <a:srgbClr val="064308"/>
              </a:solidFill>
            </a:endParaRPr>
          </a:p>
          <a:p>
            <a:pPr marL="609600" indent="-609600">
              <a:lnSpc>
                <a:spcPct val="90000"/>
              </a:lnSpc>
              <a:spcBef>
                <a:spcPts val="1266"/>
              </a:spcBef>
              <a:buClr>
                <a:srgbClr val="064308"/>
              </a:buClr>
              <a:buSzPts val="2000"/>
              <a:buFont typeface="Noto Sans Symbols"/>
              <a:buAutoNum type="arabicPeriod"/>
            </a:pPr>
            <a:r>
              <a:rPr lang="en-US" sz="2000" dirty="0">
                <a:solidFill>
                  <a:srgbClr val="064308"/>
                </a:solidFill>
              </a:rPr>
              <a:t>Perform safety survey (forms on a clipboard on that cart, in my office, and on tour wiki)</a:t>
            </a:r>
            <a:endParaRPr dirty="0"/>
          </a:p>
          <a:p>
            <a:pPr marL="609600" indent="-609600">
              <a:lnSpc>
                <a:spcPct val="90000"/>
              </a:lnSpc>
              <a:spcBef>
                <a:spcPts val="1266"/>
              </a:spcBef>
              <a:buClr>
                <a:srgbClr val="064308"/>
              </a:buClr>
              <a:buSzPts val="2000"/>
              <a:buFont typeface="Noto Sans Symbols"/>
              <a:buAutoNum type="arabicPeriod"/>
            </a:pPr>
            <a:r>
              <a:rPr lang="en-US" sz="2000" dirty="0">
                <a:solidFill>
                  <a:srgbClr val="064308"/>
                </a:solidFill>
              </a:rPr>
              <a:t>Load up tour introduction </a:t>
            </a:r>
            <a:r>
              <a:rPr lang="en-US" sz="2000" dirty="0" err="1">
                <a:solidFill>
                  <a:srgbClr val="064308"/>
                </a:solidFill>
              </a:rPr>
              <a:t>powerpoint</a:t>
            </a:r>
            <a:r>
              <a:rPr lang="en-US" sz="2000" dirty="0">
                <a:solidFill>
                  <a:srgbClr val="064308"/>
                </a:solidFill>
              </a:rPr>
              <a:t> (on wiki, choose one appropriate for audience)</a:t>
            </a:r>
            <a:endParaRPr dirty="0"/>
          </a:p>
          <a:p>
            <a:pPr marL="609600" indent="-609600">
              <a:lnSpc>
                <a:spcPct val="90000"/>
              </a:lnSpc>
              <a:spcBef>
                <a:spcPts val="1266"/>
              </a:spcBef>
              <a:buClr>
                <a:srgbClr val="064308"/>
              </a:buClr>
              <a:buSzPts val="2000"/>
              <a:buFont typeface="Noto Sans Symbols"/>
              <a:buAutoNum type="arabicPeriod"/>
            </a:pPr>
            <a:r>
              <a:rPr lang="en-US" sz="2000" dirty="0">
                <a:solidFill>
                  <a:srgbClr val="064308"/>
                </a:solidFill>
              </a:rPr>
              <a:t>Make sure venue (e.g. 1300 Auditorium, 1200 Lecture Hall) is clean and neat for visitors</a:t>
            </a:r>
            <a:endParaRPr dirty="0"/>
          </a:p>
        </p:txBody>
      </p:sp>
      <p:pic>
        <p:nvPicPr>
          <p:cNvPr id="301" name="Google Shape;301;p34"/>
          <p:cNvPicPr preferRelativeResize="0"/>
          <p:nvPr/>
        </p:nvPicPr>
        <p:blipFill rotWithShape="1">
          <a:blip r:embed="rId3">
            <a:alphaModFix/>
          </a:blip>
          <a:srcRect/>
          <a:stretch/>
        </p:blipFill>
        <p:spPr>
          <a:xfrm>
            <a:off x="7304723" y="1295401"/>
            <a:ext cx="3363912" cy="2524125"/>
          </a:xfrm>
          <a:prstGeom prst="rect">
            <a:avLst/>
          </a:prstGeom>
          <a:noFill/>
          <a:ln>
            <a:noFill/>
          </a:ln>
        </p:spPr>
      </p:pic>
      <p:pic>
        <p:nvPicPr>
          <p:cNvPr id="302" name="Google Shape;302;p34"/>
          <p:cNvPicPr preferRelativeResize="0"/>
          <p:nvPr/>
        </p:nvPicPr>
        <p:blipFill>
          <a:blip r:embed="rId4">
            <a:alphaModFix/>
          </a:blip>
          <a:stretch>
            <a:fillRect/>
          </a:stretch>
        </p:blipFill>
        <p:spPr>
          <a:xfrm>
            <a:off x="7304726" y="3819525"/>
            <a:ext cx="3363901" cy="25229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sp>
        <p:nvSpPr>
          <p:cNvPr id="307" name="Google Shape;307;p3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000"/>
            </a:pPr>
            <a:r>
              <a:rPr lang="en-US" sz="4000"/>
              <a:t>Tour procedures - during</a:t>
            </a:r>
            <a:endParaRPr/>
          </a:p>
        </p:txBody>
      </p:sp>
      <p:sp>
        <p:nvSpPr>
          <p:cNvPr id="308" name="Google Shape;308;p35"/>
          <p:cNvSpPr txBox="1"/>
          <p:nvPr/>
        </p:nvSpPr>
        <p:spPr>
          <a:xfrm>
            <a:off x="2370138" y="1219200"/>
            <a:ext cx="5046662" cy="5410200"/>
          </a:xfrm>
          <a:prstGeom prst="rect">
            <a:avLst/>
          </a:prstGeom>
          <a:noFill/>
          <a:ln>
            <a:noFill/>
          </a:ln>
        </p:spPr>
        <p:txBody>
          <a:bodyPr spcFirstLastPara="1" wrap="square" lIns="91425" tIns="45700" rIns="91425" bIns="45700" anchor="t" anchorCtr="0">
            <a:noAutofit/>
          </a:bodyPr>
          <a:lstStyle/>
          <a:p>
            <a:pPr marL="457200" lvl="1" indent="-457200">
              <a:lnSpc>
                <a:spcPct val="90000"/>
              </a:lnSpc>
              <a:buClr>
                <a:schemeClr val="dk1"/>
              </a:buClr>
              <a:buSzPts val="2000"/>
              <a:buFont typeface="Arial"/>
              <a:buAutoNum type="arabicPeriod"/>
            </a:pPr>
            <a:r>
              <a:rPr lang="en-US" sz="2000" dirty="0">
                <a:solidFill>
                  <a:schemeClr val="dk1"/>
                </a:solidFill>
              </a:rPr>
              <a:t>You will meet group in the lobby (on weekends/evenings, one tour leader will let them in the door while the other hosts them in the seminar room)</a:t>
            </a:r>
            <a:endParaRPr dirty="0"/>
          </a:p>
          <a:p>
            <a:pPr marL="457200" lvl="1" indent="-457200">
              <a:lnSpc>
                <a:spcPct val="90000"/>
              </a:lnSpc>
              <a:spcBef>
                <a:spcPts val="211"/>
              </a:spcBef>
              <a:buClr>
                <a:schemeClr val="dk1"/>
              </a:buClr>
              <a:buSzPts val="2000"/>
              <a:buFont typeface="Arial"/>
              <a:buAutoNum type="arabicPeriod"/>
            </a:pPr>
            <a:r>
              <a:rPr lang="en-US" sz="2000" dirty="0">
                <a:solidFill>
                  <a:schemeClr val="dk1"/>
                </a:solidFill>
              </a:rPr>
              <a:t>Ask about time limitations, education level(?), collect minor permission form</a:t>
            </a:r>
            <a:endParaRPr sz="2000" i="1" dirty="0">
              <a:solidFill>
                <a:schemeClr val="dk1"/>
              </a:solidFill>
            </a:endParaRPr>
          </a:p>
          <a:p>
            <a:pPr marL="457200" lvl="1" indent="-457200">
              <a:lnSpc>
                <a:spcPct val="90000"/>
              </a:lnSpc>
              <a:spcBef>
                <a:spcPts val="211"/>
              </a:spcBef>
              <a:buClr>
                <a:schemeClr val="dk1"/>
              </a:buClr>
              <a:buSzPts val="2000"/>
              <a:buFont typeface="Arial"/>
              <a:buAutoNum type="arabicPeriod"/>
            </a:pPr>
            <a:r>
              <a:rPr lang="en-US" sz="2000" dirty="0">
                <a:solidFill>
                  <a:schemeClr val="dk1"/>
                </a:solidFill>
              </a:rPr>
              <a:t>Introduction/demos: encourage questions and ask their opinions</a:t>
            </a:r>
            <a:endParaRPr dirty="0"/>
          </a:p>
          <a:p>
            <a:pPr marL="457200" lvl="1" indent="-457200">
              <a:lnSpc>
                <a:spcPct val="90000"/>
              </a:lnSpc>
              <a:spcBef>
                <a:spcPts val="211"/>
              </a:spcBef>
              <a:buClr>
                <a:schemeClr val="dk1"/>
              </a:buClr>
              <a:buSzPts val="2000"/>
              <a:buFont typeface="Arial"/>
              <a:buAutoNum type="arabicPeriod"/>
            </a:pPr>
            <a:r>
              <a:rPr lang="en-US" sz="2000" dirty="0">
                <a:solidFill>
                  <a:schemeClr val="dk1"/>
                </a:solidFill>
              </a:rPr>
              <a:t>Provide copies of the safety survey to all guides assisting you, answer any questions</a:t>
            </a:r>
            <a:endParaRPr dirty="0"/>
          </a:p>
          <a:p>
            <a:pPr marL="457200" lvl="1" indent="-457200">
              <a:lnSpc>
                <a:spcPct val="90000"/>
              </a:lnSpc>
              <a:spcBef>
                <a:spcPts val="211"/>
              </a:spcBef>
              <a:buClr>
                <a:schemeClr val="dk1"/>
              </a:buClr>
              <a:buSzPts val="2000"/>
              <a:buFont typeface="Arial"/>
              <a:buAutoNum type="arabicPeriod"/>
            </a:pPr>
            <a:r>
              <a:rPr lang="en-US" sz="2000" dirty="0">
                <a:solidFill>
                  <a:schemeClr val="dk1"/>
                </a:solidFill>
              </a:rPr>
              <a:t>Tour: split into groups ≤12, stagger starting location (control room, EHB…)</a:t>
            </a:r>
            <a:endParaRPr dirty="0"/>
          </a:p>
          <a:p>
            <a:pPr marL="457200" lvl="1" indent="-457200">
              <a:lnSpc>
                <a:spcPct val="90000"/>
              </a:lnSpc>
              <a:spcBef>
                <a:spcPts val="211"/>
              </a:spcBef>
              <a:buClr>
                <a:schemeClr val="dk1"/>
              </a:buClr>
              <a:buSzPts val="2000"/>
              <a:buFont typeface="Arial"/>
              <a:buAutoNum type="arabicPeriod"/>
            </a:pPr>
            <a:r>
              <a:rPr lang="en-US" sz="2000" dirty="0">
                <a:solidFill>
                  <a:schemeClr val="dk1"/>
                </a:solidFill>
              </a:rPr>
              <a:t>Return to starting location, invite remaining questions, more demos?</a:t>
            </a:r>
            <a:endParaRPr dirty="0"/>
          </a:p>
          <a:p>
            <a:pPr marL="457200" lvl="1" indent="-457200">
              <a:lnSpc>
                <a:spcPct val="90000"/>
              </a:lnSpc>
              <a:spcBef>
                <a:spcPts val="211"/>
              </a:spcBef>
              <a:buClr>
                <a:schemeClr val="dk1"/>
              </a:buClr>
              <a:buSzPts val="2000"/>
              <a:buFont typeface="Arial"/>
              <a:buAutoNum type="arabicPeriod"/>
            </a:pPr>
            <a:r>
              <a:rPr lang="en-US" sz="2000" dirty="0">
                <a:solidFill>
                  <a:schemeClr val="dk1"/>
                </a:solidFill>
              </a:rPr>
              <a:t>Provide Zach’s card if guests want further info, escort group out</a:t>
            </a:r>
            <a:endParaRPr sz="2000" dirty="0">
              <a:solidFill>
                <a:schemeClr val="dk1"/>
              </a:solidFill>
            </a:endParaRPr>
          </a:p>
        </p:txBody>
      </p:sp>
      <p:pic>
        <p:nvPicPr>
          <p:cNvPr id="309" name="Google Shape;309;p35"/>
          <p:cNvPicPr preferRelativeResize="0"/>
          <p:nvPr/>
        </p:nvPicPr>
        <p:blipFill rotWithShape="1">
          <a:blip r:embed="rId3">
            <a:alphaModFix/>
          </a:blip>
          <a:srcRect/>
          <a:stretch/>
        </p:blipFill>
        <p:spPr>
          <a:xfrm>
            <a:off x="7416800" y="1219200"/>
            <a:ext cx="2844800" cy="4267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3"/>
        <p:cNvGrpSpPr/>
        <p:nvPr/>
      </p:nvGrpSpPr>
      <p:grpSpPr>
        <a:xfrm>
          <a:off x="0" y="0"/>
          <a:ext cx="0" cy="0"/>
          <a:chOff x="0" y="0"/>
          <a:chExt cx="0" cy="0"/>
        </a:xfrm>
      </p:grpSpPr>
      <p:sp>
        <p:nvSpPr>
          <p:cNvPr id="314" name="Google Shape;314;p3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3300"/>
            </a:pPr>
            <a:r>
              <a:rPr lang="en-US"/>
              <a:t>The right introduction for the audience</a:t>
            </a:r>
            <a:endParaRPr/>
          </a:p>
        </p:txBody>
      </p:sp>
      <p:sp>
        <p:nvSpPr>
          <p:cNvPr id="315" name="Google Shape;315;p36"/>
          <p:cNvSpPr txBox="1"/>
          <p:nvPr/>
        </p:nvSpPr>
        <p:spPr>
          <a:xfrm>
            <a:off x="2159000" y="1193800"/>
            <a:ext cx="5505450" cy="4876800"/>
          </a:xfrm>
          <a:prstGeom prst="rect">
            <a:avLst/>
          </a:prstGeom>
          <a:noFill/>
          <a:ln>
            <a:noFill/>
          </a:ln>
        </p:spPr>
        <p:txBody>
          <a:bodyPr spcFirstLastPara="1" wrap="square" lIns="91425" tIns="45700" rIns="91425" bIns="45700" anchor="t" anchorCtr="0">
            <a:noAutofit/>
          </a:bodyPr>
          <a:lstStyle/>
          <a:p>
            <a:pPr marL="189187" indent="-189187">
              <a:lnSpc>
                <a:spcPct val="90000"/>
              </a:lnSpc>
              <a:buClr>
                <a:srgbClr val="064308"/>
              </a:buClr>
              <a:buSzPts val="2310"/>
              <a:buFont typeface="Noto Sans Symbols"/>
              <a:buChar char="▪"/>
            </a:pPr>
            <a:r>
              <a:rPr lang="en-US" sz="2310" dirty="0">
                <a:solidFill>
                  <a:srgbClr val="064308"/>
                </a:solidFill>
              </a:rPr>
              <a:t>Know your audience! There are tour introductions for each on the wiki</a:t>
            </a:r>
            <a:endParaRPr dirty="0"/>
          </a:p>
          <a:p>
            <a:pPr marL="381527" lvl="1" indent="-159233">
              <a:lnSpc>
                <a:spcPct val="90000"/>
              </a:lnSpc>
              <a:spcBef>
                <a:spcPts val="211"/>
              </a:spcBef>
              <a:buClr>
                <a:schemeClr val="dk1"/>
              </a:buClr>
              <a:buSzPts val="2000"/>
              <a:buFont typeface="Arial"/>
              <a:buChar char="•"/>
            </a:pPr>
            <a:r>
              <a:rPr lang="en-US" sz="2000" dirty="0">
                <a:solidFill>
                  <a:schemeClr val="dk1"/>
                </a:solidFill>
              </a:rPr>
              <a:t>Young Students</a:t>
            </a:r>
            <a:endParaRPr dirty="0"/>
          </a:p>
          <a:p>
            <a:pPr marL="381527" lvl="1" indent="-159233">
              <a:lnSpc>
                <a:spcPct val="90000"/>
              </a:lnSpc>
              <a:spcBef>
                <a:spcPts val="211"/>
              </a:spcBef>
              <a:buClr>
                <a:schemeClr val="dk1"/>
              </a:buClr>
              <a:buSzPts val="2000"/>
              <a:buFont typeface="Arial"/>
              <a:buChar char="•"/>
            </a:pPr>
            <a:r>
              <a:rPr lang="en-US" sz="2000" dirty="0">
                <a:solidFill>
                  <a:schemeClr val="dk1"/>
                </a:solidFill>
              </a:rPr>
              <a:t>General Public</a:t>
            </a:r>
            <a:endParaRPr dirty="0"/>
          </a:p>
          <a:p>
            <a:pPr marL="381527" lvl="1" indent="-159233">
              <a:lnSpc>
                <a:spcPct val="90000"/>
              </a:lnSpc>
              <a:spcBef>
                <a:spcPts val="211"/>
              </a:spcBef>
              <a:buClr>
                <a:schemeClr val="dk1"/>
              </a:buClr>
              <a:buSzPts val="2000"/>
              <a:buFont typeface="Arial"/>
              <a:buChar char="•"/>
            </a:pPr>
            <a:r>
              <a:rPr lang="en-US" sz="2000" dirty="0">
                <a:solidFill>
                  <a:schemeClr val="dk1"/>
                </a:solidFill>
              </a:rPr>
              <a:t>Science students: High school / Undergrads</a:t>
            </a:r>
            <a:endParaRPr dirty="0"/>
          </a:p>
          <a:p>
            <a:pPr marL="189187" indent="-189187">
              <a:lnSpc>
                <a:spcPct val="90000"/>
              </a:lnSpc>
              <a:spcBef>
                <a:spcPts val="1266"/>
              </a:spcBef>
              <a:buClr>
                <a:srgbClr val="064308"/>
              </a:buClr>
              <a:buSzPts val="2310"/>
              <a:buFont typeface="Noto Sans Symbols"/>
              <a:buChar char="▪"/>
            </a:pPr>
            <a:r>
              <a:rPr lang="en-US" sz="2310" dirty="0">
                <a:solidFill>
                  <a:srgbClr val="064308"/>
                </a:solidFill>
              </a:rPr>
              <a:t>Simpler explanations must still use the correct science!</a:t>
            </a:r>
            <a:endParaRPr dirty="0"/>
          </a:p>
          <a:p>
            <a:pPr marL="189187" indent="-189187">
              <a:lnSpc>
                <a:spcPct val="90000"/>
              </a:lnSpc>
              <a:spcBef>
                <a:spcPts val="1266"/>
              </a:spcBef>
              <a:buClr>
                <a:srgbClr val="064308"/>
              </a:buClr>
              <a:buSzPts val="2310"/>
              <a:buFont typeface="Noto Sans Symbols"/>
              <a:buChar char="▪"/>
            </a:pPr>
            <a:r>
              <a:rPr lang="en-US" sz="2310" dirty="0">
                <a:solidFill>
                  <a:srgbClr val="064308"/>
                </a:solidFill>
              </a:rPr>
              <a:t>Consider what terms need to be defined, or can be dropped (e.g. General Public and Young Students talks don’t introduce isotopes)</a:t>
            </a:r>
            <a:endParaRPr dirty="0"/>
          </a:p>
          <a:p>
            <a:pPr marL="189187" indent="-189187">
              <a:lnSpc>
                <a:spcPct val="90000"/>
              </a:lnSpc>
              <a:spcBef>
                <a:spcPts val="1266"/>
              </a:spcBef>
              <a:buClr>
                <a:srgbClr val="064308"/>
              </a:buClr>
              <a:buSzPts val="2310"/>
              <a:buFont typeface="Noto Sans Symbols"/>
              <a:buChar char="▪"/>
            </a:pPr>
            <a:r>
              <a:rPr lang="en-US" sz="2310" dirty="0">
                <a:solidFill>
                  <a:srgbClr val="064308"/>
                </a:solidFill>
              </a:rPr>
              <a:t>Consider what should each audience hear about FRIB: the “take-home message” </a:t>
            </a:r>
            <a:endParaRPr dirty="0"/>
          </a:p>
        </p:txBody>
      </p:sp>
      <p:pic>
        <p:nvPicPr>
          <p:cNvPr id="316" name="Google Shape;316;p36"/>
          <p:cNvPicPr preferRelativeResize="0"/>
          <p:nvPr/>
        </p:nvPicPr>
        <p:blipFill rotWithShape="1">
          <a:blip r:embed="rId3">
            <a:alphaModFix/>
          </a:blip>
          <a:srcRect l="32540" r="29365"/>
          <a:stretch/>
        </p:blipFill>
        <p:spPr>
          <a:xfrm>
            <a:off x="7664450" y="1253384"/>
            <a:ext cx="3276290" cy="48292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0"/>
        <p:cNvGrpSpPr/>
        <p:nvPr/>
      </p:nvGrpSpPr>
      <p:grpSpPr>
        <a:xfrm>
          <a:off x="0" y="0"/>
          <a:ext cx="0" cy="0"/>
          <a:chOff x="0" y="0"/>
          <a:chExt cx="0" cy="0"/>
        </a:xfrm>
      </p:grpSpPr>
      <p:sp>
        <p:nvSpPr>
          <p:cNvPr id="321" name="Google Shape;321;p3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400"/>
            </a:pPr>
            <a:r>
              <a:rPr lang="en-US" sz="4400"/>
              <a:t>Demonstrations</a:t>
            </a:r>
            <a:endParaRPr sz="3600"/>
          </a:p>
        </p:txBody>
      </p:sp>
      <p:sp>
        <p:nvSpPr>
          <p:cNvPr id="322" name="Google Shape;322;p37"/>
          <p:cNvSpPr txBox="1"/>
          <p:nvPr/>
        </p:nvSpPr>
        <p:spPr>
          <a:xfrm>
            <a:off x="2367756" y="1430551"/>
            <a:ext cx="4002088" cy="3769858"/>
          </a:xfrm>
          <a:prstGeom prst="rect">
            <a:avLst/>
          </a:prstGeom>
          <a:noFill/>
          <a:ln>
            <a:noFill/>
          </a:ln>
        </p:spPr>
        <p:txBody>
          <a:bodyPr spcFirstLastPara="1" wrap="square" lIns="91425" tIns="45700" rIns="91425" bIns="45700" anchor="t" anchorCtr="0">
            <a:noAutofit/>
          </a:bodyPr>
          <a:lstStyle/>
          <a:p>
            <a:pPr marL="189187" indent="-189187">
              <a:lnSpc>
                <a:spcPct val="80000"/>
              </a:lnSpc>
              <a:buClr>
                <a:srgbClr val="064308"/>
              </a:buClr>
              <a:buSzPts val="2000"/>
            </a:pPr>
            <a:r>
              <a:rPr lang="en-US" sz="2000" dirty="0">
                <a:solidFill>
                  <a:srgbClr val="064308"/>
                </a:solidFill>
              </a:rPr>
              <a:t>In order of priority:</a:t>
            </a:r>
            <a:endParaRPr dirty="0"/>
          </a:p>
          <a:p>
            <a:pPr marL="189187" indent="-189187">
              <a:lnSpc>
                <a:spcPct val="80000"/>
              </a:lnSpc>
              <a:spcBef>
                <a:spcPts val="1266"/>
              </a:spcBef>
              <a:buClr>
                <a:srgbClr val="064308"/>
              </a:buClr>
              <a:buSzPts val="2000"/>
              <a:buFont typeface="Noto Sans Symbols"/>
              <a:buChar char="▪"/>
            </a:pPr>
            <a:r>
              <a:rPr lang="en-US" sz="2000" dirty="0">
                <a:solidFill>
                  <a:srgbClr val="064308"/>
                </a:solidFill>
              </a:rPr>
              <a:t>Fragmentation/rare isotope production with Marble Nuclei</a:t>
            </a:r>
            <a:endParaRPr dirty="0"/>
          </a:p>
          <a:p>
            <a:pPr marL="189186" indent="-189186">
              <a:lnSpc>
                <a:spcPct val="80000"/>
              </a:lnSpc>
              <a:spcBef>
                <a:spcPts val="1266"/>
              </a:spcBef>
              <a:buClr>
                <a:srgbClr val="064308"/>
              </a:buClr>
              <a:buSzPts val="2000"/>
              <a:buFont typeface="Noto Sans Symbols"/>
              <a:buChar char="▪"/>
            </a:pPr>
            <a:r>
              <a:rPr lang="en-US" sz="2000" dirty="0">
                <a:solidFill>
                  <a:srgbClr val="064308"/>
                </a:solidFill>
              </a:rPr>
              <a:t>“Shadow box” with mystery object inside: how do you measure an invisible thing?</a:t>
            </a:r>
            <a:endParaRPr sz="2000" dirty="0">
              <a:solidFill>
                <a:srgbClr val="064308"/>
              </a:solidFill>
            </a:endParaRPr>
          </a:p>
          <a:p>
            <a:pPr marL="228600" indent="-241300">
              <a:lnSpc>
                <a:spcPct val="80000"/>
              </a:lnSpc>
              <a:spcBef>
                <a:spcPts val="1266"/>
              </a:spcBef>
              <a:buClr>
                <a:srgbClr val="064308"/>
              </a:buClr>
              <a:buSzPts val="2000"/>
              <a:buFont typeface="Noto Sans Symbols"/>
              <a:buChar char="▪"/>
            </a:pPr>
            <a:r>
              <a:rPr lang="en-US" sz="2000" dirty="0">
                <a:solidFill>
                  <a:srgbClr val="064308"/>
                </a:solidFill>
              </a:rPr>
              <a:t>Scintillator Plastic (an example of a particle detector)</a:t>
            </a:r>
            <a:endParaRPr dirty="0"/>
          </a:p>
          <a:p>
            <a:pPr marL="189187" indent="-189187">
              <a:lnSpc>
                <a:spcPct val="80000"/>
              </a:lnSpc>
              <a:spcBef>
                <a:spcPts val="1266"/>
              </a:spcBef>
              <a:buClr>
                <a:srgbClr val="064308"/>
              </a:buClr>
              <a:buSzPts val="2000"/>
              <a:buFont typeface="Noto Sans Symbols"/>
              <a:buChar char="▪"/>
            </a:pPr>
            <a:r>
              <a:rPr lang="en-US" sz="2000" dirty="0">
                <a:solidFill>
                  <a:srgbClr val="064308"/>
                </a:solidFill>
              </a:rPr>
              <a:t>Conducting copper wire vs. Superconducting niobium-titanium wire</a:t>
            </a:r>
            <a:endParaRPr dirty="0"/>
          </a:p>
          <a:p>
            <a:pPr marL="189187" indent="-189187">
              <a:lnSpc>
                <a:spcPct val="80000"/>
              </a:lnSpc>
              <a:spcBef>
                <a:spcPts val="1266"/>
              </a:spcBef>
              <a:buClr>
                <a:srgbClr val="064308"/>
              </a:buClr>
              <a:buSzPts val="2000"/>
              <a:buFont typeface="Noto Sans Symbols"/>
              <a:buChar char="▪"/>
            </a:pPr>
            <a:r>
              <a:rPr lang="en-US" sz="2000" dirty="0">
                <a:solidFill>
                  <a:srgbClr val="064308"/>
                </a:solidFill>
              </a:rPr>
              <a:t>Geiger counter: cosmic rays, </a:t>
            </a:r>
            <a:r>
              <a:rPr lang="en-US" sz="2000" dirty="0" err="1">
                <a:solidFill>
                  <a:srgbClr val="064308"/>
                </a:solidFill>
              </a:rPr>
              <a:t>Fiestaware</a:t>
            </a:r>
            <a:r>
              <a:rPr lang="en-US" sz="2000" dirty="0">
                <a:solidFill>
                  <a:srgbClr val="064308"/>
                </a:solidFill>
              </a:rPr>
              <a:t>, shielding (do not let visitors handle these)</a:t>
            </a:r>
            <a:endParaRPr dirty="0"/>
          </a:p>
          <a:p>
            <a:pPr marL="189187" indent="-189187">
              <a:lnSpc>
                <a:spcPct val="80000"/>
              </a:lnSpc>
              <a:spcBef>
                <a:spcPts val="1266"/>
              </a:spcBef>
              <a:buClr>
                <a:srgbClr val="064308"/>
              </a:buClr>
              <a:buSzPts val="2000"/>
              <a:buFont typeface="Noto Sans Symbols"/>
              <a:buChar char="▪"/>
            </a:pPr>
            <a:r>
              <a:rPr lang="en-US" sz="2000" dirty="0">
                <a:solidFill>
                  <a:srgbClr val="064308"/>
                </a:solidFill>
              </a:rPr>
              <a:t>Other suggestions?</a:t>
            </a:r>
            <a:endParaRPr dirty="0"/>
          </a:p>
        </p:txBody>
      </p:sp>
      <p:pic>
        <p:nvPicPr>
          <p:cNvPr id="323" name="Google Shape;323;p37"/>
          <p:cNvPicPr preferRelativeResize="0"/>
          <p:nvPr/>
        </p:nvPicPr>
        <p:blipFill>
          <a:blip r:embed="rId3">
            <a:alphaModFix/>
          </a:blip>
          <a:stretch>
            <a:fillRect/>
          </a:stretch>
        </p:blipFill>
        <p:spPr>
          <a:xfrm>
            <a:off x="7035801" y="3406876"/>
            <a:ext cx="3276600" cy="2889437"/>
          </a:xfrm>
          <a:prstGeom prst="rect">
            <a:avLst/>
          </a:prstGeom>
          <a:noFill/>
          <a:ln>
            <a:noFill/>
          </a:ln>
        </p:spPr>
      </p:pic>
      <p:pic>
        <p:nvPicPr>
          <p:cNvPr id="324" name="Google Shape;324;p37"/>
          <p:cNvPicPr preferRelativeResize="0"/>
          <p:nvPr/>
        </p:nvPicPr>
        <p:blipFill rotWithShape="1">
          <a:blip r:embed="rId4">
            <a:alphaModFix/>
          </a:blip>
          <a:srcRect/>
          <a:stretch/>
        </p:blipFill>
        <p:spPr>
          <a:xfrm>
            <a:off x="7035800" y="1200150"/>
            <a:ext cx="3276600" cy="24574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8"/>
        <p:cNvGrpSpPr/>
        <p:nvPr/>
      </p:nvGrpSpPr>
      <p:grpSpPr>
        <a:xfrm>
          <a:off x="0" y="0"/>
          <a:ext cx="0" cy="0"/>
          <a:chOff x="0" y="0"/>
          <a:chExt cx="0" cy="0"/>
        </a:xfrm>
      </p:grpSpPr>
      <p:sp>
        <p:nvSpPr>
          <p:cNvPr id="329" name="Google Shape;329;p39"/>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000"/>
            </a:pPr>
            <a:r>
              <a:rPr lang="en-US" sz="4000"/>
              <a:t>Tour procedures - Cleanup</a:t>
            </a:r>
            <a:endParaRPr/>
          </a:p>
        </p:txBody>
      </p:sp>
      <p:sp>
        <p:nvSpPr>
          <p:cNvPr id="330" name="Google Shape;330;p39"/>
          <p:cNvSpPr txBox="1"/>
          <p:nvPr/>
        </p:nvSpPr>
        <p:spPr>
          <a:xfrm>
            <a:off x="2387601" y="1371600"/>
            <a:ext cx="4427537" cy="5410200"/>
          </a:xfrm>
          <a:prstGeom prst="rect">
            <a:avLst/>
          </a:prstGeom>
          <a:noFill/>
          <a:ln>
            <a:noFill/>
          </a:ln>
        </p:spPr>
        <p:txBody>
          <a:bodyPr spcFirstLastPara="1" wrap="square" lIns="91425" tIns="45700" rIns="91425" bIns="45700" anchor="t" anchorCtr="0">
            <a:noAutofit/>
          </a:bodyPr>
          <a:lstStyle/>
          <a:p>
            <a:pPr marL="347663" lvl="1" indent="-347663">
              <a:lnSpc>
                <a:spcPct val="90000"/>
              </a:lnSpc>
              <a:buClr>
                <a:schemeClr val="dk1"/>
              </a:buClr>
              <a:buSzPts val="2400"/>
              <a:buFont typeface="Arial"/>
              <a:buAutoNum type="arabicPeriod"/>
            </a:pPr>
            <a:r>
              <a:rPr lang="en-US" sz="2400" dirty="0">
                <a:solidFill>
                  <a:schemeClr val="dk1"/>
                </a:solidFill>
              </a:rPr>
              <a:t>Replace things in outreach closet</a:t>
            </a:r>
            <a:endParaRPr dirty="0"/>
          </a:p>
          <a:p>
            <a:pPr marL="347663" lvl="1" indent="-347663">
              <a:lnSpc>
                <a:spcPct val="90000"/>
              </a:lnSpc>
              <a:spcBef>
                <a:spcPts val="211"/>
              </a:spcBef>
              <a:buClr>
                <a:schemeClr val="dk1"/>
              </a:buClr>
              <a:buSzPts val="2400"/>
              <a:buFont typeface="Arial"/>
              <a:buAutoNum type="arabicPeriod"/>
            </a:pPr>
            <a:r>
              <a:rPr lang="en-US" sz="2400" dirty="0">
                <a:solidFill>
                  <a:schemeClr val="dk1"/>
                </a:solidFill>
              </a:rPr>
              <a:t>Make sure venue (e.g. Seminar Room or Lecture Hall) is clean</a:t>
            </a:r>
            <a:endParaRPr dirty="0"/>
          </a:p>
          <a:p>
            <a:pPr marL="347663" lvl="1" indent="-347663">
              <a:lnSpc>
                <a:spcPct val="90000"/>
              </a:lnSpc>
              <a:spcBef>
                <a:spcPts val="211"/>
              </a:spcBef>
              <a:buClr>
                <a:schemeClr val="dk1"/>
              </a:buClr>
              <a:buSzPts val="2400"/>
              <a:buFont typeface="Arial"/>
              <a:buAutoNum type="arabicPeriod"/>
            </a:pPr>
            <a:r>
              <a:rPr lang="en-US" sz="2400" dirty="0" err="1">
                <a:solidFill>
                  <a:schemeClr val="dk1"/>
                </a:solidFill>
              </a:rPr>
              <a:t>Payslip</a:t>
            </a:r>
            <a:r>
              <a:rPr lang="en-US" sz="2400" dirty="0">
                <a:solidFill>
                  <a:schemeClr val="dk1"/>
                </a:solidFill>
              </a:rPr>
              <a:t>, survey form, and permission slips (all on wiki) in Zach’s mailbox</a:t>
            </a:r>
            <a:endParaRPr dirty="0"/>
          </a:p>
          <a:p>
            <a:pPr marL="347663" lvl="1" indent="-347663">
              <a:lnSpc>
                <a:spcPct val="90000"/>
              </a:lnSpc>
              <a:spcBef>
                <a:spcPts val="211"/>
              </a:spcBef>
              <a:buClr>
                <a:schemeClr val="dk1"/>
              </a:buClr>
              <a:buSzPts val="2400"/>
              <a:buFont typeface="Arial"/>
              <a:buAutoNum type="arabicPeriod"/>
            </a:pPr>
            <a:r>
              <a:rPr lang="en-US" sz="2400" dirty="0">
                <a:solidFill>
                  <a:schemeClr val="dk1"/>
                </a:solidFill>
              </a:rPr>
              <a:t>Submit questions for FAQ on wiki</a:t>
            </a:r>
            <a:endParaRPr dirty="0"/>
          </a:p>
        </p:txBody>
      </p:sp>
      <p:pic>
        <p:nvPicPr>
          <p:cNvPr id="331" name="Google Shape;331;p39"/>
          <p:cNvPicPr preferRelativeResize="0"/>
          <p:nvPr/>
        </p:nvPicPr>
        <p:blipFill rotWithShape="1">
          <a:blip r:embed="rId3">
            <a:alphaModFix/>
          </a:blip>
          <a:srcRect/>
          <a:stretch/>
        </p:blipFill>
        <p:spPr>
          <a:xfrm>
            <a:off x="6880225" y="1447801"/>
            <a:ext cx="3363912" cy="2524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
        <p:cNvGrpSpPr/>
        <p:nvPr/>
      </p:nvGrpSpPr>
      <p:grpSpPr>
        <a:xfrm>
          <a:off x="0" y="0"/>
          <a:ext cx="0" cy="0"/>
          <a:chOff x="0" y="0"/>
          <a:chExt cx="0" cy="0"/>
        </a:xfrm>
      </p:grpSpPr>
      <p:sp>
        <p:nvSpPr>
          <p:cNvPr id="78" name="Google Shape;78;p8"/>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000"/>
            </a:pPr>
            <a:r>
              <a:rPr lang="en-US" sz="4000" dirty="0"/>
              <a:t>Comments from tour groups</a:t>
            </a:r>
            <a:endParaRPr sz="4000" dirty="0"/>
          </a:p>
        </p:txBody>
      </p:sp>
      <p:sp>
        <p:nvSpPr>
          <p:cNvPr id="79" name="Google Shape;79;p8"/>
          <p:cNvSpPr txBox="1">
            <a:spLocks noGrp="1"/>
          </p:cNvSpPr>
          <p:nvPr>
            <p:ph type="body" idx="4294967295"/>
          </p:nvPr>
        </p:nvSpPr>
        <p:spPr>
          <a:xfrm>
            <a:off x="1930400" y="1337123"/>
            <a:ext cx="5334000" cy="5418137"/>
          </a:xfrm>
          <a:prstGeom prst="rect">
            <a:avLst/>
          </a:prstGeom>
          <a:noFill/>
          <a:ln>
            <a:noFill/>
          </a:ln>
        </p:spPr>
        <p:txBody>
          <a:bodyPr spcFirstLastPara="1" wrap="square" lIns="91425" tIns="45700" rIns="91425" bIns="45700" anchor="t" anchorCtr="0">
            <a:noAutofit/>
          </a:bodyPr>
          <a:lstStyle/>
          <a:p>
            <a:pPr>
              <a:lnSpc>
                <a:spcPct val="80000"/>
              </a:lnSpc>
              <a:buClr>
                <a:srgbClr val="064308"/>
              </a:buClr>
              <a:buSzPts val="2000"/>
            </a:pPr>
            <a:r>
              <a:rPr lang="en-US" sz="2000" i="1" dirty="0">
                <a:solidFill>
                  <a:srgbClr val="064308"/>
                </a:solidFill>
              </a:rPr>
              <a:t>“Several members of our groups commented that it was </a:t>
            </a:r>
            <a:r>
              <a:rPr lang="en-US" sz="2000" b="1" i="1" dirty="0">
                <a:solidFill>
                  <a:srgbClr val="064308"/>
                </a:solidFill>
              </a:rPr>
              <a:t>the best tour </a:t>
            </a:r>
            <a:r>
              <a:rPr lang="en-US" sz="2000" i="1" dirty="0">
                <a:solidFill>
                  <a:srgbClr val="064308"/>
                </a:solidFill>
              </a:rPr>
              <a:t>that they have had at MSU.”</a:t>
            </a:r>
            <a:endParaRPr sz="2310" dirty="0">
              <a:solidFill>
                <a:srgbClr val="064308"/>
              </a:solidFill>
            </a:endParaRPr>
          </a:p>
          <a:p>
            <a:pPr>
              <a:lnSpc>
                <a:spcPct val="80000"/>
              </a:lnSpc>
              <a:spcBef>
                <a:spcPts val="1266"/>
              </a:spcBef>
              <a:buClr>
                <a:srgbClr val="064308"/>
              </a:buClr>
              <a:buSzPts val="2000"/>
            </a:pPr>
            <a:r>
              <a:rPr lang="en-US" sz="2000" i="1" dirty="0">
                <a:solidFill>
                  <a:srgbClr val="064308"/>
                </a:solidFill>
              </a:rPr>
              <a:t>“Zach and the graduate students were awesome. This is the 4th time I've brought a class group. It has been better every time and this was easily the most organized and presented tour we have taken to date. We </a:t>
            </a:r>
            <a:r>
              <a:rPr lang="en-US" sz="2000" b="1" i="1" dirty="0">
                <a:solidFill>
                  <a:srgbClr val="064308"/>
                </a:solidFill>
              </a:rPr>
              <a:t>look forward to coming back </a:t>
            </a:r>
            <a:r>
              <a:rPr lang="en-US" sz="2000" i="1" dirty="0">
                <a:solidFill>
                  <a:srgbClr val="064308"/>
                </a:solidFill>
              </a:rPr>
              <a:t>again!”</a:t>
            </a:r>
            <a:endParaRPr sz="2310" dirty="0">
              <a:solidFill>
                <a:srgbClr val="064308"/>
              </a:solidFill>
            </a:endParaRPr>
          </a:p>
          <a:p>
            <a:pPr>
              <a:lnSpc>
                <a:spcPct val="80000"/>
              </a:lnSpc>
              <a:spcBef>
                <a:spcPts val="1266"/>
              </a:spcBef>
              <a:buClr>
                <a:srgbClr val="064308"/>
              </a:buClr>
              <a:buSzPts val="2000"/>
            </a:pPr>
            <a:r>
              <a:rPr lang="en-US" sz="2000" i="1" dirty="0">
                <a:solidFill>
                  <a:srgbClr val="064308"/>
                </a:solidFill>
              </a:rPr>
              <a:t>“The chaperones were beyond thrilled with our visit and stated they would gladly come again. The students were in awe and felt like they were respected for their intelligence. A few </a:t>
            </a:r>
            <a:r>
              <a:rPr lang="en-US" sz="2000" b="1" i="1" dirty="0">
                <a:solidFill>
                  <a:srgbClr val="064308"/>
                </a:solidFill>
              </a:rPr>
              <a:t>students even said they wanted to be nuclear scientists AND go to MSU</a:t>
            </a:r>
            <a:r>
              <a:rPr lang="en-US" sz="2000" i="1" dirty="0">
                <a:solidFill>
                  <a:srgbClr val="064308"/>
                </a:solidFill>
              </a:rPr>
              <a:t>.”</a:t>
            </a:r>
            <a:endParaRPr sz="2310" dirty="0">
              <a:solidFill>
                <a:srgbClr val="064308"/>
              </a:solidFill>
            </a:endParaRPr>
          </a:p>
          <a:p>
            <a:pPr>
              <a:lnSpc>
                <a:spcPct val="90000"/>
              </a:lnSpc>
              <a:spcBef>
                <a:spcPts val="1266"/>
              </a:spcBef>
              <a:buClr>
                <a:srgbClr val="064308"/>
              </a:buClr>
              <a:buSzPts val="1600"/>
            </a:pPr>
            <a:endParaRPr sz="1600" dirty="0">
              <a:solidFill>
                <a:srgbClr val="064308"/>
              </a:solidFill>
            </a:endParaRPr>
          </a:p>
        </p:txBody>
      </p:sp>
      <p:sp>
        <p:nvSpPr>
          <p:cNvPr id="80" name="Google Shape;80;p8"/>
          <p:cNvSpPr/>
          <p:nvPr/>
        </p:nvSpPr>
        <p:spPr>
          <a:xfrm>
            <a:off x="1930400" y="5867400"/>
            <a:ext cx="9144000" cy="387798"/>
          </a:xfrm>
          <a:prstGeom prst="rect">
            <a:avLst/>
          </a:prstGeom>
          <a:noFill/>
          <a:ln>
            <a:noFill/>
          </a:ln>
        </p:spPr>
        <p:txBody>
          <a:bodyPr spcFirstLastPara="1" wrap="square" lIns="91425" tIns="45700" rIns="91425" bIns="45700" anchor="t" anchorCtr="0">
            <a:spAutoFit/>
          </a:bodyPr>
          <a:lstStyle/>
          <a:p>
            <a:pPr algn="ctr">
              <a:lnSpc>
                <a:spcPct val="80000"/>
              </a:lnSpc>
              <a:buClr>
                <a:srgbClr val="B81414"/>
              </a:buClr>
              <a:buSzPts val="2400"/>
            </a:pPr>
            <a:r>
              <a:rPr lang="en-US" sz="2400">
                <a:solidFill>
                  <a:srgbClr val="B81414"/>
                </a:solidFill>
              </a:rPr>
              <a:t>&gt; 90% of tour groups rated the tour a 5 out of 5</a:t>
            </a:r>
            <a:endParaRPr/>
          </a:p>
        </p:txBody>
      </p:sp>
      <p:pic>
        <p:nvPicPr>
          <p:cNvPr id="81" name="Google Shape;81;p8"/>
          <p:cNvPicPr preferRelativeResize="0"/>
          <p:nvPr/>
        </p:nvPicPr>
        <p:blipFill rotWithShape="1">
          <a:blip r:embed="rId3">
            <a:alphaModFix/>
          </a:blip>
          <a:srcRect b="17006"/>
          <a:stretch/>
        </p:blipFill>
        <p:spPr>
          <a:xfrm>
            <a:off x="7615382" y="1337123"/>
            <a:ext cx="3459018" cy="2153082"/>
          </a:xfrm>
          <a:prstGeom prst="rect">
            <a:avLst/>
          </a:prstGeom>
          <a:noFill/>
          <a:ln>
            <a:noFill/>
          </a:ln>
        </p:spPr>
      </p:pic>
      <p:pic>
        <p:nvPicPr>
          <p:cNvPr id="82" name="Google Shape;82;p8"/>
          <p:cNvPicPr preferRelativeResize="0"/>
          <p:nvPr/>
        </p:nvPicPr>
        <p:blipFill rotWithShape="1">
          <a:blip r:embed="rId4">
            <a:alphaModFix/>
          </a:blip>
          <a:srcRect/>
          <a:stretch/>
        </p:blipFill>
        <p:spPr>
          <a:xfrm>
            <a:off x="7618056" y="3590190"/>
            <a:ext cx="3456344" cy="194579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sp>
        <p:nvSpPr>
          <p:cNvPr id="336" name="Google Shape;336;p40"/>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000"/>
            </a:pPr>
            <a:r>
              <a:rPr lang="en-US" sz="4000" dirty="0"/>
              <a:t>The State of FRIB Tours</a:t>
            </a:r>
            <a:endParaRPr sz="4000" dirty="0"/>
          </a:p>
        </p:txBody>
      </p:sp>
      <p:sp>
        <p:nvSpPr>
          <p:cNvPr id="338" name="Google Shape;338;p40"/>
          <p:cNvSpPr txBox="1"/>
          <p:nvPr/>
        </p:nvSpPr>
        <p:spPr>
          <a:xfrm>
            <a:off x="2342137" y="5867401"/>
            <a:ext cx="8229600" cy="646331"/>
          </a:xfrm>
          <a:prstGeom prst="rect">
            <a:avLst/>
          </a:prstGeom>
          <a:noFill/>
          <a:ln>
            <a:noFill/>
          </a:ln>
        </p:spPr>
        <p:txBody>
          <a:bodyPr spcFirstLastPara="1" wrap="square" lIns="91425" tIns="45700" rIns="91425" bIns="45700" anchor="t" anchorCtr="0">
            <a:spAutoFit/>
          </a:bodyPr>
          <a:lstStyle/>
          <a:p>
            <a:pPr algn="ctr">
              <a:buClr>
                <a:schemeClr val="dk1"/>
              </a:buClr>
              <a:buSzPts val="1800"/>
            </a:pPr>
            <a:r>
              <a:rPr lang="en-US" sz="1800" dirty="0">
                <a:solidFill>
                  <a:schemeClr val="dk1"/>
                </a:solidFill>
              </a:rPr>
              <a:t>The number of tours is relatively steady, with lots of visitors every year! </a:t>
            </a:r>
          </a:p>
          <a:p>
            <a:pPr algn="ctr">
              <a:buClr>
                <a:schemeClr val="dk1"/>
              </a:buClr>
              <a:buSzPts val="1800"/>
            </a:pPr>
            <a:r>
              <a:rPr lang="en-US" sz="1800" dirty="0">
                <a:solidFill>
                  <a:schemeClr val="dk1"/>
                </a:solidFill>
              </a:rPr>
              <a:t>News about FRIB has generated many new requests…</a:t>
            </a:r>
            <a:endParaRPr dirty="0"/>
          </a:p>
        </p:txBody>
      </p:sp>
      <p:pic>
        <p:nvPicPr>
          <p:cNvPr id="2050" name="Picture 2">
            <a:extLst>
              <a:ext uri="{FF2B5EF4-FFF2-40B4-BE49-F238E27FC236}">
                <a16:creationId xmlns:a16="http://schemas.microsoft.com/office/drawing/2014/main" id="{EE249C2E-F707-48E2-ADF8-C717DBC71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4182" y="1130901"/>
            <a:ext cx="7536436" cy="46600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2"/>
        <p:cNvGrpSpPr/>
        <p:nvPr/>
      </p:nvGrpSpPr>
      <p:grpSpPr>
        <a:xfrm>
          <a:off x="0" y="0"/>
          <a:ext cx="0" cy="0"/>
          <a:chOff x="0" y="0"/>
          <a:chExt cx="0" cy="0"/>
        </a:xfrm>
      </p:grpSpPr>
      <p:sp>
        <p:nvSpPr>
          <p:cNvPr id="343" name="Google Shape;343;p2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3200"/>
            </a:pPr>
            <a:r>
              <a:rPr lang="en-US" sz="3200"/>
              <a:t>Special COVID-19 Considerations</a:t>
            </a:r>
            <a:endParaRPr sz="3200"/>
          </a:p>
        </p:txBody>
      </p:sp>
      <p:sp>
        <p:nvSpPr>
          <p:cNvPr id="344" name="Google Shape;344;p26"/>
          <p:cNvSpPr txBox="1"/>
          <p:nvPr/>
        </p:nvSpPr>
        <p:spPr>
          <a:xfrm>
            <a:off x="2146141" y="1447800"/>
            <a:ext cx="3962400" cy="4267200"/>
          </a:xfrm>
          <a:prstGeom prst="rect">
            <a:avLst/>
          </a:prstGeom>
          <a:noFill/>
          <a:ln>
            <a:noFill/>
          </a:ln>
        </p:spPr>
        <p:txBody>
          <a:bodyPr spcFirstLastPara="1" wrap="square" lIns="91425" tIns="45700" rIns="91425" bIns="45700" anchor="t" anchorCtr="0">
            <a:noAutofit/>
          </a:bodyPr>
          <a:lstStyle/>
          <a:p>
            <a:pPr>
              <a:lnSpc>
                <a:spcPct val="90000"/>
              </a:lnSpc>
              <a:buClr>
                <a:srgbClr val="064308"/>
              </a:buClr>
              <a:buSzPts val="2400"/>
            </a:pPr>
            <a:r>
              <a:rPr lang="en-US" sz="2400" dirty="0">
                <a:solidFill>
                  <a:srgbClr val="064308"/>
                </a:solidFill>
              </a:rPr>
              <a:t>Tour groups are informed of the following.</a:t>
            </a:r>
            <a:endParaRPr dirty="0"/>
          </a:p>
          <a:p>
            <a:pPr marL="189187" indent="-189187">
              <a:lnSpc>
                <a:spcPct val="90000"/>
              </a:lnSpc>
              <a:spcBef>
                <a:spcPts val="1266"/>
              </a:spcBef>
              <a:buClr>
                <a:srgbClr val="064308"/>
              </a:buClr>
              <a:buSzPts val="2400"/>
              <a:buFont typeface="Noto Sans Symbols"/>
              <a:buChar char="▪"/>
            </a:pPr>
            <a:r>
              <a:rPr lang="en-US" sz="2400" dirty="0">
                <a:solidFill>
                  <a:srgbClr val="064308"/>
                </a:solidFill>
              </a:rPr>
              <a:t>Do not attend the tour if you feel sick</a:t>
            </a:r>
            <a:endParaRPr dirty="0"/>
          </a:p>
          <a:p>
            <a:pPr marL="189187" indent="-189187">
              <a:lnSpc>
                <a:spcPct val="90000"/>
              </a:lnSpc>
              <a:spcBef>
                <a:spcPts val="1266"/>
              </a:spcBef>
              <a:buClr>
                <a:srgbClr val="064308"/>
              </a:buClr>
              <a:buSzPts val="2400"/>
              <a:buFont typeface="Noto Sans Symbols"/>
              <a:buChar char="▪"/>
            </a:pPr>
            <a:r>
              <a:rPr lang="en-US" sz="2400" dirty="0">
                <a:solidFill>
                  <a:srgbClr val="064308"/>
                </a:solidFill>
              </a:rPr>
              <a:t>Masks are not required, but are welcomed</a:t>
            </a:r>
            <a:endParaRPr dirty="0"/>
          </a:p>
          <a:p>
            <a:pPr marL="189187" indent="-189187">
              <a:lnSpc>
                <a:spcPct val="90000"/>
              </a:lnSpc>
              <a:spcBef>
                <a:spcPts val="1266"/>
              </a:spcBef>
              <a:buClr>
                <a:srgbClr val="064308"/>
              </a:buClr>
              <a:buSzPts val="2400"/>
              <a:buFont typeface="Noto Sans Symbols"/>
              <a:buChar char="▪"/>
            </a:pPr>
            <a:r>
              <a:rPr lang="en-US" sz="2400" dirty="0">
                <a:solidFill>
                  <a:srgbClr val="064308"/>
                </a:solidFill>
              </a:rPr>
              <a:t>Maintain 6-foot separation when possible</a:t>
            </a:r>
            <a:endParaRPr sz="2400" dirty="0">
              <a:solidFill>
                <a:srgbClr val="064308"/>
              </a:solidFill>
            </a:endParaRPr>
          </a:p>
          <a:p>
            <a:pPr marL="189187" indent="-36787">
              <a:lnSpc>
                <a:spcPct val="90000"/>
              </a:lnSpc>
              <a:spcBef>
                <a:spcPts val="1266"/>
              </a:spcBef>
              <a:buClr>
                <a:srgbClr val="064308"/>
              </a:buClr>
              <a:buSzPts val="2400"/>
            </a:pPr>
            <a:endParaRPr sz="2400" dirty="0">
              <a:solidFill>
                <a:srgbClr val="064308"/>
              </a:solidFill>
            </a:endParaRPr>
          </a:p>
          <a:p>
            <a:pPr marL="189187" indent="-36787">
              <a:lnSpc>
                <a:spcPct val="90000"/>
              </a:lnSpc>
              <a:spcBef>
                <a:spcPts val="1266"/>
              </a:spcBef>
              <a:buClr>
                <a:srgbClr val="064308"/>
              </a:buClr>
              <a:buSzPts val="2400"/>
            </a:pPr>
            <a:endParaRPr sz="2400" dirty="0">
              <a:solidFill>
                <a:srgbClr val="064308"/>
              </a:solidFill>
            </a:endParaRPr>
          </a:p>
        </p:txBody>
      </p:sp>
      <p:pic>
        <p:nvPicPr>
          <p:cNvPr id="345" name="Google Shape;345;p26"/>
          <p:cNvPicPr preferRelativeResize="0"/>
          <p:nvPr/>
        </p:nvPicPr>
        <p:blipFill rotWithShape="1">
          <a:blip r:embed="rId3">
            <a:alphaModFix/>
          </a:blip>
          <a:srcRect r="21111"/>
          <a:stretch/>
        </p:blipFill>
        <p:spPr>
          <a:xfrm>
            <a:off x="6197601" y="1447801"/>
            <a:ext cx="4813459" cy="27457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sp>
        <p:nvSpPr>
          <p:cNvPr id="87" name="Google Shape;87;p9"/>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4000"/>
            </a:pPr>
            <a:r>
              <a:rPr lang="en-US" sz="4000" dirty="0"/>
              <a:t>Proof that we have an impact</a:t>
            </a:r>
            <a:endParaRPr sz="4000" dirty="0"/>
          </a:p>
        </p:txBody>
      </p:sp>
      <p:pic>
        <p:nvPicPr>
          <p:cNvPr id="88" name="Google Shape;88;p9"/>
          <p:cNvPicPr preferRelativeResize="0"/>
          <p:nvPr/>
        </p:nvPicPr>
        <p:blipFill rotWithShape="1">
          <a:blip r:embed="rId3">
            <a:alphaModFix/>
          </a:blip>
          <a:srcRect/>
          <a:stretch/>
        </p:blipFill>
        <p:spPr>
          <a:xfrm>
            <a:off x="3060065" y="1219201"/>
            <a:ext cx="6834188" cy="512564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4"/>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3600"/>
            </a:pPr>
            <a:r>
              <a:rPr lang="en-US" sz="4000" dirty="0"/>
              <a:t>Why do we have high-quality tours?</a:t>
            </a:r>
            <a:endParaRPr sz="4000" dirty="0"/>
          </a:p>
        </p:txBody>
      </p:sp>
      <p:sp>
        <p:nvSpPr>
          <p:cNvPr id="94" name="Google Shape;94;p4"/>
          <p:cNvSpPr txBox="1"/>
          <p:nvPr/>
        </p:nvSpPr>
        <p:spPr>
          <a:xfrm>
            <a:off x="2387600" y="1295400"/>
            <a:ext cx="4373562" cy="5543550"/>
          </a:xfrm>
          <a:prstGeom prst="rect">
            <a:avLst/>
          </a:prstGeom>
          <a:noFill/>
          <a:ln>
            <a:noFill/>
          </a:ln>
        </p:spPr>
        <p:txBody>
          <a:bodyPr spcFirstLastPara="1" wrap="square" lIns="91425" tIns="45700" rIns="91425" bIns="45700" anchor="t" anchorCtr="0">
            <a:noAutofit/>
          </a:bodyPr>
          <a:lstStyle/>
          <a:p>
            <a:pPr marL="189187" indent="-189187">
              <a:lnSpc>
                <a:spcPct val="90000"/>
              </a:lnSpc>
              <a:buClr>
                <a:srgbClr val="064308"/>
              </a:buClr>
              <a:buSzPts val="2310"/>
              <a:buFont typeface="Noto Sans Symbols"/>
              <a:buChar char="▪"/>
            </a:pPr>
            <a:r>
              <a:rPr lang="en-US" sz="2310">
                <a:solidFill>
                  <a:srgbClr val="064308"/>
                </a:solidFill>
              </a:rPr>
              <a:t>High-quality graduate students</a:t>
            </a:r>
            <a:endParaRPr/>
          </a:p>
          <a:p>
            <a:pPr marL="189187" indent="-189187">
              <a:lnSpc>
                <a:spcPct val="90000"/>
              </a:lnSpc>
              <a:spcBef>
                <a:spcPts val="1266"/>
              </a:spcBef>
              <a:buClr>
                <a:srgbClr val="064308"/>
              </a:buClr>
              <a:buSzPts val="2310"/>
              <a:buFont typeface="Noto Sans Symbols"/>
              <a:buChar char="▪"/>
            </a:pPr>
            <a:r>
              <a:rPr lang="en-US" sz="2310">
                <a:solidFill>
                  <a:srgbClr val="064308"/>
                </a:solidFill>
              </a:rPr>
              <a:t>Regular training for tour guides ensures the </a:t>
            </a:r>
            <a:r>
              <a:rPr lang="en-US" sz="2310" b="1">
                <a:solidFill>
                  <a:srgbClr val="064308"/>
                </a:solidFill>
              </a:rPr>
              <a:t>safety, quality, and consistency of tours</a:t>
            </a:r>
            <a:r>
              <a:rPr lang="en-US" sz="2310">
                <a:solidFill>
                  <a:srgbClr val="064308"/>
                </a:solidFill>
              </a:rPr>
              <a:t> </a:t>
            </a:r>
            <a:endParaRPr/>
          </a:p>
          <a:p>
            <a:pPr marL="189187" indent="-189187">
              <a:lnSpc>
                <a:spcPct val="90000"/>
              </a:lnSpc>
              <a:spcBef>
                <a:spcPts val="1266"/>
              </a:spcBef>
              <a:buClr>
                <a:srgbClr val="064308"/>
              </a:buClr>
              <a:buSzPts val="2310"/>
              <a:buFont typeface="Noto Sans Symbols"/>
              <a:buChar char="▪"/>
            </a:pPr>
            <a:r>
              <a:rPr lang="en-US" sz="2310">
                <a:solidFill>
                  <a:srgbClr val="064308"/>
                </a:solidFill>
              </a:rPr>
              <a:t>Plenty of resources for guides</a:t>
            </a:r>
            <a:endParaRPr/>
          </a:p>
          <a:p>
            <a:pPr marL="189187" indent="-189187">
              <a:lnSpc>
                <a:spcPct val="90000"/>
              </a:lnSpc>
              <a:spcBef>
                <a:spcPts val="1266"/>
              </a:spcBef>
              <a:buClr>
                <a:srgbClr val="064308"/>
              </a:buClr>
              <a:buSzPts val="2310"/>
              <a:buFont typeface="Noto Sans Symbols"/>
              <a:buChar char="▪"/>
            </a:pPr>
            <a:r>
              <a:rPr lang="en-US" sz="2310">
                <a:solidFill>
                  <a:srgbClr val="064308"/>
                </a:solidFill>
              </a:rPr>
              <a:t>Understanding our limitations (space, </a:t>
            </a:r>
            <a:r>
              <a:rPr lang="en-US" sz="2310" b="1">
                <a:solidFill>
                  <a:srgbClr val="064308"/>
                </a:solidFill>
              </a:rPr>
              <a:t>personnel</a:t>
            </a:r>
            <a:r>
              <a:rPr lang="en-US" sz="2310">
                <a:solidFill>
                  <a:srgbClr val="064308"/>
                </a:solidFill>
              </a:rPr>
              <a:t>, etc.)</a:t>
            </a:r>
            <a:endParaRPr/>
          </a:p>
          <a:p>
            <a:pPr marL="189187" indent="-189187">
              <a:lnSpc>
                <a:spcPct val="90000"/>
              </a:lnSpc>
              <a:spcBef>
                <a:spcPts val="1266"/>
              </a:spcBef>
              <a:buClr>
                <a:srgbClr val="064308"/>
              </a:buClr>
              <a:buSzPts val="2310"/>
              <a:buFont typeface="Noto Sans Symbols"/>
              <a:buChar char="▪"/>
            </a:pPr>
            <a:r>
              <a:rPr lang="en-US" sz="2310">
                <a:solidFill>
                  <a:srgbClr val="064308"/>
                </a:solidFill>
              </a:rPr>
              <a:t>Exciting research on the frontier of nuclear science</a:t>
            </a:r>
            <a:endParaRPr/>
          </a:p>
          <a:p>
            <a:pPr marL="189187" indent="-189187">
              <a:lnSpc>
                <a:spcPct val="90000"/>
              </a:lnSpc>
              <a:spcBef>
                <a:spcPts val="1266"/>
              </a:spcBef>
              <a:buClr>
                <a:srgbClr val="064308"/>
              </a:buClr>
              <a:buSzPts val="2310"/>
              <a:buFont typeface="Noto Sans Symbols"/>
              <a:buChar char="▪"/>
            </a:pPr>
            <a:r>
              <a:rPr lang="en-US" sz="2310">
                <a:solidFill>
                  <a:srgbClr val="064308"/>
                </a:solidFill>
              </a:rPr>
              <a:t>One amazing laboratory</a:t>
            </a:r>
            <a:endParaRPr/>
          </a:p>
        </p:txBody>
      </p:sp>
      <p:pic>
        <p:nvPicPr>
          <p:cNvPr id="95" name="Google Shape;95;p4"/>
          <p:cNvPicPr preferRelativeResize="0"/>
          <p:nvPr/>
        </p:nvPicPr>
        <p:blipFill rotWithShape="1">
          <a:blip r:embed="rId3">
            <a:alphaModFix/>
          </a:blip>
          <a:srcRect/>
          <a:stretch/>
        </p:blipFill>
        <p:spPr>
          <a:xfrm>
            <a:off x="7135971" y="1295400"/>
            <a:ext cx="3657600" cy="4876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3300"/>
            </a:pPr>
            <a:r>
              <a:rPr lang="en-US" sz="4000" dirty="0"/>
              <a:t>It takes a village… of tour guides</a:t>
            </a:r>
            <a:endParaRPr sz="4000" dirty="0"/>
          </a:p>
        </p:txBody>
      </p:sp>
      <p:pic>
        <p:nvPicPr>
          <p:cNvPr id="102" name="Google Shape;102;p7"/>
          <p:cNvPicPr preferRelativeResize="0"/>
          <p:nvPr/>
        </p:nvPicPr>
        <p:blipFill rotWithShape="1">
          <a:blip r:embed="rId3">
            <a:alphaModFix/>
          </a:blip>
          <a:srcRect l="9041" t="5528" r="22253" b="24049"/>
          <a:stretch/>
        </p:blipFill>
        <p:spPr>
          <a:xfrm>
            <a:off x="7607252" y="1531900"/>
            <a:ext cx="3272275" cy="4472074"/>
          </a:xfrm>
          <a:prstGeom prst="rect">
            <a:avLst/>
          </a:prstGeom>
          <a:noFill/>
          <a:ln>
            <a:noFill/>
          </a:ln>
        </p:spPr>
      </p:pic>
      <p:pic>
        <p:nvPicPr>
          <p:cNvPr id="1026" name="Picture 2">
            <a:extLst>
              <a:ext uri="{FF2B5EF4-FFF2-40B4-BE49-F238E27FC236}">
                <a16:creationId xmlns:a16="http://schemas.microsoft.com/office/drawing/2014/main" id="{0165B72B-A702-D31E-1B38-27FD3127D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700" y="1650102"/>
            <a:ext cx="6177017" cy="42356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
        <p:cNvGrpSpPr/>
        <p:nvPr/>
      </p:nvGrpSpPr>
      <p:grpSpPr>
        <a:xfrm>
          <a:off x="0" y="0"/>
          <a:ext cx="0" cy="0"/>
          <a:chOff x="0" y="0"/>
          <a:chExt cx="0" cy="0"/>
        </a:xfrm>
      </p:grpSpPr>
      <p:sp>
        <p:nvSpPr>
          <p:cNvPr id="107" name="Google Shape;107;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3600"/>
            </a:pPr>
            <a:r>
              <a:rPr lang="en-US" sz="4000" dirty="0"/>
              <a:t>Why should you want to give tours?</a:t>
            </a:r>
            <a:endParaRPr sz="3600" dirty="0"/>
          </a:p>
        </p:txBody>
      </p:sp>
      <p:sp>
        <p:nvSpPr>
          <p:cNvPr id="108" name="Google Shape;108;p5"/>
          <p:cNvSpPr txBox="1"/>
          <p:nvPr/>
        </p:nvSpPr>
        <p:spPr>
          <a:xfrm>
            <a:off x="2031430" y="1219200"/>
            <a:ext cx="8839200" cy="4419600"/>
          </a:xfrm>
          <a:prstGeom prst="rect">
            <a:avLst/>
          </a:prstGeom>
          <a:noFill/>
          <a:ln>
            <a:noFill/>
          </a:ln>
        </p:spPr>
        <p:txBody>
          <a:bodyPr spcFirstLastPara="1" wrap="square" lIns="91425" tIns="45700" rIns="91425" bIns="45700" anchor="t" anchorCtr="0">
            <a:noAutofit/>
          </a:bodyPr>
          <a:lstStyle/>
          <a:p>
            <a:pPr marL="189187" indent="-189187">
              <a:lnSpc>
                <a:spcPct val="90000"/>
              </a:lnSpc>
              <a:buClr>
                <a:srgbClr val="064308"/>
              </a:buClr>
              <a:buSzPts val="2310"/>
              <a:buFont typeface="Noto Sans Symbols"/>
              <a:buChar char="▪"/>
            </a:pPr>
            <a:r>
              <a:rPr lang="en-US" sz="2310" b="1" dirty="0">
                <a:solidFill>
                  <a:srgbClr val="064308"/>
                </a:solidFill>
              </a:rPr>
              <a:t>Improve your public speaking skills</a:t>
            </a:r>
            <a:r>
              <a:rPr lang="en-US" sz="2310" dirty="0">
                <a:solidFill>
                  <a:srgbClr val="064308"/>
                </a:solidFill>
              </a:rPr>
              <a:t>: </a:t>
            </a:r>
            <a:r>
              <a:rPr lang="en-US" sz="2310" dirty="0">
                <a:solidFill>
                  <a:schemeClr val="dk1"/>
                </a:solidFill>
              </a:rPr>
              <a:t>“… on a base level I hate public speaking, but outreach and giving tours really helps with handling some of that anxiety”</a:t>
            </a:r>
            <a:endParaRPr dirty="0"/>
          </a:p>
          <a:p>
            <a:pPr marL="189187" indent="-189187">
              <a:lnSpc>
                <a:spcPct val="90000"/>
              </a:lnSpc>
              <a:spcBef>
                <a:spcPts val="1266"/>
              </a:spcBef>
              <a:buClr>
                <a:srgbClr val="064308"/>
              </a:buClr>
              <a:buSzPts val="2310"/>
              <a:buFont typeface="Noto Sans Symbols"/>
              <a:buChar char="▪"/>
            </a:pPr>
            <a:r>
              <a:rPr lang="en-US" sz="2310" b="1" dirty="0">
                <a:solidFill>
                  <a:srgbClr val="064308"/>
                </a:solidFill>
              </a:rPr>
              <a:t>Learn much more about FRIB</a:t>
            </a:r>
            <a:r>
              <a:rPr lang="en-US" sz="2310" dirty="0">
                <a:solidFill>
                  <a:srgbClr val="064308"/>
                </a:solidFill>
              </a:rPr>
              <a:t>: </a:t>
            </a:r>
            <a:r>
              <a:rPr lang="en-US" sz="2310" dirty="0">
                <a:solidFill>
                  <a:schemeClr val="dk1"/>
                </a:solidFill>
              </a:rPr>
              <a:t>“… it makes me feel more connected and involved with the lab”</a:t>
            </a:r>
            <a:endParaRPr dirty="0"/>
          </a:p>
          <a:p>
            <a:pPr marL="189187" indent="-189187">
              <a:lnSpc>
                <a:spcPct val="90000"/>
              </a:lnSpc>
              <a:spcBef>
                <a:spcPts val="1266"/>
              </a:spcBef>
              <a:buClr>
                <a:srgbClr val="064308"/>
              </a:buClr>
              <a:buSzPts val="2310"/>
              <a:buFont typeface="Noto Sans Symbols"/>
              <a:buChar char="▪"/>
            </a:pPr>
            <a:r>
              <a:rPr lang="en-US" sz="2310" b="1" dirty="0">
                <a:solidFill>
                  <a:srgbClr val="064308"/>
                </a:solidFill>
              </a:rPr>
              <a:t>Meet great people </a:t>
            </a:r>
            <a:r>
              <a:rPr lang="en-US" sz="2310" dirty="0">
                <a:solidFill>
                  <a:schemeClr val="dk1"/>
                </a:solidFill>
              </a:rPr>
              <a:t>of all backgrounds</a:t>
            </a:r>
            <a:endParaRPr dirty="0"/>
          </a:p>
          <a:p>
            <a:pPr marL="189187" indent="-189187">
              <a:lnSpc>
                <a:spcPct val="90000"/>
              </a:lnSpc>
              <a:spcBef>
                <a:spcPts val="1266"/>
              </a:spcBef>
              <a:buClr>
                <a:srgbClr val="064308"/>
              </a:buClr>
              <a:buSzPts val="2310"/>
              <a:buFont typeface="Noto Sans Symbols"/>
              <a:buChar char="▪"/>
            </a:pPr>
            <a:r>
              <a:rPr lang="en-US" sz="2310" b="1" dirty="0">
                <a:solidFill>
                  <a:srgbClr val="064308"/>
                </a:solidFill>
              </a:rPr>
              <a:t>Inspire &amp; amaze visitors </a:t>
            </a:r>
            <a:r>
              <a:rPr lang="en-US" sz="2310" dirty="0">
                <a:solidFill>
                  <a:schemeClr val="dk1"/>
                </a:solidFill>
              </a:rPr>
              <a:t>because public support for science is always vital</a:t>
            </a:r>
            <a:endParaRPr dirty="0"/>
          </a:p>
          <a:p>
            <a:pPr marL="189187" indent="-189187">
              <a:lnSpc>
                <a:spcPct val="90000"/>
              </a:lnSpc>
              <a:spcBef>
                <a:spcPts val="1266"/>
              </a:spcBef>
              <a:buClr>
                <a:srgbClr val="064308"/>
              </a:buClr>
              <a:buSzPts val="2310"/>
              <a:buFont typeface="Noto Sans Symbols"/>
              <a:buChar char="▪"/>
            </a:pPr>
            <a:r>
              <a:rPr lang="en-US" sz="2310" b="1" dirty="0">
                <a:solidFill>
                  <a:srgbClr val="064308"/>
                </a:solidFill>
              </a:rPr>
              <a:t>Give back to the community </a:t>
            </a:r>
            <a:r>
              <a:rPr lang="en-US" sz="2310" dirty="0">
                <a:solidFill>
                  <a:schemeClr val="dk1"/>
                </a:solidFill>
              </a:rPr>
              <a:t>that supports us</a:t>
            </a:r>
            <a:endParaRPr dirty="0"/>
          </a:p>
          <a:p>
            <a:pPr marL="189187" indent="-189187">
              <a:lnSpc>
                <a:spcPct val="90000"/>
              </a:lnSpc>
              <a:spcBef>
                <a:spcPts val="1266"/>
              </a:spcBef>
              <a:buClr>
                <a:srgbClr val="064308"/>
              </a:buClr>
              <a:buSzPts val="2310"/>
              <a:buFont typeface="Noto Sans Symbols"/>
              <a:buChar char="▪"/>
            </a:pPr>
            <a:r>
              <a:rPr lang="en-US" sz="2310" b="1" dirty="0">
                <a:solidFill>
                  <a:srgbClr val="064308"/>
                </a:solidFill>
              </a:rPr>
              <a:t>A fresh perspective</a:t>
            </a:r>
            <a:r>
              <a:rPr lang="en-US" sz="2310" dirty="0">
                <a:solidFill>
                  <a:srgbClr val="064308"/>
                </a:solidFill>
              </a:rPr>
              <a:t>: </a:t>
            </a:r>
            <a:r>
              <a:rPr lang="en-US" sz="2310" dirty="0">
                <a:solidFill>
                  <a:schemeClr val="dk1"/>
                </a:solidFill>
              </a:rPr>
              <a:t>“When work is frustrating, explaining my research to the public helps me remember how exciting it is”</a:t>
            </a:r>
            <a:endParaRPr dirty="0"/>
          </a:p>
          <a:p>
            <a:pPr marL="189187" indent="-189187">
              <a:lnSpc>
                <a:spcPct val="90000"/>
              </a:lnSpc>
              <a:spcBef>
                <a:spcPts val="1266"/>
              </a:spcBef>
              <a:buClr>
                <a:srgbClr val="064308"/>
              </a:buClr>
              <a:buSzPts val="2310"/>
              <a:buFont typeface="Noto Sans Symbols"/>
              <a:buChar char="▪"/>
            </a:pPr>
            <a:r>
              <a:rPr lang="en-US" sz="2310" b="1" dirty="0">
                <a:solidFill>
                  <a:srgbClr val="064308"/>
                </a:solidFill>
              </a:rPr>
              <a:t>Earn cash money</a:t>
            </a:r>
            <a:r>
              <a:rPr lang="en-US" sz="2310" dirty="0">
                <a:solidFill>
                  <a:srgbClr val="064308"/>
                </a:solidFill>
              </a:rPr>
              <a:t>: </a:t>
            </a:r>
            <a:r>
              <a:rPr lang="en-US" sz="2310" dirty="0">
                <a:solidFill>
                  <a:schemeClr val="dk1"/>
                </a:solidFill>
              </a:rPr>
              <a:t>“[Earnings from giving tours] paid for my trip”</a:t>
            </a:r>
            <a:endParaRPr dirty="0"/>
          </a:p>
        </p:txBody>
      </p:sp>
      <p:grpSp>
        <p:nvGrpSpPr>
          <p:cNvPr id="6" name="Group 5">
            <a:extLst>
              <a:ext uri="{FF2B5EF4-FFF2-40B4-BE49-F238E27FC236}">
                <a16:creationId xmlns:a16="http://schemas.microsoft.com/office/drawing/2014/main" id="{05628617-F554-DC39-2CAA-08C4B7B065AD}"/>
              </a:ext>
            </a:extLst>
          </p:cNvPr>
          <p:cNvGrpSpPr/>
          <p:nvPr/>
        </p:nvGrpSpPr>
        <p:grpSpPr>
          <a:xfrm>
            <a:off x="10891177" y="4363096"/>
            <a:ext cx="1974428" cy="1939036"/>
            <a:chOff x="10922000" y="4325737"/>
            <a:chExt cx="1974428" cy="1939036"/>
          </a:xfrm>
        </p:grpSpPr>
        <p:grpSp>
          <p:nvGrpSpPr>
            <p:cNvPr id="2" name="Group 1">
              <a:extLst>
                <a:ext uri="{FF2B5EF4-FFF2-40B4-BE49-F238E27FC236}">
                  <a16:creationId xmlns:a16="http://schemas.microsoft.com/office/drawing/2014/main" id="{2419F352-CC3A-7243-8014-B134274B3E3C}"/>
                </a:ext>
              </a:extLst>
            </p:cNvPr>
            <p:cNvGrpSpPr/>
            <p:nvPr/>
          </p:nvGrpSpPr>
          <p:grpSpPr>
            <a:xfrm>
              <a:off x="11416055" y="4325737"/>
              <a:ext cx="915067" cy="915067"/>
              <a:chOff x="9402320" y="4736707"/>
              <a:chExt cx="915067" cy="915067"/>
            </a:xfrm>
          </p:grpSpPr>
          <p:sp>
            <p:nvSpPr>
              <p:cNvPr id="3" name="Google Shape;287;p32">
                <a:extLst>
                  <a:ext uri="{FF2B5EF4-FFF2-40B4-BE49-F238E27FC236}">
                    <a16:creationId xmlns:a16="http://schemas.microsoft.com/office/drawing/2014/main" id="{B858B8C3-A918-71D8-8DFD-6C2F93E7FCBA}"/>
                  </a:ext>
                </a:extLst>
              </p:cNvPr>
              <p:cNvSpPr/>
              <p:nvPr/>
            </p:nvSpPr>
            <p:spPr>
              <a:xfrm>
                <a:off x="9402320" y="4736707"/>
                <a:ext cx="915067" cy="915067"/>
              </a:xfrm>
              <a:prstGeom prst="star5">
                <a:avLst>
                  <a:gd name="adj" fmla="val 19098"/>
                  <a:gd name="hf" fmla="val 105146"/>
                  <a:gd name="vf" fmla="val 110557"/>
                </a:avLst>
              </a:prstGeom>
              <a:solidFill>
                <a:srgbClr val="CC99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a:solidFill>
                    <a:schemeClr val="lt1"/>
                  </a:solidFill>
                </a:endParaRPr>
              </a:p>
            </p:txBody>
          </p:sp>
          <p:sp>
            <p:nvSpPr>
              <p:cNvPr id="4" name="Google Shape;288;p32">
                <a:extLst>
                  <a:ext uri="{FF2B5EF4-FFF2-40B4-BE49-F238E27FC236}">
                    <a16:creationId xmlns:a16="http://schemas.microsoft.com/office/drawing/2014/main" id="{C2FC94ED-B115-6CAA-439F-47825901F155}"/>
                  </a:ext>
                </a:extLst>
              </p:cNvPr>
              <p:cNvSpPr txBox="1"/>
              <p:nvPr/>
            </p:nvSpPr>
            <p:spPr>
              <a:xfrm>
                <a:off x="9668133" y="5119863"/>
                <a:ext cx="383438" cy="307777"/>
              </a:xfrm>
              <a:prstGeom prst="rect">
                <a:avLst/>
              </a:prstGeom>
              <a:noFill/>
              <a:ln>
                <a:noFill/>
              </a:ln>
            </p:spPr>
            <p:txBody>
              <a:bodyPr spcFirstLastPara="1" wrap="square" lIns="91425" tIns="45700" rIns="91425" bIns="45700" anchor="t" anchorCtr="0">
                <a:spAutoFit/>
              </a:bodyPr>
              <a:lstStyle/>
              <a:p>
                <a:r>
                  <a:rPr lang="en-US"/>
                  <a:t>10</a:t>
                </a:r>
                <a:endParaRPr/>
              </a:p>
            </p:txBody>
          </p:sp>
        </p:grpSp>
        <p:sp>
          <p:nvSpPr>
            <p:cNvPr id="5" name="TextBox 4">
              <a:extLst>
                <a:ext uri="{FF2B5EF4-FFF2-40B4-BE49-F238E27FC236}">
                  <a16:creationId xmlns:a16="http://schemas.microsoft.com/office/drawing/2014/main" id="{83AA19C2-6EB8-8F6C-3FEE-BBA8DAC4B503}"/>
                </a:ext>
              </a:extLst>
            </p:cNvPr>
            <p:cNvSpPr txBox="1"/>
            <p:nvPr/>
          </p:nvSpPr>
          <p:spPr>
            <a:xfrm>
              <a:off x="10922000" y="5310666"/>
              <a:ext cx="1974428" cy="954107"/>
            </a:xfrm>
            <a:prstGeom prst="rect">
              <a:avLst/>
            </a:prstGeom>
            <a:noFill/>
          </p:spPr>
          <p:txBody>
            <a:bodyPr wrap="square" rtlCol="0">
              <a:spAutoFit/>
            </a:bodyPr>
            <a:lstStyle/>
            <a:p>
              <a:r>
                <a:rPr lang="en-US" i="1" dirty="0"/>
                <a:t>…and you can earn gold star pins when you reach a milestone number of tours!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xEl>
                                              <p:pRg st="0" end="0"/>
                                            </p:txEl>
                                          </p:spTgt>
                                        </p:tgtEl>
                                        <p:attrNameLst>
                                          <p:attrName>style.visibility</p:attrName>
                                        </p:attrNameLst>
                                      </p:cBhvr>
                                      <p:to>
                                        <p:strVal val="visible"/>
                                      </p:to>
                                    </p:set>
                                    <p:animEffect transition="in" filter="fade">
                                      <p:cBhvr>
                                        <p:cTn id="7" dur="500"/>
                                        <p:tgtEl>
                                          <p:spTgt spid="1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xEl>
                                              <p:pRg st="1" end="1"/>
                                            </p:txEl>
                                          </p:spTgt>
                                        </p:tgtEl>
                                        <p:attrNameLst>
                                          <p:attrName>style.visibility</p:attrName>
                                        </p:attrNameLst>
                                      </p:cBhvr>
                                      <p:to>
                                        <p:strVal val="visible"/>
                                      </p:to>
                                    </p:set>
                                    <p:animEffect transition="in" filter="fade">
                                      <p:cBhvr>
                                        <p:cTn id="12" dur="500"/>
                                        <p:tgtEl>
                                          <p:spTgt spid="1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
                                            <p:txEl>
                                              <p:pRg st="2" end="2"/>
                                            </p:txEl>
                                          </p:spTgt>
                                        </p:tgtEl>
                                        <p:attrNameLst>
                                          <p:attrName>style.visibility</p:attrName>
                                        </p:attrNameLst>
                                      </p:cBhvr>
                                      <p:to>
                                        <p:strVal val="visible"/>
                                      </p:to>
                                    </p:set>
                                    <p:animEffect transition="in" filter="fade">
                                      <p:cBhvr>
                                        <p:cTn id="17" dur="500"/>
                                        <p:tgtEl>
                                          <p:spTgt spid="1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8">
                                            <p:txEl>
                                              <p:pRg st="3" end="3"/>
                                            </p:txEl>
                                          </p:spTgt>
                                        </p:tgtEl>
                                        <p:attrNameLst>
                                          <p:attrName>style.visibility</p:attrName>
                                        </p:attrNameLst>
                                      </p:cBhvr>
                                      <p:to>
                                        <p:strVal val="visible"/>
                                      </p:to>
                                    </p:set>
                                    <p:animEffect transition="in" filter="fade">
                                      <p:cBhvr>
                                        <p:cTn id="22" dur="500"/>
                                        <p:tgtEl>
                                          <p:spTgt spid="10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xEl>
                                              <p:pRg st="4" end="4"/>
                                            </p:txEl>
                                          </p:spTgt>
                                        </p:tgtEl>
                                        <p:attrNameLst>
                                          <p:attrName>style.visibility</p:attrName>
                                        </p:attrNameLst>
                                      </p:cBhvr>
                                      <p:to>
                                        <p:strVal val="visible"/>
                                      </p:to>
                                    </p:set>
                                    <p:animEffect transition="in" filter="fade">
                                      <p:cBhvr>
                                        <p:cTn id="27" dur="500"/>
                                        <p:tgtEl>
                                          <p:spTgt spid="10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8">
                                            <p:txEl>
                                              <p:pRg st="5" end="5"/>
                                            </p:txEl>
                                          </p:spTgt>
                                        </p:tgtEl>
                                        <p:attrNameLst>
                                          <p:attrName>style.visibility</p:attrName>
                                        </p:attrNameLst>
                                      </p:cBhvr>
                                      <p:to>
                                        <p:strVal val="visible"/>
                                      </p:to>
                                    </p:set>
                                    <p:animEffect transition="in" filter="fade">
                                      <p:cBhvr>
                                        <p:cTn id="32" dur="500"/>
                                        <p:tgtEl>
                                          <p:spTgt spid="10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8">
                                            <p:txEl>
                                              <p:pRg st="6" end="6"/>
                                            </p:txEl>
                                          </p:spTgt>
                                        </p:tgtEl>
                                        <p:attrNameLst>
                                          <p:attrName>style.visibility</p:attrName>
                                        </p:attrNameLst>
                                      </p:cBhvr>
                                      <p:to>
                                        <p:strVal val="visible"/>
                                      </p:to>
                                    </p:set>
                                    <p:animEffect transition="in" filter="fade">
                                      <p:cBhvr>
                                        <p:cTn id="37" dur="500"/>
                                        <p:tgtEl>
                                          <p:spTgt spid="10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1+#ppt_w/2"/>
                                          </p:val>
                                        </p:tav>
                                        <p:tav tm="100000">
                                          <p:val>
                                            <p:strVal val="#ppt_x"/>
                                          </p:val>
                                        </p:tav>
                                      </p:tavLst>
                                    </p:anim>
                                    <p:anim calcmode="lin" valueType="num">
                                      <p:cBhvr additive="base">
                                        <p:cTn id="4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
        <p:cNvGrpSpPr/>
        <p:nvPr/>
      </p:nvGrpSpPr>
      <p:grpSpPr>
        <a:xfrm>
          <a:off x="0" y="0"/>
          <a:ext cx="0" cy="0"/>
          <a:chOff x="0" y="0"/>
          <a:chExt cx="0" cy="0"/>
        </a:xfrm>
      </p:grpSpPr>
      <p:sp>
        <p:nvSpPr>
          <p:cNvPr id="113" name="Google Shape;113;p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Clr>
                <a:schemeClr val="dk1"/>
              </a:buClr>
              <a:buSzPts val="3600"/>
            </a:pPr>
            <a:r>
              <a:rPr lang="en-US" sz="4000" dirty="0"/>
              <a:t>I could guide tours, </a:t>
            </a:r>
            <a:r>
              <a:rPr lang="en-US" sz="4000" i="1" dirty="0"/>
              <a:t>but…</a:t>
            </a:r>
            <a:endParaRPr sz="4000" dirty="0"/>
          </a:p>
        </p:txBody>
      </p:sp>
      <p:pic>
        <p:nvPicPr>
          <p:cNvPr id="114" name="Google Shape;114;p6"/>
          <p:cNvPicPr preferRelativeResize="0"/>
          <p:nvPr/>
        </p:nvPicPr>
        <p:blipFill rotWithShape="1">
          <a:blip r:embed="rId3">
            <a:alphaModFix/>
          </a:blip>
          <a:srcRect l="47229" r="20482" b="10693"/>
          <a:stretch/>
        </p:blipFill>
        <p:spPr>
          <a:xfrm>
            <a:off x="8712201" y="1295401"/>
            <a:ext cx="2420303" cy="5019675"/>
          </a:xfrm>
          <a:prstGeom prst="rect">
            <a:avLst/>
          </a:prstGeom>
          <a:noFill/>
          <a:ln>
            <a:noFill/>
          </a:ln>
        </p:spPr>
      </p:pic>
      <p:sp>
        <p:nvSpPr>
          <p:cNvPr id="115" name="Google Shape;115;p6"/>
          <p:cNvSpPr txBox="1"/>
          <p:nvPr/>
        </p:nvSpPr>
        <p:spPr>
          <a:xfrm>
            <a:off x="1872298" y="1128184"/>
            <a:ext cx="6687502" cy="5543550"/>
          </a:xfrm>
          <a:prstGeom prst="rect">
            <a:avLst/>
          </a:prstGeom>
          <a:noFill/>
          <a:ln>
            <a:noFill/>
          </a:ln>
        </p:spPr>
        <p:txBody>
          <a:bodyPr spcFirstLastPara="1" wrap="square" lIns="91425" tIns="45700" rIns="91425" bIns="45700" anchor="t" anchorCtr="0">
            <a:noAutofit/>
          </a:bodyPr>
          <a:lstStyle/>
          <a:p>
            <a:pPr>
              <a:lnSpc>
                <a:spcPct val="90000"/>
              </a:lnSpc>
              <a:buClr>
                <a:srgbClr val="064308"/>
              </a:buClr>
              <a:buSzPts val="2310"/>
            </a:pPr>
            <a:r>
              <a:rPr lang="en-US" sz="2310" b="1" dirty="0">
                <a:solidFill>
                  <a:srgbClr val="064308"/>
                </a:solidFill>
              </a:rPr>
              <a:t>… what if I don’t know what to say?</a:t>
            </a:r>
            <a:endParaRPr dirty="0"/>
          </a:p>
          <a:p>
            <a:pPr marL="381527" lvl="1" indent="-159233">
              <a:lnSpc>
                <a:spcPct val="90000"/>
              </a:lnSpc>
              <a:spcBef>
                <a:spcPts val="211"/>
              </a:spcBef>
              <a:buClr>
                <a:schemeClr val="dk1"/>
              </a:buClr>
              <a:buSzPts val="1800"/>
              <a:buFont typeface="Arial"/>
              <a:buChar char="•"/>
            </a:pPr>
            <a:r>
              <a:rPr lang="en-US" sz="1800" dirty="0">
                <a:solidFill>
                  <a:schemeClr val="dk1"/>
                </a:solidFill>
              </a:rPr>
              <a:t>We’ve spent a lot of time creating resources for guides!</a:t>
            </a:r>
            <a:endParaRPr dirty="0"/>
          </a:p>
          <a:p>
            <a:pPr marL="381527" lvl="1" indent="-159233">
              <a:lnSpc>
                <a:spcPct val="90000"/>
              </a:lnSpc>
              <a:spcBef>
                <a:spcPts val="211"/>
              </a:spcBef>
              <a:buClr>
                <a:schemeClr val="dk1"/>
              </a:buClr>
              <a:buSzPts val="1800"/>
              <a:buFont typeface="Arial"/>
              <a:buChar char="•"/>
            </a:pPr>
            <a:r>
              <a:rPr lang="en-US" sz="1800" dirty="0">
                <a:solidFill>
                  <a:schemeClr val="dk1"/>
                </a:solidFill>
              </a:rPr>
              <a:t>ANY grad can learn more about the lab and how to guide!</a:t>
            </a:r>
            <a:endParaRPr dirty="0"/>
          </a:p>
          <a:p>
            <a:pPr marL="381527" lvl="1" indent="-159233">
              <a:lnSpc>
                <a:spcPct val="90000"/>
              </a:lnSpc>
              <a:spcBef>
                <a:spcPts val="211"/>
              </a:spcBef>
              <a:buClr>
                <a:schemeClr val="dk1"/>
              </a:buClr>
              <a:buSzPts val="1800"/>
              <a:buFont typeface="Arial"/>
              <a:buChar char="•"/>
            </a:pPr>
            <a:r>
              <a:rPr lang="en-US" sz="1800" dirty="0">
                <a:solidFill>
                  <a:schemeClr val="dk1"/>
                </a:solidFill>
              </a:rPr>
              <a:t>Check out the “Tour wiki”: </a:t>
            </a:r>
            <a:r>
              <a:rPr lang="en-US" sz="1800" dirty="0" err="1">
                <a:solidFill>
                  <a:srgbClr val="006600"/>
                </a:solidFill>
              </a:rPr>
              <a:t>IntraEnterprise</a:t>
            </a:r>
            <a:r>
              <a:rPr lang="en-US" sz="1800" dirty="0">
                <a:solidFill>
                  <a:srgbClr val="006600"/>
                </a:solidFill>
              </a:rPr>
              <a:t> &gt; Employee Information &gt; Resources for Tour Guides</a:t>
            </a:r>
            <a:endParaRPr sz="1200" dirty="0">
              <a:solidFill>
                <a:srgbClr val="006600"/>
              </a:solidFill>
            </a:endParaRPr>
          </a:p>
          <a:p>
            <a:pPr>
              <a:lnSpc>
                <a:spcPct val="90000"/>
              </a:lnSpc>
              <a:spcBef>
                <a:spcPts val="1266"/>
              </a:spcBef>
              <a:buClr>
                <a:srgbClr val="064308"/>
              </a:buClr>
              <a:buSzPts val="2310"/>
            </a:pPr>
            <a:r>
              <a:rPr lang="en-US" sz="2310" b="1" dirty="0">
                <a:solidFill>
                  <a:srgbClr val="064308"/>
                </a:solidFill>
              </a:rPr>
              <a:t>… I don’t like talking in front of people.</a:t>
            </a:r>
            <a:endParaRPr dirty="0"/>
          </a:p>
          <a:p>
            <a:pPr marL="400050" lvl="2" indent="-171450">
              <a:lnSpc>
                <a:spcPct val="90000"/>
              </a:lnSpc>
              <a:spcBef>
                <a:spcPts val="211"/>
              </a:spcBef>
              <a:buClr>
                <a:schemeClr val="dk1"/>
              </a:buClr>
              <a:buSzPts val="1800"/>
              <a:buFont typeface="Arial"/>
              <a:buChar char="•"/>
            </a:pPr>
            <a:r>
              <a:rPr lang="en-US" sz="1800" dirty="0">
                <a:solidFill>
                  <a:schemeClr val="dk1"/>
                </a:solidFill>
              </a:rPr>
              <a:t>That’s the best reason to give tours!</a:t>
            </a:r>
            <a:endParaRPr dirty="0"/>
          </a:p>
          <a:p>
            <a:pPr marL="400050" lvl="2" indent="-171450">
              <a:lnSpc>
                <a:spcPct val="90000"/>
              </a:lnSpc>
              <a:spcBef>
                <a:spcPts val="211"/>
              </a:spcBef>
              <a:buClr>
                <a:schemeClr val="dk1"/>
              </a:buClr>
              <a:buSzPts val="1800"/>
              <a:buFont typeface="Arial"/>
              <a:buChar char="•"/>
            </a:pPr>
            <a:r>
              <a:rPr lang="en-US" sz="1800" dirty="0">
                <a:solidFill>
                  <a:schemeClr val="dk1"/>
                </a:solidFill>
              </a:rPr>
              <a:t>It’s an opportunity to practice with an easy audience.</a:t>
            </a:r>
            <a:endParaRPr dirty="0"/>
          </a:p>
          <a:p>
            <a:pPr marL="400050" lvl="2" indent="-171450">
              <a:lnSpc>
                <a:spcPct val="90000"/>
              </a:lnSpc>
              <a:spcBef>
                <a:spcPts val="211"/>
              </a:spcBef>
              <a:buClr>
                <a:schemeClr val="dk1"/>
              </a:buClr>
              <a:buSzPts val="1800"/>
              <a:buFont typeface="Arial"/>
              <a:buChar char="•"/>
            </a:pPr>
            <a:r>
              <a:rPr lang="en-US" sz="1800" dirty="0">
                <a:solidFill>
                  <a:schemeClr val="dk1"/>
                </a:solidFill>
              </a:rPr>
              <a:t>Explaining FRIB and your work improves </a:t>
            </a:r>
            <a:r>
              <a:rPr lang="en-US" sz="1800" i="1" dirty="0">
                <a:solidFill>
                  <a:schemeClr val="dk1"/>
                </a:solidFill>
              </a:rPr>
              <a:t>your</a:t>
            </a:r>
            <a:r>
              <a:rPr lang="en-US" sz="1800" dirty="0">
                <a:solidFill>
                  <a:schemeClr val="dk1"/>
                </a:solidFill>
              </a:rPr>
              <a:t> understanding too!</a:t>
            </a:r>
            <a:endParaRPr dirty="0"/>
          </a:p>
          <a:p>
            <a:pPr>
              <a:lnSpc>
                <a:spcPct val="90000"/>
              </a:lnSpc>
              <a:spcBef>
                <a:spcPts val="1266"/>
              </a:spcBef>
              <a:buClr>
                <a:srgbClr val="064308"/>
              </a:buClr>
              <a:buSzPts val="2310"/>
            </a:pPr>
            <a:r>
              <a:rPr lang="en-US" sz="2310" b="1" dirty="0">
                <a:solidFill>
                  <a:srgbClr val="064308"/>
                </a:solidFill>
              </a:rPr>
              <a:t>… I don’t know if my advisor will approve.</a:t>
            </a:r>
            <a:endParaRPr dirty="0"/>
          </a:p>
          <a:p>
            <a:pPr marL="381527" lvl="1" indent="-159233">
              <a:lnSpc>
                <a:spcPct val="90000"/>
              </a:lnSpc>
              <a:spcBef>
                <a:spcPts val="211"/>
              </a:spcBef>
              <a:buClr>
                <a:schemeClr val="dk1"/>
              </a:buClr>
              <a:buSzPts val="1800"/>
              <a:buFont typeface="Arial"/>
              <a:buChar char="•"/>
            </a:pPr>
            <a:r>
              <a:rPr lang="en-US" sz="1800" dirty="0">
                <a:solidFill>
                  <a:schemeClr val="dk1"/>
                </a:solidFill>
              </a:rPr>
              <a:t>Do what you and your advisor are comfortable with.</a:t>
            </a:r>
            <a:endParaRPr dirty="0"/>
          </a:p>
          <a:p>
            <a:pPr marL="381527" lvl="1" indent="-159233">
              <a:lnSpc>
                <a:spcPct val="90000"/>
              </a:lnSpc>
              <a:spcBef>
                <a:spcPts val="211"/>
              </a:spcBef>
              <a:buClr>
                <a:schemeClr val="dk1"/>
              </a:buClr>
              <a:buSzPts val="1800"/>
              <a:buFont typeface="Arial"/>
              <a:buChar char="•"/>
            </a:pPr>
            <a:r>
              <a:rPr lang="en-US" sz="1800" dirty="0">
                <a:solidFill>
                  <a:schemeClr val="dk1"/>
                </a:solidFill>
              </a:rPr>
              <a:t>Most faculty recognize the importance of outreach!</a:t>
            </a:r>
            <a:endParaRPr dirty="0"/>
          </a:p>
          <a:p>
            <a:pPr>
              <a:lnSpc>
                <a:spcPct val="90000"/>
              </a:lnSpc>
              <a:spcBef>
                <a:spcPts val="1266"/>
              </a:spcBef>
              <a:buClr>
                <a:srgbClr val="064308"/>
              </a:buClr>
              <a:buSzPts val="2310"/>
            </a:pPr>
            <a:r>
              <a:rPr lang="en-US" sz="2310" b="1" dirty="0">
                <a:solidFill>
                  <a:srgbClr val="064308"/>
                </a:solidFill>
              </a:rPr>
              <a:t>… what if they ask a question I can’t answer?</a:t>
            </a:r>
            <a:endParaRPr dirty="0"/>
          </a:p>
          <a:p>
            <a:pPr marL="381527" lvl="1" indent="-159233">
              <a:lnSpc>
                <a:spcPct val="90000"/>
              </a:lnSpc>
              <a:spcBef>
                <a:spcPts val="211"/>
              </a:spcBef>
              <a:buClr>
                <a:schemeClr val="dk1"/>
              </a:buClr>
              <a:buSzPts val="1800"/>
              <a:buFont typeface="Arial"/>
              <a:buChar char="•"/>
            </a:pPr>
            <a:r>
              <a:rPr lang="en-US" sz="1800" dirty="0">
                <a:solidFill>
                  <a:schemeClr val="dk1"/>
                </a:solidFill>
              </a:rPr>
              <a:t>It’s always OK to say “I don’t know”!</a:t>
            </a:r>
            <a:endParaRPr dirty="0"/>
          </a:p>
          <a:p>
            <a:pPr marL="381527" lvl="1" indent="-159233">
              <a:lnSpc>
                <a:spcPct val="90000"/>
              </a:lnSpc>
              <a:spcBef>
                <a:spcPts val="211"/>
              </a:spcBef>
              <a:buClr>
                <a:schemeClr val="dk1"/>
              </a:buClr>
              <a:buSzPts val="1800"/>
              <a:buFont typeface="Arial"/>
              <a:buChar char="•"/>
            </a:pPr>
            <a:r>
              <a:rPr lang="en-US" sz="1800" dirty="0">
                <a:solidFill>
                  <a:schemeClr val="dk1"/>
                </a:solidFill>
              </a:rPr>
              <a:t>Focus on how science makes new discoveries, and the need for a team with many different skills to make it work.</a:t>
            </a:r>
            <a:endParaRPr dirty="0"/>
          </a:p>
        </p:txBody>
      </p:sp>
    </p:spTree>
  </p:cSld>
  <p:clrMapOvr>
    <a:masterClrMapping/>
  </p:clrMapOvr>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PowerPoint-Template-16x9-v5" id="{386E0BD5-C86C-4D62-9771-31771216E89C}" vid="{4ACF4385-ADC6-4C4F-9B7B-D66EF0FAE734}"/>
    </a:ext>
  </a:extLst>
</a:theme>
</file>

<file path=ppt/theme/theme2.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2145</TotalTime>
  <Words>4362</Words>
  <Application>Microsoft Office PowerPoint</Application>
  <PresentationFormat>Custom</PresentationFormat>
  <Paragraphs>356</Paragraphs>
  <Slides>41</Slides>
  <Notes>41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Helvetica Neue</vt:lpstr>
      <vt:lpstr>Courgette</vt:lpstr>
      <vt:lpstr>Noto Sans Symbols</vt:lpstr>
      <vt:lpstr>Times New Roman</vt:lpstr>
      <vt:lpstr>Merriweather Sans</vt:lpstr>
      <vt:lpstr>Lucida Grande</vt:lpstr>
      <vt:lpstr>Arial</vt:lpstr>
      <vt:lpstr>Helvetica</vt:lpstr>
      <vt:lpstr>Wingdings</vt:lpstr>
      <vt:lpstr>1_FRIB3</vt:lpstr>
      <vt:lpstr>PowerPoint Presentation</vt:lpstr>
      <vt:lpstr>Why We Give Tours</vt:lpstr>
      <vt:lpstr>FRIB Goals</vt:lpstr>
      <vt:lpstr>Comments from tour groups</vt:lpstr>
      <vt:lpstr>Proof that we have an impact</vt:lpstr>
      <vt:lpstr>Why do we have high-quality tours?</vt:lpstr>
      <vt:lpstr>It takes a village… of tour guides</vt:lpstr>
      <vt:lpstr>Why should you want to give tours?</vt:lpstr>
      <vt:lpstr>I could guide tours, but…</vt:lpstr>
      <vt:lpstr>The Challenges</vt:lpstr>
      <vt:lpstr>Room for improvement</vt:lpstr>
      <vt:lpstr>Your Resources</vt:lpstr>
      <vt:lpstr>The current Tour Route</vt:lpstr>
      <vt:lpstr>Tour location script</vt:lpstr>
      <vt:lpstr>In the vaults: Accessibility</vt:lpstr>
      <vt:lpstr>Engage your audience</vt:lpstr>
      <vt:lpstr>Sharing positive impressions with visitors</vt:lpstr>
      <vt:lpstr>In summary: Do’s and Don’ts</vt:lpstr>
      <vt:lpstr>One more important “Don’t”</vt:lpstr>
      <vt:lpstr>After the tour</vt:lpstr>
      <vt:lpstr>Part II: Safety</vt:lpstr>
      <vt:lpstr>Before the tour: Safety Survey</vt:lpstr>
      <vt:lpstr>Communicating safety to visitors</vt:lpstr>
      <vt:lpstr>General safety issues on the tour</vt:lpstr>
      <vt:lpstr>Safety at tour locations</vt:lpstr>
      <vt:lpstr>Export Compliance Considerations</vt:lpstr>
      <vt:lpstr>PowerPoint Presentation</vt:lpstr>
      <vt:lpstr>Getting on a Tour</vt:lpstr>
      <vt:lpstr>Being a professional tour guide</vt:lpstr>
      <vt:lpstr>Advice for New Guides</vt:lpstr>
      <vt:lpstr>Common questions from guides</vt:lpstr>
      <vt:lpstr>Questions from the Audience?</vt:lpstr>
      <vt:lpstr>PowerPoint Presentation</vt:lpstr>
      <vt:lpstr>Appendix A: leading a tour</vt:lpstr>
      <vt:lpstr>Tour procedures - preparation</vt:lpstr>
      <vt:lpstr>Tour procedures - during</vt:lpstr>
      <vt:lpstr>The right introduction for the audience</vt:lpstr>
      <vt:lpstr>Demonstrations</vt:lpstr>
      <vt:lpstr>Tour procedures - Cleanup</vt:lpstr>
      <vt:lpstr>The State of FRIB Tours</vt:lpstr>
      <vt:lpstr>Special COVID-19 Considerations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Glasmacher</dc:creator>
  <cp:lastModifiedBy>Constan, Zachary</cp:lastModifiedBy>
  <cp:revision>18</cp:revision>
  <dcterms:created xsi:type="dcterms:W3CDTF">2010-11-26T22:03:55Z</dcterms:created>
  <dcterms:modified xsi:type="dcterms:W3CDTF">2025-06-06T12:31:04Z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0x010100F6DCD8DB76C63B4E9C4729B3AFA1197F</vt:lpwstr>
  </property>
</Properties>
</file>