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3" r:id="rId4"/>
  </p:sldMasterIdLst>
  <p:notesMasterIdLst>
    <p:notesMasterId r:id="rId25"/>
  </p:notesMasterIdLst>
  <p:handoutMasterIdLst>
    <p:handoutMasterId r:id="rId26"/>
  </p:handoutMasterIdLst>
  <p:sldIdLst>
    <p:sldId id="358" r:id="rId5"/>
    <p:sldId id="321" r:id="rId6"/>
    <p:sldId id="312" r:id="rId7"/>
    <p:sldId id="337" r:id="rId8"/>
    <p:sldId id="305" r:id="rId9"/>
    <p:sldId id="303" r:id="rId10"/>
    <p:sldId id="275" r:id="rId11"/>
    <p:sldId id="304" r:id="rId12"/>
    <p:sldId id="338" r:id="rId13"/>
    <p:sldId id="353" r:id="rId14"/>
    <p:sldId id="340" r:id="rId15"/>
    <p:sldId id="313" r:id="rId16"/>
    <p:sldId id="356" r:id="rId17"/>
    <p:sldId id="343" r:id="rId18"/>
    <p:sldId id="355" r:id="rId19"/>
    <p:sldId id="354" r:id="rId20"/>
    <p:sldId id="360" r:id="rId21"/>
    <p:sldId id="363" r:id="rId22"/>
    <p:sldId id="361" r:id="rId23"/>
    <p:sldId id="352" r:id="rId24"/>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42D2D"/>
    <a:srgbClr val="332C2C"/>
    <a:srgbClr val="000000"/>
    <a:srgbClr val="67B14B"/>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714" autoAdjust="0"/>
    <p:restoredTop sz="94660"/>
  </p:normalViewPr>
  <p:slideViewPr>
    <p:cSldViewPr snapToObjects="1">
      <p:cViewPr varScale="1">
        <p:scale>
          <a:sx n="100" d="100"/>
          <a:sy n="100" d="100"/>
        </p:scale>
        <p:origin x="72" y="186"/>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4/1/2025</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360050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80138"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649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a:solidFill>
                  <a:schemeClr val="tx1"/>
                </a:solidFill>
                <a:latin typeface="+mn-lt"/>
                <a:ea typeface="ヒラギノ角ゴ Pro W3"/>
                <a:cs typeface="ヒラギノ角ゴ Pro W3"/>
              </a:rPr>
              <a:t>the</a:t>
            </a:r>
            <a:r>
              <a:rPr lang="en-US" sz="825" kern="1200" baseline="0" dirty="0">
                <a:solidFill>
                  <a:schemeClr val="tx1"/>
                </a:solidFill>
                <a:latin typeface="+mn-lt"/>
                <a:ea typeface="ヒラギノ角ゴ Pro W3"/>
                <a:cs typeface="ヒラギノ角ゴ Pro W3"/>
              </a:rPr>
              <a:t> </a:t>
            </a:r>
            <a:r>
              <a:rPr lang="en-US" sz="825"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27245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82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24341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086718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546103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2"/>
          <a:stretch>
            <a:fillRect/>
          </a:stretch>
        </p:blipFill>
        <p:spPr>
          <a:xfrm>
            <a:off x="2819400" y="5636776"/>
            <a:ext cx="6553200" cy="639434"/>
          </a:xfrm>
          <a:prstGeom prst="rect">
            <a:avLst/>
          </a:prstGeom>
        </p:spPr>
      </p:pic>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432277" indent="0" algn="ctr">
              <a:buNone/>
              <a:defRPr/>
            </a:lvl2pPr>
            <a:lvl3pPr marL="864551" indent="0" algn="ctr">
              <a:buNone/>
              <a:defRPr/>
            </a:lvl3pPr>
            <a:lvl4pPr marL="1296827" indent="0" algn="ctr">
              <a:buNone/>
              <a:defRPr/>
            </a:lvl4pPr>
            <a:lvl5pPr marL="1729104" indent="0" algn="ctr">
              <a:buNone/>
              <a:defRPr/>
            </a:lvl5pPr>
            <a:lvl6pPr marL="2161379" indent="0" algn="ctr">
              <a:buNone/>
              <a:defRPr/>
            </a:lvl6pPr>
            <a:lvl7pPr marL="2593655" indent="0" algn="ctr">
              <a:buNone/>
              <a:defRPr/>
            </a:lvl7pPr>
            <a:lvl8pPr marL="3025929" indent="0" algn="ctr">
              <a:buNone/>
              <a:defRPr/>
            </a:lvl8pPr>
            <a:lvl9pPr marL="3458205" indent="0" algn="ctr">
              <a:buNone/>
              <a:defRPr/>
            </a:lvl9pPr>
          </a:lstStyle>
          <a:p>
            <a:r>
              <a:rPr lang="en-US"/>
              <a:t>Click to edit Master subtitle style</a:t>
            </a:r>
            <a:endParaRPr lang="en-US" dirty="0"/>
          </a:p>
        </p:txBody>
      </p:sp>
      <p:sp>
        <p:nvSpPr>
          <p:cNvPr id="7" name="Rectangle 2"/>
          <p:cNvSpPr>
            <a:spLocks noGrp="1" noChangeArrowheads="1"/>
          </p:cNvSpPr>
          <p:nvPr>
            <p:ph type="title"/>
          </p:nvPr>
        </p:nvSpPr>
        <p:spPr bwMode="auto">
          <a:xfrm>
            <a:off x="95255" y="3147284"/>
            <a:ext cx="12001499" cy="478612"/>
          </a:xfrm>
          <a:prstGeom prst="rect">
            <a:avLst/>
          </a:prstGeom>
          <a:noFill/>
          <a:ln w="12700">
            <a:noFill/>
            <a:miter lim="800000"/>
            <a:headEnd/>
            <a:tailEnd/>
          </a:ln>
        </p:spPr>
        <p:txBody>
          <a:bodyPr lIns="56061" tIns="22425" rIns="56061" bIns="22425"/>
          <a:lstStyle/>
          <a:p>
            <a:pPr lvl="0"/>
            <a:r>
              <a:rPr lang="en-US"/>
              <a:t>Click to edit Master title style</a:t>
            </a:r>
            <a:endParaRPr lang="en-US" dirty="0"/>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spTree>
    <p:extLst>
      <p:ext uri="{BB962C8B-B14F-4D97-AF65-F5344CB8AC3E}">
        <p14:creationId xmlns:p14="http://schemas.microsoft.com/office/powerpoint/2010/main" val="420253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3" y="1238250"/>
            <a:ext cx="9986635" cy="447389"/>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7040"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6" name="TextBox 5"/>
          <p:cNvSpPr txBox="1"/>
          <p:nvPr userDrawn="1"/>
        </p:nvSpPr>
        <p:spPr>
          <a:xfrm>
            <a:off x="0" y="6387154"/>
            <a:ext cx="12192000" cy="425885"/>
          </a:xfrm>
          <a:prstGeom prst="rect">
            <a:avLst/>
          </a:prstGeom>
          <a:noFill/>
        </p:spPr>
        <p:txBody>
          <a:bodyPr wrap="square" lIns="86486" tIns="43243" rIns="86486" bIns="43243" rtlCol="0">
            <a:spAutoFit/>
          </a:bodyPr>
          <a:lstStyle/>
          <a:p>
            <a:pPr algn="ctr"/>
            <a:r>
              <a:rPr lang="en-US" sz="1100" kern="1200" dirty="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1100" kern="1200" dirty="0">
                <a:solidFill>
                  <a:schemeClr val="tx1"/>
                </a:solidFill>
                <a:latin typeface="+mn-lt"/>
                <a:ea typeface="ヒラギノ角ゴ Pro W3"/>
                <a:cs typeface="ヒラギノ角ゴ Pro W3"/>
              </a:rPr>
              <a:t>the</a:t>
            </a:r>
            <a:r>
              <a:rPr lang="en-US" sz="1100" kern="1200" baseline="0" dirty="0">
                <a:solidFill>
                  <a:schemeClr val="tx1"/>
                </a:solidFill>
                <a:latin typeface="+mn-lt"/>
                <a:ea typeface="ヒラギノ角ゴ Pro W3"/>
                <a:cs typeface="ヒラギノ角ゴ Pro W3"/>
              </a:rPr>
              <a:t> </a:t>
            </a:r>
            <a:r>
              <a:rPr lang="en-US" sz="1100" kern="1200" dirty="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5"/>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4" name="Picture 3">
            <a:extLst>
              <a:ext uri="{FF2B5EF4-FFF2-40B4-BE49-F238E27FC236}">
                <a16:creationId xmlns:a16="http://schemas.microsoft.com/office/drawing/2014/main" id="{526D52DA-7EC2-A93A-E527-24C0D964EA86}"/>
              </a:ext>
            </a:extLst>
          </p:cNvPr>
          <p:cNvPicPr>
            <a:picLocks noChangeAspect="1"/>
          </p:cNvPicPr>
          <p:nvPr userDrawn="1"/>
        </p:nvPicPr>
        <p:blipFill>
          <a:blip r:embed="rId3"/>
          <a:srcRect r="53488"/>
          <a:stretch/>
        </p:blipFill>
        <p:spPr>
          <a:xfrm>
            <a:off x="2819400" y="5636776"/>
            <a:ext cx="3048000" cy="639434"/>
          </a:xfrm>
          <a:prstGeom prst="rect">
            <a:avLst/>
          </a:prstGeom>
        </p:spPr>
      </p:pic>
      <p:pic>
        <p:nvPicPr>
          <p:cNvPr id="3" name="Picture 2" descr="A black background with blue text&#10;&#10;AI-generated content may be incorrect.">
            <a:extLst>
              <a:ext uri="{FF2B5EF4-FFF2-40B4-BE49-F238E27FC236}">
                <a16:creationId xmlns:a16="http://schemas.microsoft.com/office/drawing/2014/main" id="{25E56C48-E97E-EB04-E105-6EE91E71CEC7}"/>
              </a:ext>
            </a:extLst>
          </p:cNvPr>
          <p:cNvPicPr>
            <a:picLocks noChangeAspect="1"/>
          </p:cNvPicPr>
          <p:nvPr userDrawn="1"/>
        </p:nvPicPr>
        <p:blipFill>
          <a:blip r:embed="rId4"/>
          <a:stretch>
            <a:fillRect/>
          </a:stretch>
        </p:blipFill>
        <p:spPr>
          <a:xfrm>
            <a:off x="6019800" y="5695162"/>
            <a:ext cx="3474189" cy="616246"/>
          </a:xfrm>
          <a:prstGeom prst="rect">
            <a:avLst/>
          </a:prstGeom>
        </p:spPr>
      </p:pic>
    </p:spTree>
    <p:extLst>
      <p:ext uri="{BB962C8B-B14F-4D97-AF65-F5344CB8AC3E}">
        <p14:creationId xmlns:p14="http://schemas.microsoft.com/office/powerpoint/2010/main" val="133308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sz="900"/>
            </a:lvl1pPr>
          </a:lstStyle>
          <a:p>
            <a:pPr>
              <a:defRPr/>
            </a:pPr>
            <a:r>
              <a:rPr lang="en-US" dirty="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7433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0" name="Slide Number Placeholder 4"/>
          <p:cNvSpPr>
            <a:spLocks noGrp="1"/>
          </p:cNvSpPr>
          <p:nvPr>
            <p:ph type="sldNum" sz="quarter" idx="11"/>
          </p:nvPr>
        </p:nvSpPr>
        <p:spPr/>
        <p:txBody>
          <a:bodyPr/>
          <a:lstStyle>
            <a:lvl1pPr>
              <a:defRPr sz="900"/>
            </a:lvl1pPr>
          </a:lstStyle>
          <a:p>
            <a:pPr>
              <a:defRPr/>
            </a:pPr>
            <a:r>
              <a:rPr lang="en-US" dirty="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56222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00741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7067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68042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47233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a:t>A. Presenter, 12 Month 2023</a:t>
            </a:r>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4024979514"/>
      </p:ext>
    </p:extLst>
  </p:cSld>
  <p:clrMap bg1="lt1" tx1="dk1" bg2="lt2" tx2="dk2" accent1="accent1" accent2="accent2" accent3="accent3" accent4="accent4" accent5="accent5" accent6="accent6" hlink="hlink" folHlink="folHlink"/>
  <p:sldLayoutIdLst>
    <p:sldLayoutId id="2147484014" r:id="rId1"/>
    <p:sldLayoutId id="2147484025" r:id="rId2"/>
    <p:sldLayoutId id="2147484026"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Lst>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shop.msu.edu" TargetMode="External"/><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jpeg"/><Relationship Id="rId9" Type="http://schemas.openxmlformats.org/officeDocument/2006/relationships/hyperlink" Target="http://www.nscl.msu.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WMF"/><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027635"/>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75000"/>
              </a:lnSpc>
              <a:spcBef>
                <a:spcPct val="3000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Arial" charset="0"/>
                <a:ea typeface="ＭＳ Ｐゴシック" pitchFamily="-65" charset="-128"/>
              </a:rPr>
              <a:t>WHO WILL DISCOVER OUR FUTURE?</a:t>
            </a:r>
          </a:p>
          <a:p>
            <a:pPr marL="0" marR="0" lvl="0" indent="0" algn="ctr" defTabSz="803293" rtl="0" eaLnBrk="1" fontAlgn="base" latinLnBrk="0" hangingPunct="1">
              <a:lnSpc>
                <a:spcPct val="75000"/>
              </a:lnSpc>
              <a:spcBef>
                <a:spcPct val="3000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charset="0"/>
                <a:ea typeface="ＭＳ Ｐゴシック" pitchFamily="-65" charset="-128"/>
              </a:rPr>
              <a:t>World-class nuclear experimentation and theory at </a:t>
            </a:r>
            <a:r>
              <a:rPr kumimoji="0" lang="en-US" sz="2000" b="1" i="1" u="none" strike="noStrike" kern="1200" cap="none" spc="0" normalizeH="0" baseline="0" noProof="0" dirty="0">
                <a:ln>
                  <a:noFill/>
                </a:ln>
                <a:solidFill>
                  <a:srgbClr val="4E8542"/>
                </a:solidFill>
                <a:effectLst/>
                <a:uLnTx/>
                <a:uFillTx/>
                <a:latin typeface="Arial" charset="0"/>
                <a:ea typeface="ＭＳ Ｐゴシック" pitchFamily="-65" charset="-128"/>
              </a:rPr>
              <a:t>MSU</a:t>
            </a:r>
          </a:p>
        </p:txBody>
      </p:sp>
      <p:sp>
        <p:nvSpPr>
          <p:cNvPr id="6" name="Subtitle 6"/>
          <p:cNvSpPr txBox="1">
            <a:spLocks/>
          </p:cNvSpPr>
          <p:nvPr/>
        </p:nvSpPr>
        <p:spPr>
          <a:xfrm>
            <a:off x="1652289" y="43434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Dr. Zach Constan</a:t>
            </a:r>
          </a:p>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Outreach Coordinator</a:t>
            </a:r>
          </a:p>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Facility for Rare Isotope Beams (FRIB)</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endParaRPr kumimoji="0" lang="en-US" sz="1800" b="0" i="0" u="none" strike="noStrike" kern="0" cap="none" spc="0" normalizeH="0" baseline="0" noProof="0" dirty="0">
              <a:ln>
                <a:noFill/>
              </a:ln>
              <a:solidFill>
                <a:srgbClr val="064308"/>
              </a:solidFill>
              <a:effectLst/>
              <a:uLnTx/>
              <a:uFillTx/>
              <a:latin typeface="Arial" charset="0"/>
              <a:ea typeface="ＭＳ Ｐゴシック"/>
              <a:cs typeface="ＭＳ Ｐゴシック"/>
            </a:endParaRP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endParaRPr kumimoji="0" lang="en-US" sz="1800" b="0" i="0" u="none" strike="noStrike" kern="0" cap="none" spc="0" normalizeH="0" baseline="0" noProof="0" dirty="0">
              <a:ln>
                <a:noFill/>
              </a:ln>
              <a:solidFill>
                <a:srgbClr val="064308"/>
              </a:solidFill>
              <a:effectLst/>
              <a:uLnTx/>
              <a:uFillTx/>
              <a:latin typeface="Arial" pitchFamily="34" charset="0"/>
              <a:ea typeface="ＭＳ Ｐゴシック"/>
              <a:cs typeface="ＭＳ Ｐゴシック"/>
            </a:endParaRPr>
          </a:p>
        </p:txBody>
      </p:sp>
      <p:sp>
        <p:nvSpPr>
          <p:cNvPr id="5" name="Oval 4"/>
          <p:cNvSpPr/>
          <p:nvPr/>
        </p:nvSpPr>
        <p:spPr>
          <a:xfrm>
            <a:off x="5257800" y="41910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163999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Behind the Scenes at FRIB</a:t>
            </a:r>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752600" y="1081086"/>
            <a:ext cx="8686800" cy="4886325"/>
          </a:xfrm>
          <a:prstGeom prst="rect">
            <a:avLst/>
          </a:prstGeom>
        </p:spPr>
      </p:pic>
    </p:spTree>
    <p:extLst>
      <p:ext uri="{BB962C8B-B14F-4D97-AF65-F5344CB8AC3E}">
        <p14:creationId xmlns:p14="http://schemas.microsoft.com/office/powerpoint/2010/main" val="741710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a:prstGeom prst="rect">
            <a:avLst/>
          </a:prstGeom>
        </p:spPr>
        <p:txBody>
          <a:bodyPr/>
          <a:lstStyle/>
          <a:p>
            <a:r>
              <a:rPr lang="en-US" sz="4000" dirty="0"/>
              <a:t>Want to find the shape of the nucleus?</a:t>
            </a:r>
          </a:p>
        </p:txBody>
      </p:sp>
      <p:sp>
        <p:nvSpPr>
          <p:cNvPr id="3" name="Content Placeholder 2"/>
          <p:cNvSpPr txBox="1">
            <a:spLocks/>
          </p:cNvSpPr>
          <p:nvPr/>
        </p:nvSpPr>
        <p:spPr>
          <a:xfrm>
            <a:off x="2209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buNone/>
              <a:defRPr/>
            </a:pPr>
            <a:r>
              <a:rPr lang="en-US" altLang="en-US" sz="3200" kern="0" dirty="0">
                <a:solidFill>
                  <a:srgbClr val="000000"/>
                </a:solidFill>
              </a:rPr>
              <a:t>Congratulations, you’ve made rare nuclei.</a:t>
            </a:r>
          </a:p>
          <a:p>
            <a:pPr marL="0">
              <a:buNone/>
              <a:defRPr/>
            </a:pPr>
            <a:endParaRPr lang="en-US" altLang="en-US" sz="3200" kern="0" dirty="0"/>
          </a:p>
          <a:p>
            <a:pPr marL="0">
              <a:buNone/>
              <a:defRPr/>
            </a:pPr>
            <a:r>
              <a:rPr lang="en-US" altLang="en-US" sz="3200" b="1" kern="0" dirty="0">
                <a:solidFill>
                  <a:srgbClr val="FF0000"/>
                </a:solidFill>
              </a:rPr>
              <a:t>Problem</a:t>
            </a:r>
            <a:r>
              <a:rPr lang="en-US" altLang="en-US" sz="3200" kern="0" dirty="0">
                <a:solidFill>
                  <a:srgbClr val="000000"/>
                </a:solidFill>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6324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a:defRPr/>
            </a:pPr>
            <a:endParaRPr lang="en-US">
              <a:solidFill>
                <a:prstClr val="black"/>
              </a:solidFill>
              <a:cs typeface="+mn-cs"/>
            </a:endParaRPr>
          </a:p>
        </p:txBody>
      </p:sp>
      <p:sp>
        <p:nvSpPr>
          <p:cNvPr id="6" name="TextBox 5"/>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a:prstGeom prst="rect">
            <a:avLst/>
          </a:prstGeom>
        </p:spPr>
        <p:txBody>
          <a:bodyPr/>
          <a:lstStyle/>
          <a:p>
            <a:r>
              <a:rPr lang="en-US" sz="4000" dirty="0"/>
              <a:t>Measuring the invisible</a:t>
            </a:r>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83451" y="11430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2224314" y="4004607"/>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tx1"/>
                </a:solidFill>
                <a:latin typeface="Arial" panose="020B0604020202020204" pitchFamily="34" charset="0"/>
                <a:cs typeface="Arial" panose="020B0604020202020204" pitchFamily="34" charset="0"/>
              </a:rPr>
              <a:t>These tools 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a:solidFill>
                  <a:schemeClr val="tx1"/>
                </a:solidFill>
                <a:latin typeface="Arial" panose="020B0604020202020204" pitchFamily="34" charset="0"/>
                <a:cs typeface="Arial" panose="020B0604020202020204" pitchFamily="34" charset="0"/>
              </a:rPr>
              <a:t>… and who knows how else we might use those tools someday!</a:t>
            </a:r>
          </a:p>
        </p:txBody>
      </p:sp>
      <p:sp>
        <p:nvSpPr>
          <p:cNvPr id="5" name="Content Placeholder 2"/>
          <p:cNvSpPr txBox="1">
            <a:spLocks/>
          </p:cNvSpPr>
          <p:nvPr/>
        </p:nvSpPr>
        <p:spPr>
          <a:xfrm>
            <a:off x="2224314" y="11430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a:solidFill>
                  <a:srgbClr val="67B14B"/>
                </a:solidFill>
              </a:rPr>
              <a:t>Solution: </a:t>
            </a:r>
          </a:p>
          <a:p>
            <a:pPr>
              <a:defRPr/>
            </a:pPr>
            <a:r>
              <a:rPr lang="en-US" b="1" dirty="0">
                <a:solidFill>
                  <a:schemeClr val="tx1"/>
                </a:solidFill>
              </a:rPr>
              <a:t>throw stuff </a:t>
            </a:r>
            <a:r>
              <a:rPr lang="en-US" dirty="0">
                <a:solidFill>
                  <a:schemeClr val="tx1"/>
                </a:solidFill>
              </a:rPr>
              <a:t>at the nucleus, see where it bounces off…</a:t>
            </a:r>
          </a:p>
          <a:p>
            <a:pPr>
              <a:defRPr/>
            </a:pPr>
            <a:r>
              <a:rPr lang="en-US" i="1" dirty="0">
                <a:solidFill>
                  <a:schemeClr val="tx1"/>
                </a:solidFill>
              </a:rPr>
              <a:t>or</a:t>
            </a:r>
            <a:r>
              <a:rPr lang="en-US" dirty="0">
                <a:solidFill>
                  <a:schemeClr val="tx1"/>
                </a:solidFill>
              </a:rPr>
              <a:t> </a:t>
            </a:r>
            <a:r>
              <a:rPr lang="en-US" b="1" dirty="0">
                <a:solidFill>
                  <a:schemeClr val="tx1"/>
                </a:solidFill>
              </a:rPr>
              <a:t>throw the nucleus </a:t>
            </a:r>
            <a:r>
              <a:rPr lang="en-US" dirty="0">
                <a:solidFill>
                  <a:schemeClr val="tx1"/>
                </a:solidFill>
              </a:rPr>
              <a:t>at the stuff, it works exactly the same way!</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3451" y="37223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3246356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defRPr/>
            </a:pPr>
            <a:r>
              <a:rPr lang="en-US" sz="4000" b="1" dirty="0">
                <a:solidFill>
                  <a:prstClr val="black"/>
                </a:solidFill>
              </a:rPr>
              <a:t>Who works at FRIB? Staff</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1776049"/>
            <a:ext cx="7990258" cy="930148"/>
          </a:xfrm>
          <a:prstGeom prst="rect">
            <a:avLst/>
          </a:prstGeom>
        </p:spPr>
      </p:pic>
      <p:sp>
        <p:nvSpPr>
          <p:cNvPr id="5" name="TextBox 4"/>
          <p:cNvSpPr txBox="1"/>
          <p:nvPr/>
        </p:nvSpPr>
        <p:spPr>
          <a:xfrm>
            <a:off x="6999131" y="1087859"/>
            <a:ext cx="1569027"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Theorists and Experimenters</a:t>
            </a:r>
          </a:p>
        </p:txBody>
      </p:sp>
      <p:sp>
        <p:nvSpPr>
          <p:cNvPr id="6" name="TextBox 5"/>
          <p:cNvSpPr txBox="1"/>
          <p:nvPr/>
        </p:nvSpPr>
        <p:spPr>
          <a:xfrm>
            <a:off x="4114801" y="2879405"/>
            <a:ext cx="1606379" cy="738664"/>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Undergraduate and Graduate</a:t>
            </a:r>
          </a:p>
          <a:p>
            <a:pPr algn="ctr">
              <a:defRPr/>
            </a:pPr>
            <a:r>
              <a:rPr lang="en-US" sz="1400" b="1" dirty="0">
                <a:solidFill>
                  <a:prstClr val="black"/>
                </a:solidFill>
                <a:cs typeface="Arial" panose="020B0604020202020204" pitchFamily="34" charset="0"/>
              </a:rPr>
              <a:t>students</a:t>
            </a:r>
          </a:p>
        </p:txBody>
      </p:sp>
      <p:sp>
        <p:nvSpPr>
          <p:cNvPr id="7" name="TextBox 6"/>
          <p:cNvSpPr txBox="1"/>
          <p:nvPr/>
        </p:nvSpPr>
        <p:spPr>
          <a:xfrm>
            <a:off x="9086115" y="1087859"/>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Facility operators</a:t>
            </a:r>
          </a:p>
        </p:txBody>
      </p:sp>
      <p:sp>
        <p:nvSpPr>
          <p:cNvPr id="8" name="TextBox 7"/>
          <p:cNvSpPr txBox="1"/>
          <p:nvPr/>
        </p:nvSpPr>
        <p:spPr>
          <a:xfrm>
            <a:off x="6200518" y="2879405"/>
            <a:ext cx="1370055"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Technicians &amp; machinists</a:t>
            </a:r>
          </a:p>
        </p:txBody>
      </p:sp>
      <p:sp>
        <p:nvSpPr>
          <p:cNvPr id="9" name="TextBox 8"/>
          <p:cNvSpPr txBox="1"/>
          <p:nvPr/>
        </p:nvSpPr>
        <p:spPr>
          <a:xfrm>
            <a:off x="3484148" y="1066800"/>
            <a:ext cx="1643448"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Research and Development</a:t>
            </a:r>
          </a:p>
        </p:txBody>
      </p:sp>
      <p:sp>
        <p:nvSpPr>
          <p:cNvPr id="10" name="TextBox 9"/>
          <p:cNvSpPr txBox="1"/>
          <p:nvPr/>
        </p:nvSpPr>
        <p:spPr>
          <a:xfrm>
            <a:off x="2631989" y="2879405"/>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Designers &amp; engineers</a:t>
            </a:r>
          </a:p>
        </p:txBody>
      </p:sp>
      <p:cxnSp>
        <p:nvCxnSpPr>
          <p:cNvPr id="11" name="Straight Connector 10"/>
          <p:cNvCxnSpPr/>
          <p:nvPr/>
        </p:nvCxnSpPr>
        <p:spPr>
          <a:xfrm>
            <a:off x="4024184" y="158439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254785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256465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159956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15784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3669936"/>
            <a:ext cx="8610600" cy="2185214"/>
          </a:xfrm>
          <a:prstGeom prst="rect">
            <a:avLst/>
          </a:prstGeom>
        </p:spPr>
        <p:txBody>
          <a:bodyPr wrap="square">
            <a:spAutoFit/>
          </a:bodyPr>
          <a:lstStyle/>
          <a:p>
            <a:pPr>
              <a:defRPr/>
            </a:pPr>
            <a:r>
              <a:rPr lang="en-US" dirty="0">
                <a:solidFill>
                  <a:prstClr val="black"/>
                </a:solidFill>
                <a:cs typeface="Arial" panose="020B0604020202020204" pitchFamily="34" charset="0"/>
              </a:rPr>
              <a:t>Our </a:t>
            </a:r>
            <a:r>
              <a:rPr lang="en-US" sz="2800" b="1" dirty="0">
                <a:solidFill>
                  <a:prstClr val="black"/>
                </a:solidFill>
                <a:cs typeface="Arial" panose="020B0604020202020204" pitchFamily="34" charset="0"/>
              </a:rPr>
              <a:t>800+ faculty, staff, and students </a:t>
            </a:r>
            <a:r>
              <a:rPr lang="en-US" dirty="0">
                <a:solidFill>
                  <a:prstClr val="black"/>
                </a:solidFill>
                <a:cs typeface="Arial" panose="020B0604020202020204" pitchFamily="34" charset="0"/>
              </a:rPr>
              <a:t>learned useful skills in:</a:t>
            </a:r>
          </a:p>
          <a:p>
            <a:pPr>
              <a:defRPr/>
            </a:pPr>
            <a:r>
              <a:rPr lang="en-US" b="1" dirty="0">
                <a:solidFill>
                  <a:prstClr val="black"/>
                </a:solidFill>
                <a:cs typeface="Arial" panose="020B0604020202020204" pitchFamily="34" charset="0"/>
              </a:rPr>
              <a:t>nuclear science ▪ physics ▪ chemistry ▪ all types of engineering ▪ mathematics ▪ computer science ▪ welding ▪ machining ▪ pipefitting ▪</a:t>
            </a:r>
            <a:r>
              <a:rPr lang="en-US" dirty="0">
                <a:solidFill>
                  <a:prstClr val="black"/>
                </a:solidFill>
                <a:cs typeface="Arial" panose="020B0604020202020204" pitchFamily="34" charset="0"/>
              </a:rPr>
              <a:t> and so on… </a:t>
            </a:r>
          </a:p>
          <a:p>
            <a:pPr>
              <a:defRPr/>
            </a:pPr>
            <a:endParaRPr lang="en-US" dirty="0">
              <a:solidFill>
                <a:srgbClr val="C19859">
                  <a:lumMod val="75000"/>
                </a:srgbClr>
              </a:solidFill>
              <a:cs typeface="Arial" panose="020B0604020202020204" pitchFamily="34" charset="0"/>
            </a:endParaRPr>
          </a:p>
          <a:p>
            <a:pPr>
              <a:defRPr/>
            </a:pPr>
            <a:r>
              <a:rPr lang="en-US" dirty="0">
                <a:solidFill>
                  <a:prstClr val="black"/>
                </a:solidFill>
                <a:cs typeface="Arial" panose="020B0604020202020204" pitchFamily="34" charset="0"/>
              </a:rPr>
              <a:t>And had jobs in </a:t>
            </a:r>
            <a:r>
              <a:rPr lang="en-US" b="1" dirty="0">
                <a:solidFill>
                  <a:prstClr val="black"/>
                </a:solidFill>
                <a:cs typeface="Arial" panose="020B0604020202020204" pitchFamily="34" charset="0"/>
              </a:rPr>
              <a:t>quality control, building cars, construction, farming</a:t>
            </a:r>
            <a:r>
              <a:rPr lang="en-US" dirty="0">
                <a:solidFill>
                  <a:prstClr val="black"/>
                </a:solidFill>
                <a:cs typeface="Arial" panose="020B0604020202020204" pitchFamily="34" charset="0"/>
              </a:rPr>
              <a:t>, etc…</a:t>
            </a:r>
          </a:p>
          <a:p>
            <a:pPr>
              <a:defRPr/>
            </a:pPr>
            <a:endParaRPr lang="en-US" dirty="0">
              <a:solidFill>
                <a:prstClr val="black"/>
              </a:solidFill>
              <a:cs typeface="Arial" panose="020B0604020202020204" pitchFamily="34" charset="0"/>
            </a:endParaRPr>
          </a:p>
          <a:p>
            <a:pPr>
              <a:defRPr/>
            </a:pPr>
            <a:r>
              <a:rPr lang="en-US" dirty="0">
                <a:solidFill>
                  <a:prstClr val="black"/>
                </a:solidFill>
                <a:cs typeface="Arial" panose="020B0604020202020204" pitchFamily="34" charset="0"/>
              </a:rPr>
              <a:t>If you like </a:t>
            </a:r>
            <a:r>
              <a:rPr lang="en-US" dirty="0">
                <a:solidFill>
                  <a:srgbClr val="67B14B"/>
                </a:solidFill>
                <a:cs typeface="Arial" panose="020B0604020202020204" pitchFamily="34" charset="0"/>
              </a:rPr>
              <a:t>Science, Technology, Engineering, and Math (STEM)</a:t>
            </a:r>
            <a:r>
              <a:rPr lang="en-US" dirty="0">
                <a:solidFill>
                  <a:prstClr val="black"/>
                </a:solidFill>
                <a:cs typeface="Arial" panose="020B0604020202020204" pitchFamily="34" charset="0"/>
              </a:rPr>
              <a:t>, that’s what we do!</a:t>
            </a:r>
          </a:p>
        </p:txBody>
      </p:sp>
      <p:sp>
        <p:nvSpPr>
          <p:cNvPr id="3" name="TextBox 2"/>
          <p:cNvSpPr txBox="1"/>
          <p:nvPr/>
        </p:nvSpPr>
        <p:spPr>
          <a:xfrm>
            <a:off x="6096000" y="6031468"/>
            <a:ext cx="2198038" cy="369332"/>
          </a:xfrm>
          <a:prstGeom prst="rect">
            <a:avLst/>
          </a:prstGeom>
          <a:noFill/>
        </p:spPr>
        <p:txBody>
          <a:bodyPr wrap="none" rtlCol="0">
            <a:spAutoFit/>
          </a:bodyPr>
          <a:lstStyle/>
          <a:p>
            <a:pPr>
              <a:defRPr/>
            </a:pPr>
            <a:r>
              <a:rPr lang="en-US" i="1" dirty="0">
                <a:solidFill>
                  <a:prstClr val="black"/>
                </a:solidFill>
              </a:rPr>
              <a:t>(and skilled trades!)</a:t>
            </a: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Who works at FRIB? Students</a:t>
            </a:r>
          </a:p>
        </p:txBody>
      </p:sp>
      <p:sp>
        <p:nvSpPr>
          <p:cNvPr id="3" name="Content Placeholder 2"/>
          <p:cNvSpPr txBox="1">
            <a:spLocks/>
          </p:cNvSpPr>
          <p:nvPr/>
        </p:nvSpPr>
        <p:spPr>
          <a:xfrm>
            <a:off x="1998036" y="1295401"/>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defRPr/>
            </a:pPr>
            <a:r>
              <a:rPr lang="en-US" kern="0" dirty="0">
                <a:solidFill>
                  <a:prstClr val="black"/>
                </a:solidFill>
              </a:rPr>
              <a:t>For 30+ years, NSCL &amp; FRIB has been the home of a </a:t>
            </a:r>
          </a:p>
          <a:p>
            <a:pPr marL="0" indent="0" algn="ctr">
              <a:buNone/>
              <a:defRPr/>
            </a:pPr>
            <a:r>
              <a:rPr lang="en-US" sz="3200" b="1" kern="0" dirty="0">
                <a:solidFill>
                  <a:srgbClr val="67B14B"/>
                </a:solidFill>
                <a:latin typeface="Arial Black" panose="020B0A04020102020204" pitchFamily="34" charset="0"/>
              </a:rPr>
              <a:t>top-ranked nuclear science school</a:t>
            </a:r>
          </a:p>
          <a:p>
            <a:pPr marL="0" indent="0" algn="ctr">
              <a:buNone/>
              <a:defRPr/>
            </a:pPr>
            <a:r>
              <a:rPr lang="en-US" kern="0" dirty="0">
                <a:solidFill>
                  <a:prstClr val="black"/>
                </a:solidFill>
              </a:rPr>
              <a:t>among U.S. universities</a:t>
            </a:r>
          </a:p>
          <a:p>
            <a:pPr marL="0" indent="0" algn="ctr">
              <a:buNone/>
              <a:defRPr/>
            </a:pPr>
            <a:r>
              <a:rPr lang="en-US" sz="1200" i="1" kern="0" dirty="0">
                <a:solidFill>
                  <a:prstClr val="black"/>
                </a:solidFill>
              </a:rPr>
              <a:t>(U.S. News &amp; World Report, 2018)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2152650" y="3420207"/>
            <a:ext cx="4186385" cy="2469319"/>
          </a:xfrm>
          <a:prstGeom prst="rect">
            <a:avLst/>
          </a:prstGeom>
        </p:spPr>
      </p:pic>
    </p:spTree>
    <p:extLst>
      <p:ext uri="{BB962C8B-B14F-4D97-AF65-F5344CB8AC3E}">
        <p14:creationId xmlns:p14="http://schemas.microsoft.com/office/powerpoint/2010/main" val="1347410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Support (power, cooling)</a:t>
            </a: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p>
        </p:txBody>
      </p:sp>
    </p:spTree>
    <p:extLst>
      <p:ext uri="{BB962C8B-B14F-4D97-AF65-F5344CB8AC3E}">
        <p14:creationId xmlns:p14="http://schemas.microsoft.com/office/powerpoint/2010/main" val="409137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174421"/>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803175" y="1159467"/>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put anything in your mouth (eat, drink, chew gum)</a:t>
            </a:r>
          </a:p>
        </p:txBody>
      </p:sp>
      <p:sp>
        <p:nvSpPr>
          <p:cNvPr id="14" name="Text Box 7"/>
          <p:cNvSpPr txBox="1">
            <a:spLocks noChangeArrowheads="1"/>
          </p:cNvSpPr>
          <p:nvPr/>
        </p:nvSpPr>
        <p:spPr bwMode="auto">
          <a:xfrm>
            <a:off x="1726975" y="3340692"/>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obey posted signs</a:t>
            </a:r>
          </a:p>
          <a:p>
            <a:pPr algn="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take photos</a:t>
            </a:r>
          </a:p>
        </p:txBody>
      </p:sp>
      <p:sp>
        <p:nvSpPr>
          <p:cNvPr id="15" name="Text Box 8"/>
          <p:cNvSpPr txBox="1">
            <a:spLocks noChangeArrowheads="1"/>
          </p:cNvSpPr>
          <p:nvPr/>
        </p:nvSpPr>
        <p:spPr bwMode="auto">
          <a:xfrm>
            <a:off x="8204650" y="1183280"/>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watch your head and step </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sit or lean on things</a:t>
            </a:r>
          </a:p>
        </p:txBody>
      </p:sp>
      <p:sp>
        <p:nvSpPr>
          <p:cNvPr id="16" name="Text Box 9"/>
          <p:cNvSpPr txBox="1">
            <a:spLocks noChangeArrowheads="1"/>
          </p:cNvSpPr>
          <p:nvPr/>
        </p:nvSpPr>
        <p:spPr bwMode="auto">
          <a:xfrm>
            <a:off x="8204650" y="3316880"/>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stay with your guide</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touch equipment</a:t>
            </a:r>
          </a:p>
        </p:txBody>
      </p:sp>
      <p:sp>
        <p:nvSpPr>
          <p:cNvPr id="17" name="Text Box 11"/>
          <p:cNvSpPr txBox="1">
            <a:spLocks noChangeArrowheads="1"/>
          </p:cNvSpPr>
          <p:nvPr/>
        </p:nvSpPr>
        <p:spPr bwMode="auto">
          <a:xfrm>
            <a:off x="0" y="5521917"/>
            <a:ext cx="1219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ts val="0"/>
              </a:spcBef>
              <a:spcAft>
                <a:spcPts val="0"/>
              </a:spcAft>
              <a:buNone/>
            </a:pPr>
            <a:r>
              <a:rPr lang="en-US" altLang="en-US" sz="2400" b="1" dirty="0">
                <a:solidFill>
                  <a:schemeClr val="tx1"/>
                </a:solidFill>
                <a:latin typeface="Calibri" panose="020F0502020204030204"/>
                <a:ea typeface="+mn-ea"/>
                <a:cs typeface="+mn-cs"/>
              </a:rPr>
              <a:t>DO leave items here </a:t>
            </a:r>
            <a:r>
              <a:rPr lang="en-US" altLang="en-US" sz="2400" dirty="0">
                <a:solidFill>
                  <a:schemeClr val="tx1"/>
                </a:solidFill>
                <a:latin typeface="Calibri" panose="020F0502020204030204"/>
                <a:ea typeface="+mn-ea"/>
                <a:cs typeface="+mn-cs"/>
              </a:rPr>
              <a:t>(especially open food/drink) that you don’t want to 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29115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19529"/>
          <a:stretch/>
        </p:blipFill>
        <p:spPr>
          <a:xfrm>
            <a:off x="6096000" y="1174422"/>
            <a:ext cx="1805198" cy="2054423"/>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b="20000"/>
          <a:stretch/>
        </p:blipFill>
        <p:spPr>
          <a:xfrm>
            <a:off x="6116500" y="3291152"/>
            <a:ext cx="1836598" cy="2077899"/>
          </a:xfrm>
          <a:prstGeom prst="rect">
            <a:avLst/>
          </a:prstGeom>
        </p:spPr>
      </p:pic>
      <p:grpSp>
        <p:nvGrpSpPr>
          <p:cNvPr id="5" name="Group 4"/>
          <p:cNvGrpSpPr/>
          <p:nvPr/>
        </p:nvGrpSpPr>
        <p:grpSpPr>
          <a:xfrm>
            <a:off x="9961058" y="3437859"/>
            <a:ext cx="1973211" cy="1696691"/>
            <a:chOff x="9961058" y="3437859"/>
            <a:chExt cx="1973211" cy="1696691"/>
          </a:xfrm>
        </p:grpSpPr>
        <p:sp>
          <p:nvSpPr>
            <p:cNvPr id="3" name="Rectangle 2"/>
            <p:cNvSpPr/>
            <p:nvPr/>
          </p:nvSpPr>
          <p:spPr>
            <a:xfrm>
              <a:off x="9961058" y="3934221"/>
              <a:ext cx="1973211" cy="1200329"/>
            </a:xfrm>
            <a:prstGeom prst="rect">
              <a:avLst/>
            </a:prstGeom>
          </p:spPr>
          <p:txBody>
            <a:bodyPr wrap="square">
              <a:spAutoFit/>
            </a:bodyPr>
            <a:lstStyle/>
            <a:p>
              <a:pPr algn="ctr" defTabSz="914400" fontAlgn="auto">
                <a:spcBef>
                  <a:spcPct val="50000"/>
                </a:spcBef>
                <a:spcAft>
                  <a:spcPts val="0"/>
                </a:spcAft>
                <a:buNone/>
              </a:pPr>
              <a:r>
                <a:rPr lang="en-US" altLang="en-US" dirty="0">
                  <a:latin typeface="Calibri" panose="020F0502020204030204"/>
                </a:rPr>
                <a:t>If lost, </a:t>
              </a:r>
              <a:r>
                <a:rPr lang="en-US" altLang="en-US" b="1" dirty="0">
                  <a:latin typeface="Calibri" panose="020F0502020204030204"/>
                </a:rPr>
                <a:t>dial “0” on a lab phone</a:t>
              </a:r>
              <a:r>
                <a:rPr lang="en-US" altLang="en-US" dirty="0">
                  <a:latin typeface="Calibri" panose="020F0502020204030204"/>
                </a:rPr>
                <a:t> (“77305” after hours)</a:t>
              </a:r>
            </a:p>
          </p:txBody>
        </p:sp>
        <p:sp>
          <p:nvSpPr>
            <p:cNvPr id="4" name="Bent Arrow 3"/>
            <p:cNvSpPr/>
            <p:nvPr/>
          </p:nvSpPr>
          <p:spPr>
            <a:xfrm flipH="1">
              <a:off x="9961059" y="3437859"/>
              <a:ext cx="449581" cy="48401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77282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02743"/>
            <a:ext cx="2667000" cy="830997"/>
          </a:xfrm>
          <a:prstGeom prst="rect">
            <a:avLst/>
          </a:prstGeom>
        </p:spPr>
        <p:txBody>
          <a:bodyPr wrap="square">
            <a:spAutoFit/>
          </a:bodyPr>
          <a:lstStyle/>
          <a:p>
            <a:pPr>
              <a:spcBef>
                <a:spcPct val="50000"/>
              </a:spcBef>
              <a:defRPr/>
            </a:pPr>
            <a:r>
              <a:rPr lang="en-US" altLang="en-US" sz="1600" dirty="0">
                <a:solidFill>
                  <a:prstClr val="black"/>
                </a:solidFill>
              </a:rPr>
              <a:t>Visit 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under “Specialty Shops”)</a:t>
            </a: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955" y="3802742"/>
            <a:ext cx="1380150" cy="1311220"/>
          </a:xfrm>
          <a:prstGeom prst="rect">
            <a:avLst/>
          </a:prstGeom>
        </p:spPr>
      </p:pic>
      <p:sp>
        <p:nvSpPr>
          <p:cNvPr id="14" name="TextBox 13"/>
          <p:cNvSpPr txBox="1"/>
          <p:nvPr/>
        </p:nvSpPr>
        <p:spPr>
          <a:xfrm>
            <a:off x="6132002" y="4704304"/>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dirty="0">
                <a:solidFill>
                  <a:schemeClr val="tx1"/>
                </a:solidFill>
              </a:rPr>
              <a:t>Explore FRIB at MSU</a:t>
            </a: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9182100" y="564875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8946" y="4228631"/>
            <a:ext cx="1793054" cy="1793054"/>
          </a:xfrm>
          <a:prstGeom prst="rect">
            <a:avLst/>
          </a:prstGeom>
        </p:spPr>
      </p:pic>
    </p:spTree>
    <p:extLst>
      <p:ext uri="{BB962C8B-B14F-4D97-AF65-F5344CB8AC3E}">
        <p14:creationId xmlns:p14="http://schemas.microsoft.com/office/powerpoint/2010/main" val="96538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a typeface="ヒラギノ角ゴ Pro W3"/>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sciencefestival.msu.edu</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5" name="TextBox 4"/>
          <p:cNvSpPr txBox="1"/>
          <p:nvPr/>
        </p:nvSpPr>
        <p:spPr>
          <a:xfrm>
            <a:off x="1637102" y="5867401"/>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rPr>
              <a:t>Followed by workshops, tours, and demonstrations!</a:t>
            </a:r>
          </a:p>
        </p:txBody>
      </p:sp>
      <p:sp>
        <p:nvSpPr>
          <p:cNvPr id="8" name="Rectangle 7"/>
          <p:cNvSpPr/>
          <p:nvPr/>
        </p:nvSpPr>
        <p:spPr>
          <a:xfrm>
            <a:off x="3657600" y="4642450"/>
            <a:ext cx="19812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3657600" y="4608493"/>
            <a:ext cx="1981200"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pitchFamily="34" charset="0"/>
                <a:ea typeface="ヒラギノ角ゴ Pro W3"/>
              </a:rPr>
              <a:t>NOV 13 &amp; 14, 2024</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a typeface="ヒラギノ角ゴ Pro W3"/>
            </a:endParaRPr>
          </a:p>
        </p:txBody>
      </p:sp>
    </p:spTree>
    <p:extLst>
      <p:ext uri="{BB962C8B-B14F-4D97-AF65-F5344CB8AC3E}">
        <p14:creationId xmlns:p14="http://schemas.microsoft.com/office/powerpoint/2010/main" val="200824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p>
        </p:txBody>
      </p:sp>
      <p:sp>
        <p:nvSpPr>
          <p:cNvPr id="5" name="Content Placeholder 2"/>
          <p:cNvSpPr txBox="1">
            <a:spLocks/>
          </p:cNvSpPr>
          <p:nvPr/>
        </p:nvSpPr>
        <p:spPr>
          <a:xfrm>
            <a:off x="1752600" y="11511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182795"/>
            <a:ext cx="2326257" cy="4637314"/>
          </a:xfrm>
          <a:prstGeom prst="rect">
            <a:avLst/>
          </a:prstGeom>
        </p:spPr>
      </p:pic>
      <p:sp>
        <p:nvSpPr>
          <p:cNvPr id="7" name="TextBox 6"/>
          <p:cNvSpPr txBox="1"/>
          <p:nvPr/>
        </p:nvSpPr>
        <p:spPr>
          <a:xfrm>
            <a:off x="7815925" y="1146962"/>
            <a:ext cx="2667000" cy="4708981"/>
          </a:xfrm>
          <a:prstGeom prst="rect">
            <a:avLst/>
          </a:prstGeom>
          <a:noFill/>
        </p:spPr>
        <p:txBody>
          <a:bodyPr wrap="square" rtlCol="0">
            <a:spAutoFit/>
          </a:bodyPr>
          <a:lstStyle/>
          <a:p>
            <a:r>
              <a:rPr lang="en-US" sz="1200" b="1" dirty="0"/>
              <a:t>LAND ACKNOWLEDGEMENT</a:t>
            </a:r>
          </a:p>
          <a:p>
            <a:r>
              <a:rPr lang="en-US" sz="1200" dirty="0"/>
              <a:t>We 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defRPr/>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Not attending 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Wearing 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Maintaining 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426086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0334" y="3657600"/>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91869"/>
            <a:ext cx="9144000" cy="707886"/>
          </a:xfrm>
          <a:prstGeom prst="rect">
            <a:avLst/>
          </a:prstGeom>
        </p:spPr>
        <p:txBody>
          <a:bodyPr wrap="square">
            <a:spAutoFit/>
          </a:bodyPr>
          <a:lstStyle/>
          <a:p>
            <a:pPr algn="ctr"/>
            <a:r>
              <a:rPr lang="en-US" sz="4000" b="1" dirty="0">
                <a:solidFill>
                  <a:srgbClr val="67B14B"/>
                </a:solidFill>
              </a:rPr>
              <a:t>Science</a:t>
            </a:r>
            <a:r>
              <a:rPr lang="en-US" sz="4000" b="1" dirty="0"/>
              <a:t> is the study of our universe</a:t>
            </a:r>
          </a:p>
        </p:txBody>
      </p:sp>
      <p:sp>
        <p:nvSpPr>
          <p:cNvPr id="3" name="Content Placeholder 2"/>
          <p:cNvSpPr txBox="1">
            <a:spLocks/>
          </p:cNvSpPr>
          <p:nvPr/>
        </p:nvSpPr>
        <p:spPr>
          <a:xfrm>
            <a:off x="1912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a:solidFill>
                  <a:schemeClr val="tx1"/>
                </a:solidFill>
              </a:rPr>
              <a:t>What are you made of?</a:t>
            </a:r>
          </a:p>
          <a:p>
            <a:pPr>
              <a:buFont typeface="Wingdings" pitchFamily="2" charset="2"/>
              <a:buChar char=""/>
            </a:pPr>
            <a:r>
              <a:rPr lang="en-US" altLang="en-US" sz="2800" kern="0" dirty="0">
                <a:solidFill>
                  <a:schemeClr val="tx1"/>
                </a:solidFill>
              </a:rPr>
              <a:t>Organs (medicine)</a:t>
            </a:r>
          </a:p>
          <a:p>
            <a:pPr lvl="1">
              <a:buFont typeface="Wingdings" panose="05000000000000000000" pitchFamily="2" charset="2"/>
              <a:buChar char=""/>
            </a:pPr>
            <a:r>
              <a:rPr lang="en-US" altLang="en-US" sz="2800" kern="0" dirty="0"/>
              <a:t>Cells (microbiology)</a:t>
            </a:r>
          </a:p>
          <a:p>
            <a:pPr lvl="2">
              <a:buFont typeface="Wingdings" panose="05000000000000000000" pitchFamily="2" charset="2"/>
              <a:buChar char=""/>
            </a:pPr>
            <a:r>
              <a:rPr lang="en-US" altLang="en-US" sz="2400" kern="0" dirty="0"/>
              <a:t>Molecules (chemistry)</a:t>
            </a:r>
          </a:p>
          <a:p>
            <a:pPr lvl="3">
              <a:buFont typeface="Wingdings" panose="05000000000000000000" pitchFamily="2" charset="2"/>
              <a:buChar char=""/>
            </a:pPr>
            <a:r>
              <a:rPr lang="en-US" altLang="en-US" sz="2400" kern="0" dirty="0"/>
              <a:t>Atoms (physics)</a:t>
            </a:r>
          </a:p>
          <a:p>
            <a:pPr lvl="4">
              <a:buFont typeface="Wingdings" panose="05000000000000000000" pitchFamily="2" charset="2"/>
              <a:buChar char=""/>
            </a:pPr>
            <a:r>
              <a:rPr lang="en-US" altLang="en-US" sz="2400" kern="0" dirty="0"/>
              <a:t>Nuclei (nuclear science)</a:t>
            </a:r>
          </a:p>
          <a:p>
            <a:pPr lvl="5">
              <a:buFont typeface="Wingdings" panose="05000000000000000000" pitchFamily="2" charset="2"/>
              <a:buChar char=""/>
            </a:pPr>
            <a:r>
              <a:rPr lang="en-US" altLang="en-US" sz="2400" kern="0" dirty="0"/>
              <a:t>Protons and Neutrons (high energy physics)</a:t>
            </a:r>
          </a:p>
          <a:p>
            <a:pPr lvl="6">
              <a:buFont typeface="Wingdings" panose="05000000000000000000" pitchFamily="2" charset="2"/>
              <a:buChar char=""/>
            </a:pPr>
            <a:r>
              <a:rPr lang="en-US" altLang="en-US" sz="2000" kern="0" dirty="0"/>
              <a:t>Quarks (high energy physics)</a:t>
            </a:r>
          </a:p>
          <a:p>
            <a:pPr lvl="7">
              <a:buFont typeface="Wingdings" panose="05000000000000000000" pitchFamily="2" charset="2"/>
              <a:buChar char=""/>
            </a:pPr>
            <a:r>
              <a:rPr lang="en-US" altLang="en-US" sz="2000" kern="0" dirty="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937695" y="1122545"/>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2672130" y="4530873"/>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3116761" y="3505200"/>
            <a:ext cx="464638" cy="1025673"/>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2963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3208864" y="3887414"/>
            <a:ext cx="1074578" cy="1065586"/>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4007658" y="5638800"/>
            <a:ext cx="1723549" cy="369332"/>
          </a:xfrm>
          <a:prstGeom prst="rect">
            <a:avLst/>
          </a:prstGeom>
          <a:noFill/>
        </p:spPr>
        <p:txBody>
          <a:bodyPr wrap="none" rtlCol="0">
            <a:spAutoFit/>
          </a:bodyPr>
          <a:lstStyle/>
          <a:p>
            <a:r>
              <a:rPr lang="en-US" dirty="0"/>
              <a:t>(and electrons)</a:t>
            </a:r>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000" y="191869"/>
            <a:ext cx="9144000" cy="707886"/>
          </a:xfrm>
          <a:prstGeom prst="rect">
            <a:avLst/>
          </a:prstGeom>
        </p:spPr>
        <p:txBody>
          <a:bodyPr wrap="square">
            <a:spAutoFit/>
          </a:bodyPr>
          <a:lstStyle/>
          <a:p>
            <a:pPr algn="ctr">
              <a:defRPr/>
            </a:pPr>
            <a:r>
              <a:rPr lang="en-US" sz="4000" b="1" dirty="0">
                <a:solidFill>
                  <a:prstClr val="black"/>
                </a:solidFill>
              </a:rPr>
              <a:t>Why are nuclei interesting?</a:t>
            </a:r>
          </a:p>
        </p:txBody>
      </p:sp>
      <p:grpSp>
        <p:nvGrpSpPr>
          <p:cNvPr id="25" name="Group 42"/>
          <p:cNvGrpSpPr>
            <a:grpSpLocks/>
          </p:cNvGrpSpPr>
          <p:nvPr/>
        </p:nvGrpSpPr>
        <p:grpSpPr bwMode="auto">
          <a:xfrm>
            <a:off x="2258498" y="1142499"/>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800" b="1" dirty="0">
                  <a:solidFill>
                    <a:prstClr val="black"/>
                  </a:solidFill>
                  <a:latin typeface="Arial" panose="020B0604020202020204" pitchFamily="34" charset="0"/>
                  <a:cs typeface="Arial" panose="020B0604020202020204" pitchFamily="34" charset="0"/>
                </a:rPr>
                <a:t>YOU &amp; THE UNIVERSE ARE MADE OF THEM</a:t>
              </a:r>
            </a:p>
          </p:txBody>
        </p:sp>
      </p:grpSp>
      <p:grpSp>
        <p:nvGrpSpPr>
          <p:cNvPr id="28" name="Group 46"/>
          <p:cNvGrpSpPr>
            <a:grpSpLocks/>
          </p:cNvGrpSpPr>
          <p:nvPr/>
        </p:nvGrpSpPr>
        <p:grpSpPr bwMode="auto">
          <a:xfrm>
            <a:off x="8160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a:solidFill>
                    <a:prstClr val="black"/>
                  </a:solidFill>
                  <a:latin typeface="Arial" panose="020B0604020202020204" pitchFamily="34" charset="0"/>
                  <a:cs typeface="Arial" panose="020B0604020202020204" pitchFamily="34" charset="0"/>
                </a:rPr>
                <a:t>How big are they?</a:t>
              </a:r>
            </a:p>
          </p:txBody>
        </p:sp>
      </p:grpSp>
      <p:grpSp>
        <p:nvGrpSpPr>
          <p:cNvPr id="31" name="Group 43"/>
          <p:cNvGrpSpPr>
            <a:grpSpLocks/>
          </p:cNvGrpSpPr>
          <p:nvPr/>
        </p:nvGrpSpPr>
        <p:grpSpPr bwMode="auto">
          <a:xfrm>
            <a:off x="1979276" y="2573020"/>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How many kinds exist?</a:t>
              </a:r>
            </a:p>
          </p:txBody>
        </p:sp>
      </p:grpSp>
      <p:grpSp>
        <p:nvGrpSpPr>
          <p:cNvPr id="34" name="Group 44"/>
          <p:cNvGrpSpPr>
            <a:grpSpLocks/>
          </p:cNvGrpSpPr>
          <p:nvPr/>
        </p:nvGrpSpPr>
        <p:grpSpPr bwMode="auto">
          <a:xfrm>
            <a:off x="4198760" y="3276600"/>
            <a:ext cx="3889674" cy="2730206"/>
            <a:chOff x="-442872" y="3923487"/>
            <a:chExt cx="4031895"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226940"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Where did the elements come from?</a:t>
              </a:r>
            </a:p>
          </p:txBody>
        </p:sp>
      </p:grpSp>
      <p:grpSp>
        <p:nvGrpSpPr>
          <p:cNvPr id="37" name="Group 47"/>
          <p:cNvGrpSpPr>
            <a:grpSpLocks/>
          </p:cNvGrpSpPr>
          <p:nvPr/>
        </p:nvGrpSpPr>
        <p:grpSpPr bwMode="auto">
          <a:xfrm>
            <a:off x="7801136" y="4064039"/>
            <a:ext cx="2943066" cy="1777544"/>
            <a:chOff x="5075116" y="4495800"/>
            <a:chExt cx="3987754" cy="2404625"/>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075116" y="6400800"/>
              <a:ext cx="3987754" cy="49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How much do they weigh?</a:t>
              </a:r>
            </a:p>
          </p:txBody>
        </p:sp>
      </p:grpSp>
      <p:grpSp>
        <p:nvGrpSpPr>
          <p:cNvPr id="40" name="Group 45"/>
          <p:cNvGrpSpPr>
            <a:grpSpLocks/>
          </p:cNvGrpSpPr>
          <p:nvPr/>
        </p:nvGrpSpPr>
        <p:grpSpPr bwMode="auto">
          <a:xfrm>
            <a:off x="1979277" y="3268205"/>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Why are some radioactive &amp; 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r>
              <a:rPr lang="en-US" altLang="en-US" sz="4000" b="1" dirty="0"/>
              <a:t>What is the </a:t>
            </a:r>
            <a:r>
              <a:rPr lang="en-US" altLang="en-US" sz="4000" b="1" dirty="0">
                <a:solidFill>
                  <a:srgbClr val="67B14B"/>
                </a:solidFill>
              </a:rPr>
              <a:t>value</a:t>
            </a:r>
            <a:r>
              <a:rPr lang="en-US" altLang="en-US" sz="4000" b="1" dirty="0"/>
              <a:t>? (“Who cares?”)</a:t>
            </a:r>
            <a:endParaRPr lang="en-US" sz="4000" b="1" dirty="0"/>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Keeping us healthy</a:t>
              </a: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Explaining our world</a:t>
              </a: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Making us electricity</a:t>
              </a: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officer, geophysicist</a:t>
            </a: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p>
          <a:p>
            <a:pPr algn="ctr" eaLnBrk="1" hangingPunct="1">
              <a:spcBef>
                <a:spcPct val="0"/>
              </a:spcBef>
              <a:buFontTx/>
              <a:buNone/>
            </a:pPr>
            <a:r>
              <a:rPr lang="en-US" altLang="en-US" sz="2800" dirty="0">
                <a:solidFill>
                  <a:srgbClr val="67B14B"/>
                </a:solidFill>
                <a:latin typeface="Arial Black" panose="020B0A04020102020204" pitchFamily="34" charset="0"/>
              </a:rPr>
              <a:t>save lives and change the world!</a:t>
            </a: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…plus: </a:t>
            </a:r>
            <a:r>
              <a:rPr lang="en-US" altLang="en-US" sz="1800" b="1" dirty="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big is the nucleus?</a:t>
            </a:r>
          </a:p>
        </p:txBody>
      </p:sp>
      <p:sp>
        <p:nvSpPr>
          <p:cNvPr id="3" name="TextBox 2"/>
          <p:cNvSpPr txBox="1"/>
          <p:nvPr/>
        </p:nvSpPr>
        <p:spPr>
          <a:xfrm>
            <a:off x="1991439" y="1110484"/>
            <a:ext cx="7325887" cy="861774"/>
          </a:xfrm>
          <a:prstGeom prst="rect">
            <a:avLst/>
          </a:prstGeom>
          <a:noFill/>
        </p:spPr>
        <p:txBody>
          <a:bodyPr wrap="square" rtlCol="0">
            <a:spAutoFit/>
          </a:bodyPr>
          <a:lstStyle/>
          <a:p>
            <a:r>
              <a:rPr lang="en-US" dirty="0"/>
              <a:t>If nuclei were really as big as a bunch of marbles (4 cm across)…</a:t>
            </a:r>
          </a:p>
          <a:p>
            <a:r>
              <a:rPr lang="en-US" sz="3200" dirty="0"/>
              <a:t>How big should the </a:t>
            </a:r>
            <a:r>
              <a:rPr lang="en-US" sz="3200" i="1" dirty="0"/>
              <a:t>whole </a:t>
            </a:r>
            <a:r>
              <a:rPr lang="en-US" sz="3200" dirty="0"/>
              <a:t>atom be?</a:t>
            </a:r>
          </a:p>
        </p:txBody>
      </p:sp>
      <p:grpSp>
        <p:nvGrpSpPr>
          <p:cNvPr id="16" name="Group 15"/>
          <p:cNvGrpSpPr/>
          <p:nvPr/>
        </p:nvGrpSpPr>
        <p:grpSpPr>
          <a:xfrm>
            <a:off x="2033007" y="2075219"/>
            <a:ext cx="4821409" cy="3785652"/>
            <a:chOff x="509006" y="1744978"/>
            <a:chExt cx="4821409" cy="3785652"/>
          </a:xfrm>
        </p:grpSpPr>
        <p:sp>
          <p:nvSpPr>
            <p:cNvPr id="4" name="TextBox 3"/>
            <p:cNvSpPr txBox="1"/>
            <p:nvPr/>
          </p:nvSpPr>
          <p:spPr>
            <a:xfrm>
              <a:off x="1534504" y="1744978"/>
              <a:ext cx="379591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a:t>A baseball</a:t>
              </a:r>
            </a:p>
            <a:p>
              <a:pPr marL="285750" indent="-285750">
                <a:buFont typeface="Arial" panose="020B0604020202020204" pitchFamily="34" charset="0"/>
                <a:buChar char="•"/>
              </a:pPr>
              <a:r>
                <a:rPr lang="en-US" sz="4800" dirty="0"/>
                <a:t>A basketball</a:t>
              </a:r>
            </a:p>
            <a:p>
              <a:pPr marL="285750" indent="-285750">
                <a:buFont typeface="Arial" panose="020B0604020202020204" pitchFamily="34" charset="0"/>
                <a:buChar char="•"/>
              </a:pPr>
              <a:r>
                <a:rPr lang="en-US" sz="4800" dirty="0"/>
                <a:t>A car</a:t>
              </a:r>
            </a:p>
            <a:p>
              <a:pPr marL="285750" indent="-285750">
                <a:buFont typeface="Arial" panose="020B0604020202020204" pitchFamily="34" charset="0"/>
                <a:buChar char="•"/>
              </a:pPr>
              <a:r>
                <a:rPr lang="en-US" sz="4800" dirty="0"/>
                <a:t>A stadium</a:t>
              </a:r>
            </a:p>
            <a:p>
              <a:pPr marL="285750" indent="-285750">
                <a:buFont typeface="Arial" panose="020B0604020202020204" pitchFamily="34" charset="0"/>
                <a:buChar char="•"/>
              </a:pPr>
              <a:r>
                <a:rPr lang="en-US" sz="4800" dirty="0"/>
                <a:t>Crazy big</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3914" y="1100533"/>
            <a:ext cx="1175570" cy="881677"/>
          </a:xfrm>
          <a:prstGeom prst="rect">
            <a:avLst/>
          </a:prstGeom>
        </p:spPr>
      </p:pic>
      <p:sp>
        <p:nvSpPr>
          <p:cNvPr id="17" name="Oval 16"/>
          <p:cNvSpPr/>
          <p:nvPr/>
        </p:nvSpPr>
        <p:spPr>
          <a:xfrm>
            <a:off x="3127579" y="4275858"/>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899782" y="2098579"/>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1991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678081" y="2431661"/>
            <a:ext cx="2538609" cy="2791000"/>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a:solidFill>
                  <a:schemeClr val="tx1"/>
                </a:solidFill>
                <a:latin typeface="Arial Black" panose="020B0A04020102020204" pitchFamily="34" charset="0"/>
              </a:rPr>
              <a:t>Nuclei are too </a:t>
            </a:r>
            <a:r>
              <a:rPr lang="en-US" altLang="en-US" sz="2000" kern="0" dirty="0">
                <a:solidFill>
                  <a:srgbClr val="FF0000"/>
                </a:solidFill>
                <a:latin typeface="Copperplate Gothic Bold" panose="020E0705020206020404" pitchFamily="34" charset="0"/>
              </a:rPr>
              <a:t>small</a:t>
            </a:r>
            <a:r>
              <a:rPr lang="en-US" altLang="en-US" sz="2000" kern="0" dirty="0">
                <a:solidFill>
                  <a:schemeClr val="tx1"/>
                </a:solidFill>
              </a:rPr>
              <a:t> </a:t>
            </a:r>
          </a:p>
          <a:p>
            <a:pPr marL="0" algn="ctr">
              <a:lnSpc>
                <a:spcPct val="110000"/>
              </a:lnSpc>
              <a:spcBef>
                <a:spcPts val="0"/>
              </a:spcBef>
              <a:buNone/>
            </a:pPr>
            <a:r>
              <a:rPr lang="en-US" altLang="en-US" sz="3200" kern="0" dirty="0">
                <a:solidFill>
                  <a:schemeClr val="tx1"/>
                </a:solidFill>
                <a:latin typeface="Arial Black" panose="020B0A04020102020204" pitchFamily="34" charset="0"/>
              </a:rPr>
              <a:t>to see </a:t>
            </a:r>
          </a:p>
          <a:p>
            <a:pPr algn="ctr">
              <a:lnSpc>
                <a:spcPct val="110000"/>
              </a:lnSpc>
              <a:spcBef>
                <a:spcPts val="0"/>
              </a:spcBef>
              <a:buNone/>
            </a:pPr>
            <a:r>
              <a:rPr lang="en-US" altLang="en-US" i="1" kern="0" dirty="0">
                <a:solidFill>
                  <a:schemeClr val="tx1"/>
                </a:solidFill>
                <a:latin typeface="+mj-lt"/>
              </a:rPr>
              <a:t>(even with </a:t>
            </a:r>
          </a:p>
          <a:p>
            <a:pPr algn="ctr">
              <a:lnSpc>
                <a:spcPct val="110000"/>
              </a:lnSpc>
              <a:spcBef>
                <a:spcPts val="0"/>
              </a:spcBef>
              <a:buNone/>
            </a:pPr>
            <a:r>
              <a:rPr lang="en-US" altLang="en-US" i="1" kern="0" dirty="0">
                <a:solidFill>
                  <a:schemeClr val="tx1"/>
                </a:solidFill>
                <a:latin typeface="+mj-lt"/>
              </a:rPr>
              <a:t>the best microscopes!)</a:t>
            </a:r>
            <a:endParaRPr lang="en-US" altLang="en-US" sz="1600" i="1" kern="0" dirty="0">
              <a:solidFill>
                <a:schemeClr val="tx1"/>
              </a:solidFill>
              <a:latin typeface="+mj-lt"/>
            </a:endParaRPr>
          </a:p>
        </p:txBody>
      </p:sp>
      <p:sp>
        <p:nvSpPr>
          <p:cNvPr id="23" name="TextBox 22"/>
          <p:cNvSpPr txBox="1"/>
          <p:nvPr/>
        </p:nvSpPr>
        <p:spPr>
          <a:xfrm>
            <a:off x="7789782"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4279605"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p:txBody>
          <a:bodyPr/>
          <a:lstStyle/>
          <a:p>
            <a:r>
              <a:rPr lang="en-US" altLang="en-US" sz="4000" dirty="0"/>
              <a:t>Want to study </a:t>
            </a:r>
            <a:r>
              <a:rPr lang="en-US" altLang="en-US" sz="4000" i="1" dirty="0"/>
              <a:t>rare</a:t>
            </a:r>
            <a:r>
              <a:rPr lang="en-US" altLang="en-US" sz="4000" dirty="0"/>
              <a:t> nuclei?</a:t>
            </a:r>
          </a:p>
        </p:txBody>
      </p:sp>
      <p:sp>
        <p:nvSpPr>
          <p:cNvPr id="14339" name="Content Placeholder 2"/>
          <p:cNvSpPr>
            <a:spLocks noGrp="1"/>
          </p:cNvSpPr>
          <p:nvPr>
            <p:ph idx="4294967295"/>
          </p:nvPr>
        </p:nvSpPr>
        <p:spPr>
          <a:xfrm>
            <a:off x="2185868" y="1213927"/>
            <a:ext cx="7886700" cy="758825"/>
          </a:xfrm>
        </p:spPr>
        <p:txBody>
          <a:bodyPr>
            <a:normAutofit/>
          </a:bodyPr>
          <a:lstStyle/>
          <a:p>
            <a:pPr algn="ctr">
              <a:buFontTx/>
              <a:buNone/>
            </a:pPr>
            <a:r>
              <a:rPr lang="en-US" altLang="en-US" sz="2800" b="1" dirty="0">
                <a:solidFill>
                  <a:srgbClr val="67B14B"/>
                </a:solidFill>
                <a:latin typeface="+mn-lt"/>
              </a:rPr>
              <a:t>Solution</a:t>
            </a:r>
            <a:r>
              <a:rPr lang="en-US" altLang="en-US" sz="2800" dirty="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5868"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47435" y="2307580"/>
            <a:ext cx="7429776" cy="1692771"/>
          </a:xfrm>
          <a:prstGeom prst="rect">
            <a:avLst/>
          </a:prstGeom>
        </p:spPr>
        <p:txBody>
          <a:bodyPr wrap="square">
            <a:spAutoFit/>
          </a:bodyPr>
          <a:lstStyle/>
          <a:p>
            <a:pPr algn="ctr">
              <a:buFontTx/>
              <a:buNone/>
            </a:pPr>
            <a:r>
              <a:rPr lang="en-US" altLang="en-US" sz="2800" b="1" dirty="0"/>
              <a:t>SMASH THEM HARD </a:t>
            </a:r>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what’s left over.</a:t>
            </a:r>
          </a:p>
        </p:txBody>
      </p:sp>
      <p:sp>
        <p:nvSpPr>
          <p:cNvPr id="7" name="TextBox 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p>
        </p:txBody>
      </p:sp>
    </p:spTree>
    <p:extLst>
      <p:ext uri="{BB962C8B-B14F-4D97-AF65-F5344CB8AC3E}">
        <p14:creationId xmlns:p14="http://schemas.microsoft.com/office/powerpoint/2010/main" val="119133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0" y="206514"/>
            <a:ext cx="12191999" cy="707886"/>
          </a:xfrm>
          <a:prstGeom prst="rect">
            <a:avLst/>
          </a:prstGeom>
        </p:spPr>
        <p:txBody>
          <a:bodyPr wrap="square">
            <a:spAutoFit/>
          </a:bodyPr>
          <a:lstStyle/>
          <a:p>
            <a:pPr algn="ctr" defTabSz="450056">
              <a:buClr>
                <a:srgbClr val="000000"/>
              </a:buClr>
              <a:defRPr/>
            </a:pPr>
            <a:r>
              <a:rPr lang="en-US" sz="4000" b="1" kern="0" dirty="0">
                <a:solidFill>
                  <a:srgbClr val="000000"/>
                </a:solidFill>
                <a:latin typeface="Arial"/>
                <a:cs typeface="Arial"/>
                <a:sym typeface="Arial"/>
              </a:rPr>
              <a:t>Making rare nuclei with a particle accelerator</a:t>
            </a:r>
            <a:endParaRPr lang="en-US" sz="4000" b="1" kern="0" dirty="0">
              <a:solidFill>
                <a:prstClr val="black"/>
              </a:solidFill>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88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2026010" y="1269355"/>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450056">
              <a:spcBef>
                <a:spcPct val="50000"/>
              </a:spcBef>
              <a:buNone/>
              <a:defRPr/>
            </a:pPr>
            <a:r>
              <a:rPr lang="en-US" altLang="en-US" sz="2363" kern="0" dirty="0">
                <a:solidFill>
                  <a:srgbClr val="333C2B"/>
                </a:solidFill>
                <a:latin typeface="Arial" panose="020B0604020202020204" pitchFamily="34" charset="0"/>
                <a:cs typeface="Arial" panose="020B0604020202020204" pitchFamily="34" charset="0"/>
                <a:sym typeface="Arial"/>
              </a:rPr>
              <a:t>What NSCL was</a:t>
            </a:r>
            <a:endParaRPr lang="en-US" altLang="en-US" sz="2363" dirty="0">
              <a:solidFill>
                <a:srgbClr val="333C2B"/>
              </a:solidFill>
              <a:latin typeface="Arial" panose="020B0604020202020204" pitchFamily="34" charset="0"/>
              <a:cs typeface="Arial" panose="020B0604020202020204" pitchFamily="34" charset="0"/>
              <a:sym typeface="Arial"/>
            </a:endParaRPr>
          </a:p>
        </p:txBody>
      </p:sp>
      <p:sp>
        <p:nvSpPr>
          <p:cNvPr id="9" name="Left-Right Arrow 8"/>
          <p:cNvSpPr/>
          <p:nvPr/>
        </p:nvSpPr>
        <p:spPr>
          <a:xfrm>
            <a:off x="2345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dirty="0">
              <a:solidFill>
                <a:prstClr val="white"/>
              </a:solidFill>
              <a:latin typeface="Arial"/>
              <a:sym typeface="Arial"/>
            </a:endParaRPr>
          </a:p>
        </p:txBody>
      </p:sp>
      <p:sp>
        <p:nvSpPr>
          <p:cNvPr id="10" name="TextBox 9"/>
          <p:cNvSpPr txBox="1"/>
          <p:nvPr/>
        </p:nvSpPr>
        <p:spPr>
          <a:xfrm>
            <a:off x="3006099" y="3415481"/>
            <a:ext cx="2900153" cy="365036"/>
          </a:xfrm>
          <a:prstGeom prst="rect">
            <a:avLst/>
          </a:prstGeom>
          <a:noFill/>
        </p:spPr>
        <p:txBody>
          <a:bodyPr wrap="none" rtlCol="0">
            <a:spAutoFit/>
          </a:bodyPr>
          <a:lstStyle/>
          <a:p>
            <a:pPr defTabSz="450056">
              <a:defRPr/>
            </a:pPr>
            <a:r>
              <a:rPr lang="en-US" sz="1772" dirty="0">
                <a:solidFill>
                  <a:prstClr val="black"/>
                </a:solidFill>
                <a:cs typeface="Arial"/>
                <a:sym typeface="Arial"/>
              </a:rPr>
              <a:t>Research Space (450 feet)</a:t>
            </a:r>
          </a:p>
        </p:txBody>
      </p:sp>
      <p:grpSp>
        <p:nvGrpSpPr>
          <p:cNvPr id="5" name="Group 11"/>
          <p:cNvGrpSpPr>
            <a:grpSpLocks/>
          </p:cNvGrpSpPr>
          <p:nvPr/>
        </p:nvGrpSpPr>
        <p:grpSpPr bwMode="auto">
          <a:xfrm>
            <a:off x="1954464" y="1178720"/>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defTabSz="450056">
                <a:defRPr/>
              </a:pPr>
              <a:r>
                <a:rPr lang="en-US" sz="2363" dirty="0">
                  <a:solidFill>
                    <a:srgbClr val="333C2B"/>
                  </a:solidFill>
                  <a:cs typeface="Arial"/>
                  <a:sym typeface="Arial"/>
                </a:rPr>
                <a:t>The</a:t>
              </a:r>
              <a:r>
                <a:rPr lang="en-US" sz="2363" b="1" dirty="0">
                  <a:solidFill>
                    <a:srgbClr val="333C2B"/>
                  </a:solidFill>
                  <a:cs typeface="Arial"/>
                  <a:sym typeface="Arial"/>
                </a:rPr>
                <a:t> FRIB</a:t>
              </a:r>
              <a:r>
                <a:rPr lang="en-US" sz="2363" dirty="0">
                  <a:solidFill>
                    <a:srgbClr val="333C2B"/>
                  </a:solidFill>
                  <a:cs typeface="Arial"/>
                  <a:sym typeface="Arial"/>
                </a:rPr>
                <a:t> future</a:t>
              </a:r>
            </a:p>
          </p:txBody>
        </p:sp>
      </p:grpSp>
      <p:sp>
        <p:nvSpPr>
          <p:cNvPr id="8" name="Content Placeholder 2"/>
          <p:cNvSpPr txBox="1">
            <a:spLocks/>
          </p:cNvSpPr>
          <p:nvPr/>
        </p:nvSpPr>
        <p:spPr bwMode="auto">
          <a:xfrm>
            <a:off x="8046244" y="1219200"/>
            <a:ext cx="2400300" cy="3800510"/>
          </a:xfrm>
          <a:prstGeom prst="rect">
            <a:avLst/>
          </a:prstGeom>
          <a:solidFill>
            <a:schemeClr val="bg1"/>
          </a:solidFill>
          <a:ln w="9525">
            <a:noFill/>
            <a:miter lim="800000"/>
            <a:headEnd/>
            <a:tailEnd/>
          </a:ln>
        </p:spPr>
        <p:txBody>
          <a:bodyPr/>
          <a:lstStyle/>
          <a:p>
            <a:pPr defTabSz="857250" fontAlgn="auto">
              <a:spcBef>
                <a:spcPct val="20000"/>
              </a:spcBef>
              <a:spcAft>
                <a:spcPts val="0"/>
              </a:spcAft>
              <a:buClr>
                <a:srgbClr val="000000"/>
              </a:buClr>
              <a:defRPr/>
            </a:pPr>
            <a:r>
              <a:rPr lang="en-US" sz="1969" i="1" kern="0" dirty="0">
                <a:solidFill>
                  <a:srgbClr val="000000"/>
                </a:solidFill>
                <a:latin typeface="Arial"/>
                <a:cs typeface="Arial"/>
                <a:sym typeface="Arial"/>
              </a:rPr>
              <a:t>To discover something new: </a:t>
            </a:r>
            <a:r>
              <a:rPr lang="en-US" sz="1969" kern="0" dirty="0">
                <a:solidFill>
                  <a:prstClr val="black"/>
                </a:solidFill>
                <a:latin typeface="Arial"/>
                <a:cs typeface="Arial"/>
                <a:sym typeface="Arial"/>
              </a:rPr>
              <a:t>speed up and </a:t>
            </a:r>
            <a:r>
              <a:rPr lang="en-US" sz="1969" b="1" kern="0" dirty="0">
                <a:solidFill>
                  <a:prstClr val="black"/>
                </a:solidFill>
                <a:latin typeface="Arial"/>
                <a:cs typeface="Arial"/>
                <a:sym typeface="Arial"/>
              </a:rPr>
              <a:t>BREAK MORE NUCLEI</a:t>
            </a:r>
            <a:r>
              <a:rPr lang="en-US" sz="1969" kern="0" dirty="0">
                <a:solidFill>
                  <a:prstClr val="black"/>
                </a:solidFill>
                <a:latin typeface="Arial"/>
                <a:cs typeface="Arial"/>
                <a:sym typeface="Arial"/>
              </a:rPr>
              <a:t> with our next-generation</a:t>
            </a:r>
          </a:p>
          <a:p>
            <a:pPr defTabSz="857250" fontAlgn="auto">
              <a:spcBef>
                <a:spcPct val="20000"/>
              </a:spcBef>
              <a:spcAft>
                <a:spcPts val="0"/>
              </a:spcAft>
              <a:buClr>
                <a:srgbClr val="000000"/>
              </a:buClr>
              <a:defRPr/>
            </a:pPr>
            <a:r>
              <a:rPr lang="en-US" sz="1969" b="1" kern="0" dirty="0">
                <a:solidFill>
                  <a:srgbClr val="67B14B"/>
                </a:solidFill>
                <a:latin typeface="Arial"/>
                <a:cs typeface="Arial"/>
                <a:sym typeface="Arial"/>
              </a:rPr>
              <a:t>Facility for Rare Isotope Beams (FRIB)</a:t>
            </a:r>
            <a:endParaRPr lang="en-US" sz="1969" kern="0" dirty="0">
              <a:solidFill>
                <a:prstClr val="black"/>
              </a:solidFill>
              <a:latin typeface="Arial"/>
              <a:cs typeface="Arial"/>
              <a:sym typeface="Arial"/>
            </a:endParaRPr>
          </a:p>
          <a:p>
            <a:pPr defTabSz="857250" fontAlgn="auto">
              <a:spcBef>
                <a:spcPct val="20000"/>
              </a:spcBef>
              <a:spcAft>
                <a:spcPts val="0"/>
              </a:spcAft>
              <a:buClr>
                <a:srgbClr val="000000"/>
              </a:buClr>
              <a:defRPr/>
            </a:pPr>
            <a:r>
              <a:rPr lang="en-US" sz="1969" kern="0" dirty="0">
                <a:solidFill>
                  <a:prstClr val="black"/>
                </a:solidFill>
                <a:latin typeface="Arial"/>
                <a:cs typeface="Arial"/>
                <a:sym typeface="Arial"/>
              </a:rPr>
              <a:t>the $730 million discovery machine that we imagined, designed, built, and </a:t>
            </a:r>
            <a:r>
              <a:rPr lang="en-US" sz="1969" b="1" kern="0" dirty="0">
                <a:solidFill>
                  <a:prstClr val="black"/>
                </a:solidFill>
                <a:latin typeface="Arial"/>
                <a:cs typeface="Arial"/>
                <a:sym typeface="Arial"/>
              </a:rPr>
              <a:t>began operations in May 2022</a:t>
            </a:r>
          </a:p>
        </p:txBody>
      </p:sp>
      <p:sp>
        <p:nvSpPr>
          <p:cNvPr id="13" name="Left Arrow 12"/>
          <p:cNvSpPr/>
          <p:nvPr/>
        </p:nvSpPr>
        <p:spPr>
          <a:xfrm>
            <a:off x="3708202" y="5172967"/>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4" name="Curved Right Arrow 13"/>
          <p:cNvSpPr/>
          <p:nvPr/>
        </p:nvSpPr>
        <p:spPr>
          <a:xfrm>
            <a:off x="3320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15" name="Left Arrow 14"/>
          <p:cNvSpPr/>
          <p:nvPr/>
        </p:nvSpPr>
        <p:spPr>
          <a:xfrm rot="10800000">
            <a:off x="3708200" y="5304234"/>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6" name="Curved Right Arrow 15"/>
          <p:cNvSpPr/>
          <p:nvPr/>
        </p:nvSpPr>
        <p:spPr>
          <a:xfrm rot="10800000">
            <a:off x="6946103"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17" name="Left Arrow 16"/>
          <p:cNvSpPr/>
          <p:nvPr/>
        </p:nvSpPr>
        <p:spPr>
          <a:xfrm>
            <a:off x="3626364"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9" name="Explosion 1 18"/>
          <p:cNvSpPr/>
          <p:nvPr/>
        </p:nvSpPr>
        <p:spPr>
          <a:xfrm>
            <a:off x="2856079" y="4224921"/>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22" name="Bent Arrow 21"/>
          <p:cNvSpPr/>
          <p:nvPr/>
        </p:nvSpPr>
        <p:spPr>
          <a:xfrm rot="20245728">
            <a:off x="2760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23" name="Bent Arrow 22"/>
          <p:cNvSpPr/>
          <p:nvPr/>
        </p:nvSpPr>
        <p:spPr>
          <a:xfrm rot="16200000">
            <a:off x="3201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24" name="TextBox 23"/>
          <p:cNvSpPr txBox="1"/>
          <p:nvPr/>
        </p:nvSpPr>
        <p:spPr>
          <a:xfrm>
            <a:off x="3758117" y="4554143"/>
            <a:ext cx="3640740" cy="334707"/>
          </a:xfrm>
          <a:prstGeom prst="rect">
            <a:avLst/>
          </a:prstGeom>
          <a:noFill/>
        </p:spPr>
        <p:txBody>
          <a:bodyPr wrap="none" rtlCol="0">
            <a:spAutoFit/>
          </a:bodyPr>
          <a:lstStyle/>
          <a:p>
            <a:pPr defTabSz="450056">
              <a:defRPr/>
            </a:pPr>
            <a:r>
              <a:rPr lang="en-US" sz="1575" i="1" dirty="0">
                <a:solidFill>
                  <a:prstClr val="black"/>
                </a:solidFill>
                <a:cs typeface="Arial"/>
                <a:sym typeface="Arial"/>
              </a:rPr>
              <a:t>400-yard-long folded linear accelerator</a:t>
            </a:r>
          </a:p>
        </p:txBody>
      </p:sp>
      <p:sp>
        <p:nvSpPr>
          <p:cNvPr id="25" name="TextBox 24"/>
          <p:cNvSpPr txBox="1"/>
          <p:nvPr/>
        </p:nvSpPr>
        <p:spPr>
          <a:xfrm>
            <a:off x="3770134" y="5529265"/>
            <a:ext cx="4130683" cy="334707"/>
          </a:xfrm>
          <a:prstGeom prst="rect">
            <a:avLst/>
          </a:prstGeom>
          <a:noFill/>
        </p:spPr>
        <p:txBody>
          <a:bodyPr wrap="none" rtlCol="0">
            <a:spAutoFit/>
          </a:bodyPr>
          <a:lstStyle/>
          <a:p>
            <a:pPr defTabSz="450056">
              <a:defRPr/>
            </a:pPr>
            <a:r>
              <a:rPr lang="en-US" sz="1575" i="1" dirty="0">
                <a:solidFill>
                  <a:prstClr val="black"/>
                </a:solidFill>
                <a:cs typeface="Arial"/>
                <a:sym typeface="Arial"/>
              </a:rPr>
              <a:t>Double energy, up to </a:t>
            </a:r>
            <a:r>
              <a:rPr lang="en-US" sz="1575" b="1" i="1" dirty="0">
                <a:solidFill>
                  <a:prstClr val="black"/>
                </a:solidFill>
                <a:cs typeface="Arial"/>
                <a:sym typeface="Arial"/>
              </a:rPr>
              <a:t>400x more nuclei/sec</a:t>
            </a:r>
          </a:p>
        </p:txBody>
      </p:sp>
      <p:sp>
        <p:nvSpPr>
          <p:cNvPr id="21" name="TextBox 20"/>
          <p:cNvSpPr txBox="1"/>
          <p:nvPr/>
        </p:nvSpPr>
        <p:spPr>
          <a:xfrm>
            <a:off x="1704419" y="4559320"/>
            <a:ext cx="1539947" cy="1061829"/>
          </a:xfrm>
          <a:prstGeom prst="rect">
            <a:avLst/>
          </a:prstGeom>
          <a:noFill/>
        </p:spPr>
        <p:txBody>
          <a:bodyPr wrap="square" rtlCol="0">
            <a:spAutoFit/>
          </a:bodyPr>
          <a:lstStyle/>
          <a:p>
            <a:pPr defTabSz="450056">
              <a:defRPr/>
            </a:pPr>
            <a:r>
              <a:rPr lang="en-US" sz="1575" i="1" dirty="0">
                <a:solidFill>
                  <a:prstClr val="black"/>
                </a:solidFill>
                <a:cs typeface="Arial"/>
                <a:sym typeface="Arial"/>
              </a:rPr>
              <a:t>Collides w/ target </a:t>
            </a:r>
            <a:r>
              <a:rPr lang="en-US" sz="1575" i="1" kern="0" dirty="0">
                <a:solidFill>
                  <a:prstClr val="black"/>
                </a:solidFill>
                <a:cs typeface="Arial"/>
                <a:sym typeface="Arial"/>
              </a:rPr>
              <a:t>at </a:t>
            </a:r>
            <a:r>
              <a:rPr lang="en-US" sz="1575" b="1" i="1" kern="0" dirty="0">
                <a:solidFill>
                  <a:prstClr val="black"/>
                </a:solidFill>
                <a:cs typeface="Arial"/>
                <a:sym typeface="Arial"/>
              </a:rPr>
              <a:t>half the speed of light</a:t>
            </a:r>
            <a:endParaRPr lang="en-US" sz="1575" b="1" i="1" dirty="0">
              <a:solidFill>
                <a:prstClr val="black"/>
              </a:solidFill>
              <a:cs typeface="Arial"/>
              <a:sym typeface="Arial"/>
            </a:endParaRPr>
          </a:p>
        </p:txBody>
      </p:sp>
      <p:sp>
        <p:nvSpPr>
          <p:cNvPr id="26" name="TextBox 25"/>
          <p:cNvSpPr txBox="1"/>
          <p:nvPr/>
        </p:nvSpPr>
        <p:spPr>
          <a:xfrm>
            <a:off x="2464843" y="2953274"/>
            <a:ext cx="4262271" cy="334707"/>
          </a:xfrm>
          <a:prstGeom prst="rect">
            <a:avLst/>
          </a:prstGeom>
          <a:noFill/>
        </p:spPr>
        <p:txBody>
          <a:bodyPr wrap="square" rtlCol="0">
            <a:spAutoFit/>
          </a:bodyPr>
          <a:lstStyle/>
          <a:p>
            <a:pPr defTabSz="450056">
              <a:defRPr/>
            </a:pPr>
            <a:r>
              <a:rPr lang="en-US" sz="1575" i="1" kern="0" dirty="0">
                <a:solidFill>
                  <a:prstClr val="black"/>
                </a:solidFill>
                <a:cs typeface="Arial"/>
                <a:sym typeface="Arial"/>
              </a:rPr>
              <a:t>Connects with experimental systems in place</a:t>
            </a:r>
            <a:endParaRPr lang="en-US" sz="1575" b="1" i="1" dirty="0">
              <a:solidFill>
                <a:prstClr val="black"/>
              </a:solidFill>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24BA702D-F6E6-4314-8945-369A109C75F9}">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84FA14C0-B7D1-4566-A284-79A890D0FD95"/>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1679</TotalTime>
  <Words>1143</Words>
  <Application>Microsoft Office PowerPoint</Application>
  <PresentationFormat>Widescreen</PresentationFormat>
  <Paragraphs>167</Paragraphs>
  <Slides>20</Slides>
  <Notes>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Aharoni</vt:lpstr>
      <vt:lpstr>Arial</vt:lpstr>
      <vt:lpstr>Arial Black</vt:lpstr>
      <vt:lpstr>Calibri</vt:lpstr>
      <vt:lpstr>Century Gothic</vt:lpstr>
      <vt:lpstr>Copperplate Gothic Bold</vt:lpstr>
      <vt:lpstr>Helvetica</vt:lpstr>
      <vt:lpstr>Impact</vt:lpstr>
      <vt:lpstr>Lucida Grande</vt:lpstr>
      <vt:lpstr>Noto Sans Symbols</vt:lpstr>
      <vt:lpstr>Trebuchet MS</vt:lpstr>
      <vt:lpstr>Wingdings</vt:lpstr>
      <vt:lpstr>ヒラギノ角ゴ Pro W3</vt:lpstr>
      <vt:lpstr>3_FRIB3</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Behind the Scenes at FRIB</vt:lpstr>
      <vt:lpstr>Want to find the shape of the nucleus?</vt:lpstr>
      <vt:lpstr>Measuring the invisible</vt:lpstr>
      <vt:lpstr>Who works at FRIB? Users</vt:lpstr>
      <vt:lpstr>PowerPoint Presentation</vt:lpstr>
      <vt:lpstr>Who works at FRIB? Students</vt:lpstr>
      <vt:lpstr>FRIB on the MSU campus</vt:lpstr>
      <vt:lpstr>Safety First</vt:lpstr>
      <vt:lpstr>PowerPoint Presentation</vt:lpstr>
      <vt:lpstr>PowerPoint Presentation</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118</cp:revision>
  <cp:lastPrinted>2013-06-17T20:20:32Z</cp:lastPrinted>
  <dcterms:created xsi:type="dcterms:W3CDTF">2014-10-10T17:49:08Z</dcterms:created>
  <dcterms:modified xsi:type="dcterms:W3CDTF">2025-04-01T18:12:41Z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