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0" r:id="rId4"/>
  </p:sldMasterIdLst>
  <p:notesMasterIdLst>
    <p:notesMasterId r:id="rId12"/>
  </p:notesMasterIdLst>
  <p:handoutMasterIdLst>
    <p:handoutMasterId r:id="rId13"/>
  </p:handoutMasterIdLst>
  <p:sldIdLst>
    <p:sldId id="315" r:id="rId5"/>
    <p:sldId id="309" r:id="rId6"/>
    <p:sldId id="321" r:id="rId7"/>
    <p:sldId id="311" r:id="rId8"/>
    <p:sldId id="317" r:id="rId9"/>
    <p:sldId id="318" r:id="rId10"/>
    <p:sldId id="320" r:id="rId11"/>
  </p:sldIdLst>
  <p:sldSz cx="12192000" cy="6858000"/>
  <p:notesSz cx="6950075" cy="9236075"/>
  <p:defaultTextStyle>
    <a:defPPr>
      <a:defRPr lang="en-US"/>
    </a:defPPr>
    <a:lvl1pPr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126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254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379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506" algn="l" defTabSz="4571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5633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2759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199886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012" algn="l" defTabSz="914254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o, Junwei" initials="GJ" lastIdx="1" clrIdx="0">
    <p:extLst>
      <p:ext uri="{19B8F6BF-5375-455C-9EA6-DF929625EA0E}">
        <p15:presenceInfo xmlns:p15="http://schemas.microsoft.com/office/powerpoint/2012/main" userId="S-1-5-21-2139319003-1153703952-439713625-382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929"/>
    <a:srgbClr val="0F0C8F"/>
    <a:srgbClr val="6F6FFE"/>
    <a:srgbClr val="FFAE1A"/>
    <a:srgbClr val="FF76FF"/>
    <a:srgbClr val="064308"/>
    <a:srgbClr val="E7E9DE"/>
    <a:srgbClr val="CC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Objects="1">
      <p:cViewPr varScale="1">
        <p:scale>
          <a:sx n="108" d="100"/>
          <a:sy n="108" d="100"/>
        </p:scale>
        <p:origin x="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94"/>
    </p:cViewPr>
  </p:sorterViewPr>
  <p:notesViewPr>
    <p:cSldViewPr snapToObjects="1">
      <p:cViewPr varScale="1">
        <p:scale>
          <a:sx n="79" d="100"/>
          <a:sy n="79" d="100"/>
        </p:scale>
        <p:origin x="3024" y="102"/>
      </p:cViewPr>
      <p:guideLst>
        <p:guide orient="horz" pos="2908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12" y="1"/>
            <a:ext cx="3011489" cy="463385"/>
          </a:xfrm>
          <a:prstGeom prst="rect">
            <a:avLst/>
          </a:prstGeom>
        </p:spPr>
        <p:txBody>
          <a:bodyPr vert="horz" lIns="90936" tIns="45469" rIns="90936" bIns="45469" rtlCol="0"/>
          <a:lstStyle>
            <a:lvl1pPr algn="r">
              <a:defRPr sz="1200"/>
            </a:lvl1pPr>
          </a:lstStyle>
          <a:p>
            <a:r>
              <a:rPr lang="en-US" sz="900" dirty="0"/>
              <a:t>12 October 2023</a:t>
            </a:r>
          </a:p>
        </p:txBody>
      </p:sp>
      <p:sp>
        <p:nvSpPr>
          <p:cNvPr id="14" name="Header Placeholder 13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11489" cy="463385"/>
          </a:xfrm>
          <a:prstGeom prst="rect">
            <a:avLst/>
          </a:prstGeom>
        </p:spPr>
        <p:txBody>
          <a:bodyPr vert="horz" lIns="90936" tIns="45469" rIns="90936" bIns="45469" rtlCol="0"/>
          <a:lstStyle>
            <a:lvl1pPr algn="l">
              <a:defRPr sz="1200"/>
            </a:lvl1pPr>
          </a:lstStyle>
          <a:p>
            <a:r>
              <a:rPr lang="en-US" sz="900" dirty="0"/>
              <a:t>Petition to FRIB Radiation Safety Committee: Endorsement to Start User Operation with Up to 10 kW Primary Beam Power</a:t>
            </a:r>
          </a:p>
          <a:p>
            <a:r>
              <a:rPr lang="en-US" sz="900" dirty="0"/>
              <a:t>Jie Wei, Accelerator Systems Division Director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2"/>
          </p:nvPr>
        </p:nvSpPr>
        <p:spPr>
          <a:xfrm>
            <a:off x="788289" y="8450228"/>
            <a:ext cx="4729728" cy="703690"/>
          </a:xfrm>
          <a:prstGeom prst="rect">
            <a:avLst/>
          </a:prstGeom>
        </p:spPr>
        <p:txBody>
          <a:bodyPr vert="horz" lIns="94126" tIns="47062" rIns="94126" bIns="47062" rtlCol="0" anchor="b"/>
          <a:lstStyle>
            <a:lvl1pPr algn="l">
              <a:defRPr sz="1200"/>
            </a:lvl1pPr>
          </a:lstStyle>
          <a:p>
            <a:r>
              <a:rPr lang="en-US" sz="900" dirty="0"/>
              <a:t>Facility for Rare Isotope Beams</a:t>
            </a:r>
          </a:p>
          <a:p>
            <a:r>
              <a:rPr lang="en-US" sz="900" dirty="0"/>
              <a:t>U.S. Department of Energy Office of Science | Michigan State University</a:t>
            </a:r>
          </a:p>
          <a:p>
            <a:r>
              <a:rPr lang="en-US" sz="900" dirty="0"/>
              <a:t>640 South Shaw Lane • East Lansing, MI 48824, USA</a:t>
            </a:r>
          </a:p>
          <a:p>
            <a:r>
              <a:rPr lang="en-US" sz="900" dirty="0"/>
              <a:t>frib.msu.edu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6" y="8403314"/>
            <a:ext cx="642863" cy="7506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936175" y="8772379"/>
            <a:ext cx="3012329" cy="463696"/>
          </a:xfrm>
          <a:prstGeom prst="rect">
            <a:avLst/>
          </a:prstGeom>
        </p:spPr>
        <p:txBody>
          <a:bodyPr vert="horz" lIns="90741" tIns="45371" rIns="90741" bIns="45371" rtlCol="0" anchor="b"/>
          <a:lstStyle>
            <a:lvl1pPr algn="r">
              <a:defRPr sz="1200"/>
            </a:lvl1pPr>
          </a:lstStyle>
          <a:p>
            <a:fld id="{0C3F6D33-7C2E-44BB-B6EF-2876F56DBD42}" type="slidenum">
              <a:rPr lang="en-US" sz="900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0257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11699" cy="461725"/>
          </a:xfrm>
          <a:prstGeom prst="rect">
            <a:avLst/>
          </a:prstGeom>
        </p:spPr>
        <p:txBody>
          <a:bodyPr vert="horz" wrap="square" lIns="91892" tIns="45944" rIns="91892" bIns="4594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0" y="4"/>
            <a:ext cx="3011699" cy="461725"/>
          </a:xfrm>
          <a:prstGeom prst="rect">
            <a:avLst/>
          </a:prstGeom>
        </p:spPr>
        <p:txBody>
          <a:bodyPr vert="horz" wrap="square" lIns="91892" tIns="45944" rIns="91892" bIns="45944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58165478-8271-4537-9DBA-6DB278E2C8C0}" type="datetime1">
              <a:rPr lang="en-US"/>
              <a:pPr>
                <a:defRPr/>
              </a:pPr>
              <a:t>10/22/2025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892" tIns="45944" rIns="91892" bIns="4594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80"/>
            <a:ext cx="5560060" cy="4155519"/>
          </a:xfrm>
          <a:prstGeom prst="rect">
            <a:avLst/>
          </a:prstGeom>
        </p:spPr>
        <p:txBody>
          <a:bodyPr vert="horz" wrap="square" lIns="91892" tIns="45944" rIns="91892" bIns="4594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764"/>
            <a:ext cx="3011699" cy="461724"/>
          </a:xfrm>
          <a:prstGeom prst="rect">
            <a:avLst/>
          </a:prstGeom>
        </p:spPr>
        <p:txBody>
          <a:bodyPr vert="horz" wrap="square" lIns="91892" tIns="45944" rIns="91892" bIns="4594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9" charset="0"/>
                <a:ea typeface="ヒラギノ角ゴ Pro W3" pitchFamily="49" charset="-128"/>
                <a:cs typeface="ヒラギノ角ゴ Pro W3" pitchFamily="4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72764"/>
            <a:ext cx="3011699" cy="461724"/>
          </a:xfrm>
          <a:prstGeom prst="rect">
            <a:avLst/>
          </a:prstGeom>
        </p:spPr>
        <p:txBody>
          <a:bodyPr vert="horz" wrap="square" lIns="91892" tIns="45944" rIns="91892" bIns="4594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74EB2CD8-9047-43A5-BEAD-229CAC8CF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316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65" charset="-128"/>
      </a:defRPr>
    </a:lvl1pPr>
    <a:lvl2pPr marL="742831" indent="-285705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/>
      </a:defRPr>
    </a:lvl2pPr>
    <a:lvl3pPr marL="1142817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pitchFamily="-65" charset="-128"/>
      </a:defRPr>
    </a:lvl3pPr>
    <a:lvl4pPr marL="1599942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2057070" indent="-228563" algn="l" defTabSz="457126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5633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9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6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2" algn="l" defTabSz="4571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4906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50703" y="1238250"/>
            <a:ext cx="9986635" cy="4473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86447" tIns="43223" rIns="86447" bIns="43223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sz="260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032000" y="4071938"/>
            <a:ext cx="8128000" cy="1143000"/>
          </a:xfrm>
        </p:spPr>
        <p:txBody>
          <a:bodyPr/>
          <a:lstStyle>
            <a:lvl1pPr marL="0" indent="0" algn="ctr">
              <a:buNone/>
              <a:defRPr/>
            </a:lvl1pPr>
            <a:lvl2pPr marL="432277" indent="0" algn="ctr">
              <a:buNone/>
              <a:defRPr/>
            </a:lvl2pPr>
            <a:lvl3pPr marL="864551" indent="0" algn="ctr">
              <a:buNone/>
              <a:defRPr/>
            </a:lvl3pPr>
            <a:lvl4pPr marL="1296827" indent="0" algn="ctr">
              <a:buNone/>
              <a:defRPr/>
            </a:lvl4pPr>
            <a:lvl5pPr marL="1729104" indent="0" algn="ctr">
              <a:buNone/>
              <a:defRPr/>
            </a:lvl5pPr>
            <a:lvl6pPr marL="2161379" indent="0" algn="ctr">
              <a:buNone/>
              <a:defRPr/>
            </a:lvl6pPr>
            <a:lvl7pPr marL="2593655" indent="0" algn="ctr">
              <a:buNone/>
              <a:defRPr/>
            </a:lvl7pPr>
            <a:lvl8pPr marL="3025929" indent="0" algn="ctr">
              <a:buNone/>
              <a:defRPr/>
            </a:lvl8pPr>
            <a:lvl9pPr marL="345820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255" y="3147284"/>
            <a:ext cx="12001499" cy="478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87154"/>
            <a:ext cx="12192000" cy="425885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/>
          <a:p>
            <a:pPr algn="ctr"/>
            <a:r>
              <a:rPr lang="en-US" sz="110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Energy, Office of Science, Office of Nuclear Physics and used resources of</a:t>
            </a:r>
          </a:p>
          <a:p>
            <a:pPr algn="ctr"/>
            <a:r>
              <a:rPr lang="en-US" sz="110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the</a:t>
            </a:r>
            <a:r>
              <a:rPr lang="en-US" sz="1100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US" sz="1100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Facility for Rare Isotope Beams (FRIB) Operations, which is a DOE Office of Science User Facility under Award Number DE-SC0023633.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015216" y="415245"/>
            <a:ext cx="36576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546592"/>
            <a:ext cx="1600200" cy="2043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5642530"/>
            <a:ext cx="3200400" cy="701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083" y="5642961"/>
            <a:ext cx="2651760" cy="62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4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132576"/>
            <a:ext cx="12183897" cy="725425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7" y="1320108"/>
            <a:ext cx="10486572" cy="3484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06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6996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5756"/>
            <a:ext cx="11988800" cy="4857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8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93746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096000" y="6356450"/>
            <a:ext cx="5080007" cy="364628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frib.msu.edu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98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16079" y="6063452"/>
            <a:ext cx="1220808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4266900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410200"/>
            <a:ext cx="12192000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007095"/>
            <a:ext cx="12192000" cy="7620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1399" tIns="45700" rIns="91399" bIns="45700" anchor="ctr"/>
          <a:lstStyle/>
          <a:p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410200"/>
            <a:ext cx="12089496" cy="584200"/>
          </a:xfrm>
        </p:spPr>
        <p:txBody>
          <a:bodyPr anchor="ctr"/>
          <a:lstStyle>
            <a:lvl1pPr marL="137112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/>
              <a:t>Add takeaway message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9355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0"/>
            <a:ext cx="5897640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192767" y="1071570"/>
            <a:ext cx="589763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56905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6079" y="6063452"/>
            <a:ext cx="12208080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2" y="1067105"/>
            <a:ext cx="11988805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101602" y="3581407"/>
            <a:ext cx="11988805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245674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6" y="285757"/>
            <a:ext cx="11988797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1" y="1067105"/>
            <a:ext cx="5892800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167379" y="1067105"/>
            <a:ext cx="5923033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101613" y="3581407"/>
            <a:ext cx="5892799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167379" y="3581407"/>
            <a:ext cx="5923033" cy="2433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117802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04800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330951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8575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6079" y="6063452"/>
            <a:ext cx="12192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2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16080" y="6063452"/>
            <a:ext cx="12208079" cy="822960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28" y="6063452"/>
            <a:ext cx="621425" cy="731520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2192000" cy="10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93039" y="1320109"/>
            <a:ext cx="10486572" cy="3415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87207" y="3009312"/>
            <a:ext cx="12192000" cy="3692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1374" tIns="45687" rIns="91374" bIns="45687">
            <a:spAutoFit/>
          </a:bodyPr>
          <a:lstStyle/>
          <a:p>
            <a:pPr defTabSz="45704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67100"/>
            <a:ext cx="11987896" cy="5027414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8200" y="6095341"/>
            <a:ext cx="5486399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00"/>
              </a:lnSpc>
            </a:pPr>
            <a:r>
              <a:rPr lang="en-US" sz="120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89377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0798" y="79927"/>
            <a:ext cx="11990413" cy="478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98" y="1067100"/>
            <a:ext cx="11990413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520912" y="6356450"/>
            <a:ext cx="5655095" cy="364628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2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2024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76000" y="6356450"/>
            <a:ext cx="1016000" cy="364628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0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, Slide </a:t>
            </a:r>
            <a:fld id="{D30A2C6D-39BC-4576-856C-8743CF76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2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</p:sldLayoutIdLst>
  <p:hf hdr="0" dt="0"/>
  <p:txStyles>
    <p:titleStyle>
      <a:lvl1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0337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57080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14162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371241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828323" algn="ctr" defTabSz="807828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195" indent="-180195" algn="l" defTabSz="803370" rtl="0" eaLnBrk="1" fontAlgn="base" hangingPunct="1">
        <a:lnSpc>
          <a:spcPct val="90000"/>
        </a:lnSpc>
        <a:spcBef>
          <a:spcPts val="1206"/>
        </a:spcBef>
        <a:spcAft>
          <a:spcPct val="0"/>
        </a:spcAft>
        <a:buSzPct val="100000"/>
        <a:buFont typeface="Wingdings" pitchFamily="2" charset="2"/>
        <a:buChar char="§"/>
        <a:defRPr sz="2200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63394" indent="-15166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Arial" pitchFamily="34" charset="0"/>
        <a:buChar char="•"/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591641" indent="-160673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28290" indent="-13364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6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03087" indent="-180195" algn="l" defTabSz="803370" rtl="0" eaLnBrk="1" fontAlgn="base" hangingPunct="1">
        <a:lnSpc>
          <a:spcPct val="90000"/>
        </a:lnSpc>
        <a:spcBef>
          <a:spcPts val="201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00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223507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680590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137672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594752" indent="-150773" algn="l" defTabSz="807828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2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1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3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6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87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66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47" algn="l" defTabSz="9141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>
          <a:xfrm>
            <a:off x="2032000" y="4191000"/>
            <a:ext cx="8178800" cy="1219200"/>
          </a:xfrm>
        </p:spPr>
        <p:txBody>
          <a:bodyPr/>
          <a:lstStyle/>
          <a:p>
            <a:r>
              <a:rPr lang="en-US" dirty="0"/>
              <a:t>Haoyu Cheng</a:t>
            </a:r>
          </a:p>
          <a:p>
            <a:r>
              <a:rPr lang="en-US" dirty="0"/>
              <a:t>Ion Source Engineer</a:t>
            </a:r>
          </a:p>
          <a:p>
            <a:r>
              <a:rPr lang="en-US" dirty="0"/>
              <a:t>September 30th, 2025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2524125" y="3107435"/>
            <a:ext cx="7839075" cy="91193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HPECR 28GHz Gyrotron </a:t>
            </a:r>
            <a:br>
              <a:rPr lang="en-US" dirty="0"/>
            </a:br>
            <a:r>
              <a:rPr lang="en-US" dirty="0"/>
              <a:t>Recovery Instructions</a:t>
            </a:r>
          </a:p>
        </p:txBody>
      </p:sp>
    </p:spTree>
    <p:extLst>
      <p:ext uri="{BB962C8B-B14F-4D97-AF65-F5344CB8AC3E}">
        <p14:creationId xmlns:p14="http://schemas.microsoft.com/office/powerpoint/2010/main" val="3682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104657"/>
            <a:ext cx="10591800" cy="493746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chemeClr val="tx1"/>
                </a:solidFill>
              </a:rPr>
              <a:t>Notice: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dirty="0"/>
              <a:t>During the beam operations, when there is no beam out of HPECR, the </a:t>
            </a:r>
            <a:r>
              <a:rPr lang="en-US" sz="1800" b="1" dirty="0">
                <a:solidFill>
                  <a:srgbClr val="FF0000"/>
                </a:solidFill>
              </a:rPr>
              <a:t>initial action </a:t>
            </a:r>
            <a:r>
              <a:rPr lang="en-US" sz="1800" dirty="0"/>
              <a:t>is to verify the </a:t>
            </a:r>
            <a:r>
              <a:rPr lang="en-US" sz="1800" b="1" dirty="0">
                <a:solidFill>
                  <a:srgbClr val="FF0000"/>
                </a:solidFill>
              </a:rPr>
              <a:t>interlock status of 28GHz Gyrotron</a:t>
            </a:r>
            <a:r>
              <a:rPr lang="en-US" sz="1800" dirty="0"/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800" dirty="0"/>
              <a:t>If an interlock trip has occurred, the associated PLC interlocks and latches </a:t>
            </a:r>
            <a:r>
              <a:rPr lang="en-US" sz="1800" b="1" dirty="0">
                <a:solidFill>
                  <a:srgbClr val="FF0000"/>
                </a:solidFill>
              </a:rPr>
              <a:t>must be reset within 60 seconds</a:t>
            </a:r>
            <a:r>
              <a:rPr lang="en-US" sz="1800" dirty="0"/>
              <a:t>. Failure to do so will require intervention by authorized personnel, who must enter the HPECR high-voltage (HV) cage and perform a power cycle of the Gyrotron cabinet to restore RF output.</a:t>
            </a:r>
            <a:endParaRPr lang="en-US" sz="1800" dirty="0">
              <a:solidFill>
                <a:schemeClr val="tx1"/>
              </a:solidFill>
            </a:endParaRPr>
          </a:p>
          <a:p>
            <a:pPr marL="183199" lvl="1" indent="0">
              <a:lnSpc>
                <a:spcPct val="150000"/>
              </a:lnSpc>
              <a:buNone/>
            </a:pPr>
            <a:r>
              <a:rPr lang="en-US" dirty="0"/>
              <a:t>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dirty="0"/>
              <a:t>HPECR 28GHz Gyrotron recovery instructions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84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9F78F-1EDB-5B9A-DB1C-62FFB7D4F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3A9D2D6-F7F9-6D0D-D0D0-AA73C3554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431419"/>
            <a:ext cx="2989666" cy="386758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78FA42-8FF8-2050-29A6-AC7FBF1CB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04657"/>
            <a:ext cx="5689600" cy="493746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On the HPECR Operator page</a:t>
            </a:r>
          </a:p>
          <a:p>
            <a:pPr marL="640399" lvl="1" indent="-457200">
              <a:lnSpc>
                <a:spcPct val="150000"/>
              </a:lnSpc>
              <a:buFont typeface="+mj-lt"/>
              <a:buAutoNum type="alphaLcPeriod"/>
            </a:pPr>
            <a:r>
              <a:rPr lang="en-US" sz="1800" dirty="0"/>
              <a:t>At the lower left corner of the page, Click on </a:t>
            </a:r>
            <a:br>
              <a:rPr lang="en-US" sz="1800" dirty="0"/>
            </a:br>
            <a:r>
              <a:rPr lang="en-US" sz="1800" dirty="0"/>
              <a:t>“Microwave Amp.” to access the 28GHz Gyrotron page “</a:t>
            </a:r>
            <a:r>
              <a:rPr lang="en-US" sz="1800" dirty="0">
                <a:solidFill>
                  <a:srgbClr val="FF0000"/>
                </a:solidFill>
              </a:rPr>
              <a:t>28GHz_RF</a:t>
            </a:r>
            <a:r>
              <a:rPr lang="en-US" sz="1800" dirty="0"/>
              <a:t>”. </a:t>
            </a:r>
          </a:p>
          <a:p>
            <a:pPr marL="640399" lvl="1" indent="-457200">
              <a:lnSpc>
                <a:spcPct val="150000"/>
              </a:lnSpc>
              <a:buFont typeface="+mj-lt"/>
              <a:buAutoNum type="alphaLcPeriod"/>
            </a:pPr>
            <a:endParaRPr lang="en-US" sz="1800" dirty="0">
              <a:solidFill>
                <a:schemeClr val="tx1"/>
              </a:solidFill>
            </a:endParaRPr>
          </a:p>
          <a:p>
            <a:pPr marL="183199" lvl="1" indent="0">
              <a:lnSpc>
                <a:spcPct val="150000"/>
              </a:lnSpc>
              <a:buNone/>
            </a:pPr>
            <a:r>
              <a:rPr lang="en-US" dirty="0"/>
              <a:t>  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873506-E15C-A19A-B6D6-7CFD22D89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dirty="0"/>
              <a:t>HPECR 28GHz Gyrotron recovery instructions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39003-F30A-378A-011C-F5CBDCE17A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91809D-4E5A-58E3-7576-7750352288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3617DD-A144-B2C8-1FC0-D63F0CFBC53E}"/>
              </a:ext>
            </a:extLst>
          </p:cNvPr>
          <p:cNvCxnSpPr>
            <a:cxnSpLocks/>
          </p:cNvCxnSpPr>
          <p:nvPr/>
        </p:nvCxnSpPr>
        <p:spPr>
          <a:xfrm flipV="1">
            <a:off x="8001000" y="3505200"/>
            <a:ext cx="944979" cy="4739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92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343466C9-EE4B-EF3E-61C2-3F9AEDD2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087316"/>
            <a:ext cx="5334000" cy="505261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067100"/>
            <a:ext cx="4495800" cy="493746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arenR" startAt="2"/>
            </a:pPr>
            <a:r>
              <a:rPr lang="en-US" sz="2000" dirty="0">
                <a:solidFill>
                  <a:schemeClr val="tx1"/>
                </a:solidFill>
              </a:rPr>
              <a:t>On the 28GHz_RF page</a:t>
            </a:r>
          </a:p>
          <a:p>
            <a:pPr marL="640399" lvl="1" indent="-457200">
              <a:lnSpc>
                <a:spcPct val="150000"/>
              </a:lnSpc>
              <a:buFont typeface="+mj-lt"/>
              <a:buAutoNum type="alphaLcPeriod"/>
            </a:pPr>
            <a:r>
              <a:rPr lang="en-US" sz="1800" dirty="0"/>
              <a:t>During the normal operation, please </a:t>
            </a:r>
            <a:r>
              <a:rPr lang="en-US" sz="1800" dirty="0">
                <a:solidFill>
                  <a:srgbClr val="FF0000"/>
                </a:solidFill>
              </a:rPr>
              <a:t>ignore</a:t>
            </a:r>
            <a:r>
              <a:rPr lang="en-US" sz="1800" dirty="0"/>
              <a:t> interlocks in the section “</a:t>
            </a:r>
            <a:r>
              <a:rPr lang="en-US" sz="1800" b="1" dirty="0">
                <a:solidFill>
                  <a:srgbClr val="FF0000"/>
                </a:solidFill>
              </a:rPr>
              <a:t>PLC Interlock Dummy Load</a:t>
            </a:r>
            <a:r>
              <a:rPr lang="en-US" sz="1800" dirty="0"/>
              <a:t>”. Make sure the “Interlock Mode Control” turn </a:t>
            </a:r>
            <a:r>
              <a:rPr lang="en-US" sz="1800" b="1" dirty="0">
                <a:solidFill>
                  <a:srgbClr val="FF0000"/>
                </a:solidFill>
              </a:rPr>
              <a:t>OFF</a:t>
            </a:r>
            <a:r>
              <a:rPr lang="en-US" sz="1800" dirty="0"/>
              <a:t>.</a:t>
            </a:r>
          </a:p>
          <a:p>
            <a:pPr marL="183199" lvl="1" indent="0">
              <a:lnSpc>
                <a:spcPct val="150000"/>
              </a:lnSpc>
              <a:buNone/>
            </a:pPr>
            <a:endParaRPr lang="en-US" sz="1800" dirty="0"/>
          </a:p>
          <a:p>
            <a:pPr marL="640399" lvl="1" indent="-457200">
              <a:lnSpc>
                <a:spcPct val="150000"/>
              </a:lnSpc>
              <a:buFont typeface="+mj-lt"/>
              <a:buAutoNum type="alphaLcPeriod"/>
            </a:pPr>
            <a:endParaRPr lang="en-US" sz="1800" dirty="0">
              <a:solidFill>
                <a:schemeClr val="tx1"/>
              </a:solidFill>
            </a:endParaRPr>
          </a:p>
          <a:p>
            <a:pPr marL="183199" lvl="1" indent="0">
              <a:lnSpc>
                <a:spcPct val="150000"/>
              </a:lnSpc>
              <a:buNone/>
            </a:pPr>
            <a:r>
              <a:rPr lang="en-US" dirty="0"/>
              <a:t>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A05D4E-38DC-0C9F-BEBE-70FBFEA9A853}"/>
              </a:ext>
            </a:extLst>
          </p:cNvPr>
          <p:cNvSpPr/>
          <p:nvPr/>
        </p:nvSpPr>
        <p:spPr>
          <a:xfrm>
            <a:off x="9629192" y="1019192"/>
            <a:ext cx="1371600" cy="2638408"/>
          </a:xfrm>
          <a:prstGeom prst="rect">
            <a:avLst/>
          </a:prstGeom>
          <a:noFill/>
          <a:ln w="25400">
            <a:solidFill>
              <a:srgbClr val="EF29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854DF6-602B-4F50-6025-AB2B035D5890}"/>
              </a:ext>
            </a:extLst>
          </p:cNvPr>
          <p:cNvCxnSpPr/>
          <p:nvPr/>
        </p:nvCxnSpPr>
        <p:spPr>
          <a:xfrm flipH="1">
            <a:off x="10820400" y="1219200"/>
            <a:ext cx="609600" cy="0"/>
          </a:xfrm>
          <a:prstGeom prst="straightConnector1">
            <a:avLst/>
          </a:prstGeom>
          <a:ln>
            <a:solidFill>
              <a:srgbClr val="EF2929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239C78B-3116-1C98-53EC-6E2DA45C0D32}"/>
              </a:ext>
            </a:extLst>
          </p:cNvPr>
          <p:cNvSpPr txBox="1"/>
          <p:nvPr/>
        </p:nvSpPr>
        <p:spPr>
          <a:xfrm>
            <a:off x="11420669" y="1034534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OFF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DA448AE-0867-2F3C-47B5-D1408952B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dirty="0"/>
              <a:t>HPECR 28GHz Gyrotron recovery instructions</a:t>
            </a:r>
          </a:p>
        </p:txBody>
      </p:sp>
    </p:spTree>
    <p:extLst>
      <p:ext uri="{BB962C8B-B14F-4D97-AF65-F5344CB8AC3E}">
        <p14:creationId xmlns:p14="http://schemas.microsoft.com/office/powerpoint/2010/main" val="36059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62878-CB6B-C3D5-D654-B5683CEA9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457A5241-06D7-DAC1-15F9-2402A0F60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087316"/>
            <a:ext cx="5334000" cy="505261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2623DF-4240-8487-B8ED-2267947C7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7100"/>
            <a:ext cx="4495800" cy="493746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arenR" startAt="2"/>
            </a:pPr>
            <a:r>
              <a:rPr lang="en-US" sz="2000" dirty="0">
                <a:solidFill>
                  <a:schemeClr val="tx1"/>
                </a:solidFill>
              </a:rPr>
              <a:t>On the 28GHz_RF page</a:t>
            </a:r>
          </a:p>
          <a:p>
            <a:pPr marL="640399" lvl="1" indent="-457200">
              <a:lnSpc>
                <a:spcPct val="150000"/>
              </a:lnSpc>
              <a:buFont typeface="+mj-lt"/>
              <a:buAutoNum type="alphaLcPeriod" startAt="2"/>
            </a:pPr>
            <a:r>
              <a:rPr lang="en-US" sz="1800" dirty="0"/>
              <a:t>In the section “</a:t>
            </a:r>
            <a:r>
              <a:rPr lang="en-US" sz="1800" b="1" dirty="0">
                <a:solidFill>
                  <a:srgbClr val="FF0000"/>
                </a:solidFill>
              </a:rPr>
              <a:t>PLC Interlocks</a:t>
            </a:r>
            <a:r>
              <a:rPr lang="en-US" sz="1800" dirty="0"/>
              <a:t>”</a:t>
            </a:r>
          </a:p>
          <a:p>
            <a:pPr marL="822960" lvl="2" indent="-27432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1600" dirty="0"/>
              <a:t>Click on “</a:t>
            </a:r>
            <a:r>
              <a:rPr lang="en-US" sz="1600" b="1" dirty="0">
                <a:solidFill>
                  <a:srgbClr val="FF0000"/>
                </a:solidFill>
              </a:rPr>
              <a:t>Reset Interlocks</a:t>
            </a:r>
            <a:r>
              <a:rPr lang="en-US" sz="1600" dirty="0"/>
              <a:t>” to remove all interlocks and latches. </a:t>
            </a:r>
            <a:r>
              <a:rPr lang="en-US" sz="1600" dirty="0">
                <a:solidFill>
                  <a:srgbClr val="FF0000"/>
                </a:solidFill>
              </a:rPr>
              <a:t>Please contact the person on-call if the interlocks cannot be removed by resetting.</a:t>
            </a:r>
          </a:p>
          <a:p>
            <a:pPr marL="822960" lvl="2" indent="-27432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1600" dirty="0"/>
              <a:t>Leave “EPICS HRBT Bypass for Beam V” </a:t>
            </a:r>
            <a:r>
              <a:rPr lang="en-US" sz="1600" b="1" dirty="0">
                <a:solidFill>
                  <a:srgbClr val="FF0000"/>
                </a:solidFill>
              </a:rPr>
              <a:t>OFF.</a:t>
            </a:r>
          </a:p>
          <a:p>
            <a:pPr marL="822960" lvl="2" indent="-27432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1600" dirty="0"/>
              <a:t>Turn</a:t>
            </a:r>
            <a:r>
              <a:rPr lang="en-US" sz="1600" b="1" dirty="0">
                <a:solidFill>
                  <a:srgbClr val="FF0000"/>
                </a:solidFill>
              </a:rPr>
              <a:t> ON </a:t>
            </a:r>
            <a:r>
              <a:rPr lang="en-US" sz="1600" dirty="0"/>
              <a:t>“PLC ON Command”.</a:t>
            </a:r>
          </a:p>
          <a:p>
            <a:pPr marL="183199" lvl="1" indent="0">
              <a:lnSpc>
                <a:spcPct val="150000"/>
              </a:lnSpc>
              <a:buNone/>
            </a:pPr>
            <a:endParaRPr lang="en-US" sz="1800" dirty="0"/>
          </a:p>
          <a:p>
            <a:pPr marL="640399" lvl="1" indent="-457200">
              <a:lnSpc>
                <a:spcPct val="150000"/>
              </a:lnSpc>
              <a:buFont typeface="+mj-lt"/>
              <a:buAutoNum type="alphaLcPeriod"/>
            </a:pPr>
            <a:endParaRPr lang="en-US" sz="1800" dirty="0">
              <a:solidFill>
                <a:schemeClr val="tx1"/>
              </a:solidFill>
            </a:endParaRPr>
          </a:p>
          <a:p>
            <a:pPr marL="183199" lvl="1" indent="0">
              <a:lnSpc>
                <a:spcPct val="150000"/>
              </a:lnSpc>
              <a:buNone/>
            </a:pPr>
            <a:r>
              <a:rPr lang="en-US" dirty="0"/>
              <a:t>  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8DF00-AF4E-A049-3134-9495963B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49EB54-2630-6E35-6689-441AF64E9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23DADB-BBF0-C36D-053B-80AC0A986022}"/>
              </a:ext>
            </a:extLst>
          </p:cNvPr>
          <p:cNvSpPr/>
          <p:nvPr/>
        </p:nvSpPr>
        <p:spPr>
          <a:xfrm>
            <a:off x="8305800" y="1009861"/>
            <a:ext cx="1371600" cy="5052618"/>
          </a:xfrm>
          <a:prstGeom prst="rect">
            <a:avLst/>
          </a:prstGeom>
          <a:noFill/>
          <a:ln w="25400">
            <a:solidFill>
              <a:srgbClr val="EF29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6E268D-942A-93F3-798D-93760C86CCFF}"/>
              </a:ext>
            </a:extLst>
          </p:cNvPr>
          <p:cNvCxnSpPr/>
          <p:nvPr/>
        </p:nvCxnSpPr>
        <p:spPr>
          <a:xfrm flipH="1">
            <a:off x="9525000" y="5770684"/>
            <a:ext cx="609600" cy="0"/>
          </a:xfrm>
          <a:prstGeom prst="straightConnector1">
            <a:avLst/>
          </a:prstGeom>
          <a:ln>
            <a:solidFill>
              <a:srgbClr val="EF2929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3925AE4-D003-5B8E-4351-5B51D67E63BD}"/>
              </a:ext>
            </a:extLst>
          </p:cNvPr>
          <p:cNvSpPr txBox="1"/>
          <p:nvPr/>
        </p:nvSpPr>
        <p:spPr>
          <a:xfrm>
            <a:off x="10125268" y="5586018"/>
            <a:ext cx="105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ii. OFF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0352486-BA6C-2FDD-FB4B-46065A3C5E6E}"/>
              </a:ext>
            </a:extLst>
          </p:cNvPr>
          <p:cNvCxnSpPr>
            <a:cxnSpLocks/>
          </p:cNvCxnSpPr>
          <p:nvPr/>
        </p:nvCxnSpPr>
        <p:spPr>
          <a:xfrm flipH="1">
            <a:off x="9372600" y="1397381"/>
            <a:ext cx="1676400" cy="0"/>
          </a:xfrm>
          <a:prstGeom prst="straightConnector1">
            <a:avLst/>
          </a:prstGeom>
          <a:ln>
            <a:solidFill>
              <a:srgbClr val="EF2929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342F9B0-CA02-CEBC-ECDB-55EAD96EE48D}"/>
              </a:ext>
            </a:extLst>
          </p:cNvPr>
          <p:cNvSpPr txBox="1"/>
          <p:nvPr/>
        </p:nvSpPr>
        <p:spPr>
          <a:xfrm>
            <a:off x="11049000" y="1212715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. Reset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FBE970-BD71-A6D2-C6F7-AAC9CDE3CA08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8991600" y="838748"/>
            <a:ext cx="676468" cy="456652"/>
          </a:xfrm>
          <a:prstGeom prst="straightConnector1">
            <a:avLst/>
          </a:prstGeom>
          <a:ln>
            <a:solidFill>
              <a:srgbClr val="EF2929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2D776B5-6A60-A7C6-9090-5BFD652D74BD}"/>
              </a:ext>
            </a:extLst>
          </p:cNvPr>
          <p:cNvSpPr txBox="1"/>
          <p:nvPr/>
        </p:nvSpPr>
        <p:spPr>
          <a:xfrm>
            <a:off x="9668068" y="65408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iii. On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097418A-DA11-CD20-42E1-9BA79E09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dirty="0"/>
              <a:t>HPECR 28GHz Gyrotron recovery instructions</a:t>
            </a:r>
          </a:p>
        </p:txBody>
      </p:sp>
    </p:spTree>
    <p:extLst>
      <p:ext uri="{BB962C8B-B14F-4D97-AF65-F5344CB8AC3E}">
        <p14:creationId xmlns:p14="http://schemas.microsoft.com/office/powerpoint/2010/main" val="1353865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AC238-0CB7-791B-67BA-45DDFAD40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3200B93F-959B-A86C-9213-C026830AF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205693"/>
            <a:ext cx="3714395" cy="386916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15A214-E75A-5705-6092-F829B9097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7099"/>
            <a:ext cx="5562600" cy="4876501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arenR" startAt="2"/>
            </a:pPr>
            <a:r>
              <a:rPr lang="en-US" sz="2000" dirty="0">
                <a:solidFill>
                  <a:schemeClr val="tx1"/>
                </a:solidFill>
              </a:rPr>
              <a:t>On the 28GHz_RF page</a:t>
            </a:r>
          </a:p>
          <a:p>
            <a:pPr marL="640399" lvl="1" indent="-457200">
              <a:lnSpc>
                <a:spcPct val="150000"/>
              </a:lnSpc>
              <a:buFont typeface="+mj-lt"/>
              <a:buAutoNum type="alphaLcPeriod" startAt="3"/>
            </a:pPr>
            <a:r>
              <a:rPr lang="en-US" sz="1800" dirty="0"/>
              <a:t>In the section “</a:t>
            </a:r>
            <a:r>
              <a:rPr lang="en-US" sz="1800" b="1" dirty="0" err="1">
                <a:solidFill>
                  <a:srgbClr val="FF0000"/>
                </a:solidFill>
              </a:rPr>
              <a:t>cRIO</a:t>
            </a:r>
            <a:r>
              <a:rPr lang="en-US" sz="1800" b="1" dirty="0">
                <a:solidFill>
                  <a:srgbClr val="FF0000"/>
                </a:solidFill>
              </a:rPr>
              <a:t> State</a:t>
            </a:r>
            <a:r>
              <a:rPr lang="en-US" sz="1800" dirty="0"/>
              <a:t>”</a:t>
            </a:r>
          </a:p>
          <a:p>
            <a:pPr marL="822960" lvl="2" indent="-27432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1400" dirty="0"/>
              <a:t>Write </a:t>
            </a:r>
            <a:r>
              <a:rPr lang="en-US" sz="1400" b="1" dirty="0">
                <a:solidFill>
                  <a:srgbClr val="FF0000"/>
                </a:solidFill>
              </a:rPr>
              <a:t>ZERO</a:t>
            </a:r>
            <a:r>
              <a:rPr lang="en-US" sz="1400" dirty="0"/>
              <a:t> into the Remote RF Power Setpoint – RRFPO.</a:t>
            </a:r>
          </a:p>
          <a:p>
            <a:pPr marL="822960" lvl="2" indent="-274320">
              <a:lnSpc>
                <a:spcPct val="15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n-US" sz="1400" dirty="0"/>
              <a:t>Turn </a:t>
            </a:r>
            <a:r>
              <a:rPr lang="en-US" sz="1400" b="1" dirty="0">
                <a:solidFill>
                  <a:srgbClr val="FF0000"/>
                </a:solidFill>
              </a:rPr>
              <a:t>ON</a:t>
            </a:r>
            <a:r>
              <a:rPr lang="en-US" sz="1400" dirty="0"/>
              <a:t> the “RF ON Command” to turn back on the beam high voltage. (</a:t>
            </a:r>
            <a:r>
              <a:rPr lang="en-US" sz="1400" dirty="0">
                <a:solidFill>
                  <a:srgbClr val="FF0000"/>
                </a:solidFill>
              </a:rPr>
              <a:t>When Gyrotron is tripped off, this will be OFF in RED.</a:t>
            </a:r>
            <a:r>
              <a:rPr lang="en-US" sz="1400" dirty="0"/>
              <a:t>)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You should see the following:</a:t>
            </a:r>
            <a:br>
              <a:rPr lang="en-US" sz="1400" dirty="0"/>
            </a:br>
            <a:r>
              <a:rPr lang="en-US" sz="1400" dirty="0"/>
              <a:t>EBCON: start ramping from </a:t>
            </a:r>
            <a:r>
              <a:rPr lang="en-US" sz="1400" dirty="0">
                <a:solidFill>
                  <a:srgbClr val="FF0000"/>
                </a:solidFill>
              </a:rPr>
              <a:t>-2.75E-4 KV </a:t>
            </a:r>
            <a:r>
              <a:rPr lang="en-US" sz="1400" dirty="0"/>
              <a:t>to</a:t>
            </a:r>
            <a:r>
              <a:rPr lang="en-US" sz="1400" dirty="0">
                <a:solidFill>
                  <a:srgbClr val="FF0000"/>
                </a:solidFill>
              </a:rPr>
              <a:t> 7.75E0 kV</a:t>
            </a:r>
            <a:br>
              <a:rPr lang="en-US" sz="1400" dirty="0"/>
            </a:br>
            <a:endParaRPr lang="en-US" sz="1800" dirty="0"/>
          </a:p>
          <a:p>
            <a:pPr marL="640399" lvl="1" indent="-457200">
              <a:lnSpc>
                <a:spcPct val="150000"/>
              </a:lnSpc>
              <a:buFont typeface="+mj-lt"/>
              <a:buAutoNum type="alphaLcPeriod"/>
            </a:pPr>
            <a:endParaRPr lang="en-US" sz="1800" dirty="0">
              <a:solidFill>
                <a:schemeClr val="tx1"/>
              </a:solidFill>
            </a:endParaRPr>
          </a:p>
          <a:p>
            <a:pPr marL="183199" lvl="1" indent="0">
              <a:lnSpc>
                <a:spcPct val="150000"/>
              </a:lnSpc>
              <a:buNone/>
            </a:pPr>
            <a:r>
              <a:rPr lang="en-US" dirty="0"/>
              <a:t>  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697CC-9550-AD9A-54E0-459BA5CD9B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A4261-84D6-AB7C-048A-76025CD584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03362D-5CE9-AA1A-51C1-ECACF2B346ED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9381932" y="2049557"/>
            <a:ext cx="961863" cy="0"/>
          </a:xfrm>
          <a:prstGeom prst="straightConnector1">
            <a:avLst/>
          </a:prstGeom>
          <a:ln>
            <a:solidFill>
              <a:srgbClr val="EF2929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457ECD4-D2EC-A8AD-46F5-D1C96C5BCD8C}"/>
              </a:ext>
            </a:extLst>
          </p:cNvPr>
          <p:cNvSpPr txBox="1"/>
          <p:nvPr/>
        </p:nvSpPr>
        <p:spPr>
          <a:xfrm>
            <a:off x="10343795" y="186489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. Write Zero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5099B0-42D4-8FEF-C544-7B2D5451A8D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8686800" y="1495560"/>
            <a:ext cx="1656995" cy="0"/>
          </a:xfrm>
          <a:prstGeom prst="straightConnector1">
            <a:avLst/>
          </a:prstGeom>
          <a:ln>
            <a:solidFill>
              <a:srgbClr val="EF2929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2C2B0AB-DA61-EEAF-18EB-EE121D1099A6}"/>
              </a:ext>
            </a:extLst>
          </p:cNvPr>
          <p:cNvSpPr txBox="1"/>
          <p:nvPr/>
        </p:nvSpPr>
        <p:spPr>
          <a:xfrm>
            <a:off x="10343795" y="131089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ii. Turn ON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E9B13DA-AB8B-082C-0DD2-2AF1DC3F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dirty="0"/>
              <a:t>HPECR 28GHz Gyrotron recovery instructions</a:t>
            </a:r>
          </a:p>
        </p:txBody>
      </p:sp>
    </p:spTree>
    <p:extLst>
      <p:ext uri="{BB962C8B-B14F-4D97-AF65-F5344CB8AC3E}">
        <p14:creationId xmlns:p14="http://schemas.microsoft.com/office/powerpoint/2010/main" val="3532060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3C3F9-53F0-CFC6-EE3D-840C4E97A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3C00953-7B3B-424B-EEDA-F6ED7DA8F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00400"/>
            <a:ext cx="3810000" cy="2592294"/>
          </a:xfrm>
          <a:prstGeom prst="rect">
            <a:avLst/>
          </a:prstGeom>
        </p:spPr>
      </p:pic>
      <p:pic>
        <p:nvPicPr>
          <p:cNvPr id="17" name="Picture 16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268E582F-AAF7-02EF-CECB-6B2A35049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281" y="1655749"/>
            <a:ext cx="3714395" cy="386916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3C1EBB-0069-84D9-D4F1-1786DF79C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5306"/>
            <a:ext cx="5562600" cy="19809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arenR" startAt="2"/>
            </a:pPr>
            <a:r>
              <a:rPr lang="en-US" sz="2000" dirty="0">
                <a:solidFill>
                  <a:schemeClr val="tx1"/>
                </a:solidFill>
              </a:rPr>
              <a:t>On the 28GHz_RF page</a:t>
            </a:r>
          </a:p>
          <a:p>
            <a:pPr marL="640399" lvl="1" indent="-457200">
              <a:lnSpc>
                <a:spcPct val="150000"/>
              </a:lnSpc>
              <a:buFont typeface="+mj-lt"/>
              <a:buAutoNum type="alphaLcPeriod" startAt="3"/>
            </a:pPr>
            <a:r>
              <a:rPr lang="en-US" sz="1800" dirty="0"/>
              <a:t>In the sections “</a:t>
            </a:r>
            <a:r>
              <a:rPr lang="en-US" sz="1800" b="1" dirty="0">
                <a:solidFill>
                  <a:srgbClr val="FF0000"/>
                </a:solidFill>
              </a:rPr>
              <a:t>AI Monitors</a:t>
            </a:r>
            <a:r>
              <a:rPr lang="en-US" sz="1800" dirty="0"/>
              <a:t>” and “</a:t>
            </a:r>
            <a:r>
              <a:rPr lang="en-US" sz="1800" b="1" dirty="0" err="1">
                <a:solidFill>
                  <a:srgbClr val="FF0000"/>
                </a:solidFill>
              </a:rPr>
              <a:t>cRIO</a:t>
            </a:r>
            <a:r>
              <a:rPr lang="en-US" sz="1800" b="1" dirty="0">
                <a:solidFill>
                  <a:srgbClr val="FF0000"/>
                </a:solidFill>
              </a:rPr>
              <a:t> State</a:t>
            </a:r>
            <a:r>
              <a:rPr lang="en-US" sz="1800" dirty="0"/>
              <a:t>”</a:t>
            </a:r>
          </a:p>
          <a:p>
            <a:pPr marL="948690" lvl="2" indent="-400050">
              <a:lnSpc>
                <a:spcPct val="150000"/>
              </a:lnSpc>
              <a:spcBef>
                <a:spcPts val="0"/>
              </a:spcBef>
              <a:buFont typeface="+mj-lt"/>
              <a:buAutoNum type="romanLcPeriod" startAt="3"/>
            </a:pPr>
            <a:r>
              <a:rPr lang="en-US" sz="1400" dirty="0"/>
              <a:t>Wait the “Gyrotron Beam Current – IBMON” to be at least </a:t>
            </a:r>
            <a:r>
              <a:rPr lang="en-US" sz="1400" dirty="0">
                <a:solidFill>
                  <a:srgbClr val="FF0000"/>
                </a:solidFill>
              </a:rPr>
              <a:t>9.00E-1 A (0.9A) </a:t>
            </a:r>
            <a:r>
              <a:rPr lang="en-US" sz="1400" dirty="0"/>
              <a:t>before moving on to the next step.</a:t>
            </a:r>
          </a:p>
          <a:p>
            <a:pPr marL="948690" lvl="2" indent="-400050">
              <a:lnSpc>
                <a:spcPct val="150000"/>
              </a:lnSpc>
              <a:spcBef>
                <a:spcPts val="0"/>
              </a:spcBef>
              <a:buFont typeface="+mj-lt"/>
              <a:buAutoNum type="romanLcPeriod" startAt="3"/>
            </a:pPr>
            <a:r>
              <a:rPr lang="en-US" sz="1400" dirty="0"/>
              <a:t>Ramp up RF output to a desired level by </a:t>
            </a:r>
            <a:r>
              <a:rPr lang="en-US" sz="1400" b="1" dirty="0">
                <a:solidFill>
                  <a:srgbClr val="FF0000"/>
                </a:solidFill>
              </a:rPr>
              <a:t>0.5kW/step</a:t>
            </a:r>
            <a:r>
              <a:rPr lang="en-US" sz="1400" dirty="0"/>
              <a:t>.</a:t>
            </a:r>
          </a:p>
          <a:p>
            <a:pPr marL="948690" lvl="2" indent="-400050">
              <a:lnSpc>
                <a:spcPct val="150000"/>
              </a:lnSpc>
              <a:spcBef>
                <a:spcPts val="0"/>
              </a:spcBef>
              <a:buFont typeface="+mj-lt"/>
              <a:buAutoNum type="romanLcPeriod" startAt="3"/>
            </a:pPr>
            <a:endParaRPr lang="en-US" sz="1600" dirty="0"/>
          </a:p>
          <a:p>
            <a:pPr marL="183199" lvl="1" indent="0">
              <a:lnSpc>
                <a:spcPct val="150000"/>
              </a:lnSpc>
              <a:buNone/>
            </a:pPr>
            <a:endParaRPr lang="en-US" sz="1800" dirty="0"/>
          </a:p>
          <a:p>
            <a:pPr marL="640399" lvl="1" indent="-457200">
              <a:lnSpc>
                <a:spcPct val="150000"/>
              </a:lnSpc>
              <a:buFont typeface="+mj-lt"/>
              <a:buAutoNum type="alphaLcPeriod"/>
            </a:pPr>
            <a:endParaRPr lang="en-US" sz="1800" dirty="0">
              <a:solidFill>
                <a:schemeClr val="tx1"/>
              </a:solidFill>
            </a:endParaRPr>
          </a:p>
          <a:p>
            <a:pPr marL="183199" lvl="1" indent="0">
              <a:lnSpc>
                <a:spcPct val="150000"/>
              </a:lnSpc>
              <a:buNone/>
            </a:pPr>
            <a:r>
              <a:rPr lang="en-US" dirty="0"/>
              <a:t>  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B8463-778C-6921-7909-B16208BCA6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B61785-38E8-6B28-EB05-A145EE508D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E36A339-7044-10D7-768C-3EE03745B30C}"/>
              </a:ext>
            </a:extLst>
          </p:cNvPr>
          <p:cNvCxnSpPr>
            <a:cxnSpLocks/>
          </p:cNvCxnSpPr>
          <p:nvPr/>
        </p:nvCxnSpPr>
        <p:spPr>
          <a:xfrm flipH="1">
            <a:off x="4191000" y="3886200"/>
            <a:ext cx="685800" cy="0"/>
          </a:xfrm>
          <a:prstGeom prst="straightConnector1">
            <a:avLst/>
          </a:prstGeom>
          <a:ln>
            <a:solidFill>
              <a:srgbClr val="EF2929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EA464E2-A52F-6B30-B864-46B4C47472AB}"/>
              </a:ext>
            </a:extLst>
          </p:cNvPr>
          <p:cNvSpPr txBox="1"/>
          <p:nvPr/>
        </p:nvSpPr>
        <p:spPr>
          <a:xfrm>
            <a:off x="4872247" y="3563034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iii. Monitor beam current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ABA6F2B-EB4A-1301-D417-991D4BFF9562}"/>
              </a:ext>
            </a:extLst>
          </p:cNvPr>
          <p:cNvCxnSpPr>
            <a:cxnSpLocks/>
          </p:cNvCxnSpPr>
          <p:nvPr/>
        </p:nvCxnSpPr>
        <p:spPr>
          <a:xfrm flipH="1">
            <a:off x="9521050" y="2487657"/>
            <a:ext cx="981626" cy="0"/>
          </a:xfrm>
          <a:prstGeom prst="straightConnector1">
            <a:avLst/>
          </a:prstGeom>
          <a:ln>
            <a:solidFill>
              <a:srgbClr val="EF2929"/>
            </a:solidFill>
            <a:headEnd type="none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7F6E454-3A18-8599-DDF6-873211A3FF7A}"/>
              </a:ext>
            </a:extLst>
          </p:cNvPr>
          <p:cNvSpPr txBox="1"/>
          <p:nvPr/>
        </p:nvSpPr>
        <p:spPr>
          <a:xfrm>
            <a:off x="10515600" y="2025992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iv. Ramp up RF by 0.5kW/step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B33A45A-F271-8220-44E8-EC867A7D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89337"/>
            <a:ext cx="11988800" cy="478624"/>
          </a:xfrm>
        </p:spPr>
        <p:txBody>
          <a:bodyPr/>
          <a:lstStyle/>
          <a:p>
            <a:r>
              <a:rPr lang="en-US" dirty="0"/>
              <a:t>HPECR 28GHz Gyrotron recovery instructions</a:t>
            </a:r>
          </a:p>
        </p:txBody>
      </p:sp>
    </p:spTree>
    <p:extLst>
      <p:ext uri="{BB962C8B-B14F-4D97-AF65-F5344CB8AC3E}">
        <p14:creationId xmlns:p14="http://schemas.microsoft.com/office/powerpoint/2010/main" val="4267767113"/>
      </p:ext>
    </p:extLst>
  </p:cSld>
  <p:clrMapOvr>
    <a:masterClrMapping/>
  </p:clrMapOvr>
</p:sld>
</file>

<file path=ppt/theme/theme1.xml><?xml version="1.0" encoding="utf-8"?>
<a:theme xmlns:a="http://schemas.openxmlformats.org/drawingml/2006/main" name="1_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-PowerPoint-Template-16x9-v5" id="{386E0BD5-C86C-4D62-9771-31771216E89C}" vid="{4ACF4385-ADC6-4C4F-9B7B-D66EF0FAE7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E26765EC853549A50112500100934F" ma:contentTypeVersion="1" ma:contentTypeDescription="Create a new document." ma:contentTypeScope="" ma:versionID="bd98cd9cc29b39c63e238e32b297354d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7d47d7ec698e4a557d3174bd2381506b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B6B7448A-5608-409C-ACF9-5F4A33299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76CD61-6042-403B-B3F6-04E51A8FF7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A702D-F6E6-4314-8945-369A109C75F9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sharepoint/v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344824</TotalTime>
  <Words>446</Words>
  <Application>Microsoft Office PowerPoint</Application>
  <PresentationFormat>Widescreen</PresentationFormat>
  <Paragraphs>65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Helvetica</vt:lpstr>
      <vt:lpstr>Lucida Grande</vt:lpstr>
      <vt:lpstr>Wingdings</vt:lpstr>
      <vt:lpstr>ヒラギノ角ゴ Pro W3</vt:lpstr>
      <vt:lpstr>1_FRIB3</vt:lpstr>
      <vt:lpstr>HPECR 28GHz Gyrotron  Recovery Instructions</vt:lpstr>
      <vt:lpstr>HPECR 28GHz Gyrotron recovery instructions</vt:lpstr>
      <vt:lpstr>HPECR 28GHz Gyrotron recovery instructions</vt:lpstr>
      <vt:lpstr>HPECR 28GHz Gyrotron recovery instructions</vt:lpstr>
      <vt:lpstr>HPECR 28GHz Gyrotron recovery instructions</vt:lpstr>
      <vt:lpstr>HPECR 28GHz Gyrotron recovery instructions</vt:lpstr>
      <vt:lpstr>HPECR 28GHz Gyrotron recovery instructions</vt:lpstr>
    </vt:vector>
  </TitlesOfParts>
  <Company>MSU 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 PowerPoint Template</dc:title>
  <dc:creator>Parsons, Alex</dc:creator>
  <cp:lastModifiedBy>Cheng, Haoyu</cp:lastModifiedBy>
  <cp:revision>1841</cp:revision>
  <cp:lastPrinted>2024-09-16T17:48:40Z</cp:lastPrinted>
  <dcterms:created xsi:type="dcterms:W3CDTF">2023-05-16T14:40:51Z</dcterms:created>
  <dcterms:modified xsi:type="dcterms:W3CDTF">2025-10-22T18:41:30Z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0x010100E6E26765EC853549A50112500100934F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Order">
    <vt:r8>5600</vt:r8>
  </property>
  <property fmtid="{D5CDD505-2E9C-101B-9397-08002B2CF9AE}" pid="7" name="Author_">
    <vt:lpwstr>447;#Parsons, Alex|61354939-8ef1-40bf-a344-a283b52ba8e0</vt:lpwstr>
  </property>
  <property fmtid="{D5CDD505-2E9C-101B-9397-08002B2CF9AE}" pid="8" name="Subcategory_">
    <vt:lpwstr>283;#FM|6b363047-e12c-44ec-9837-aeed4884c22d</vt:lpwstr>
  </property>
  <property fmtid="{D5CDD505-2E9C-101B-9397-08002B2CF9AE}" pid="9" name="ECKeywords">
    <vt:lpwstr/>
  </property>
  <property fmtid="{D5CDD505-2E9C-101B-9397-08002B2CF9AE}" pid="10" name="WBS0">
    <vt:lpwstr>471;#S10000 Management and Administration|26ad7ea8-87d4-42ac-9781-b7fff1d89416</vt:lpwstr>
  </property>
  <property fmtid="{D5CDD505-2E9C-101B-9397-08002B2CF9AE}" pid="11" name="Tags10">
    <vt:lpwstr/>
  </property>
  <property fmtid="{D5CDD505-2E9C-101B-9397-08002B2CF9AE}" pid="12" name="WorkflowChangePath">
    <vt:lpwstr>141c4800-5459-4a0f-8f70-37b212b6aaa7,4;141c4800-5459-4a0f-8f70-37b212b6aaa7,4;141c4800-5459-4a0f-8f70-37b212b6aaa7,4;141c4800-5459-4a0f-8f70-37b212b6aaa7,6;141c4800-5459-4a0f-8f70-37b212b6aaa7,6;141c4800-5459-4a0f-8f70-37b212b6aaa7,6;141c4800-5459-4a0f-8f</vt:lpwstr>
  </property>
  <property fmtid="{D5CDD505-2E9C-101B-9397-08002B2CF9AE}" pid="13" name="DNS">
    <vt:lpwstr>44668;#S10000-FM-000454-R002</vt:lpwstr>
  </property>
  <property fmtid="{D5CDD505-2E9C-101B-9397-08002B2CF9AE}" pid="14" name="Archive Document Workflow">
    <vt:lpwstr>, </vt:lpwstr>
  </property>
  <property fmtid="{D5CDD505-2E9C-101B-9397-08002B2CF9AE}" pid="15" name="Submission Date">
    <vt:filetime>2023-08-09T16:57:02Z</vt:filetime>
  </property>
  <property fmtid="{D5CDD505-2E9C-101B-9397-08002B2CF9AE}" pid="16" name="Subcategory">
    <vt:lpwstr>20</vt:lpwstr>
  </property>
</Properties>
</file>