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0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B559678-6658-4BC7-9974-E11CDA32E0AE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15DB1C62-549E-41E5-8B48-34C1CCD53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9AB1E-614C-49E0-8128-A93A2378B5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carleton.ca/research/ilc/results2004/tpc_test/magboltz.html" TargetMode="External"/><Relationship Id="rId2" Type="http://schemas.openxmlformats.org/officeDocument/2006/relationships/hyperlink" Target="http://consult.cern.ch/writeup/magbolt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4175"/>
            <a:ext cx="9144000" cy="1470025"/>
          </a:xfrm>
        </p:spPr>
        <p:txBody>
          <a:bodyPr/>
          <a:lstStyle/>
          <a:p>
            <a:r>
              <a:rPr lang="en-US" dirty="0" smtClean="0"/>
              <a:t>Velocity of electron drift</a:t>
            </a:r>
            <a:br>
              <a:rPr lang="en-US" dirty="0" smtClean="0"/>
            </a:br>
            <a:r>
              <a:rPr lang="en-US" dirty="0" smtClean="0"/>
              <a:t>in He/</a:t>
            </a:r>
            <a:r>
              <a:rPr lang="en-US" dirty="0" err="1" smtClean="0"/>
              <a:t>Ar</a:t>
            </a:r>
            <a:r>
              <a:rPr lang="en-US" dirty="0" smtClean="0"/>
              <a:t>-based gases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11, 2010</a:t>
            </a:r>
          </a:p>
          <a:p>
            <a:r>
              <a:rPr lang="en-US" dirty="0" smtClean="0"/>
              <a:t>Daisuke SUZUKI, NSCL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Simulation information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074003"/>
            <a:ext cx="6088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Calculated by the Monte-Carlo code </a:t>
            </a:r>
            <a:r>
              <a:rPr lang="en-US" sz="2400" dirty="0" err="1" smtClean="0"/>
              <a:t>Magboltz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607403"/>
            <a:ext cx="8031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Reference;  S. F. </a:t>
            </a:r>
            <a:r>
              <a:rPr lang="en-US" sz="1600" dirty="0" err="1" smtClean="0"/>
              <a:t>Biagi</a:t>
            </a:r>
            <a:r>
              <a:rPr lang="en-US" sz="1600" dirty="0" smtClean="0"/>
              <a:t>, NIM A421, 234 (1999)</a:t>
            </a:r>
          </a:p>
          <a:p>
            <a:r>
              <a:rPr lang="en-US" sz="1600" dirty="0" smtClean="0"/>
              <a:t>Code distribution;  </a:t>
            </a:r>
            <a:r>
              <a:rPr lang="en-US" sz="1600" dirty="0" smtClean="0">
                <a:hlinkClick r:id="rId2"/>
              </a:rPr>
              <a:t>http://consult.cern.ch/writeup/magboltz</a:t>
            </a:r>
            <a:endParaRPr lang="en-US" sz="1600" dirty="0" smtClean="0"/>
          </a:p>
          <a:p>
            <a:r>
              <a:rPr lang="en-US" sz="1600" dirty="0" smtClean="0"/>
              <a:t>How to use;  </a:t>
            </a:r>
            <a:r>
              <a:rPr lang="en-US" sz="1600" dirty="0" smtClean="0">
                <a:hlinkClick r:id="rId3"/>
              </a:rPr>
              <a:t>http://www.physics.carleton.ca/research/ilc/results2004/tpc_test/magboltz.html</a:t>
            </a:r>
            <a:endParaRPr lang="en-US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57201" y="2590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 = 293 K, P = 760 </a:t>
            </a:r>
            <a:r>
              <a:rPr lang="en-US" sz="2400" dirty="0" err="1" smtClean="0"/>
              <a:t>Torr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Electron drift in He + CO</a:t>
            </a:r>
            <a:r>
              <a:rPr lang="en-US" baseline="-25000" dirty="0" smtClean="0"/>
              <a:t>2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43000"/>
            <a:ext cx="32561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He + CO</a:t>
            </a:r>
            <a:r>
              <a:rPr lang="en-US" u="sng" baseline="-25000" dirty="0" smtClean="0"/>
              <a:t>2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2.5 cm/us for E = 1 kV/cm</a:t>
            </a:r>
          </a:p>
          <a:p>
            <a:r>
              <a:rPr lang="en-US" dirty="0" smtClean="0"/>
              <a:t>Diffusion; </a:t>
            </a:r>
          </a:p>
          <a:p>
            <a:r>
              <a:rPr lang="en-US" dirty="0" smtClean="0"/>
              <a:t>     Longitudinal = 2 mm/100 cm </a:t>
            </a:r>
          </a:p>
          <a:p>
            <a:r>
              <a:rPr lang="en-US" dirty="0" smtClean="0"/>
              <a:t>     Transverse  = 1.5 mm/100 cm </a:t>
            </a:r>
            <a:endParaRPr lang="en-US" dirty="0"/>
          </a:p>
        </p:txBody>
      </p:sp>
      <p:pic>
        <p:nvPicPr>
          <p:cNvPr id="1027" name="Picture 3" descr="\\intranet.nscl.msu.edu\files\user\suzuki\My Documents\atris\electron_velocity(2009-12-16)\he_co2\ve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4452938" cy="3117056"/>
          </a:xfrm>
          <a:prstGeom prst="rect">
            <a:avLst/>
          </a:prstGeom>
          <a:noFill/>
        </p:spPr>
      </p:pic>
      <p:pic>
        <p:nvPicPr>
          <p:cNvPr id="1028" name="Picture 4" descr="\\intranet.nscl.msu.edu\files\user\suzuki\My Documents\atris\electron_velocity(2009-12-16)\he_co2\diff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40944"/>
            <a:ext cx="4452938" cy="3117056"/>
          </a:xfrm>
          <a:prstGeom prst="rect">
            <a:avLst/>
          </a:prstGeom>
          <a:noFill/>
        </p:spPr>
      </p:pic>
      <p:pic>
        <p:nvPicPr>
          <p:cNvPr id="1029" name="Picture 5" descr="\\intranet.nscl.msu.edu\files\user\suzuki\My Documents\atris\electron_velocity(2009-12-16)\he_co2\diff_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1062" y="3740944"/>
            <a:ext cx="4452938" cy="3117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intranet.nscl.msu.edu\files\user\suzuki\My Documents\atris\electron_velocity(2009-12-16)\he_co2\vel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2" y="738664"/>
            <a:ext cx="4452938" cy="311705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Drift velocity in He + CO</a:t>
            </a:r>
            <a:r>
              <a:rPr lang="en-US" baseline="-25000" dirty="0" smtClean="0"/>
              <a:t>2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4038600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He + CO</a:t>
            </a:r>
            <a:r>
              <a:rPr lang="en-US" u="sng" baseline="-25000" dirty="0" smtClean="0"/>
              <a:t>2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2.5 cm/us for E = 1 kV/cm</a:t>
            </a:r>
          </a:p>
          <a:p>
            <a:r>
              <a:rPr lang="en-US" dirty="0" smtClean="0"/>
              <a:t>Fluctuation; </a:t>
            </a:r>
          </a:p>
          <a:p>
            <a:r>
              <a:rPr lang="en-US" dirty="0" smtClean="0"/>
              <a:t>     Given </a:t>
            </a:r>
            <a:r>
              <a:rPr lang="en-US" dirty="0" err="1" smtClean="0"/>
              <a:t>dE</a:t>
            </a:r>
            <a:r>
              <a:rPr lang="en-US" dirty="0" smtClean="0"/>
              <a:t> = 1% -&gt; </a:t>
            </a:r>
            <a:r>
              <a:rPr lang="en-US" dirty="0" err="1" smtClean="0"/>
              <a:t>dv</a:t>
            </a:r>
            <a:r>
              <a:rPr lang="en-US" dirty="0" smtClean="0"/>
              <a:t> = 0.6%   </a:t>
            </a:r>
          </a:p>
          <a:p>
            <a:r>
              <a:rPr lang="en-US" dirty="0" smtClean="0"/>
              <a:t>      e.g.  3 mm for 500 mm drift</a:t>
            </a:r>
          </a:p>
        </p:txBody>
      </p:sp>
      <p:sp>
        <p:nvSpPr>
          <p:cNvPr id="10" name="Oval 9"/>
          <p:cNvSpPr/>
          <p:nvPr/>
        </p:nvSpPr>
        <p:spPr>
          <a:xfrm>
            <a:off x="2549235" y="1752600"/>
            <a:ext cx="152400" cy="1524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86200" y="4267200"/>
          <a:ext cx="5029201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5232"/>
                <a:gridCol w="1877569"/>
                <a:gridCol w="1676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Nominal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 precision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gradient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kV/cm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V/cm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 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740 </a:t>
                      </a:r>
                      <a:r>
                        <a:rPr lang="en-US" dirty="0" err="1" smtClean="0"/>
                        <a:t>Torr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Torr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Electron drift in He + CH</a:t>
            </a:r>
            <a:r>
              <a:rPr lang="en-US" baseline="-25000" dirty="0" smtClean="0"/>
              <a:t>4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43000"/>
            <a:ext cx="32561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He + CH</a:t>
            </a:r>
            <a:r>
              <a:rPr lang="en-US" u="sng" baseline="-25000" dirty="0" smtClean="0"/>
              <a:t>4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1.8 cm/us for E = 1 kV/cm</a:t>
            </a:r>
          </a:p>
          <a:p>
            <a:r>
              <a:rPr lang="en-US" dirty="0" smtClean="0"/>
              <a:t>Diffusion; </a:t>
            </a:r>
          </a:p>
          <a:p>
            <a:r>
              <a:rPr lang="en-US" dirty="0" smtClean="0"/>
              <a:t>     Longitudinal = 3 mm/100 cm </a:t>
            </a:r>
          </a:p>
          <a:p>
            <a:r>
              <a:rPr lang="en-US" dirty="0" smtClean="0"/>
              <a:t>     Transverse  = 1.8 mm/100 cm </a:t>
            </a:r>
            <a:endParaRPr lang="en-US" dirty="0"/>
          </a:p>
        </p:txBody>
      </p:sp>
      <p:pic>
        <p:nvPicPr>
          <p:cNvPr id="2050" name="Picture 2" descr="\\intranet.nscl.msu.edu\files\user\suzuki\My Documents\atris\electron_velocity(2009-12-16)\he_ch4\ve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4452938" cy="3117056"/>
          </a:xfrm>
          <a:prstGeom prst="rect">
            <a:avLst/>
          </a:prstGeom>
          <a:noFill/>
        </p:spPr>
      </p:pic>
      <p:pic>
        <p:nvPicPr>
          <p:cNvPr id="2051" name="Picture 3" descr="\\intranet.nscl.msu.edu\files\user\suzuki\My Documents\atris\electron_velocity(2009-12-16)\he_ch4\diff_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40944"/>
            <a:ext cx="4452938" cy="3117056"/>
          </a:xfrm>
          <a:prstGeom prst="rect">
            <a:avLst/>
          </a:prstGeom>
          <a:noFill/>
        </p:spPr>
      </p:pic>
      <p:pic>
        <p:nvPicPr>
          <p:cNvPr id="2052" name="Picture 4" descr="\\intranet.nscl.msu.edu\files\user\suzuki\My Documents\atris\electron_velocity(2009-12-16)\he_ch4\diff_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40944"/>
            <a:ext cx="4452938" cy="3117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Electron drift in He + C</a:t>
            </a:r>
            <a:r>
              <a:rPr lang="en-US" baseline="-25000" dirty="0" smtClean="0"/>
              <a:t>4</a:t>
            </a:r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43000"/>
            <a:ext cx="325614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He + C</a:t>
            </a:r>
            <a:r>
              <a:rPr lang="en-US" u="sng" baseline="-25000" dirty="0" smtClean="0"/>
              <a:t>4</a:t>
            </a:r>
            <a:r>
              <a:rPr lang="en-US" u="sng" dirty="0" smtClean="0"/>
              <a:t> H</a:t>
            </a:r>
            <a:r>
              <a:rPr lang="en-US" u="sng" baseline="-25000" dirty="0" smtClean="0"/>
              <a:t>10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2.2 cm/us for E = 1 kV/cm</a:t>
            </a:r>
          </a:p>
          <a:p>
            <a:r>
              <a:rPr lang="en-US" dirty="0" smtClean="0"/>
              <a:t>Diffusion; </a:t>
            </a:r>
          </a:p>
          <a:p>
            <a:r>
              <a:rPr lang="en-US" dirty="0" smtClean="0"/>
              <a:t>     Longitudinal = 2 mm/100 cm </a:t>
            </a:r>
          </a:p>
          <a:p>
            <a:r>
              <a:rPr lang="en-US" dirty="0" smtClean="0"/>
              <a:t>     Transverse  = 1.5 mm/100 cm </a:t>
            </a:r>
            <a:endParaRPr lang="en-US" dirty="0"/>
          </a:p>
        </p:txBody>
      </p:sp>
      <p:pic>
        <p:nvPicPr>
          <p:cNvPr id="4098" name="Picture 2" descr="\\intranet.nscl.msu.edu\files\user\suzuki\My Documents\atris\electron_velocity(2009-12-16)\he_c4h10\ve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4452938" cy="3117056"/>
          </a:xfrm>
          <a:prstGeom prst="rect">
            <a:avLst/>
          </a:prstGeom>
          <a:noFill/>
        </p:spPr>
      </p:pic>
      <p:pic>
        <p:nvPicPr>
          <p:cNvPr id="4099" name="Picture 3" descr="\\intranet.nscl.msu.edu\files\user\suzuki\My Documents\atris\electron_velocity(2009-12-16)\he_c4h10\diff_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40944"/>
            <a:ext cx="4452938" cy="3117056"/>
          </a:xfrm>
          <a:prstGeom prst="rect">
            <a:avLst/>
          </a:prstGeom>
          <a:noFill/>
        </p:spPr>
      </p:pic>
      <p:pic>
        <p:nvPicPr>
          <p:cNvPr id="4100" name="Picture 4" descr="\\intranet.nscl.msu.edu\files\user\suzuki\My Documents\atris\electron_velocity(2009-12-16)\he_c4h10\diff_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40944"/>
            <a:ext cx="4452938" cy="3117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Electron drift in He + CF</a:t>
            </a:r>
            <a:r>
              <a:rPr lang="en-US" baseline="-25000" dirty="0" smtClean="0"/>
              <a:t>4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43000"/>
            <a:ext cx="33746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He + CF</a:t>
            </a:r>
            <a:r>
              <a:rPr lang="en-US" u="sng" baseline="-25000" dirty="0" smtClean="0"/>
              <a:t>4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4 cm/us for E = 1 kV/cm</a:t>
            </a:r>
          </a:p>
          <a:p>
            <a:r>
              <a:rPr lang="en-US" dirty="0" smtClean="0"/>
              <a:t>Diffusion; </a:t>
            </a:r>
          </a:p>
          <a:p>
            <a:r>
              <a:rPr lang="en-US" dirty="0" smtClean="0"/>
              <a:t>     Longitudinal = 1.5 mm/100 cm </a:t>
            </a:r>
          </a:p>
          <a:p>
            <a:r>
              <a:rPr lang="en-US" dirty="0" smtClean="0"/>
              <a:t>     Transverse  = 1 mm/100 cm </a:t>
            </a:r>
            <a:endParaRPr lang="en-US" dirty="0"/>
          </a:p>
        </p:txBody>
      </p:sp>
      <p:pic>
        <p:nvPicPr>
          <p:cNvPr id="5122" name="Picture 2" descr="\\intranet.nscl.msu.edu\files\user\suzuki\My Documents\atris\electron_velocity(2009-12-16)\he_cf4\diff_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2462" y="3740944"/>
            <a:ext cx="4452938" cy="3117056"/>
          </a:xfrm>
          <a:prstGeom prst="rect">
            <a:avLst/>
          </a:prstGeom>
          <a:noFill/>
        </p:spPr>
      </p:pic>
      <p:pic>
        <p:nvPicPr>
          <p:cNvPr id="5123" name="Picture 3" descr="\\intranet.nscl.msu.edu\files\user\suzuki\My Documents\atris\electron_velocity(2009-12-16)\he_cf4\diff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40944"/>
            <a:ext cx="4452938" cy="3117056"/>
          </a:xfrm>
          <a:prstGeom prst="rect">
            <a:avLst/>
          </a:prstGeom>
          <a:noFill/>
        </p:spPr>
      </p:pic>
      <p:pic>
        <p:nvPicPr>
          <p:cNvPr id="5124" name="Picture 4" descr="\\intranet.nscl.msu.edu\files\user\suzuki\My Documents\atris\electron_velocity(2009-12-16)\he_cf4\vel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85800"/>
            <a:ext cx="4452938" cy="3117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990600"/>
          <a:ext cx="8546565" cy="5303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4994"/>
                <a:gridCol w="2424049"/>
                <a:gridCol w="925957"/>
                <a:gridCol w="1183179"/>
                <a:gridCol w="1334193"/>
                <a:gridCol w="1334193"/>
              </a:tblGrid>
              <a:tr h="320692">
                <a:tc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10% CO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10% CH</a:t>
                      </a:r>
                      <a:r>
                        <a:rPr lang="en-US" sz="1600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10% C</a:t>
                      </a:r>
                      <a:r>
                        <a:rPr lang="en-US" sz="1600" baseline="-25000" dirty="0" smtClean="0"/>
                        <a:t>4</a:t>
                      </a:r>
                      <a:r>
                        <a:rPr lang="en-US" sz="1600" baseline="0" dirty="0" smtClean="0"/>
                        <a:t>H</a:t>
                      </a:r>
                      <a:r>
                        <a:rPr lang="en-US" sz="1600" baseline="-25000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10% CF</a:t>
                      </a:r>
                      <a:r>
                        <a:rPr lang="en-US" sz="1600" baseline="-25000" dirty="0" smtClean="0"/>
                        <a:t>4</a:t>
                      </a:r>
                    </a:p>
                  </a:txBody>
                  <a:tcPr/>
                </a:tc>
              </a:tr>
              <a:tr h="320692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Density [mg/cm</a:t>
                      </a:r>
                      <a:r>
                        <a:rPr lang="en-US" sz="1600" baseline="30000" dirty="0" smtClean="0"/>
                        <a:t>3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0.333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0.216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0.391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0.516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Range [mm] for </a:t>
                      </a:r>
                      <a:r>
                        <a:rPr lang="en-US" sz="1600" baseline="30000" dirty="0" smtClean="0"/>
                        <a:t>8</a:t>
                      </a:r>
                      <a:r>
                        <a:rPr lang="en-US" sz="1600" dirty="0" smtClean="0"/>
                        <a:t>He @ 16 MeV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350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 = 1 kV/cm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 [cm/um]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4.18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L [mm] @ 100cm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T[mm] @ 100cm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dv</a:t>
                      </a:r>
                      <a:r>
                        <a:rPr lang="en-US" sz="1600" dirty="0" smtClean="0"/>
                        <a:t>/v [%] for </a:t>
                      </a:r>
                      <a:r>
                        <a:rPr lang="en-US" sz="1600" dirty="0" err="1" smtClean="0"/>
                        <a:t>dE</a:t>
                      </a:r>
                      <a:r>
                        <a:rPr lang="en-US" sz="1600" dirty="0" smtClean="0"/>
                        <a:t>/E =</a:t>
                      </a:r>
                      <a:r>
                        <a:rPr lang="en-US" sz="1600" baseline="0" dirty="0" smtClean="0"/>
                        <a:t> 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0.25%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0.5%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 = 0.5 kV/cm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 [cm/um]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2.81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L [mm] @ 100cm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T[mm] @ 100cm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dv</a:t>
                      </a:r>
                      <a:r>
                        <a:rPr lang="en-US" sz="1600" dirty="0" smtClean="0"/>
                        <a:t>/v [%] for </a:t>
                      </a:r>
                      <a:r>
                        <a:rPr lang="en-US" sz="1600" dirty="0" err="1" smtClean="0"/>
                        <a:t>dE</a:t>
                      </a:r>
                      <a:r>
                        <a:rPr lang="en-US" sz="1600" dirty="0" smtClean="0"/>
                        <a:t>/E =</a:t>
                      </a:r>
                      <a:r>
                        <a:rPr lang="en-US" sz="1600" baseline="0" dirty="0" smtClean="0"/>
                        <a:t> 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1.6%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0.8%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1.1%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1.4%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 = 0.3 kV/cm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[cm/um]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1.23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1.32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2.00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L [mm] @ 100cm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1.8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Diffusion</a:t>
                      </a:r>
                      <a:r>
                        <a:rPr lang="en-US" sz="1600" baseline="0" dirty="0" smtClean="0"/>
                        <a:t> T[mm] @ 100cm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 anchor="ctr"/>
                </a:tc>
              </a:tr>
              <a:tr h="320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dv</a:t>
                      </a:r>
                      <a:r>
                        <a:rPr lang="en-US" sz="1600" dirty="0" smtClean="0"/>
                        <a:t>/v [%] for </a:t>
                      </a:r>
                      <a:r>
                        <a:rPr lang="en-US" sz="1600" dirty="0" err="1" smtClean="0"/>
                        <a:t>dE</a:t>
                      </a:r>
                      <a:r>
                        <a:rPr lang="en-US" sz="1600" dirty="0" smtClean="0"/>
                        <a:t>/E =</a:t>
                      </a:r>
                      <a:r>
                        <a:rPr lang="en-US" sz="1600" baseline="0" dirty="0" smtClean="0"/>
                        <a:t> 1%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1.4%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1.0%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1.1%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1.3%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Electron drift in </a:t>
            </a:r>
            <a:r>
              <a:rPr lang="en-US" dirty="0" err="1" smtClean="0"/>
              <a:t>Ar</a:t>
            </a:r>
            <a:r>
              <a:rPr lang="en-US" dirty="0" smtClean="0"/>
              <a:t> + C</a:t>
            </a:r>
            <a:r>
              <a:rPr lang="en-US" baseline="-25000" dirty="0" smtClean="0"/>
              <a:t>4</a:t>
            </a:r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gas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1143000"/>
            <a:ext cx="33746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 smtClean="0"/>
              <a:t>Ar</a:t>
            </a:r>
            <a:r>
              <a:rPr lang="en-US" u="sng" dirty="0" smtClean="0"/>
              <a:t> + C</a:t>
            </a:r>
            <a:r>
              <a:rPr lang="en-US" u="sng" baseline="-25000" dirty="0" smtClean="0"/>
              <a:t>4</a:t>
            </a:r>
            <a:r>
              <a:rPr lang="en-US" u="sng" dirty="0" smtClean="0"/>
              <a:t>H</a:t>
            </a:r>
            <a:r>
              <a:rPr lang="en-US" u="sng" baseline="-25000" dirty="0" smtClean="0"/>
              <a:t>10</a:t>
            </a:r>
            <a:r>
              <a:rPr lang="en-US" u="sng" dirty="0" smtClean="0"/>
              <a:t> 10%</a:t>
            </a:r>
          </a:p>
          <a:p>
            <a:r>
              <a:rPr lang="en-US" dirty="0" smtClean="0"/>
              <a:t>Velocity;  </a:t>
            </a:r>
          </a:p>
          <a:p>
            <a:r>
              <a:rPr lang="en-US" dirty="0" smtClean="0"/>
              <a:t>     4 cm/us for E = 1 kV/cm</a:t>
            </a:r>
          </a:p>
          <a:p>
            <a:r>
              <a:rPr lang="en-US" dirty="0" smtClean="0"/>
              <a:t>Diffusion; </a:t>
            </a:r>
          </a:p>
          <a:p>
            <a:r>
              <a:rPr lang="en-US" dirty="0" smtClean="0"/>
              <a:t>     Longitudinal = 3.5 mm/100 cm </a:t>
            </a:r>
          </a:p>
          <a:p>
            <a:r>
              <a:rPr lang="en-US" dirty="0" smtClean="0"/>
              <a:t>     Transverse  = 1.5 mm/100 cm </a:t>
            </a:r>
            <a:endParaRPr lang="en-US" dirty="0"/>
          </a:p>
        </p:txBody>
      </p:sp>
      <p:pic>
        <p:nvPicPr>
          <p:cNvPr id="1029" name="Picture 5" descr="E:\atris(2010-04-21)\magboltz\ar_c4h10\diff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40944"/>
            <a:ext cx="4452938" cy="3117056"/>
          </a:xfrm>
          <a:prstGeom prst="rect">
            <a:avLst/>
          </a:prstGeom>
          <a:noFill/>
        </p:spPr>
      </p:pic>
      <p:pic>
        <p:nvPicPr>
          <p:cNvPr id="1030" name="Picture 6" descr="E:\atris(2010-04-21)\magboltz\ar_c4h10\diff_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740944"/>
            <a:ext cx="4452938" cy="3117056"/>
          </a:xfrm>
          <a:prstGeom prst="rect">
            <a:avLst/>
          </a:prstGeom>
          <a:noFill/>
        </p:spPr>
      </p:pic>
      <p:pic>
        <p:nvPicPr>
          <p:cNvPr id="1031" name="Picture 7" descr="E:\atris(2010-04-21)\magboltz\ar_c4h10\vel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85800"/>
            <a:ext cx="4452938" cy="3117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481</Words>
  <Application>Microsoft Office PowerPoint</Application>
  <PresentationFormat>On-screen Show (4:3)</PresentationFormat>
  <Paragraphs>141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Velocity of electron drift in He/Ar-based gases</vt:lpstr>
      <vt:lpstr>Simulation information</vt:lpstr>
      <vt:lpstr>Electron drift in He + CO2 gas</vt:lpstr>
      <vt:lpstr>Drift velocity in He + CO2 gas</vt:lpstr>
      <vt:lpstr>Electron drift in He + CH4 gas</vt:lpstr>
      <vt:lpstr>Electron drift in He + C4H10 gas</vt:lpstr>
      <vt:lpstr>Electron drift in He + CF4 gas</vt:lpstr>
      <vt:lpstr>Summary</vt:lpstr>
      <vt:lpstr>Electron drift in Ar + C4H10 gas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velocity in He-based gases</dc:title>
  <dc:creator/>
  <cp:lastModifiedBy>suzuki</cp:lastModifiedBy>
  <cp:revision>134</cp:revision>
  <dcterms:created xsi:type="dcterms:W3CDTF">2006-08-16T00:00:00Z</dcterms:created>
  <dcterms:modified xsi:type="dcterms:W3CDTF">2010-06-11T23:29:11Z</dcterms:modified>
</cp:coreProperties>
</file>