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72" r:id="rId4"/>
    <p:sldId id="274" r:id="rId5"/>
    <p:sldId id="275" r:id="rId6"/>
    <p:sldId id="276" r:id="rId7"/>
    <p:sldId id="277" r:id="rId8"/>
    <p:sldId id="279" r:id="rId9"/>
  </p:sldIdLst>
  <p:sldSz cx="9144000" cy="6858000" type="screen4x3"/>
  <p:notesSz cx="71882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82" autoAdjust="0"/>
  </p:normalViewPr>
  <p:slideViewPr>
    <p:cSldViewPr>
      <p:cViewPr>
        <p:scale>
          <a:sx n="66" d="100"/>
          <a:sy n="66" d="100"/>
        </p:scale>
        <p:origin x="-64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65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r">
              <a:defRPr sz="1200"/>
            </a:lvl1pPr>
          </a:lstStyle>
          <a:p>
            <a:fld id="{6DC66583-94A0-414F-B223-DC47CEFE91DC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61" tIns="47531" rIns="95061" bIns="475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8820" y="4488180"/>
            <a:ext cx="5750560" cy="4251960"/>
          </a:xfrm>
          <a:prstGeom prst="rect">
            <a:avLst/>
          </a:prstGeom>
        </p:spPr>
        <p:txBody>
          <a:bodyPr vert="horz" lIns="95061" tIns="47531" rIns="95061" bIns="475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65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r">
              <a:defRPr sz="1200"/>
            </a:lvl1pPr>
          </a:lstStyle>
          <a:p>
            <a:fld id="{C1CE4FAC-7CD4-4F62-85BB-439605D6AC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5625"/>
            <a:ext cx="7772400" cy="1470025"/>
          </a:xfrm>
        </p:spPr>
        <p:txBody>
          <a:bodyPr/>
          <a:lstStyle/>
          <a:p>
            <a:r>
              <a:rPr lang="en-US" dirty="0" smtClean="0"/>
              <a:t>Update of Prototype AT-TPC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68580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May 20, 2010</a:t>
            </a:r>
          </a:p>
          <a:p>
            <a:r>
              <a:rPr lang="en-US" dirty="0" smtClean="0"/>
              <a:t>Weekly meeting</a:t>
            </a:r>
          </a:p>
          <a:p>
            <a:r>
              <a:rPr lang="en-US" dirty="0" smtClean="0"/>
              <a:t> Claire </a:t>
            </a:r>
            <a:r>
              <a:rPr lang="en-US" dirty="0" err="1" smtClean="0"/>
              <a:t>Hewko</a:t>
            </a:r>
            <a:r>
              <a:rPr lang="en-US" dirty="0" smtClean="0"/>
              <a:t>, NSCL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Negative cross talk</a:t>
            </a:r>
            <a:endParaRPr lang="en-US" sz="4000" dirty="0"/>
          </a:p>
        </p:txBody>
      </p:sp>
      <p:pic>
        <p:nvPicPr>
          <p:cNvPr id="3075" name="Picture 3" descr="\\intranet.nscl.msu.edu\files\user\suzuki\My Documents\at-tpc\prototype\meeting\2010-04-22\waveform1.png"/>
          <p:cNvPicPr>
            <a:picLocks noChangeAspect="1" noChangeArrowheads="1"/>
          </p:cNvPicPr>
          <p:nvPr/>
        </p:nvPicPr>
        <p:blipFill>
          <a:blip r:embed="rId2" cstate="print"/>
          <a:srcRect b="11111"/>
          <a:stretch>
            <a:fillRect/>
          </a:stretch>
        </p:blipFill>
        <p:spPr bwMode="auto">
          <a:xfrm>
            <a:off x="3169920" y="838200"/>
            <a:ext cx="3383280" cy="2105152"/>
          </a:xfrm>
          <a:prstGeom prst="rect">
            <a:avLst/>
          </a:prstGeom>
          <a:noFill/>
        </p:spPr>
      </p:pic>
      <p:pic>
        <p:nvPicPr>
          <p:cNvPr id="3076" name="Picture 4" descr="\\intranet.nscl.msu.edu\files\user\suzuki\My Documents\at-tpc\prototype\meeting\2010-04-22\waveform2.png"/>
          <p:cNvPicPr>
            <a:picLocks noChangeAspect="1" noChangeArrowheads="1"/>
          </p:cNvPicPr>
          <p:nvPr/>
        </p:nvPicPr>
        <p:blipFill>
          <a:blip r:embed="rId3" cstate="print"/>
          <a:srcRect l="15806" b="9677"/>
          <a:stretch>
            <a:fillRect/>
          </a:stretch>
        </p:blipFill>
        <p:spPr bwMode="auto">
          <a:xfrm>
            <a:off x="6400799" y="838200"/>
            <a:ext cx="2834640" cy="2128695"/>
          </a:xfrm>
          <a:prstGeom prst="rect">
            <a:avLst/>
          </a:prstGeom>
          <a:noFill/>
        </p:spPr>
      </p:pic>
      <p:pic>
        <p:nvPicPr>
          <p:cNvPr id="3077" name="Picture 5" descr="\\intranet.nscl.msu.edu\files\user\suzuki\My Documents\at-tpc\prototype\meeting\2010-04-22\waveform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8629" y="2819400"/>
            <a:ext cx="3374571" cy="2362200"/>
          </a:xfrm>
          <a:prstGeom prst="rect">
            <a:avLst/>
          </a:prstGeom>
          <a:noFill/>
        </p:spPr>
      </p:pic>
      <p:pic>
        <p:nvPicPr>
          <p:cNvPr id="3078" name="Picture 6" descr="\\intranet.nscl.msu.edu\files\user\suzuki\My Documents\at-tpc\prototype\meeting\2010-04-22\waveform4.png"/>
          <p:cNvPicPr>
            <a:picLocks noChangeAspect="1" noChangeArrowheads="1"/>
          </p:cNvPicPr>
          <p:nvPr/>
        </p:nvPicPr>
        <p:blipFill>
          <a:blip r:embed="rId5" cstate="print"/>
          <a:srcRect l="15806"/>
          <a:stretch>
            <a:fillRect/>
          </a:stretch>
        </p:blipFill>
        <p:spPr bwMode="auto">
          <a:xfrm>
            <a:off x="6400800" y="2819400"/>
            <a:ext cx="2841171" cy="2362200"/>
          </a:xfrm>
          <a:prstGeom prst="rect">
            <a:avLst/>
          </a:prstGeom>
          <a:noFill/>
        </p:spPr>
      </p:pic>
      <p:pic>
        <p:nvPicPr>
          <p:cNvPr id="3074" name="Picture 2" descr="E:\Screenshot-9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" y="1219200"/>
            <a:ext cx="3230881" cy="21336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0" y="9144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Run 202 He+CO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(30%) 1 atm, </a:t>
            </a:r>
            <a:r>
              <a:rPr lang="en-US" sz="1600" baseline="30000" dirty="0" smtClean="0"/>
              <a:t>241</a:t>
            </a:r>
            <a:r>
              <a:rPr lang="en-US" sz="1600" dirty="0" smtClean="0"/>
              <a:t>Am</a:t>
            </a:r>
          </a:p>
          <a:p>
            <a:r>
              <a:rPr lang="en-US" sz="1600" dirty="0" smtClean="0"/>
              <a:t>Event 3</a:t>
            </a:r>
          </a:p>
        </p:txBody>
      </p:sp>
      <p:sp>
        <p:nvSpPr>
          <p:cNvPr id="13" name="TextBox 12"/>
          <p:cNvSpPr txBox="1"/>
          <p:nvPr/>
        </p:nvSpPr>
        <p:spPr>
          <a:xfrm rot="18328466">
            <a:off x="2409875" y="2865967"/>
            <a:ext cx="9044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 bin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 rot="530596">
            <a:off x="475600" y="3146260"/>
            <a:ext cx="12827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ASIC Channel</a:t>
            </a:r>
            <a:endParaRPr lang="en-US" sz="16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09600" y="21336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7552" y="1838980"/>
            <a:ext cx="388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>
                <a:solidFill>
                  <a:schemeClr val="accent6"/>
                </a:solidFill>
              </a:rPr>
              <a:t>α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53340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Cross talk signal with negative polarity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Almost identical amplitude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solutions to reduce the negative cross talk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3 </a:t>
            </a:r>
            <a:r>
              <a:rPr lang="en-US" dirty="0" smtClean="0"/>
              <a:t>proposals: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Reduce the impedance of the PA </a:t>
            </a:r>
          </a:p>
          <a:p>
            <a:pPr lvl="1"/>
            <a:r>
              <a:rPr lang="en-US" dirty="0" smtClean="0"/>
              <a:t>Increase the total capacitance between the mesh and the pads</a:t>
            </a:r>
          </a:p>
          <a:p>
            <a:pPr lvl="1"/>
            <a:r>
              <a:rPr lang="en-US" dirty="0" smtClean="0"/>
              <a:t>Do both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re 5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Pre-Amplifier before any changes</a:t>
            </a:r>
            <a:endParaRPr lang="en-US" dirty="0"/>
          </a:p>
        </p:txBody>
      </p:sp>
      <p:cxnSp>
        <p:nvCxnSpPr>
          <p:cNvPr id="4" name="Straight Connector 21"/>
          <p:cNvCxnSpPr/>
          <p:nvPr/>
        </p:nvCxnSpPr>
        <p:spPr>
          <a:xfrm>
            <a:off x="304800" y="1956137"/>
            <a:ext cx="3276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" name="Straight Connector 25"/>
          <p:cNvCxnSpPr/>
          <p:nvPr/>
        </p:nvCxnSpPr>
        <p:spPr>
          <a:xfrm rot="5400000">
            <a:off x="441960" y="2047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7"/>
          <p:cNvCxnSpPr/>
          <p:nvPr/>
        </p:nvCxnSpPr>
        <p:spPr>
          <a:xfrm>
            <a:off x="411480" y="2152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8"/>
          <p:cNvCxnSpPr/>
          <p:nvPr/>
        </p:nvCxnSpPr>
        <p:spPr>
          <a:xfrm>
            <a:off x="411480" y="2228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9"/>
          <p:cNvCxnSpPr/>
          <p:nvPr/>
        </p:nvCxnSpPr>
        <p:spPr>
          <a:xfrm rot="5400000">
            <a:off x="441960" y="2319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3"/>
          <p:cNvCxnSpPr/>
          <p:nvPr/>
        </p:nvCxnSpPr>
        <p:spPr>
          <a:xfrm>
            <a:off x="304800" y="2413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30"/>
          <p:cNvCxnSpPr/>
          <p:nvPr/>
        </p:nvCxnSpPr>
        <p:spPr>
          <a:xfrm rot="5400000">
            <a:off x="975360" y="2047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31"/>
          <p:cNvCxnSpPr/>
          <p:nvPr/>
        </p:nvCxnSpPr>
        <p:spPr>
          <a:xfrm>
            <a:off x="944880" y="2152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2"/>
          <p:cNvCxnSpPr/>
          <p:nvPr/>
        </p:nvCxnSpPr>
        <p:spPr>
          <a:xfrm>
            <a:off x="944880" y="2228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3"/>
          <p:cNvCxnSpPr/>
          <p:nvPr/>
        </p:nvCxnSpPr>
        <p:spPr>
          <a:xfrm rot="5400000">
            <a:off x="975360" y="2319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4"/>
          <p:cNvCxnSpPr/>
          <p:nvPr/>
        </p:nvCxnSpPr>
        <p:spPr>
          <a:xfrm>
            <a:off x="838200" y="2413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40"/>
          <p:cNvCxnSpPr/>
          <p:nvPr/>
        </p:nvCxnSpPr>
        <p:spPr>
          <a:xfrm rot="5400000">
            <a:off x="1508760" y="2047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41"/>
          <p:cNvCxnSpPr/>
          <p:nvPr/>
        </p:nvCxnSpPr>
        <p:spPr>
          <a:xfrm>
            <a:off x="1478280" y="2152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42"/>
          <p:cNvCxnSpPr/>
          <p:nvPr/>
        </p:nvCxnSpPr>
        <p:spPr>
          <a:xfrm>
            <a:off x="1478280" y="2228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43"/>
          <p:cNvCxnSpPr/>
          <p:nvPr/>
        </p:nvCxnSpPr>
        <p:spPr>
          <a:xfrm rot="5400000">
            <a:off x="1508760" y="2319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4"/>
          <p:cNvCxnSpPr/>
          <p:nvPr/>
        </p:nvCxnSpPr>
        <p:spPr>
          <a:xfrm>
            <a:off x="1371600" y="2413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45"/>
          <p:cNvCxnSpPr/>
          <p:nvPr/>
        </p:nvCxnSpPr>
        <p:spPr>
          <a:xfrm rot="5400000">
            <a:off x="2042160" y="2047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46"/>
          <p:cNvCxnSpPr/>
          <p:nvPr/>
        </p:nvCxnSpPr>
        <p:spPr>
          <a:xfrm>
            <a:off x="2011680" y="2152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47"/>
          <p:cNvCxnSpPr/>
          <p:nvPr/>
        </p:nvCxnSpPr>
        <p:spPr>
          <a:xfrm>
            <a:off x="2011680" y="2228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48"/>
          <p:cNvCxnSpPr/>
          <p:nvPr/>
        </p:nvCxnSpPr>
        <p:spPr>
          <a:xfrm rot="5400000">
            <a:off x="2042160" y="2319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49"/>
          <p:cNvCxnSpPr/>
          <p:nvPr/>
        </p:nvCxnSpPr>
        <p:spPr>
          <a:xfrm>
            <a:off x="1905000" y="2413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50"/>
          <p:cNvCxnSpPr/>
          <p:nvPr/>
        </p:nvCxnSpPr>
        <p:spPr>
          <a:xfrm rot="5400000">
            <a:off x="2575560" y="2047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51"/>
          <p:cNvCxnSpPr/>
          <p:nvPr/>
        </p:nvCxnSpPr>
        <p:spPr>
          <a:xfrm>
            <a:off x="2545080" y="2152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52"/>
          <p:cNvCxnSpPr/>
          <p:nvPr/>
        </p:nvCxnSpPr>
        <p:spPr>
          <a:xfrm>
            <a:off x="2545080" y="2228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53"/>
          <p:cNvCxnSpPr/>
          <p:nvPr/>
        </p:nvCxnSpPr>
        <p:spPr>
          <a:xfrm rot="5400000">
            <a:off x="2575560" y="2319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54"/>
          <p:cNvCxnSpPr/>
          <p:nvPr/>
        </p:nvCxnSpPr>
        <p:spPr>
          <a:xfrm>
            <a:off x="2438400" y="2413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55"/>
          <p:cNvCxnSpPr/>
          <p:nvPr/>
        </p:nvCxnSpPr>
        <p:spPr>
          <a:xfrm rot="5400000">
            <a:off x="3108960" y="204757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56"/>
          <p:cNvCxnSpPr/>
          <p:nvPr/>
        </p:nvCxnSpPr>
        <p:spPr>
          <a:xfrm>
            <a:off x="3078480" y="21520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57"/>
          <p:cNvCxnSpPr/>
          <p:nvPr/>
        </p:nvCxnSpPr>
        <p:spPr>
          <a:xfrm>
            <a:off x="3078480" y="2228279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58"/>
          <p:cNvCxnSpPr/>
          <p:nvPr/>
        </p:nvCxnSpPr>
        <p:spPr>
          <a:xfrm rot="5400000">
            <a:off x="3108960" y="2319719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59"/>
          <p:cNvCxnSpPr/>
          <p:nvPr/>
        </p:nvCxnSpPr>
        <p:spPr>
          <a:xfrm>
            <a:off x="2971800" y="2413337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5" name="TextBox 66"/>
          <p:cNvSpPr txBox="1"/>
          <p:nvPr/>
        </p:nvSpPr>
        <p:spPr>
          <a:xfrm>
            <a:off x="304800" y="24384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</a:t>
            </a:r>
            <a:endParaRPr lang="en-US" dirty="0"/>
          </a:p>
        </p:txBody>
      </p:sp>
      <p:cxnSp>
        <p:nvCxnSpPr>
          <p:cNvPr id="40" name="Straight Connector 82"/>
          <p:cNvCxnSpPr/>
          <p:nvPr/>
        </p:nvCxnSpPr>
        <p:spPr>
          <a:xfrm rot="10800000">
            <a:off x="3581400" y="1981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83"/>
          <p:cNvSpPr txBox="1"/>
          <p:nvPr/>
        </p:nvSpPr>
        <p:spPr>
          <a:xfrm>
            <a:off x="6858000" y="3048000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</a:t>
            </a:r>
            <a:r>
              <a:rPr lang="en-US" baseline="-25000" dirty="0" err="1" smtClean="0"/>
              <a:t>add</a:t>
            </a:r>
            <a:endParaRPr lang="en-US" baseline="-25000" dirty="0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895600"/>
            <a:ext cx="7322609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3" name="Straight Connector 64"/>
          <p:cNvCxnSpPr/>
          <p:nvPr/>
        </p:nvCxnSpPr>
        <p:spPr>
          <a:xfrm rot="5400000">
            <a:off x="5044440" y="1991023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70"/>
          <p:cNvCxnSpPr/>
          <p:nvPr/>
        </p:nvCxnSpPr>
        <p:spPr>
          <a:xfrm rot="5400000">
            <a:off x="5120640" y="1991023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81"/>
          <p:cNvCxnSpPr/>
          <p:nvPr/>
        </p:nvCxnSpPr>
        <p:spPr>
          <a:xfrm>
            <a:off x="5257800" y="1981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91"/>
          <p:cNvCxnSpPr/>
          <p:nvPr/>
        </p:nvCxnSpPr>
        <p:spPr>
          <a:xfrm rot="10800000" flipV="1">
            <a:off x="2819400" y="2743200"/>
            <a:ext cx="3352800" cy="1600200"/>
          </a:xfrm>
          <a:prstGeom prst="bentConnector3">
            <a:avLst>
              <a:gd name="adj1" fmla="val 1257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99"/>
          <p:cNvCxnSpPr/>
          <p:nvPr/>
        </p:nvCxnSpPr>
        <p:spPr>
          <a:xfrm rot="5400000">
            <a:off x="5791200" y="23622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106"/>
          <p:cNvSpPr txBox="1"/>
          <p:nvPr/>
        </p:nvSpPr>
        <p:spPr>
          <a:xfrm>
            <a:off x="4876800" y="2133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nF</a:t>
            </a:r>
            <a:endParaRPr lang="en-US" dirty="0"/>
          </a:p>
        </p:txBody>
      </p:sp>
      <p:cxnSp>
        <p:nvCxnSpPr>
          <p:cNvPr id="55" name="Straight Connector 113"/>
          <p:cNvCxnSpPr/>
          <p:nvPr/>
        </p:nvCxnSpPr>
        <p:spPr>
          <a:xfrm>
            <a:off x="2543628" y="4328886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114"/>
          <p:cNvCxnSpPr/>
          <p:nvPr/>
        </p:nvCxnSpPr>
        <p:spPr>
          <a:xfrm flipV="1">
            <a:off x="2895600" y="43434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66"/>
          <p:cNvSpPr txBox="1"/>
          <p:nvPr/>
        </p:nvSpPr>
        <p:spPr>
          <a:xfrm>
            <a:off x="228600" y="15240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mesh</a:t>
            </a:r>
            <a:endParaRPr lang="en-US" dirty="0"/>
          </a:p>
        </p:txBody>
      </p:sp>
      <p:sp>
        <p:nvSpPr>
          <p:cNvPr id="65" name="ZoneTexte 64"/>
          <p:cNvSpPr txBox="1"/>
          <p:nvPr/>
        </p:nvSpPr>
        <p:spPr>
          <a:xfrm>
            <a:off x="3505200" y="2057400"/>
            <a:ext cx="108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C</a:t>
            </a:r>
            <a:r>
              <a:rPr lang="en-US" sz="1400" dirty="0" err="1" smtClean="0">
                <a:solidFill>
                  <a:srgbClr val="0070C0"/>
                </a:solidFill>
              </a:rPr>
              <a:t>tot</a:t>
            </a:r>
            <a:r>
              <a:rPr lang="en-US" dirty="0" smtClean="0">
                <a:solidFill>
                  <a:srgbClr val="0070C0"/>
                </a:solidFill>
              </a:rPr>
              <a:t> = 1nF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Pre-Amplifier before any changes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5532" y="1981200"/>
            <a:ext cx="4319318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381000" y="2286000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The positive signal is around 1 000 counts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Negative cross talk represents 200 counts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Reduce the total impedance of the PA</a:t>
            </a:r>
            <a:endParaRPr lang="en-US" dirty="0"/>
          </a:p>
        </p:txBody>
      </p:sp>
      <p:cxnSp>
        <p:nvCxnSpPr>
          <p:cNvPr id="95" name="Straight Connector 25"/>
          <p:cNvCxnSpPr/>
          <p:nvPr/>
        </p:nvCxnSpPr>
        <p:spPr>
          <a:xfrm rot="5400000">
            <a:off x="5181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27"/>
          <p:cNvCxnSpPr/>
          <p:nvPr/>
        </p:nvCxnSpPr>
        <p:spPr>
          <a:xfrm>
            <a:off x="4876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28"/>
          <p:cNvCxnSpPr/>
          <p:nvPr/>
        </p:nvCxnSpPr>
        <p:spPr>
          <a:xfrm>
            <a:off x="4876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29"/>
          <p:cNvCxnSpPr/>
          <p:nvPr/>
        </p:nvCxnSpPr>
        <p:spPr>
          <a:xfrm rot="5400000">
            <a:off x="5181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30"/>
          <p:cNvCxnSpPr/>
          <p:nvPr/>
        </p:nvCxnSpPr>
        <p:spPr>
          <a:xfrm rot="5400000">
            <a:off x="10515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31"/>
          <p:cNvCxnSpPr/>
          <p:nvPr/>
        </p:nvCxnSpPr>
        <p:spPr>
          <a:xfrm>
            <a:off x="10210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32"/>
          <p:cNvCxnSpPr/>
          <p:nvPr/>
        </p:nvCxnSpPr>
        <p:spPr>
          <a:xfrm>
            <a:off x="10210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33"/>
          <p:cNvCxnSpPr/>
          <p:nvPr/>
        </p:nvCxnSpPr>
        <p:spPr>
          <a:xfrm rot="5400000">
            <a:off x="10515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34"/>
          <p:cNvCxnSpPr/>
          <p:nvPr/>
        </p:nvCxnSpPr>
        <p:spPr>
          <a:xfrm>
            <a:off x="9144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4" name="Straight Connector 40"/>
          <p:cNvCxnSpPr/>
          <p:nvPr/>
        </p:nvCxnSpPr>
        <p:spPr>
          <a:xfrm rot="5400000">
            <a:off x="15849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41"/>
          <p:cNvCxnSpPr/>
          <p:nvPr/>
        </p:nvCxnSpPr>
        <p:spPr>
          <a:xfrm>
            <a:off x="15544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42"/>
          <p:cNvCxnSpPr/>
          <p:nvPr/>
        </p:nvCxnSpPr>
        <p:spPr>
          <a:xfrm>
            <a:off x="15544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43"/>
          <p:cNvCxnSpPr/>
          <p:nvPr/>
        </p:nvCxnSpPr>
        <p:spPr>
          <a:xfrm rot="5400000">
            <a:off x="15849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44"/>
          <p:cNvCxnSpPr/>
          <p:nvPr/>
        </p:nvCxnSpPr>
        <p:spPr>
          <a:xfrm>
            <a:off x="14478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45"/>
          <p:cNvCxnSpPr/>
          <p:nvPr/>
        </p:nvCxnSpPr>
        <p:spPr>
          <a:xfrm rot="5400000">
            <a:off x="21183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46"/>
          <p:cNvCxnSpPr/>
          <p:nvPr/>
        </p:nvCxnSpPr>
        <p:spPr>
          <a:xfrm>
            <a:off x="20878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47"/>
          <p:cNvCxnSpPr/>
          <p:nvPr/>
        </p:nvCxnSpPr>
        <p:spPr>
          <a:xfrm>
            <a:off x="20878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48"/>
          <p:cNvCxnSpPr/>
          <p:nvPr/>
        </p:nvCxnSpPr>
        <p:spPr>
          <a:xfrm rot="5400000">
            <a:off x="21183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49"/>
          <p:cNvCxnSpPr/>
          <p:nvPr/>
        </p:nvCxnSpPr>
        <p:spPr>
          <a:xfrm>
            <a:off x="19812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Connector 50"/>
          <p:cNvCxnSpPr/>
          <p:nvPr/>
        </p:nvCxnSpPr>
        <p:spPr>
          <a:xfrm rot="5400000">
            <a:off x="26517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51"/>
          <p:cNvCxnSpPr/>
          <p:nvPr/>
        </p:nvCxnSpPr>
        <p:spPr>
          <a:xfrm>
            <a:off x="26212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52"/>
          <p:cNvCxnSpPr/>
          <p:nvPr/>
        </p:nvCxnSpPr>
        <p:spPr>
          <a:xfrm>
            <a:off x="26212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53"/>
          <p:cNvCxnSpPr/>
          <p:nvPr/>
        </p:nvCxnSpPr>
        <p:spPr>
          <a:xfrm rot="5400000">
            <a:off x="26517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54"/>
          <p:cNvCxnSpPr/>
          <p:nvPr/>
        </p:nvCxnSpPr>
        <p:spPr>
          <a:xfrm>
            <a:off x="25146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55"/>
          <p:cNvCxnSpPr/>
          <p:nvPr/>
        </p:nvCxnSpPr>
        <p:spPr>
          <a:xfrm rot="5400000">
            <a:off x="31851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56"/>
          <p:cNvCxnSpPr/>
          <p:nvPr/>
        </p:nvCxnSpPr>
        <p:spPr>
          <a:xfrm>
            <a:off x="31546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57"/>
          <p:cNvCxnSpPr/>
          <p:nvPr/>
        </p:nvCxnSpPr>
        <p:spPr>
          <a:xfrm>
            <a:off x="31546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58"/>
          <p:cNvCxnSpPr/>
          <p:nvPr/>
        </p:nvCxnSpPr>
        <p:spPr>
          <a:xfrm rot="5400000">
            <a:off x="31851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59"/>
          <p:cNvCxnSpPr/>
          <p:nvPr/>
        </p:nvCxnSpPr>
        <p:spPr>
          <a:xfrm>
            <a:off x="30480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8" name="Straight Connector 82"/>
          <p:cNvCxnSpPr/>
          <p:nvPr/>
        </p:nvCxnSpPr>
        <p:spPr>
          <a:xfrm rot="10800000">
            <a:off x="3657600" y="24384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64"/>
          <p:cNvCxnSpPr/>
          <p:nvPr/>
        </p:nvCxnSpPr>
        <p:spPr>
          <a:xfrm rot="5400000">
            <a:off x="4282440" y="24231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70"/>
          <p:cNvCxnSpPr/>
          <p:nvPr/>
        </p:nvCxnSpPr>
        <p:spPr>
          <a:xfrm rot="5400000">
            <a:off x="4358640" y="24231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81"/>
          <p:cNvCxnSpPr/>
          <p:nvPr/>
        </p:nvCxnSpPr>
        <p:spPr>
          <a:xfrm>
            <a:off x="4495800" y="24384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06"/>
          <p:cNvSpPr txBox="1"/>
          <p:nvPr/>
        </p:nvSpPr>
        <p:spPr>
          <a:xfrm>
            <a:off x="4191000" y="26670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 </a:t>
            </a:r>
            <a:r>
              <a:rPr lang="en-US" dirty="0" err="1" smtClean="0"/>
              <a:t>nF</a:t>
            </a:r>
            <a:endParaRPr lang="en-US" dirty="0"/>
          </a:p>
        </p:txBody>
      </p:sp>
      <p:cxnSp>
        <p:nvCxnSpPr>
          <p:cNvPr id="140" name="Straight Connector 21"/>
          <p:cNvCxnSpPr/>
          <p:nvPr/>
        </p:nvCxnSpPr>
        <p:spPr>
          <a:xfrm>
            <a:off x="381000" y="2438400"/>
            <a:ext cx="3276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1" name="TextBox 66"/>
          <p:cNvSpPr txBox="1"/>
          <p:nvPr/>
        </p:nvSpPr>
        <p:spPr>
          <a:xfrm>
            <a:off x="304800" y="29718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</a:t>
            </a:r>
            <a:endParaRPr lang="en-US" dirty="0"/>
          </a:p>
        </p:txBody>
      </p:sp>
      <p:sp>
        <p:nvSpPr>
          <p:cNvPr id="142" name="TextBox 66"/>
          <p:cNvSpPr txBox="1"/>
          <p:nvPr/>
        </p:nvSpPr>
        <p:spPr>
          <a:xfrm>
            <a:off x="304800" y="19812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mesh</a:t>
            </a:r>
            <a:endParaRPr lang="en-US" dirty="0"/>
          </a:p>
        </p:txBody>
      </p:sp>
      <p:cxnSp>
        <p:nvCxnSpPr>
          <p:cNvPr id="143" name="Straight Connector 34"/>
          <p:cNvCxnSpPr/>
          <p:nvPr/>
        </p:nvCxnSpPr>
        <p:spPr>
          <a:xfrm>
            <a:off x="3810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7" name="Connecteur droit 156"/>
          <p:cNvCxnSpPr/>
          <p:nvPr/>
        </p:nvCxnSpPr>
        <p:spPr>
          <a:xfrm rot="5400000">
            <a:off x="5905500" y="24765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>
            <a:off x="6248400" y="21336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163"/>
          <p:cNvCxnSpPr/>
          <p:nvPr/>
        </p:nvCxnSpPr>
        <p:spPr>
          <a:xfrm flipV="1">
            <a:off x="6248400" y="251460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 rot="5400000" flipH="1" flipV="1">
            <a:off x="5600700" y="21717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>
            <a:off x="5867400" y="1905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64"/>
          <p:cNvCxnSpPr/>
          <p:nvPr/>
        </p:nvCxnSpPr>
        <p:spPr>
          <a:xfrm rot="5400000">
            <a:off x="6339840" y="18897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70"/>
          <p:cNvCxnSpPr/>
          <p:nvPr/>
        </p:nvCxnSpPr>
        <p:spPr>
          <a:xfrm rot="5400000">
            <a:off x="6416040" y="18897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/>
          <p:nvPr/>
        </p:nvCxnSpPr>
        <p:spPr>
          <a:xfrm>
            <a:off x="6553200" y="1905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droit 175"/>
          <p:cNvCxnSpPr/>
          <p:nvPr/>
        </p:nvCxnSpPr>
        <p:spPr>
          <a:xfrm>
            <a:off x="7010400" y="25146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droit 177"/>
          <p:cNvCxnSpPr/>
          <p:nvPr/>
        </p:nvCxnSpPr>
        <p:spPr>
          <a:xfrm rot="5400000">
            <a:off x="6934200" y="2209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132"/>
          <p:cNvCxnSpPr/>
          <p:nvPr/>
        </p:nvCxnSpPr>
        <p:spPr>
          <a:xfrm>
            <a:off x="5105400" y="2667000"/>
            <a:ext cx="274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133"/>
          <p:cNvCxnSpPr/>
          <p:nvPr/>
        </p:nvCxnSpPr>
        <p:spPr>
          <a:xfrm>
            <a:off x="5105400" y="2743200"/>
            <a:ext cx="274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134"/>
          <p:cNvCxnSpPr/>
          <p:nvPr/>
        </p:nvCxnSpPr>
        <p:spPr>
          <a:xfrm rot="5400000">
            <a:off x="5143500" y="2552700"/>
            <a:ext cx="22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136"/>
          <p:cNvCxnSpPr/>
          <p:nvPr/>
        </p:nvCxnSpPr>
        <p:spPr>
          <a:xfrm rot="5400000">
            <a:off x="5105400" y="36576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138"/>
          <p:cNvCxnSpPr/>
          <p:nvPr/>
        </p:nvCxnSpPr>
        <p:spPr>
          <a:xfrm>
            <a:off x="5105400" y="3810000"/>
            <a:ext cx="274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139"/>
          <p:cNvCxnSpPr/>
          <p:nvPr/>
        </p:nvCxnSpPr>
        <p:spPr>
          <a:xfrm>
            <a:off x="5181600" y="3886200"/>
            <a:ext cx="152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140"/>
          <p:cNvCxnSpPr/>
          <p:nvPr/>
        </p:nvCxnSpPr>
        <p:spPr>
          <a:xfrm>
            <a:off x="5257800" y="3962400"/>
            <a:ext cx="457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181600" y="3200400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endCxn id="66" idx="0"/>
          </p:cNvCxnSpPr>
          <p:nvPr/>
        </p:nvCxnSpPr>
        <p:spPr>
          <a:xfrm rot="5400000">
            <a:off x="5029200" y="2971800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>
            <a:off x="5334000" y="31242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sz="1000" dirty="0" err="1" smtClean="0">
                <a:solidFill>
                  <a:srgbClr val="FF0000"/>
                </a:solidFill>
              </a:rPr>
              <a:t>add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5334000" y="2514600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C</a:t>
            </a:r>
            <a:r>
              <a:rPr lang="en-US" sz="1000" dirty="0" err="1" smtClean="0">
                <a:solidFill>
                  <a:srgbClr val="FF0000"/>
                </a:solidFill>
              </a:rPr>
              <a:t>det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6096000" y="3276600"/>
            <a:ext cx="2829749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dirty="0" err="1" smtClean="0">
                <a:solidFill>
                  <a:srgbClr val="FF0000"/>
                </a:solidFill>
              </a:rPr>
              <a:t>add</a:t>
            </a:r>
            <a:r>
              <a:rPr lang="en-US" sz="2400" dirty="0" smtClean="0">
                <a:solidFill>
                  <a:srgbClr val="FF0000"/>
                </a:solidFill>
              </a:rPr>
              <a:t> = 5 M</a:t>
            </a:r>
            <a:r>
              <a:rPr lang="el-GR" sz="2400" dirty="0" smtClean="0">
                <a:solidFill>
                  <a:srgbClr val="FF0000"/>
                </a:solidFill>
              </a:rPr>
              <a:t>Ω</a:t>
            </a:r>
            <a:r>
              <a:rPr lang="fr-FR" sz="2400" dirty="0" smtClean="0">
                <a:solidFill>
                  <a:srgbClr val="FF0000"/>
                </a:solidFill>
              </a:rPr>
              <a:t> to 0</a:t>
            </a:r>
            <a:r>
              <a:rPr lang="el-GR" sz="2400" dirty="0" smtClean="0">
                <a:solidFill>
                  <a:srgbClr val="FF0000"/>
                </a:solidFill>
              </a:rPr>
              <a:t> Ω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err="1" smtClean="0">
                <a:solidFill>
                  <a:srgbClr val="FF0000"/>
                </a:solidFill>
              </a:rPr>
              <a:t>C</a:t>
            </a:r>
            <a:r>
              <a:rPr lang="fr-FR" dirty="0" err="1" smtClean="0">
                <a:solidFill>
                  <a:srgbClr val="FF0000"/>
                </a:solidFill>
              </a:rPr>
              <a:t>det</a:t>
            </a:r>
            <a:r>
              <a:rPr lang="fr-FR" sz="2400" dirty="0" smtClean="0">
                <a:solidFill>
                  <a:srgbClr val="FF0000"/>
                </a:solidFill>
              </a:rPr>
              <a:t> = 20 nF to 0.1nF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152400" y="4495800"/>
            <a:ext cx="870040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Results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positive signal didn’t move : also 1000 counts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negative cross talk  =  50 counts for each impedance value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noise from the output PA is acceptable: the trigger is effective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Increase the total capacitance between the mesh and the pads</a:t>
            </a:r>
            <a:endParaRPr lang="en-US" dirty="0"/>
          </a:p>
        </p:txBody>
      </p:sp>
      <p:cxnSp>
        <p:nvCxnSpPr>
          <p:cNvPr id="95" name="Straight Connector 25"/>
          <p:cNvCxnSpPr/>
          <p:nvPr/>
        </p:nvCxnSpPr>
        <p:spPr>
          <a:xfrm rot="5400000">
            <a:off x="5181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27"/>
          <p:cNvCxnSpPr/>
          <p:nvPr/>
        </p:nvCxnSpPr>
        <p:spPr>
          <a:xfrm>
            <a:off x="4876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28"/>
          <p:cNvCxnSpPr/>
          <p:nvPr/>
        </p:nvCxnSpPr>
        <p:spPr>
          <a:xfrm>
            <a:off x="4876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29"/>
          <p:cNvCxnSpPr/>
          <p:nvPr/>
        </p:nvCxnSpPr>
        <p:spPr>
          <a:xfrm rot="5400000">
            <a:off x="5181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30"/>
          <p:cNvCxnSpPr/>
          <p:nvPr/>
        </p:nvCxnSpPr>
        <p:spPr>
          <a:xfrm rot="5400000">
            <a:off x="10515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31"/>
          <p:cNvCxnSpPr/>
          <p:nvPr/>
        </p:nvCxnSpPr>
        <p:spPr>
          <a:xfrm>
            <a:off x="10210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32"/>
          <p:cNvCxnSpPr/>
          <p:nvPr/>
        </p:nvCxnSpPr>
        <p:spPr>
          <a:xfrm>
            <a:off x="10210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33"/>
          <p:cNvCxnSpPr/>
          <p:nvPr/>
        </p:nvCxnSpPr>
        <p:spPr>
          <a:xfrm rot="5400000">
            <a:off x="10515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34"/>
          <p:cNvCxnSpPr/>
          <p:nvPr/>
        </p:nvCxnSpPr>
        <p:spPr>
          <a:xfrm>
            <a:off x="9144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4" name="Straight Connector 40"/>
          <p:cNvCxnSpPr/>
          <p:nvPr/>
        </p:nvCxnSpPr>
        <p:spPr>
          <a:xfrm rot="5400000">
            <a:off x="15849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41"/>
          <p:cNvCxnSpPr/>
          <p:nvPr/>
        </p:nvCxnSpPr>
        <p:spPr>
          <a:xfrm>
            <a:off x="15544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42"/>
          <p:cNvCxnSpPr/>
          <p:nvPr/>
        </p:nvCxnSpPr>
        <p:spPr>
          <a:xfrm>
            <a:off x="15544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43"/>
          <p:cNvCxnSpPr/>
          <p:nvPr/>
        </p:nvCxnSpPr>
        <p:spPr>
          <a:xfrm rot="5400000">
            <a:off x="15849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44"/>
          <p:cNvCxnSpPr/>
          <p:nvPr/>
        </p:nvCxnSpPr>
        <p:spPr>
          <a:xfrm>
            <a:off x="14478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45"/>
          <p:cNvCxnSpPr/>
          <p:nvPr/>
        </p:nvCxnSpPr>
        <p:spPr>
          <a:xfrm rot="5400000">
            <a:off x="21183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46"/>
          <p:cNvCxnSpPr/>
          <p:nvPr/>
        </p:nvCxnSpPr>
        <p:spPr>
          <a:xfrm>
            <a:off x="20878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47"/>
          <p:cNvCxnSpPr/>
          <p:nvPr/>
        </p:nvCxnSpPr>
        <p:spPr>
          <a:xfrm>
            <a:off x="20878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48"/>
          <p:cNvCxnSpPr/>
          <p:nvPr/>
        </p:nvCxnSpPr>
        <p:spPr>
          <a:xfrm rot="5400000">
            <a:off x="21183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49"/>
          <p:cNvCxnSpPr/>
          <p:nvPr/>
        </p:nvCxnSpPr>
        <p:spPr>
          <a:xfrm>
            <a:off x="19812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Connector 50"/>
          <p:cNvCxnSpPr/>
          <p:nvPr/>
        </p:nvCxnSpPr>
        <p:spPr>
          <a:xfrm rot="5400000">
            <a:off x="26517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51"/>
          <p:cNvCxnSpPr/>
          <p:nvPr/>
        </p:nvCxnSpPr>
        <p:spPr>
          <a:xfrm>
            <a:off x="26212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52"/>
          <p:cNvCxnSpPr/>
          <p:nvPr/>
        </p:nvCxnSpPr>
        <p:spPr>
          <a:xfrm>
            <a:off x="26212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53"/>
          <p:cNvCxnSpPr/>
          <p:nvPr/>
        </p:nvCxnSpPr>
        <p:spPr>
          <a:xfrm rot="5400000">
            <a:off x="26517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54"/>
          <p:cNvCxnSpPr/>
          <p:nvPr/>
        </p:nvCxnSpPr>
        <p:spPr>
          <a:xfrm>
            <a:off x="25146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55"/>
          <p:cNvCxnSpPr/>
          <p:nvPr/>
        </p:nvCxnSpPr>
        <p:spPr>
          <a:xfrm rot="5400000">
            <a:off x="31851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56"/>
          <p:cNvCxnSpPr/>
          <p:nvPr/>
        </p:nvCxnSpPr>
        <p:spPr>
          <a:xfrm>
            <a:off x="31546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57"/>
          <p:cNvCxnSpPr/>
          <p:nvPr/>
        </p:nvCxnSpPr>
        <p:spPr>
          <a:xfrm>
            <a:off x="31546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58"/>
          <p:cNvCxnSpPr/>
          <p:nvPr/>
        </p:nvCxnSpPr>
        <p:spPr>
          <a:xfrm rot="5400000">
            <a:off x="31851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59"/>
          <p:cNvCxnSpPr/>
          <p:nvPr/>
        </p:nvCxnSpPr>
        <p:spPr>
          <a:xfrm>
            <a:off x="30480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8" name="Straight Connector 82"/>
          <p:cNvCxnSpPr/>
          <p:nvPr/>
        </p:nvCxnSpPr>
        <p:spPr>
          <a:xfrm rot="10800000">
            <a:off x="3657600" y="24384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64"/>
          <p:cNvCxnSpPr/>
          <p:nvPr/>
        </p:nvCxnSpPr>
        <p:spPr>
          <a:xfrm rot="5400000">
            <a:off x="4282440" y="24231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70"/>
          <p:cNvCxnSpPr/>
          <p:nvPr/>
        </p:nvCxnSpPr>
        <p:spPr>
          <a:xfrm rot="5400000">
            <a:off x="4358640" y="24231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81"/>
          <p:cNvCxnSpPr/>
          <p:nvPr/>
        </p:nvCxnSpPr>
        <p:spPr>
          <a:xfrm>
            <a:off x="4495800" y="24384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06"/>
          <p:cNvSpPr txBox="1"/>
          <p:nvPr/>
        </p:nvSpPr>
        <p:spPr>
          <a:xfrm>
            <a:off x="4191000" y="26670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nF</a:t>
            </a:r>
            <a:endParaRPr lang="en-US" dirty="0"/>
          </a:p>
        </p:txBody>
      </p:sp>
      <p:cxnSp>
        <p:nvCxnSpPr>
          <p:cNvPr id="140" name="Straight Connector 21"/>
          <p:cNvCxnSpPr/>
          <p:nvPr/>
        </p:nvCxnSpPr>
        <p:spPr>
          <a:xfrm>
            <a:off x="381000" y="2438400"/>
            <a:ext cx="3276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1" name="TextBox 66"/>
          <p:cNvSpPr txBox="1"/>
          <p:nvPr/>
        </p:nvSpPr>
        <p:spPr>
          <a:xfrm>
            <a:off x="304800" y="29718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</a:t>
            </a:r>
            <a:endParaRPr lang="en-US" dirty="0"/>
          </a:p>
        </p:txBody>
      </p:sp>
      <p:sp>
        <p:nvSpPr>
          <p:cNvPr id="142" name="TextBox 66"/>
          <p:cNvSpPr txBox="1"/>
          <p:nvPr/>
        </p:nvSpPr>
        <p:spPr>
          <a:xfrm>
            <a:off x="304800" y="19812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mesh</a:t>
            </a:r>
            <a:endParaRPr lang="en-US" dirty="0"/>
          </a:p>
        </p:txBody>
      </p:sp>
      <p:cxnSp>
        <p:nvCxnSpPr>
          <p:cNvPr id="143" name="Straight Connector 34"/>
          <p:cNvCxnSpPr/>
          <p:nvPr/>
        </p:nvCxnSpPr>
        <p:spPr>
          <a:xfrm>
            <a:off x="3810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7" name="Connecteur droit 156"/>
          <p:cNvCxnSpPr/>
          <p:nvPr/>
        </p:nvCxnSpPr>
        <p:spPr>
          <a:xfrm rot="5400000">
            <a:off x="5905500" y="24765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>
            <a:off x="6248400" y="21336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163"/>
          <p:cNvCxnSpPr/>
          <p:nvPr/>
        </p:nvCxnSpPr>
        <p:spPr>
          <a:xfrm flipV="1">
            <a:off x="6248400" y="251460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 rot="5400000" flipH="1" flipV="1">
            <a:off x="5600700" y="21717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>
            <a:off x="5867400" y="1905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64"/>
          <p:cNvCxnSpPr/>
          <p:nvPr/>
        </p:nvCxnSpPr>
        <p:spPr>
          <a:xfrm rot="5400000">
            <a:off x="6339840" y="18897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70"/>
          <p:cNvCxnSpPr/>
          <p:nvPr/>
        </p:nvCxnSpPr>
        <p:spPr>
          <a:xfrm rot="5400000">
            <a:off x="6416040" y="18897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/>
          <p:nvPr/>
        </p:nvCxnSpPr>
        <p:spPr>
          <a:xfrm>
            <a:off x="6553200" y="1905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droit 175"/>
          <p:cNvCxnSpPr/>
          <p:nvPr/>
        </p:nvCxnSpPr>
        <p:spPr>
          <a:xfrm>
            <a:off x="7010400" y="25146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droit 177"/>
          <p:cNvCxnSpPr/>
          <p:nvPr/>
        </p:nvCxnSpPr>
        <p:spPr>
          <a:xfrm rot="5400000">
            <a:off x="6934200" y="2209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132"/>
          <p:cNvCxnSpPr/>
          <p:nvPr/>
        </p:nvCxnSpPr>
        <p:spPr>
          <a:xfrm>
            <a:off x="3810000" y="3276600"/>
            <a:ext cx="2743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133"/>
          <p:cNvCxnSpPr/>
          <p:nvPr/>
        </p:nvCxnSpPr>
        <p:spPr>
          <a:xfrm>
            <a:off x="3810000" y="3352800"/>
            <a:ext cx="2743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134"/>
          <p:cNvCxnSpPr/>
          <p:nvPr/>
        </p:nvCxnSpPr>
        <p:spPr>
          <a:xfrm rot="5400000">
            <a:off x="3543300" y="2857500"/>
            <a:ext cx="838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136"/>
          <p:cNvCxnSpPr/>
          <p:nvPr/>
        </p:nvCxnSpPr>
        <p:spPr>
          <a:xfrm rot="5400000">
            <a:off x="3733800" y="3581400"/>
            <a:ext cx="457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138"/>
          <p:cNvCxnSpPr/>
          <p:nvPr/>
        </p:nvCxnSpPr>
        <p:spPr>
          <a:xfrm>
            <a:off x="3810000" y="3810000"/>
            <a:ext cx="2743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139"/>
          <p:cNvCxnSpPr/>
          <p:nvPr/>
        </p:nvCxnSpPr>
        <p:spPr>
          <a:xfrm>
            <a:off x="3886200" y="3886200"/>
            <a:ext cx="152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140"/>
          <p:cNvCxnSpPr/>
          <p:nvPr/>
        </p:nvCxnSpPr>
        <p:spPr>
          <a:xfrm>
            <a:off x="3962400" y="3962400"/>
            <a:ext cx="457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3200400" y="31242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10nF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5" name="ZoneTexte 84"/>
          <p:cNvSpPr txBox="1"/>
          <p:nvPr/>
        </p:nvSpPr>
        <p:spPr>
          <a:xfrm>
            <a:off x="5486400" y="32004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C</a:t>
            </a:r>
            <a:r>
              <a:rPr lang="en-US" sz="1600" dirty="0" err="1" smtClean="0"/>
              <a:t>tot</a:t>
            </a:r>
            <a:r>
              <a:rPr lang="en-US" sz="2000" dirty="0" smtClean="0"/>
              <a:t> = 1nF + 10nF</a:t>
            </a:r>
            <a:endParaRPr lang="en-US" sz="2000" dirty="0"/>
          </a:p>
        </p:txBody>
      </p:sp>
      <p:sp>
        <p:nvSpPr>
          <p:cNvPr id="87" name="ZoneTexte 86"/>
          <p:cNvSpPr txBox="1"/>
          <p:nvPr/>
        </p:nvSpPr>
        <p:spPr>
          <a:xfrm>
            <a:off x="0" y="4038600"/>
            <a:ext cx="8700405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Quantitatively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dirty="0" err="1" smtClean="0"/>
              <a:t>pad</a:t>
            </a:r>
            <a:r>
              <a:rPr lang="en-US" sz="2400" dirty="0" smtClean="0"/>
              <a:t>/</a:t>
            </a:r>
            <a:r>
              <a:rPr lang="en-US" sz="2400" dirty="0" err="1" smtClean="0"/>
              <a:t>C</a:t>
            </a:r>
            <a:r>
              <a:rPr lang="en-US" dirty="0" err="1" smtClean="0"/>
              <a:t>tot</a:t>
            </a:r>
            <a:r>
              <a:rPr lang="en-US" sz="2400" dirty="0" smtClean="0"/>
              <a:t> is proportional to the negative cross talk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Expectation with the 10nF capacitance : reduction of the negative signal from 200 counts to 20 counts</a:t>
            </a:r>
          </a:p>
          <a:p>
            <a:pPr>
              <a:buFont typeface="Arial" pitchFamily="34" charset="0"/>
              <a:buChar char="•"/>
            </a:pPr>
            <a:endParaRPr lang="en-US" sz="900" dirty="0" smtClean="0"/>
          </a:p>
          <a:p>
            <a:r>
              <a:rPr lang="en-US" sz="3200" dirty="0" smtClean="0"/>
              <a:t>Results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negative cross talk  =  20 counts for the 10nF capacitor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Both: we have to try</a:t>
            </a:r>
            <a:endParaRPr lang="en-US" dirty="0"/>
          </a:p>
        </p:txBody>
      </p:sp>
      <p:cxnSp>
        <p:nvCxnSpPr>
          <p:cNvPr id="95" name="Straight Connector 25"/>
          <p:cNvCxnSpPr/>
          <p:nvPr/>
        </p:nvCxnSpPr>
        <p:spPr>
          <a:xfrm rot="5400000">
            <a:off x="5181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27"/>
          <p:cNvCxnSpPr/>
          <p:nvPr/>
        </p:nvCxnSpPr>
        <p:spPr>
          <a:xfrm>
            <a:off x="4876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28"/>
          <p:cNvCxnSpPr/>
          <p:nvPr/>
        </p:nvCxnSpPr>
        <p:spPr>
          <a:xfrm>
            <a:off x="4876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29"/>
          <p:cNvCxnSpPr/>
          <p:nvPr/>
        </p:nvCxnSpPr>
        <p:spPr>
          <a:xfrm rot="5400000">
            <a:off x="5181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30"/>
          <p:cNvCxnSpPr/>
          <p:nvPr/>
        </p:nvCxnSpPr>
        <p:spPr>
          <a:xfrm rot="5400000">
            <a:off x="10515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31"/>
          <p:cNvCxnSpPr/>
          <p:nvPr/>
        </p:nvCxnSpPr>
        <p:spPr>
          <a:xfrm>
            <a:off x="10210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32"/>
          <p:cNvCxnSpPr/>
          <p:nvPr/>
        </p:nvCxnSpPr>
        <p:spPr>
          <a:xfrm>
            <a:off x="10210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33"/>
          <p:cNvCxnSpPr/>
          <p:nvPr/>
        </p:nvCxnSpPr>
        <p:spPr>
          <a:xfrm rot="5400000">
            <a:off x="10515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34"/>
          <p:cNvCxnSpPr/>
          <p:nvPr/>
        </p:nvCxnSpPr>
        <p:spPr>
          <a:xfrm>
            <a:off x="9144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4" name="Straight Connector 40"/>
          <p:cNvCxnSpPr/>
          <p:nvPr/>
        </p:nvCxnSpPr>
        <p:spPr>
          <a:xfrm rot="5400000">
            <a:off x="15849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41"/>
          <p:cNvCxnSpPr/>
          <p:nvPr/>
        </p:nvCxnSpPr>
        <p:spPr>
          <a:xfrm>
            <a:off x="15544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42"/>
          <p:cNvCxnSpPr/>
          <p:nvPr/>
        </p:nvCxnSpPr>
        <p:spPr>
          <a:xfrm>
            <a:off x="15544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43"/>
          <p:cNvCxnSpPr/>
          <p:nvPr/>
        </p:nvCxnSpPr>
        <p:spPr>
          <a:xfrm rot="5400000">
            <a:off x="15849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44"/>
          <p:cNvCxnSpPr/>
          <p:nvPr/>
        </p:nvCxnSpPr>
        <p:spPr>
          <a:xfrm>
            <a:off x="14478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45"/>
          <p:cNvCxnSpPr/>
          <p:nvPr/>
        </p:nvCxnSpPr>
        <p:spPr>
          <a:xfrm rot="5400000">
            <a:off x="21183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46"/>
          <p:cNvCxnSpPr/>
          <p:nvPr/>
        </p:nvCxnSpPr>
        <p:spPr>
          <a:xfrm>
            <a:off x="20878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47"/>
          <p:cNvCxnSpPr/>
          <p:nvPr/>
        </p:nvCxnSpPr>
        <p:spPr>
          <a:xfrm>
            <a:off x="20878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48"/>
          <p:cNvCxnSpPr/>
          <p:nvPr/>
        </p:nvCxnSpPr>
        <p:spPr>
          <a:xfrm rot="5400000">
            <a:off x="21183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49"/>
          <p:cNvCxnSpPr/>
          <p:nvPr/>
        </p:nvCxnSpPr>
        <p:spPr>
          <a:xfrm>
            <a:off x="19812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Connector 50"/>
          <p:cNvCxnSpPr/>
          <p:nvPr/>
        </p:nvCxnSpPr>
        <p:spPr>
          <a:xfrm rot="5400000">
            <a:off x="26517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51"/>
          <p:cNvCxnSpPr/>
          <p:nvPr/>
        </p:nvCxnSpPr>
        <p:spPr>
          <a:xfrm>
            <a:off x="26212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52"/>
          <p:cNvCxnSpPr/>
          <p:nvPr/>
        </p:nvCxnSpPr>
        <p:spPr>
          <a:xfrm>
            <a:off x="26212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53"/>
          <p:cNvCxnSpPr/>
          <p:nvPr/>
        </p:nvCxnSpPr>
        <p:spPr>
          <a:xfrm rot="5400000">
            <a:off x="26517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54"/>
          <p:cNvCxnSpPr/>
          <p:nvPr/>
        </p:nvCxnSpPr>
        <p:spPr>
          <a:xfrm>
            <a:off x="25146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55"/>
          <p:cNvCxnSpPr/>
          <p:nvPr/>
        </p:nvCxnSpPr>
        <p:spPr>
          <a:xfrm rot="5400000">
            <a:off x="3185160" y="2529840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56"/>
          <p:cNvCxnSpPr/>
          <p:nvPr/>
        </p:nvCxnSpPr>
        <p:spPr>
          <a:xfrm>
            <a:off x="3154680" y="26343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57"/>
          <p:cNvCxnSpPr/>
          <p:nvPr/>
        </p:nvCxnSpPr>
        <p:spPr>
          <a:xfrm>
            <a:off x="3154680" y="2710542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58"/>
          <p:cNvCxnSpPr/>
          <p:nvPr/>
        </p:nvCxnSpPr>
        <p:spPr>
          <a:xfrm rot="5400000">
            <a:off x="3185160" y="2801982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59"/>
          <p:cNvCxnSpPr/>
          <p:nvPr/>
        </p:nvCxnSpPr>
        <p:spPr>
          <a:xfrm>
            <a:off x="30480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8" name="Straight Connector 82"/>
          <p:cNvCxnSpPr/>
          <p:nvPr/>
        </p:nvCxnSpPr>
        <p:spPr>
          <a:xfrm rot="10800000">
            <a:off x="3657600" y="24384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64"/>
          <p:cNvCxnSpPr/>
          <p:nvPr/>
        </p:nvCxnSpPr>
        <p:spPr>
          <a:xfrm rot="5400000">
            <a:off x="4282440" y="24231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70"/>
          <p:cNvCxnSpPr/>
          <p:nvPr/>
        </p:nvCxnSpPr>
        <p:spPr>
          <a:xfrm rot="5400000">
            <a:off x="4358640" y="24231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81"/>
          <p:cNvCxnSpPr/>
          <p:nvPr/>
        </p:nvCxnSpPr>
        <p:spPr>
          <a:xfrm>
            <a:off x="4495800" y="24384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06"/>
          <p:cNvSpPr txBox="1"/>
          <p:nvPr/>
        </p:nvSpPr>
        <p:spPr>
          <a:xfrm>
            <a:off x="4191000" y="26670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nF</a:t>
            </a:r>
            <a:endParaRPr lang="en-US" dirty="0"/>
          </a:p>
        </p:txBody>
      </p:sp>
      <p:cxnSp>
        <p:nvCxnSpPr>
          <p:cNvPr id="140" name="Straight Connector 21"/>
          <p:cNvCxnSpPr/>
          <p:nvPr/>
        </p:nvCxnSpPr>
        <p:spPr>
          <a:xfrm>
            <a:off x="381000" y="2438400"/>
            <a:ext cx="3276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1" name="TextBox 66"/>
          <p:cNvSpPr txBox="1"/>
          <p:nvPr/>
        </p:nvSpPr>
        <p:spPr>
          <a:xfrm>
            <a:off x="304800" y="29718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</a:t>
            </a:r>
            <a:endParaRPr lang="en-US" dirty="0"/>
          </a:p>
        </p:txBody>
      </p:sp>
      <p:sp>
        <p:nvSpPr>
          <p:cNvPr id="142" name="TextBox 66"/>
          <p:cNvSpPr txBox="1"/>
          <p:nvPr/>
        </p:nvSpPr>
        <p:spPr>
          <a:xfrm>
            <a:off x="304800" y="19812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mesh</a:t>
            </a:r>
            <a:endParaRPr lang="en-US" dirty="0"/>
          </a:p>
        </p:txBody>
      </p:sp>
      <p:cxnSp>
        <p:nvCxnSpPr>
          <p:cNvPr id="143" name="Straight Connector 34"/>
          <p:cNvCxnSpPr/>
          <p:nvPr/>
        </p:nvCxnSpPr>
        <p:spPr>
          <a:xfrm>
            <a:off x="381000" y="28956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7" name="Connecteur droit 156"/>
          <p:cNvCxnSpPr/>
          <p:nvPr/>
        </p:nvCxnSpPr>
        <p:spPr>
          <a:xfrm rot="5400000">
            <a:off x="5905500" y="24765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>
          <a:xfrm>
            <a:off x="6248400" y="21336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eur droit 163"/>
          <p:cNvCxnSpPr/>
          <p:nvPr/>
        </p:nvCxnSpPr>
        <p:spPr>
          <a:xfrm flipV="1">
            <a:off x="6248400" y="251460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/>
          <p:cNvCxnSpPr/>
          <p:nvPr/>
        </p:nvCxnSpPr>
        <p:spPr>
          <a:xfrm rot="5400000" flipH="1" flipV="1">
            <a:off x="5600700" y="21717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/>
          <p:cNvCxnSpPr/>
          <p:nvPr/>
        </p:nvCxnSpPr>
        <p:spPr>
          <a:xfrm>
            <a:off x="5867400" y="1905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64"/>
          <p:cNvCxnSpPr/>
          <p:nvPr/>
        </p:nvCxnSpPr>
        <p:spPr>
          <a:xfrm rot="5400000">
            <a:off x="6339840" y="18897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70"/>
          <p:cNvCxnSpPr/>
          <p:nvPr/>
        </p:nvCxnSpPr>
        <p:spPr>
          <a:xfrm rot="5400000">
            <a:off x="6416040" y="1889760"/>
            <a:ext cx="274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/>
          <p:nvPr/>
        </p:nvCxnSpPr>
        <p:spPr>
          <a:xfrm>
            <a:off x="6553200" y="1905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eur droit 175"/>
          <p:cNvCxnSpPr/>
          <p:nvPr/>
        </p:nvCxnSpPr>
        <p:spPr>
          <a:xfrm>
            <a:off x="7010400" y="25146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droit 177"/>
          <p:cNvCxnSpPr/>
          <p:nvPr/>
        </p:nvCxnSpPr>
        <p:spPr>
          <a:xfrm rot="5400000">
            <a:off x="6934200" y="2209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132"/>
          <p:cNvCxnSpPr/>
          <p:nvPr/>
        </p:nvCxnSpPr>
        <p:spPr>
          <a:xfrm>
            <a:off x="5105400" y="2667000"/>
            <a:ext cx="274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133"/>
          <p:cNvCxnSpPr/>
          <p:nvPr/>
        </p:nvCxnSpPr>
        <p:spPr>
          <a:xfrm>
            <a:off x="5105400" y="2743200"/>
            <a:ext cx="274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134"/>
          <p:cNvCxnSpPr/>
          <p:nvPr/>
        </p:nvCxnSpPr>
        <p:spPr>
          <a:xfrm rot="5400000">
            <a:off x="5143500" y="2552700"/>
            <a:ext cx="22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136"/>
          <p:cNvCxnSpPr/>
          <p:nvPr/>
        </p:nvCxnSpPr>
        <p:spPr>
          <a:xfrm rot="5400000">
            <a:off x="5105400" y="36576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138"/>
          <p:cNvCxnSpPr/>
          <p:nvPr/>
        </p:nvCxnSpPr>
        <p:spPr>
          <a:xfrm>
            <a:off x="5105400" y="3810000"/>
            <a:ext cx="274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139"/>
          <p:cNvCxnSpPr/>
          <p:nvPr/>
        </p:nvCxnSpPr>
        <p:spPr>
          <a:xfrm>
            <a:off x="5181600" y="3886200"/>
            <a:ext cx="152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140"/>
          <p:cNvCxnSpPr/>
          <p:nvPr/>
        </p:nvCxnSpPr>
        <p:spPr>
          <a:xfrm>
            <a:off x="5257800" y="3962400"/>
            <a:ext cx="457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181600" y="3200400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endCxn id="66" idx="0"/>
          </p:cNvCxnSpPr>
          <p:nvPr/>
        </p:nvCxnSpPr>
        <p:spPr>
          <a:xfrm rot="5400000">
            <a:off x="5029200" y="2971800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>
            <a:off x="5334000" y="31242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sz="1000" dirty="0" err="1" smtClean="0">
                <a:solidFill>
                  <a:srgbClr val="FF0000"/>
                </a:solidFill>
              </a:rPr>
              <a:t>add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5334000" y="2514600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C</a:t>
            </a:r>
            <a:r>
              <a:rPr lang="en-US" sz="1000" dirty="0" err="1" smtClean="0">
                <a:solidFill>
                  <a:srgbClr val="FF0000"/>
                </a:solidFill>
              </a:rPr>
              <a:t>det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65" name="Straight Connector 132"/>
          <p:cNvCxnSpPr/>
          <p:nvPr/>
        </p:nvCxnSpPr>
        <p:spPr>
          <a:xfrm>
            <a:off x="3810000" y="3276600"/>
            <a:ext cx="2743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133"/>
          <p:cNvCxnSpPr/>
          <p:nvPr/>
        </p:nvCxnSpPr>
        <p:spPr>
          <a:xfrm>
            <a:off x="3810000" y="3352800"/>
            <a:ext cx="2743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134"/>
          <p:cNvCxnSpPr/>
          <p:nvPr/>
        </p:nvCxnSpPr>
        <p:spPr>
          <a:xfrm rot="5400000">
            <a:off x="3543300" y="2857500"/>
            <a:ext cx="838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136"/>
          <p:cNvCxnSpPr/>
          <p:nvPr/>
        </p:nvCxnSpPr>
        <p:spPr>
          <a:xfrm rot="5400000">
            <a:off x="3733800" y="3581400"/>
            <a:ext cx="457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138"/>
          <p:cNvCxnSpPr/>
          <p:nvPr/>
        </p:nvCxnSpPr>
        <p:spPr>
          <a:xfrm>
            <a:off x="3810000" y="3810000"/>
            <a:ext cx="2743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139"/>
          <p:cNvCxnSpPr/>
          <p:nvPr/>
        </p:nvCxnSpPr>
        <p:spPr>
          <a:xfrm>
            <a:off x="3886200" y="3886200"/>
            <a:ext cx="152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140"/>
          <p:cNvCxnSpPr/>
          <p:nvPr/>
        </p:nvCxnSpPr>
        <p:spPr>
          <a:xfrm>
            <a:off x="3962400" y="3962400"/>
            <a:ext cx="4572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3200400" y="31242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10nF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249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Update of Prototype AT-TPC</vt:lpstr>
      <vt:lpstr>Negative cross talk</vt:lpstr>
      <vt:lpstr>What solutions to reduce the negative cross talk</vt:lpstr>
      <vt:lpstr>The Pre-Amplifier before any changes</vt:lpstr>
      <vt:lpstr>The Pre-Amplifier before any changes</vt:lpstr>
      <vt:lpstr>Reduce the total impedance of the PA</vt:lpstr>
      <vt:lpstr>Increase the total capacitance between the mesh and the pads</vt:lpstr>
      <vt:lpstr>Both: we have to try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AT-TPC</dc:title>
  <dc:creator>Claire</dc:creator>
  <cp:lastModifiedBy>HEWKO</cp:lastModifiedBy>
  <cp:revision>1326</cp:revision>
  <dcterms:created xsi:type="dcterms:W3CDTF">2006-08-16T00:00:00Z</dcterms:created>
  <dcterms:modified xsi:type="dcterms:W3CDTF">2010-05-20T13:18:20Z</dcterms:modified>
</cp:coreProperties>
</file>