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67" r:id="rId4"/>
    <p:sldId id="259" r:id="rId5"/>
    <p:sldId id="263" r:id="rId6"/>
    <p:sldId id="264" r:id="rId7"/>
    <p:sldId id="265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82" autoAdjust="0"/>
  </p:normalViewPr>
  <p:slideViewPr>
    <p:cSldViewPr>
      <p:cViewPr>
        <p:scale>
          <a:sx n="66" d="100"/>
          <a:sy n="66" d="100"/>
        </p:scale>
        <p:origin x="-55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66583-94A0-414F-B223-DC47CEFE91DC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E4FAC-7CD4-4F62-85BB-439605D6A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5625"/>
            <a:ext cx="7772400" cy="1470025"/>
          </a:xfrm>
        </p:spPr>
        <p:txBody>
          <a:bodyPr/>
          <a:lstStyle/>
          <a:p>
            <a:r>
              <a:rPr lang="en-US" dirty="0" smtClean="0"/>
              <a:t>Update of Prototype AT-TPC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68580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May 6, 2010</a:t>
            </a:r>
          </a:p>
          <a:p>
            <a:r>
              <a:rPr lang="en-US" dirty="0" smtClean="0"/>
              <a:t>Weekly meeting</a:t>
            </a:r>
          </a:p>
          <a:p>
            <a:r>
              <a:rPr lang="en-US" dirty="0" smtClean="0"/>
              <a:t> Daisuke Suzuki, NSCL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Test room update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09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Completed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Construction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Clean room certification (class 1,000)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9718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To do</a:t>
            </a:r>
          </a:p>
          <a:p>
            <a:r>
              <a:rPr lang="en-US" sz="2400" i="1" dirty="0" smtClean="0"/>
              <a:t>Utilities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Gas bottle stand installation   (10 min job)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Ethernet   (Office, clean DAQ, control requested)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Clean AC supply, clean DAQ network   (2~3 months)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2400" dirty="0" smtClean="0"/>
              <a:t> Entrance space   (work order needed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04800" y="1752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On-going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Pump exhaust </a:t>
            </a:r>
            <a:r>
              <a:rPr lang="en-US" sz="2400" dirty="0" smtClean="0"/>
              <a:t>connection</a:t>
            </a: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 Room key -&gt; NSCL standard UB-4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2578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/>
            <a:r>
              <a:rPr lang="en-US" sz="2400" i="1" dirty="0" smtClean="0"/>
              <a:t>Accessories</a:t>
            </a:r>
            <a:endParaRPr lang="en-US" sz="2400" dirty="0" smtClean="0"/>
          </a:p>
          <a:p>
            <a:pPr marL="115888" indent="-115888">
              <a:buFont typeface="Arial" pitchFamily="34" charset="0"/>
              <a:buChar char="•"/>
            </a:pPr>
            <a:r>
              <a:rPr lang="en-US" sz="2400" dirty="0" smtClean="0"/>
              <a:t> Clean room cloths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2400" dirty="0" smtClean="0"/>
              <a:t> Stool, chair -&gt; MSU surplus, local warehouse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866" y="944880"/>
            <a:ext cx="6566534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64"/>
          <p:cNvSpPr/>
          <p:nvPr/>
        </p:nvSpPr>
        <p:spPr>
          <a:xfrm>
            <a:off x="1843548" y="4205748"/>
            <a:ext cx="9144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Layout plan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1203960"/>
            <a:ext cx="548640" cy="54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Cabinet 2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1982725" y="4037076"/>
            <a:ext cx="1033272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Desk 02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43400" y="1143000"/>
            <a:ext cx="722376" cy="16459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Desk 01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493487" y="6324600"/>
            <a:ext cx="210312" cy="2103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88687" y="6324600"/>
            <a:ext cx="210312" cy="2103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33601" y="5599176"/>
            <a:ext cx="548640" cy="4206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16200000">
            <a:off x="2238757" y="4924044"/>
            <a:ext cx="502920" cy="713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Rack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5562600"/>
            <a:ext cx="105990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Gas handler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" y="6172200"/>
            <a:ext cx="93551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Gas bottle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304800" y="990600"/>
            <a:ext cx="685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Desk 04</a:t>
            </a:r>
            <a:endParaRPr lang="en-US" sz="1400" dirty="0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1907460" y="2286000"/>
            <a:ext cx="21336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48400" y="533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 = 40”/1”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146756" y="4395024"/>
            <a:ext cx="886968" cy="6400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173792" y="4724400"/>
            <a:ext cx="8382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56980" y="6110748"/>
            <a:ext cx="886968" cy="6400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800600" y="4463844"/>
            <a:ext cx="381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10800000">
            <a:off x="4144296" y="3522408"/>
            <a:ext cx="1773936" cy="1773936"/>
          </a:xfrm>
          <a:prstGeom prst="arc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16200000">
            <a:off x="4161504" y="5289756"/>
            <a:ext cx="1773936" cy="1773936"/>
          </a:xfrm>
          <a:prstGeom prst="arc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16200000">
            <a:off x="4557204" y="3851640"/>
            <a:ext cx="1042416" cy="6400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6200000">
            <a:off x="4847352" y="6393277"/>
            <a:ext cx="457200" cy="6400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200400" y="6172200"/>
            <a:ext cx="603504" cy="4114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Tool box</a:t>
            </a:r>
            <a:endParaRPr lang="en-US" sz="1400" dirty="0"/>
          </a:p>
        </p:txBody>
      </p:sp>
      <p:sp>
        <p:nvSpPr>
          <p:cNvPr id="63" name="Rectangle 62"/>
          <p:cNvSpPr/>
          <p:nvPr/>
        </p:nvSpPr>
        <p:spPr>
          <a:xfrm>
            <a:off x="304800" y="1600200"/>
            <a:ext cx="640080" cy="7589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Desk 05</a:t>
            </a:r>
            <a:endParaRPr lang="en-US" sz="1400" dirty="0"/>
          </a:p>
        </p:txBody>
      </p:sp>
      <p:sp>
        <p:nvSpPr>
          <p:cNvPr id="66" name="Rectangle 65"/>
          <p:cNvSpPr/>
          <p:nvPr/>
        </p:nvSpPr>
        <p:spPr>
          <a:xfrm>
            <a:off x="2743200" y="56388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752600" y="882444"/>
            <a:ext cx="3429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895600" y="639096"/>
            <a:ext cx="533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 ft</a:t>
            </a:r>
            <a:endParaRPr lang="en-US" sz="1400" dirty="0"/>
          </a:p>
        </p:txBody>
      </p:sp>
      <p:sp>
        <p:nvSpPr>
          <p:cNvPr id="70" name="Rectangle 69"/>
          <p:cNvSpPr/>
          <p:nvPr/>
        </p:nvSpPr>
        <p:spPr>
          <a:xfrm rot="16200000">
            <a:off x="738648" y="5219700"/>
            <a:ext cx="24384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Utilities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>
            <a:stCxn id="22" idx="3"/>
            <a:endCxn id="17" idx="1"/>
          </p:cNvCxnSpPr>
          <p:nvPr/>
        </p:nvCxnSpPr>
        <p:spPr>
          <a:xfrm>
            <a:off x="1288506" y="5716489"/>
            <a:ext cx="845095" cy="92999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2"/>
            <a:endCxn id="26" idx="3"/>
          </p:cNvCxnSpPr>
          <p:nvPr/>
        </p:nvCxnSpPr>
        <p:spPr>
          <a:xfrm rot="10800000">
            <a:off x="1240313" y="6326090"/>
            <a:ext cx="948374" cy="10366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667000" y="3505200"/>
            <a:ext cx="2362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709652" y="3367548"/>
            <a:ext cx="304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86200" y="3367548"/>
            <a:ext cx="1124712" cy="713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Desk 03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166852" y="3581400"/>
            <a:ext cx="39574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4647406" y="3886200"/>
            <a:ext cx="1067594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81600" y="3733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45.5”</a:t>
            </a:r>
            <a:endParaRPr lang="en-US" sz="1400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4290457" y="5295995"/>
            <a:ext cx="1783080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81600" y="51024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77.5”</a:t>
            </a:r>
            <a:endParaRPr lang="en-US" sz="1400" dirty="0"/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4953397" y="6400403"/>
            <a:ext cx="457200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181600" y="6248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17”</a:t>
            </a:r>
            <a:endParaRPr lang="en-US" sz="1400" dirty="0"/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4236323" y="2239883"/>
            <a:ext cx="2194560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334000" y="1905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97”</a:t>
            </a:r>
            <a:endParaRPr lang="en-US" sz="1400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782096" y="3795252"/>
            <a:ext cx="32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752600" y="3505200"/>
            <a:ext cx="457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12”</a:t>
            </a:r>
            <a:endParaRPr lang="en-US" sz="1400" dirty="0"/>
          </a:p>
        </p:txBody>
      </p:sp>
      <p:cxnSp>
        <p:nvCxnSpPr>
          <p:cNvPr id="67" name="Straight Arrow Connector 66"/>
          <p:cNvCxnSpPr/>
          <p:nvPr/>
        </p:nvCxnSpPr>
        <p:spPr>
          <a:xfrm rot="5400000">
            <a:off x="129937" y="5236019"/>
            <a:ext cx="2788920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38200" y="4114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118.5”</a:t>
            </a:r>
            <a:endParaRPr lang="en-US" sz="1400" dirty="0"/>
          </a:p>
        </p:txBody>
      </p:sp>
      <p:cxnSp>
        <p:nvCxnSpPr>
          <p:cNvPr id="74" name="Straight Arrow Connector 73"/>
          <p:cNvCxnSpPr/>
          <p:nvPr/>
        </p:nvCxnSpPr>
        <p:spPr>
          <a:xfrm rot="5400000">
            <a:off x="1272937" y="3603863"/>
            <a:ext cx="502920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62000" y="3429001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21.5”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1752600" y="28956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21”1/4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1767348" y="3247104"/>
            <a:ext cx="36576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114800" y="29718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47”3/4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3947652" y="3260264"/>
            <a:ext cx="109728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\\intranet.nscl.msu.edu\files\user\suzuki\My Documents\at-tpc\test_room\CIMG1723.JPG"/>
          <p:cNvPicPr>
            <a:picLocks noChangeAspect="1" noChangeArrowheads="1"/>
          </p:cNvPicPr>
          <p:nvPr/>
        </p:nvPicPr>
        <p:blipFill>
          <a:blip r:embed="rId3" cstate="screen">
            <a:lum bright="20000"/>
          </a:blip>
          <a:srcRect/>
          <a:stretch>
            <a:fillRect/>
          </a:stretch>
        </p:blipFill>
        <p:spPr bwMode="auto">
          <a:xfrm>
            <a:off x="7412515" y="4114800"/>
            <a:ext cx="157908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2" descr="\\intranet.nscl.msu.edu\files\user\suzuki\My Documents\at-tpc\test_room\CIMG17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67600" y="5373967"/>
            <a:ext cx="1447800" cy="1407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 descr="\\intranet.nscl.msu.edu\files\user\suzuki\My Documents\at-tpc\test_room\CIMG1719.JPG"/>
          <p:cNvPicPr>
            <a:picLocks noChangeAspect="1" noChangeArrowheads="1"/>
          </p:cNvPicPr>
          <p:nvPr/>
        </p:nvPicPr>
        <p:blipFill>
          <a:blip r:embed="rId5" cstate="screen">
            <a:lum bright="20000"/>
          </a:blip>
          <a:srcRect/>
          <a:stretch>
            <a:fillRect/>
          </a:stretch>
        </p:blipFill>
        <p:spPr bwMode="auto">
          <a:xfrm>
            <a:off x="7086600" y="1371600"/>
            <a:ext cx="184982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Test at the test bench; setup</a:t>
            </a:r>
            <a:endParaRPr lang="en-US" sz="4000" dirty="0"/>
          </a:p>
        </p:txBody>
      </p:sp>
      <p:pic>
        <p:nvPicPr>
          <p:cNvPr id="7" name="Picture 6" descr="CIMG167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219200"/>
            <a:ext cx="3203785" cy="3352800"/>
          </a:xfrm>
          <a:prstGeom prst="rect">
            <a:avLst/>
          </a:prstGeom>
        </p:spPr>
      </p:pic>
      <p:pic>
        <p:nvPicPr>
          <p:cNvPr id="10" name="Picture 2" descr="\\intranet.nscl.msu.edu\files\user\suzuki\My Documents\atris\sap(2009-11-09)\presentation\CIMG1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0"/>
            <a:ext cx="1872827" cy="2133600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133600" y="4648200"/>
            <a:ext cx="1219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dirty="0" smtClean="0"/>
              <a:t>10 x 10 cm</a:t>
            </a:r>
            <a:r>
              <a:rPr lang="en-US" sz="1600" baseline="30000" dirty="0" smtClean="0"/>
              <a:t>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w/ 17 strips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 +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(10%) 1 atm, </a:t>
            </a:r>
            <a:r>
              <a:rPr lang="en-US" sz="2400" baseline="30000" dirty="0" smtClean="0"/>
              <a:t>241</a:t>
            </a:r>
            <a:r>
              <a:rPr lang="en-US" sz="2400" dirty="0" smtClean="0"/>
              <a:t>Am</a:t>
            </a:r>
          </a:p>
        </p:txBody>
      </p:sp>
      <p:pic>
        <p:nvPicPr>
          <p:cNvPr id="1026" name="Picture 2" descr="C:\Documents and Settings\suzuki\Desktop\Pictures\test_chamber_interior_2010-apr\SDC10850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3505200" y="1219200"/>
            <a:ext cx="5486400" cy="4114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543800" y="2819400"/>
            <a:ext cx="9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Cathode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31242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α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96000" y="3276600"/>
            <a:ext cx="2133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New adopter board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85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Mesh signal amplitude was very small.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 smtClean="0"/>
              <a:t>adopter board and the T2K was </a:t>
            </a:r>
            <a:r>
              <a:rPr lang="en-US" sz="2400" dirty="0" smtClean="0"/>
              <a:t>not fully connected.</a:t>
            </a:r>
            <a:r>
              <a:rPr lang="en-US" sz="2400" dirty="0" smtClean="0"/>
              <a:t> </a:t>
            </a:r>
            <a:r>
              <a:rPr lang="en-US" sz="2400" dirty="0" smtClean="0"/>
              <a:t>The anode pads floated. 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2400" dirty="0" smtClean="0"/>
              <a:t> Part of the PCB was cut off to improve the connection.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20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</a:t>
            </a:r>
            <a:r>
              <a:rPr lang="en-US" sz="2400" baseline="-25000" dirty="0" err="1" smtClean="0"/>
              <a:t>mesh</a:t>
            </a:r>
            <a:r>
              <a:rPr lang="en-US" sz="2400" dirty="0" smtClean="0"/>
              <a:t> = -350 V,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cathode</a:t>
            </a:r>
            <a:r>
              <a:rPr lang="en-US" sz="2400" dirty="0" smtClean="0"/>
              <a:t> = - 1~2 </a:t>
            </a:r>
            <a:r>
              <a:rPr lang="en-US" sz="2400" dirty="0" smtClean="0"/>
              <a:t>kV;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mesh</a:t>
            </a:r>
            <a:r>
              <a:rPr lang="en-US" sz="2400" dirty="0" smtClean="0"/>
              <a:t> </a:t>
            </a:r>
            <a:r>
              <a:rPr lang="en-US" sz="2400" dirty="0" smtClean="0"/>
              <a:t>= - 60 mV (old) &lt;-&gt; -50 mV (new)</a:t>
            </a:r>
          </a:p>
        </p:txBody>
      </p:sp>
      <p:pic>
        <p:nvPicPr>
          <p:cNvPr id="2050" name="Picture 2" descr="C:\Documents and Settings\suzuki\Desktop\Pictures\CIMG179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48883" y="5257800"/>
            <a:ext cx="3788228" cy="1524000"/>
          </a:xfrm>
          <a:prstGeom prst="rect">
            <a:avLst/>
          </a:prstGeom>
          <a:noFill/>
        </p:spPr>
      </p:pic>
      <p:pic>
        <p:nvPicPr>
          <p:cNvPr id="2051" name="Picture 3" descr="C:\Documents and Settings\suzuki\Desktop\Pictures\CIMG1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733800"/>
            <a:ext cx="1387929" cy="152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743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Measured the resistance from the adopter input to the T2K ground</a:t>
            </a:r>
          </a:p>
          <a:p>
            <a:r>
              <a:rPr lang="en-US" sz="2400" dirty="0" smtClean="0"/>
              <a:t>   Old 100 M</a:t>
            </a:r>
            <a:r>
              <a:rPr lang="el-GR" sz="2400" dirty="0" smtClean="0"/>
              <a:t> Ω</a:t>
            </a:r>
            <a:r>
              <a:rPr lang="en-US" sz="2400" dirty="0" smtClean="0"/>
              <a:t>  &lt;-&gt; New &gt; 1 G</a:t>
            </a:r>
            <a:r>
              <a:rPr lang="el-GR" sz="2400" dirty="0" smtClean="0"/>
              <a:t>Ω</a:t>
            </a: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6394" y="3657600"/>
            <a:ext cx="45076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820228" y="4357914"/>
            <a:ext cx="381000" cy="228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3733800"/>
            <a:ext cx="60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49283" y="4876800"/>
            <a:ext cx="61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10200" y="396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Adopter</a:t>
            </a:r>
            <a:endParaRPr lang="en-US" dirty="0"/>
          </a:p>
        </p:txBody>
      </p:sp>
      <p:cxnSp>
        <p:nvCxnSpPr>
          <p:cNvPr id="20" name="Shape 19"/>
          <p:cNvCxnSpPr>
            <a:stCxn id="12" idx="1"/>
          </p:cNvCxnSpPr>
          <p:nvPr/>
        </p:nvCxnSpPr>
        <p:spPr>
          <a:xfrm rot="10800000" flipH="1" flipV="1">
            <a:off x="5820228" y="4472214"/>
            <a:ext cx="809172" cy="1852386"/>
          </a:xfrm>
          <a:prstGeom prst="bentConnector4">
            <a:avLst>
              <a:gd name="adj1" fmla="val 99103"/>
              <a:gd name="adj2" fmla="val 53085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715000" y="4572000"/>
            <a:ext cx="914400" cy="5334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Negative cross talk</a:t>
            </a:r>
            <a:endParaRPr lang="en-US" sz="4000" dirty="0"/>
          </a:p>
        </p:txBody>
      </p:sp>
      <p:pic>
        <p:nvPicPr>
          <p:cNvPr id="3075" name="Picture 3" descr="\\intranet.nscl.msu.edu\files\user\suzuki\My Documents\at-tpc\prototype\meeting\2010-04-22\waveform1.png"/>
          <p:cNvPicPr>
            <a:picLocks noChangeAspect="1" noChangeArrowheads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 bwMode="auto">
          <a:xfrm>
            <a:off x="3169920" y="838200"/>
            <a:ext cx="3383280" cy="2105152"/>
          </a:xfrm>
          <a:prstGeom prst="rect">
            <a:avLst/>
          </a:prstGeom>
          <a:noFill/>
        </p:spPr>
      </p:pic>
      <p:pic>
        <p:nvPicPr>
          <p:cNvPr id="3076" name="Picture 4" descr="\\intranet.nscl.msu.edu\files\user\suzuki\My Documents\at-tpc\prototype\meeting\2010-04-22\waveform2.png"/>
          <p:cNvPicPr>
            <a:picLocks noChangeAspect="1" noChangeArrowheads="1"/>
          </p:cNvPicPr>
          <p:nvPr/>
        </p:nvPicPr>
        <p:blipFill>
          <a:blip r:embed="rId3" cstate="print"/>
          <a:srcRect l="15806" b="9677"/>
          <a:stretch>
            <a:fillRect/>
          </a:stretch>
        </p:blipFill>
        <p:spPr bwMode="auto">
          <a:xfrm>
            <a:off x="6400799" y="838200"/>
            <a:ext cx="2834640" cy="2128695"/>
          </a:xfrm>
          <a:prstGeom prst="rect">
            <a:avLst/>
          </a:prstGeom>
          <a:noFill/>
        </p:spPr>
      </p:pic>
      <p:pic>
        <p:nvPicPr>
          <p:cNvPr id="3077" name="Picture 5" descr="\\intranet.nscl.msu.edu\files\user\suzuki\My Documents\at-tpc\prototype\meeting\2010-04-22\waveform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8629" y="2819400"/>
            <a:ext cx="3374571" cy="2362200"/>
          </a:xfrm>
          <a:prstGeom prst="rect">
            <a:avLst/>
          </a:prstGeom>
          <a:noFill/>
        </p:spPr>
      </p:pic>
      <p:pic>
        <p:nvPicPr>
          <p:cNvPr id="3078" name="Picture 6" descr="\\intranet.nscl.msu.edu\files\user\suzuki\My Documents\at-tpc\prototype\meeting\2010-04-22\waveform4.png"/>
          <p:cNvPicPr>
            <a:picLocks noChangeAspect="1" noChangeArrowheads="1"/>
          </p:cNvPicPr>
          <p:nvPr/>
        </p:nvPicPr>
        <p:blipFill>
          <a:blip r:embed="rId5" cstate="print"/>
          <a:srcRect l="15806"/>
          <a:stretch>
            <a:fillRect/>
          </a:stretch>
        </p:blipFill>
        <p:spPr bwMode="auto">
          <a:xfrm>
            <a:off x="6400800" y="2819400"/>
            <a:ext cx="2841171" cy="2362200"/>
          </a:xfrm>
          <a:prstGeom prst="rect">
            <a:avLst/>
          </a:prstGeom>
          <a:noFill/>
        </p:spPr>
      </p:pic>
      <p:pic>
        <p:nvPicPr>
          <p:cNvPr id="3074" name="Picture 2" descr="E:\Screenshot-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1219200"/>
            <a:ext cx="3230881" cy="2133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914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Run 202 He+CO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(30%) 1 atm, </a:t>
            </a:r>
            <a:r>
              <a:rPr lang="en-US" sz="1600" baseline="30000" dirty="0" smtClean="0"/>
              <a:t>241</a:t>
            </a:r>
            <a:r>
              <a:rPr lang="en-US" sz="1600" dirty="0" smtClean="0"/>
              <a:t>Am</a:t>
            </a:r>
          </a:p>
          <a:p>
            <a:r>
              <a:rPr lang="en-US" sz="1600" dirty="0" smtClean="0"/>
              <a:t>Event 3</a:t>
            </a:r>
          </a:p>
        </p:txBody>
      </p:sp>
      <p:sp>
        <p:nvSpPr>
          <p:cNvPr id="13" name="TextBox 12"/>
          <p:cNvSpPr txBox="1"/>
          <p:nvPr/>
        </p:nvSpPr>
        <p:spPr>
          <a:xfrm rot="18328466">
            <a:off x="2409875" y="2865967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 bin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 rot="530596">
            <a:off x="475600" y="3146260"/>
            <a:ext cx="1282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ASIC Channel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9600" y="21336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7552" y="1838980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accent6"/>
                </a:solidFill>
              </a:rPr>
              <a:t>α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5334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Cross talk signal with negative polarity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Almost identical amplitude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40331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>
          <a:xfrm>
            <a:off x="4291498" y="1676400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0.1 mm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Measure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0292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2400" dirty="0" smtClean="0"/>
              <a:t> High segmentation</a:t>
            </a:r>
          </a:p>
          <a:p>
            <a:pPr marL="115888" indent="-115888"/>
            <a:r>
              <a:rPr lang="en-US" sz="2400" dirty="0" smtClean="0"/>
              <a:t>   -&gt; Low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pad</a:t>
            </a:r>
            <a:r>
              <a:rPr lang="en-US" sz="2400" dirty="0" smtClean="0"/>
              <a:t>/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tot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Put </a:t>
            </a:r>
            <a:r>
              <a:rPr lang="en-US" sz="2400" dirty="0" smtClean="0"/>
              <a:t>a capacitor between the mesh and the ground</a:t>
            </a:r>
          </a:p>
          <a:p>
            <a:r>
              <a:rPr lang="en-US" sz="2400" dirty="0" smtClean="0"/>
              <a:t>   &lt;-&gt; Damage risk during discharge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41910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2000" dirty="0" smtClean="0"/>
              <a:t>Capacitive coupling among the anode pads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Amplitude ~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pad</a:t>
            </a:r>
            <a:r>
              <a:rPr lang="en-US" sz="2000" dirty="0" smtClean="0"/>
              <a:t>/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tot</a:t>
            </a:r>
            <a:endParaRPr lang="en-US" sz="20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5715000" y="6248400"/>
            <a:ext cx="2834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 TPC NIM A499, 659 (2003)</a:t>
            </a:r>
            <a:endParaRPr lang="en-US" sz="1600" baseline="-25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105400" y="1575137"/>
            <a:ext cx="3276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242560" y="1666577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12080" y="17710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12080" y="18472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242560" y="1938719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05400" y="2032337"/>
            <a:ext cx="457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775960" y="1666577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45480" y="17710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45480" y="18472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5775960" y="1938719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38800" y="2032337"/>
            <a:ext cx="457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309360" y="1666577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278880" y="17710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278880" y="18472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6309360" y="1938719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172200" y="2032337"/>
            <a:ext cx="457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842760" y="1666577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812280" y="17710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12280" y="18472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6842760" y="1938719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705600" y="2032337"/>
            <a:ext cx="457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7376160" y="1666577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345680" y="17710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345680" y="18472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7376160" y="1938719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239000" y="2032337"/>
            <a:ext cx="457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7909560" y="1666577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879080" y="17710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879080" y="18472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7909560" y="1938719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772400" y="2032337"/>
            <a:ext cx="457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806018" y="2590800"/>
            <a:ext cx="4337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Pads are coupled by the mesh. </a:t>
            </a:r>
          </a:p>
          <a:p>
            <a:pPr marL="115888" indent="-115888"/>
            <a:r>
              <a:rPr lang="en-US" sz="2000" dirty="0" smtClean="0"/>
              <a:t>  -&gt;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pad</a:t>
            </a:r>
            <a:r>
              <a:rPr lang="en-US" sz="2000" dirty="0" smtClean="0"/>
              <a:t> is independent </a:t>
            </a:r>
            <a:r>
              <a:rPr lang="en-US" sz="2000" dirty="0" smtClean="0"/>
              <a:t>on </a:t>
            </a:r>
            <a:r>
              <a:rPr lang="en-US" sz="2000" dirty="0" smtClean="0"/>
              <a:t>the distance between the associated </a:t>
            </a:r>
            <a:r>
              <a:rPr lang="en-US" sz="2000" dirty="0" smtClean="0"/>
              <a:t>pads</a:t>
            </a:r>
            <a:endParaRPr lang="en-US" sz="2000" dirty="0" smtClean="0"/>
          </a:p>
        </p:txBody>
      </p:sp>
      <p:sp>
        <p:nvSpPr>
          <p:cNvPr id="63" name="Oval 62"/>
          <p:cNvSpPr/>
          <p:nvPr/>
        </p:nvSpPr>
        <p:spPr>
          <a:xfrm>
            <a:off x="3124200" y="3124200"/>
            <a:ext cx="914400" cy="9144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28600" y="838200"/>
            <a:ext cx="12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 plane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953000" y="914400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Micromegas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7772400" y="121920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mesh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8229600" y="18288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pad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057400" y="838200"/>
            <a:ext cx="2193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F. </a:t>
            </a:r>
            <a:r>
              <a:rPr lang="en-US" sz="1400" dirty="0" err="1" smtClean="0"/>
              <a:t>Sauli</a:t>
            </a:r>
            <a:r>
              <a:rPr lang="en-US" sz="1400" dirty="0" smtClean="0"/>
              <a:t>, CERN/94-195, 1994</a:t>
            </a:r>
            <a:endParaRPr lang="en-US" sz="1400" dirty="0"/>
          </a:p>
        </p:txBody>
      </p:sp>
      <p:cxnSp>
        <p:nvCxnSpPr>
          <p:cNvPr id="68" name="Straight Arrow Connector 67"/>
          <p:cNvCxnSpPr/>
          <p:nvPr/>
        </p:nvCxnSpPr>
        <p:spPr>
          <a:xfrm rot="5400000">
            <a:off x="4724400" y="1828800"/>
            <a:ext cx="457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334000" y="2209800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 mm</a:t>
            </a:r>
            <a:endParaRPr lang="en-US" sz="1400" dirty="0"/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5486400" y="2133600"/>
            <a:ext cx="22780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Result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04800" y="965537"/>
            <a:ext cx="3276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41960" y="1056977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1480" y="11614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480" y="12376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41960" y="1329119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" y="1422737"/>
            <a:ext cx="457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975360" y="1056977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44880" y="11614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44880" y="12376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975360" y="1329119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38200" y="1422737"/>
            <a:ext cx="457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508760" y="1056977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478280" y="11614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478280" y="12376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1508760" y="1329119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371600" y="1422737"/>
            <a:ext cx="457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042160" y="1056977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011680" y="11614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011680" y="12376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042160" y="1329119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905000" y="1422737"/>
            <a:ext cx="457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2575560" y="1056977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45080" y="11614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45080" y="12376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75560" y="1329119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38400" y="1422737"/>
            <a:ext cx="457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3108960" y="1056977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078480" y="11614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078480" y="12376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3108960" y="1329119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971800" y="1422737"/>
            <a:ext cx="457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971800" y="60960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mesh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04800" y="1575137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pad</a:t>
            </a:r>
            <a:endParaRPr lang="en-US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3749766" y="11614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749766" y="1237679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3780246" y="1329119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733800" y="1422737"/>
            <a:ext cx="274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783150" y="1498937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33952" y="1575137"/>
            <a:ext cx="91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3794760" y="1056977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>
            <a:off x="3581400" y="965537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038600" y="1053405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add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228600" y="22098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add</a:t>
            </a:r>
            <a:r>
              <a:rPr lang="en-US" dirty="0" smtClean="0"/>
              <a:t> = 0</a:t>
            </a:r>
            <a:endParaRPr lang="en-US" baseline="-25000" dirty="0"/>
          </a:p>
        </p:txBody>
      </p:sp>
      <p:pic>
        <p:nvPicPr>
          <p:cNvPr id="2050" name="Picture 2" descr="C:\Documents and Settings\suzuki\Desktop\Pictures\test_2010-5-5\he_co2_30_hv_400.bmp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295400" y="1905000"/>
            <a:ext cx="5029200" cy="2286000"/>
          </a:xfrm>
          <a:prstGeom prst="rect">
            <a:avLst/>
          </a:prstGeom>
          <a:noFill/>
        </p:spPr>
      </p:pic>
      <p:pic>
        <p:nvPicPr>
          <p:cNvPr id="2051" name="Picture 3" descr="C:\Documents and Settings\suzuki\Desktop\Pictures\test_2010-5-5\he_co2_30_hv_400_wc2nF.bmp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295400" y="4267199"/>
            <a:ext cx="5029200" cy="2321169"/>
          </a:xfrm>
          <a:prstGeom prst="rect">
            <a:avLst/>
          </a:prstGeom>
          <a:noFill/>
        </p:spPr>
      </p:pic>
      <p:sp>
        <p:nvSpPr>
          <p:cNvPr id="86" name="TextBox 85"/>
          <p:cNvSpPr txBox="1"/>
          <p:nvPr/>
        </p:nvSpPr>
        <p:spPr>
          <a:xfrm>
            <a:off x="0" y="487680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add</a:t>
            </a:r>
            <a:r>
              <a:rPr lang="en-US" dirty="0" smtClean="0"/>
              <a:t> = 2 </a:t>
            </a:r>
            <a:r>
              <a:rPr lang="en-US" dirty="0" err="1" smtClean="0"/>
              <a:t>nF</a:t>
            </a:r>
            <a:endParaRPr lang="en-US" baseline="-25000" dirty="0"/>
          </a:p>
        </p:txBody>
      </p:sp>
      <p:sp>
        <p:nvSpPr>
          <p:cNvPr id="87" name="TextBox 86"/>
          <p:cNvSpPr txBox="1"/>
          <p:nvPr/>
        </p:nvSpPr>
        <p:spPr>
          <a:xfrm>
            <a:off x="6629400" y="5105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negative pulse amplitude reduced by factor of ~3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661341" y="838200"/>
            <a:ext cx="3482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c.f.  Measured capacitance of </a:t>
            </a:r>
            <a:r>
              <a:rPr lang="en-US" sz="2000" dirty="0" err="1" smtClean="0"/>
              <a:t>Micromegas</a:t>
            </a:r>
            <a:r>
              <a:rPr lang="en-US" sz="2000" dirty="0" smtClean="0"/>
              <a:t>  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tot</a:t>
            </a:r>
            <a:r>
              <a:rPr lang="en-US" sz="2000" dirty="0" smtClean="0"/>
              <a:t> = 1.1~1.4 </a:t>
            </a:r>
            <a:r>
              <a:rPr lang="en-US" sz="2000" dirty="0" err="1" smtClean="0"/>
              <a:t>nF</a:t>
            </a:r>
            <a:r>
              <a:rPr lang="en-US" sz="2000" dirty="0" smtClean="0"/>
              <a:t> </a:t>
            </a:r>
            <a:endParaRPr lang="en-US" sz="2000" baseline="-25000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7000</TotalTime>
  <Words>407</Words>
  <Application>Microsoft Office PowerPoint</Application>
  <PresentationFormat>On-screen Show (4:3)</PresentationFormat>
  <Paragraphs>93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Update of Prototype AT-TPC</vt:lpstr>
      <vt:lpstr>Test room update</vt:lpstr>
      <vt:lpstr>Layout plan</vt:lpstr>
      <vt:lpstr>Test at the test bench; setup</vt:lpstr>
      <vt:lpstr>New adopter board</vt:lpstr>
      <vt:lpstr>Negative cross talk</vt:lpstr>
      <vt:lpstr>Measure</vt:lpstr>
      <vt:lpstr>Result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AT-TPC</dc:title>
  <dc:creator/>
  <cp:lastModifiedBy>suzuki</cp:lastModifiedBy>
  <cp:revision>1265</cp:revision>
  <dcterms:created xsi:type="dcterms:W3CDTF">2006-08-16T00:00:00Z</dcterms:created>
  <dcterms:modified xsi:type="dcterms:W3CDTF">2010-05-06T12:38:39Z</dcterms:modified>
</cp:coreProperties>
</file>