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62" r:id="rId3"/>
    <p:sldId id="257" r:id="rId4"/>
    <p:sldId id="263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6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85584-262E-4B1A-A8DE-B62D99B9316A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484E5-CCE7-40CB-9F51-E2AC7625CB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7B8F-92DF-4A45-9920-D91C36F20DCB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F3B5-E6C8-4D12-B378-AEC130AF6B7F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F7DE-4065-4CFC-B1AB-EC23BA0D9874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E83F-0EE4-4B70-816B-BF18A45D2525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ECB6E-C7E1-4DBE-A7AB-0CF57C76F9C2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32EA-5BE7-4E7E-B6A7-B12BAD734EBF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9A0B-13AC-416D-9CD0-16195FBFAB64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ACAF-525B-46C5-9D1E-C0C7DFED288A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17FF-77A7-41F8-8CD2-933A6B98B007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B5649-5921-4790-9A43-6E9DD9D69498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86E8-373A-4B04-8E98-449A6B3C4A86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3E91-FCBC-4F81-BAE1-3FD5DFAE05C2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03208-900E-43DE-85C3-D196034F6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438400"/>
            <a:ext cx="601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+mj-lt"/>
              </a:rPr>
              <a:t>Discussion </a:t>
            </a:r>
            <a:r>
              <a:rPr lang="en-US" sz="4400" dirty="0">
                <a:latin typeface="+mj-lt"/>
              </a:rPr>
              <a:t>about a laser calibration 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06 May 2010, AT-TPC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8400" y="9906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Laser calibration : why?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2413338"/>
            <a:ext cx="403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 </a:t>
            </a:r>
            <a:r>
              <a:rPr lang="en-US" sz="2400" u="sng" dirty="0" smtClean="0"/>
              <a:t>Monitor the drift velocity</a:t>
            </a:r>
          </a:p>
          <a:p>
            <a:pPr>
              <a:buFont typeface="Arial" pitchFamily="34" charset="0"/>
              <a:buChar char="•"/>
            </a:pPr>
            <a:endParaRPr lang="en-US" sz="2400" u="sng" dirty="0"/>
          </a:p>
          <a:p>
            <a:endParaRPr lang="en-US" sz="2400" u="sng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 Check the electrodes/pads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 Calibrate the pads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l="13962" t="8636" r="19023" b="44940"/>
          <a:stretch>
            <a:fillRect/>
          </a:stretch>
        </p:blipFill>
        <p:spPr bwMode="auto">
          <a:xfrm>
            <a:off x="990600" y="1981200"/>
            <a:ext cx="5257800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08725" y="2012950"/>
            <a:ext cx="236366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  Laser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mirrors and optical </a:t>
            </a:r>
          </a:p>
          <a:p>
            <a:r>
              <a:rPr lang="en-US" dirty="0" smtClean="0"/>
              <a:t>elements </a:t>
            </a:r>
            <a:r>
              <a:rPr lang="en-US" dirty="0"/>
              <a:t>are fixed </a:t>
            </a:r>
          </a:p>
          <a:p>
            <a:r>
              <a:rPr lang="en-US" dirty="0" smtClean="0"/>
              <a:t>except </a:t>
            </a:r>
            <a:r>
              <a:rPr lang="en-US" dirty="0"/>
              <a:t>for a </a:t>
            </a:r>
            <a:r>
              <a:rPr lang="en-US" dirty="0" smtClean="0"/>
              <a:t>single</a:t>
            </a:r>
          </a:p>
          <a:p>
            <a:r>
              <a:rPr lang="en-US" dirty="0" smtClean="0"/>
              <a:t>programmable rotating</a:t>
            </a:r>
          </a:p>
          <a:p>
            <a:r>
              <a:rPr lang="en-US" dirty="0" smtClean="0"/>
              <a:t>mirror </a:t>
            </a:r>
            <a:r>
              <a:rPr lang="en-US" dirty="0" smtClean="0"/>
              <a:t>at </a:t>
            </a:r>
            <a:r>
              <a:rPr lang="en-US" dirty="0"/>
              <a:t>the center </a:t>
            </a:r>
            <a:r>
              <a:rPr lang="en-US" dirty="0" smtClean="0"/>
              <a:t>of</a:t>
            </a:r>
          </a:p>
          <a:p>
            <a:r>
              <a:rPr lang="en-US" dirty="0" smtClean="0"/>
              <a:t>the </a:t>
            </a:r>
            <a:r>
              <a:rPr lang="en-US" dirty="0"/>
              <a:t>device.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Photodiodes monitor</a:t>
            </a:r>
          </a:p>
          <a:p>
            <a:r>
              <a:rPr lang="en-US" dirty="0"/>
              <a:t>Beam position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H="1">
            <a:off x="3886200" y="2286000"/>
            <a:ext cx="2514600" cy="914400"/>
          </a:xfrm>
          <a:prstGeom prst="line">
            <a:avLst/>
          </a:prstGeom>
          <a:noFill/>
          <a:ln w="34925">
            <a:solidFill>
              <a:schemeClr val="accent6">
                <a:lumMod val="75000"/>
              </a:schemeClr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3505200" y="4114800"/>
            <a:ext cx="2743200" cy="1143000"/>
          </a:xfrm>
          <a:prstGeom prst="line">
            <a:avLst/>
          </a:prstGeom>
          <a:noFill/>
          <a:ln w="34925">
            <a:solidFill>
              <a:schemeClr val="accent6">
                <a:lumMod val="75000"/>
              </a:schemeClr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 flipV="1">
            <a:off x="4267200" y="5334000"/>
            <a:ext cx="2019300" cy="457200"/>
          </a:xfrm>
          <a:prstGeom prst="line">
            <a:avLst/>
          </a:prstGeom>
          <a:noFill/>
          <a:ln w="34925">
            <a:solidFill>
              <a:schemeClr val="accent6">
                <a:lumMod val="75000"/>
              </a:schemeClr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dirty="0"/>
              <a:t>Concept: CERES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Concept: STAR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 t="4849" b="6262"/>
          <a:stretch>
            <a:fillRect/>
          </a:stretch>
        </p:blipFill>
        <p:spPr bwMode="auto">
          <a:xfrm>
            <a:off x="990600" y="1524000"/>
            <a:ext cx="36004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752600"/>
            <a:ext cx="2324100" cy="278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22325" y="5822950"/>
            <a:ext cx="81549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Elaborate optical splitting and reflection system.  Large aperture beam split</a:t>
            </a:r>
          </a:p>
          <a:p>
            <a:r>
              <a:rPr lang="en-US"/>
              <a:t>using small mirrors in beam path.  Mirror bundles split and reflect beams along</a:t>
            </a:r>
          </a:p>
          <a:p>
            <a:r>
              <a:rPr lang="en-US"/>
              <a:t>multiple paths.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08525" y="4756150"/>
            <a:ext cx="4351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Multiple optical elements bring diffraction</a:t>
            </a:r>
          </a:p>
          <a:p>
            <a:r>
              <a:rPr lang="en-US"/>
              <a:t>into consideration. (Airy diffraction.)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324100"/>
            <a:ext cx="7627937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Arrow Connector 34"/>
          <p:cNvCxnSpPr/>
          <p:nvPr/>
        </p:nvCxnSpPr>
        <p:spPr>
          <a:xfrm rot="5400000">
            <a:off x="3448447" y="3867547"/>
            <a:ext cx="3694906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686300" y="1981200"/>
            <a:ext cx="1028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LASER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10800000" flipV="1">
            <a:off x="5372100" y="1626632"/>
            <a:ext cx="1219200" cy="107846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5366266" y="1708666"/>
            <a:ext cx="1307068" cy="11430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91300" y="13335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609600" y="571500"/>
            <a:ext cx="476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monitoring of drift velocity </a:t>
            </a:r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30" name="Rectangle 29"/>
          <p:cNvSpPr/>
          <p:nvPr/>
        </p:nvSpPr>
        <p:spPr>
          <a:xfrm>
            <a:off x="5219700" y="2895600"/>
            <a:ext cx="1524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219700" y="2743200"/>
            <a:ext cx="1524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4381500" y="3543300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4381500" y="4076700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4381501" y="4610100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4381501" y="5103811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95800" y="3212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82307"/>
            <a:ext cx="8686800" cy="434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15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monitoring of drift velocity </a:t>
            </a:r>
            <a:r>
              <a:rPr lang="en-US" sz="2400" b="1" dirty="0" smtClean="0"/>
              <a:t>2 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7700" y="9525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Based on </a:t>
            </a:r>
            <a:r>
              <a:rPr lang="en-US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NIM  A  581 (2007) 258-260</a:t>
            </a:r>
            <a:endParaRPr lang="en-US" sz="14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8" y="2505075"/>
            <a:ext cx="7627937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19800" y="3405187"/>
            <a:ext cx="76200" cy="152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77100" y="3405187"/>
            <a:ext cx="762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5" idx="3"/>
          </p:cNvCxnSpPr>
          <p:nvPr/>
        </p:nvCxnSpPr>
        <p:spPr>
          <a:xfrm rot="10800000">
            <a:off x="6096000" y="3481387"/>
            <a:ext cx="19050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467600" y="3214687"/>
            <a:ext cx="1028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LASER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4895850" y="2343150"/>
            <a:ext cx="1447800" cy="6477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591300" y="2590800"/>
            <a:ext cx="1447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19900" y="14097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window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38300" y="13335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Quartz lamina with a thin metal layer </a:t>
            </a:r>
            <a:r>
              <a:rPr lang="en-US" dirty="0" smtClean="0"/>
              <a:t>deposit</a:t>
            </a:r>
          </a:p>
          <a:p>
            <a:endParaRPr lang="en-US" dirty="0" smtClean="0"/>
          </a:p>
          <a:p>
            <a:r>
              <a:rPr lang="en-US" dirty="0" smtClean="0"/>
              <a:t>Aluminized Mylar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3208-900E-43DE-85C3-D196034F68F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9600" y="5715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Basic monitoring of drift velocity </a:t>
            </a:r>
            <a:r>
              <a:rPr lang="en-US" sz="2400" b="1" dirty="0" smtClean="0"/>
              <a:t>2 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47700" y="9525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Based on </a:t>
            </a:r>
            <a:r>
              <a:rPr lang="en-US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NIM  A  581 (2007) 258-260</a:t>
            </a:r>
            <a:endParaRPr lang="en-US" sz="14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57300" y="1916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5295900" y="3135868"/>
            <a:ext cx="609600" cy="369332"/>
            <a:chOff x="4381500" y="3212068"/>
            <a:chExt cx="609600" cy="369332"/>
          </a:xfrm>
        </p:grpSpPr>
        <p:cxnSp>
          <p:nvCxnSpPr>
            <p:cNvPr id="22" name="Straight Arrow Connector 21"/>
            <p:cNvCxnSpPr/>
            <p:nvPr/>
          </p:nvCxnSpPr>
          <p:spPr>
            <a:xfrm rot="10800000">
              <a:off x="4381500" y="3543300"/>
              <a:ext cx="5715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495800" y="3212068"/>
              <a:ext cx="495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</p:grpSp>
      <p:cxnSp>
        <p:nvCxnSpPr>
          <p:cNvPr id="27" name="Straight Connector 26"/>
          <p:cNvCxnSpPr/>
          <p:nvPr/>
        </p:nvCxnSpPr>
        <p:spPr>
          <a:xfrm rot="10800000">
            <a:off x="4152900" y="19431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163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Concept: CERES</vt:lpstr>
      <vt:lpstr>Concept: STAR</vt:lpstr>
      <vt:lpstr>Slide 5</vt:lpstr>
      <vt:lpstr>Slide 6</vt:lpstr>
      <vt:lpstr>Slide 7</vt:lpstr>
    </vt:vector>
  </TitlesOfParts>
  <Company>NSCL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pommier</dc:creator>
  <cp:lastModifiedBy>pommier</cp:lastModifiedBy>
  <cp:revision>12</cp:revision>
  <dcterms:created xsi:type="dcterms:W3CDTF">2010-05-05T20:57:48Z</dcterms:created>
  <dcterms:modified xsi:type="dcterms:W3CDTF">2010-05-06T13:26:45Z</dcterms:modified>
</cp:coreProperties>
</file>