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6" r:id="rId2"/>
    <p:sldId id="264" r:id="rId3"/>
    <p:sldId id="268" r:id="rId4"/>
  </p:sldIdLst>
  <p:sldSz cx="9144000" cy="6858000" type="screen4x3"/>
  <p:notesSz cx="7188200" cy="94488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</p:showPr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1182" autoAdjust="0"/>
  </p:normalViewPr>
  <p:slideViewPr>
    <p:cSldViewPr>
      <p:cViewPr>
        <p:scale>
          <a:sx n="66" d="100"/>
          <a:sy n="66" d="100"/>
        </p:scale>
        <p:origin x="-552" y="-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14887" cy="472440"/>
          </a:xfrm>
          <a:prstGeom prst="rect">
            <a:avLst/>
          </a:prstGeom>
        </p:spPr>
        <p:txBody>
          <a:bodyPr vert="horz" lIns="95061" tIns="47531" rIns="95061" bIns="47531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71650" y="0"/>
            <a:ext cx="3114887" cy="472440"/>
          </a:xfrm>
          <a:prstGeom prst="rect">
            <a:avLst/>
          </a:prstGeom>
        </p:spPr>
        <p:txBody>
          <a:bodyPr vert="horz" lIns="95061" tIns="47531" rIns="95061" bIns="47531" rtlCol="0"/>
          <a:lstStyle>
            <a:lvl1pPr algn="r">
              <a:defRPr sz="1200"/>
            </a:lvl1pPr>
          </a:lstStyle>
          <a:p>
            <a:fld id="{6DC66583-94A0-414F-B223-DC47CEFE91DC}" type="datetimeFigureOut">
              <a:rPr lang="en-US" smtClean="0"/>
              <a:pPr/>
              <a:t>5/13/2010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31900" y="708025"/>
            <a:ext cx="4724400" cy="35433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061" tIns="47531" rIns="95061" bIns="47531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18820" y="4488180"/>
            <a:ext cx="5750560" cy="4251960"/>
          </a:xfrm>
          <a:prstGeom prst="rect">
            <a:avLst/>
          </a:prstGeom>
        </p:spPr>
        <p:txBody>
          <a:bodyPr vert="horz" lIns="95061" tIns="47531" rIns="95061" bIns="4753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974720"/>
            <a:ext cx="3114887" cy="472440"/>
          </a:xfrm>
          <a:prstGeom prst="rect">
            <a:avLst/>
          </a:prstGeom>
        </p:spPr>
        <p:txBody>
          <a:bodyPr vert="horz" lIns="95061" tIns="47531" rIns="95061" bIns="47531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71650" y="8974720"/>
            <a:ext cx="3114887" cy="472440"/>
          </a:xfrm>
          <a:prstGeom prst="rect">
            <a:avLst/>
          </a:prstGeom>
        </p:spPr>
        <p:txBody>
          <a:bodyPr vert="horz" lIns="95061" tIns="47531" rIns="95061" bIns="47531" rtlCol="0" anchor="b"/>
          <a:lstStyle>
            <a:lvl1pPr algn="r">
              <a:defRPr sz="1200"/>
            </a:lvl1pPr>
          </a:lstStyle>
          <a:p>
            <a:fld id="{C1CE4FAC-7CD4-4F62-85BB-439605D6ACA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5/13/2010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5/13/2010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5/13/2010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5/13/2010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5/13/2010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5/13/2010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5/13/2010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5/13/2010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5/13/2010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5/13/2010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5/13/2010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5/13/2010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825625"/>
            <a:ext cx="7772400" cy="1470025"/>
          </a:xfrm>
        </p:spPr>
        <p:txBody>
          <a:bodyPr/>
          <a:lstStyle/>
          <a:p>
            <a:r>
              <a:rPr lang="en-US" dirty="0" smtClean="0"/>
              <a:t>Update of Prototype AT-TPC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581400"/>
            <a:ext cx="6858000" cy="1828800"/>
          </a:xfrm>
        </p:spPr>
        <p:txBody>
          <a:bodyPr>
            <a:normAutofit/>
          </a:bodyPr>
          <a:lstStyle/>
          <a:p>
            <a:r>
              <a:rPr lang="en-US" dirty="0" smtClean="0"/>
              <a:t>May </a:t>
            </a:r>
            <a:r>
              <a:rPr lang="en-US" dirty="0" smtClean="0"/>
              <a:t>13, </a:t>
            </a:r>
            <a:r>
              <a:rPr lang="en-US" dirty="0" smtClean="0"/>
              <a:t>2010</a:t>
            </a:r>
          </a:p>
          <a:p>
            <a:r>
              <a:rPr lang="en-US" dirty="0" smtClean="0"/>
              <a:t>Weekly meeting</a:t>
            </a:r>
          </a:p>
          <a:p>
            <a:r>
              <a:rPr lang="en-US" dirty="0" smtClean="0"/>
              <a:t> Daisuke Suzuki, NSCL</a:t>
            </a:r>
          </a:p>
        </p:txBody>
      </p:sp>
    </p:spTree>
  </p:cSld>
  <p:clrMapOvr>
    <a:masterClrMapping/>
  </p:clrMapOvr>
  <p:transition advTm="0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914400"/>
          </a:xfrm>
        </p:spPr>
        <p:txBody>
          <a:bodyPr>
            <a:normAutofit/>
          </a:bodyPr>
          <a:lstStyle/>
          <a:p>
            <a:r>
              <a:rPr lang="en-US" sz="4000" dirty="0" smtClean="0"/>
              <a:t>Negative cross talk</a:t>
            </a:r>
            <a:endParaRPr lang="en-US" sz="4000" dirty="0"/>
          </a:p>
        </p:txBody>
      </p:sp>
      <p:pic>
        <p:nvPicPr>
          <p:cNvPr id="3075" name="Picture 3" descr="\\intranet.nscl.msu.edu\files\user\suzuki\My Documents\at-tpc\prototype\meeting\2010-04-22\waveform1.png"/>
          <p:cNvPicPr>
            <a:picLocks noChangeAspect="1" noChangeArrowheads="1"/>
          </p:cNvPicPr>
          <p:nvPr/>
        </p:nvPicPr>
        <p:blipFill>
          <a:blip r:embed="rId2" cstate="print"/>
          <a:srcRect b="11111"/>
          <a:stretch>
            <a:fillRect/>
          </a:stretch>
        </p:blipFill>
        <p:spPr bwMode="auto">
          <a:xfrm>
            <a:off x="3169920" y="838200"/>
            <a:ext cx="3383280" cy="2105152"/>
          </a:xfrm>
          <a:prstGeom prst="rect">
            <a:avLst/>
          </a:prstGeom>
          <a:noFill/>
        </p:spPr>
      </p:pic>
      <p:pic>
        <p:nvPicPr>
          <p:cNvPr id="3076" name="Picture 4" descr="\\intranet.nscl.msu.edu\files\user\suzuki\My Documents\at-tpc\prototype\meeting\2010-04-22\waveform2.png"/>
          <p:cNvPicPr>
            <a:picLocks noChangeAspect="1" noChangeArrowheads="1"/>
          </p:cNvPicPr>
          <p:nvPr/>
        </p:nvPicPr>
        <p:blipFill>
          <a:blip r:embed="rId3" cstate="print"/>
          <a:srcRect l="15806" b="9677"/>
          <a:stretch>
            <a:fillRect/>
          </a:stretch>
        </p:blipFill>
        <p:spPr bwMode="auto">
          <a:xfrm>
            <a:off x="6400799" y="838200"/>
            <a:ext cx="2834640" cy="2128695"/>
          </a:xfrm>
          <a:prstGeom prst="rect">
            <a:avLst/>
          </a:prstGeom>
          <a:noFill/>
        </p:spPr>
      </p:pic>
      <p:pic>
        <p:nvPicPr>
          <p:cNvPr id="3077" name="Picture 5" descr="\\intranet.nscl.msu.edu\files\user\suzuki\My Documents\at-tpc\prototype\meeting\2010-04-22\waveform3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178629" y="2819400"/>
            <a:ext cx="3374571" cy="2362200"/>
          </a:xfrm>
          <a:prstGeom prst="rect">
            <a:avLst/>
          </a:prstGeom>
          <a:noFill/>
        </p:spPr>
      </p:pic>
      <p:pic>
        <p:nvPicPr>
          <p:cNvPr id="3078" name="Picture 6" descr="\\intranet.nscl.msu.edu\files\user\suzuki\My Documents\at-tpc\prototype\meeting\2010-04-22\waveform4.png"/>
          <p:cNvPicPr>
            <a:picLocks noChangeAspect="1" noChangeArrowheads="1"/>
          </p:cNvPicPr>
          <p:nvPr/>
        </p:nvPicPr>
        <p:blipFill>
          <a:blip r:embed="rId5" cstate="print"/>
          <a:srcRect l="15806"/>
          <a:stretch>
            <a:fillRect/>
          </a:stretch>
        </p:blipFill>
        <p:spPr bwMode="auto">
          <a:xfrm>
            <a:off x="6400800" y="2819400"/>
            <a:ext cx="2841171" cy="2362200"/>
          </a:xfrm>
          <a:prstGeom prst="rect">
            <a:avLst/>
          </a:prstGeom>
          <a:noFill/>
        </p:spPr>
      </p:pic>
      <p:pic>
        <p:nvPicPr>
          <p:cNvPr id="3074" name="Picture 2" descr="E:\Screenshot-9.pn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-1" y="1219200"/>
            <a:ext cx="3230881" cy="2133600"/>
          </a:xfrm>
          <a:prstGeom prst="rect">
            <a:avLst/>
          </a:prstGeom>
          <a:noFill/>
        </p:spPr>
      </p:pic>
      <p:sp>
        <p:nvSpPr>
          <p:cNvPr id="10" name="TextBox 9"/>
          <p:cNvSpPr txBox="1"/>
          <p:nvPr/>
        </p:nvSpPr>
        <p:spPr>
          <a:xfrm>
            <a:off x="0" y="914400"/>
            <a:ext cx="3200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Run 202 He+CO</a:t>
            </a:r>
            <a:r>
              <a:rPr lang="en-US" sz="1600" baseline="-25000" dirty="0" smtClean="0"/>
              <a:t>2</a:t>
            </a:r>
            <a:r>
              <a:rPr lang="en-US" sz="1600" dirty="0" smtClean="0"/>
              <a:t>(30%) 1 atm, </a:t>
            </a:r>
            <a:r>
              <a:rPr lang="en-US" sz="1600" baseline="30000" dirty="0" smtClean="0"/>
              <a:t>241</a:t>
            </a:r>
            <a:r>
              <a:rPr lang="en-US" sz="1600" dirty="0" smtClean="0"/>
              <a:t>Am</a:t>
            </a:r>
          </a:p>
          <a:p>
            <a:r>
              <a:rPr lang="en-US" sz="1600" dirty="0" smtClean="0"/>
              <a:t>Event 3</a:t>
            </a:r>
          </a:p>
        </p:txBody>
      </p:sp>
      <p:sp>
        <p:nvSpPr>
          <p:cNvPr id="13" name="TextBox 12"/>
          <p:cNvSpPr txBox="1"/>
          <p:nvPr/>
        </p:nvSpPr>
        <p:spPr>
          <a:xfrm rot="18328466">
            <a:off x="2409875" y="2865967"/>
            <a:ext cx="90441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Time bin</a:t>
            </a:r>
            <a:endParaRPr lang="en-US" sz="1600" dirty="0"/>
          </a:p>
        </p:txBody>
      </p:sp>
      <p:sp>
        <p:nvSpPr>
          <p:cNvPr id="14" name="TextBox 13"/>
          <p:cNvSpPr txBox="1"/>
          <p:nvPr/>
        </p:nvSpPr>
        <p:spPr>
          <a:xfrm rot="530596">
            <a:off x="475600" y="3146260"/>
            <a:ext cx="128272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ASIC Channel</a:t>
            </a:r>
            <a:endParaRPr lang="en-US" sz="1600" dirty="0"/>
          </a:p>
        </p:txBody>
      </p:sp>
      <p:cxnSp>
        <p:nvCxnSpPr>
          <p:cNvPr id="16" name="Straight Arrow Connector 15"/>
          <p:cNvCxnSpPr/>
          <p:nvPr/>
        </p:nvCxnSpPr>
        <p:spPr>
          <a:xfrm>
            <a:off x="609600" y="2133600"/>
            <a:ext cx="1524000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297552" y="1838980"/>
            <a:ext cx="38824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2800" dirty="0" smtClean="0">
                <a:solidFill>
                  <a:schemeClr val="accent6"/>
                </a:solidFill>
              </a:rPr>
              <a:t>α</a:t>
            </a:r>
            <a:endParaRPr lang="en-US" sz="2800" dirty="0">
              <a:solidFill>
                <a:schemeClr val="accent6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304800" y="5334000"/>
            <a:ext cx="7696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2400" dirty="0" smtClean="0"/>
              <a:t> Cross talk signal with negative polarity </a:t>
            </a:r>
          </a:p>
          <a:p>
            <a:pPr>
              <a:buFont typeface="Arial" pitchFamily="34" charset="0"/>
              <a:buChar char="•"/>
            </a:pPr>
            <a:r>
              <a:rPr lang="en-US" sz="2400" dirty="0" smtClean="0"/>
              <a:t> Almost identical amplitude</a:t>
            </a:r>
          </a:p>
        </p:txBody>
      </p:sp>
    </p:spTree>
  </p:cSld>
  <p:clrMapOvr>
    <a:masterClrMapping/>
  </p:clrMapOvr>
  <p:transition advTm="0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914400"/>
          </a:xfrm>
        </p:spPr>
        <p:txBody>
          <a:bodyPr>
            <a:normAutofit/>
          </a:bodyPr>
          <a:lstStyle/>
          <a:p>
            <a:r>
              <a:rPr lang="en-US" sz="4000" dirty="0" smtClean="0"/>
              <a:t>Result</a:t>
            </a:r>
            <a:endParaRPr lang="en-US" sz="4000" dirty="0"/>
          </a:p>
        </p:txBody>
      </p:sp>
      <p:cxnSp>
        <p:nvCxnSpPr>
          <p:cNvPr id="22" name="Straight Connector 21"/>
          <p:cNvCxnSpPr/>
          <p:nvPr/>
        </p:nvCxnSpPr>
        <p:spPr>
          <a:xfrm>
            <a:off x="304800" y="1194137"/>
            <a:ext cx="3276600" cy="0"/>
          </a:xfrm>
          <a:prstGeom prst="line">
            <a:avLst/>
          </a:prstGeom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 rot="5400000">
            <a:off x="441960" y="1285577"/>
            <a:ext cx="18288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>
            <a:off x="411480" y="1390079"/>
            <a:ext cx="27432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>
            <a:off x="411480" y="1466279"/>
            <a:ext cx="27432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 rot="5400000">
            <a:off x="441960" y="1557719"/>
            <a:ext cx="18288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304800" y="1651337"/>
            <a:ext cx="457200" cy="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 rot="5400000">
            <a:off x="975360" y="1285577"/>
            <a:ext cx="18288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>
            <a:off x="944880" y="1390079"/>
            <a:ext cx="27432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>
            <a:off x="944880" y="1466279"/>
            <a:ext cx="27432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 rot="5400000">
            <a:off x="975360" y="1557719"/>
            <a:ext cx="18288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838200" y="1651337"/>
            <a:ext cx="457200" cy="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 rot="5400000">
            <a:off x="1508760" y="1285577"/>
            <a:ext cx="18288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>
            <a:off x="1478280" y="1390079"/>
            <a:ext cx="27432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>
            <a:off x="1478280" y="1466279"/>
            <a:ext cx="27432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 rot="5400000">
            <a:off x="1508760" y="1557719"/>
            <a:ext cx="18288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/>
          <p:cNvCxnSpPr/>
          <p:nvPr/>
        </p:nvCxnSpPr>
        <p:spPr>
          <a:xfrm>
            <a:off x="1371600" y="1651337"/>
            <a:ext cx="457200" cy="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46" name="Straight Connector 45"/>
          <p:cNvCxnSpPr/>
          <p:nvPr/>
        </p:nvCxnSpPr>
        <p:spPr>
          <a:xfrm rot="5400000">
            <a:off x="2042160" y="1285577"/>
            <a:ext cx="18288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/>
          <p:cNvCxnSpPr/>
          <p:nvPr/>
        </p:nvCxnSpPr>
        <p:spPr>
          <a:xfrm>
            <a:off x="2011680" y="1390079"/>
            <a:ext cx="27432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/>
          <p:cNvCxnSpPr/>
          <p:nvPr/>
        </p:nvCxnSpPr>
        <p:spPr>
          <a:xfrm>
            <a:off x="2011680" y="1466279"/>
            <a:ext cx="27432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/>
          <p:cNvCxnSpPr/>
          <p:nvPr/>
        </p:nvCxnSpPr>
        <p:spPr>
          <a:xfrm rot="5400000">
            <a:off x="2042160" y="1557719"/>
            <a:ext cx="18288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/>
          <p:cNvCxnSpPr/>
          <p:nvPr/>
        </p:nvCxnSpPr>
        <p:spPr>
          <a:xfrm>
            <a:off x="1905000" y="1651337"/>
            <a:ext cx="457200" cy="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51" name="Straight Connector 50"/>
          <p:cNvCxnSpPr/>
          <p:nvPr/>
        </p:nvCxnSpPr>
        <p:spPr>
          <a:xfrm rot="5400000">
            <a:off x="2575560" y="1285577"/>
            <a:ext cx="18288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/>
          <p:cNvCxnSpPr/>
          <p:nvPr/>
        </p:nvCxnSpPr>
        <p:spPr>
          <a:xfrm>
            <a:off x="2545080" y="1390079"/>
            <a:ext cx="27432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/>
          <p:cNvCxnSpPr/>
          <p:nvPr/>
        </p:nvCxnSpPr>
        <p:spPr>
          <a:xfrm>
            <a:off x="2545080" y="1466279"/>
            <a:ext cx="27432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Connector 53"/>
          <p:cNvCxnSpPr/>
          <p:nvPr/>
        </p:nvCxnSpPr>
        <p:spPr>
          <a:xfrm rot="5400000">
            <a:off x="2575560" y="1557719"/>
            <a:ext cx="18288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/>
          <p:cNvCxnSpPr/>
          <p:nvPr/>
        </p:nvCxnSpPr>
        <p:spPr>
          <a:xfrm>
            <a:off x="2438400" y="1651337"/>
            <a:ext cx="457200" cy="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56" name="Straight Connector 55"/>
          <p:cNvCxnSpPr/>
          <p:nvPr/>
        </p:nvCxnSpPr>
        <p:spPr>
          <a:xfrm rot="5400000">
            <a:off x="3108960" y="1285577"/>
            <a:ext cx="18288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56"/>
          <p:cNvCxnSpPr/>
          <p:nvPr/>
        </p:nvCxnSpPr>
        <p:spPr>
          <a:xfrm>
            <a:off x="3078480" y="1390079"/>
            <a:ext cx="27432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/>
          <p:cNvCxnSpPr/>
          <p:nvPr/>
        </p:nvCxnSpPr>
        <p:spPr>
          <a:xfrm>
            <a:off x="3078480" y="1466279"/>
            <a:ext cx="27432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58"/>
          <p:cNvCxnSpPr/>
          <p:nvPr/>
        </p:nvCxnSpPr>
        <p:spPr>
          <a:xfrm rot="5400000">
            <a:off x="3108960" y="1557719"/>
            <a:ext cx="18288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>
            <a:off x="2971800" y="1651337"/>
            <a:ext cx="457200" cy="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66" name="TextBox 65"/>
          <p:cNvSpPr txBox="1"/>
          <p:nvPr/>
        </p:nvSpPr>
        <p:spPr>
          <a:xfrm>
            <a:off x="304800" y="838200"/>
            <a:ext cx="6960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mesh</a:t>
            </a:r>
            <a:endParaRPr lang="en-US" dirty="0"/>
          </a:p>
        </p:txBody>
      </p:sp>
      <p:sp>
        <p:nvSpPr>
          <p:cNvPr id="67" name="TextBox 66"/>
          <p:cNvSpPr txBox="1"/>
          <p:nvPr/>
        </p:nvSpPr>
        <p:spPr>
          <a:xfrm>
            <a:off x="304800" y="1676400"/>
            <a:ext cx="5389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pad</a:t>
            </a:r>
            <a:endParaRPr lang="en-US" dirty="0"/>
          </a:p>
        </p:txBody>
      </p:sp>
      <p:cxnSp>
        <p:nvCxnSpPr>
          <p:cNvPr id="70" name="Straight Connector 69"/>
          <p:cNvCxnSpPr/>
          <p:nvPr/>
        </p:nvCxnSpPr>
        <p:spPr>
          <a:xfrm rot="5400000">
            <a:off x="6548844" y="1463040"/>
            <a:ext cx="18288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Straight Connector 76"/>
          <p:cNvCxnSpPr/>
          <p:nvPr/>
        </p:nvCxnSpPr>
        <p:spPr>
          <a:xfrm>
            <a:off x="6502398" y="1556658"/>
            <a:ext cx="27432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Straight Connector 77"/>
          <p:cNvCxnSpPr/>
          <p:nvPr/>
        </p:nvCxnSpPr>
        <p:spPr>
          <a:xfrm>
            <a:off x="6551748" y="1632858"/>
            <a:ext cx="18288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Straight Connector 78"/>
          <p:cNvCxnSpPr/>
          <p:nvPr/>
        </p:nvCxnSpPr>
        <p:spPr>
          <a:xfrm>
            <a:off x="6602550" y="1709058"/>
            <a:ext cx="9144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Straight Connector 82"/>
          <p:cNvCxnSpPr/>
          <p:nvPr/>
        </p:nvCxnSpPr>
        <p:spPr>
          <a:xfrm rot="10800000">
            <a:off x="3581400" y="1194137"/>
            <a:ext cx="3048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4" name="TextBox 83"/>
          <p:cNvSpPr txBox="1"/>
          <p:nvPr/>
        </p:nvSpPr>
        <p:spPr>
          <a:xfrm>
            <a:off x="6858000" y="2286000"/>
            <a:ext cx="5421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R</a:t>
            </a:r>
            <a:r>
              <a:rPr lang="en-US" baseline="-25000" dirty="0" err="1" smtClean="0"/>
              <a:t>add</a:t>
            </a:r>
            <a:endParaRPr lang="en-US" baseline="-25000" dirty="0"/>
          </a:p>
        </p:txBody>
      </p:sp>
      <p:sp>
        <p:nvSpPr>
          <p:cNvPr id="85" name="TextBox 84"/>
          <p:cNvSpPr txBox="1"/>
          <p:nvPr/>
        </p:nvSpPr>
        <p:spPr>
          <a:xfrm>
            <a:off x="4073030" y="5086290"/>
            <a:ext cx="153599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 smtClean="0"/>
              <a:t>R</a:t>
            </a:r>
            <a:r>
              <a:rPr lang="en-US" sz="2000" baseline="-25000" dirty="0" err="1" smtClean="0"/>
              <a:t>add</a:t>
            </a:r>
            <a:r>
              <a:rPr lang="en-US" sz="2000" dirty="0" smtClean="0"/>
              <a:t> </a:t>
            </a:r>
            <a:r>
              <a:rPr lang="en-US" sz="2000" dirty="0" smtClean="0"/>
              <a:t>= </a:t>
            </a:r>
            <a:r>
              <a:rPr lang="en-US" sz="2000" dirty="0" smtClean="0"/>
              <a:t>50 M</a:t>
            </a:r>
            <a:r>
              <a:rPr lang="el-GR" sz="2000" dirty="0" smtClean="0"/>
              <a:t>Ω</a:t>
            </a:r>
            <a:endParaRPr lang="en-US" sz="2000" baseline="-25000" dirty="0"/>
          </a:p>
        </p:txBody>
      </p:sp>
      <p:sp>
        <p:nvSpPr>
          <p:cNvPr id="61" name="TextBox 60"/>
          <p:cNvSpPr txBox="1"/>
          <p:nvPr/>
        </p:nvSpPr>
        <p:spPr>
          <a:xfrm>
            <a:off x="4073030" y="5867400"/>
            <a:ext cx="140615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 smtClean="0"/>
              <a:t>R</a:t>
            </a:r>
            <a:r>
              <a:rPr lang="en-US" sz="2000" baseline="-25000" dirty="0" err="1" smtClean="0"/>
              <a:t>add</a:t>
            </a:r>
            <a:r>
              <a:rPr lang="en-US" sz="2000" dirty="0" smtClean="0"/>
              <a:t> </a:t>
            </a:r>
            <a:r>
              <a:rPr lang="en-US" sz="2000" dirty="0" smtClean="0"/>
              <a:t>= 5</a:t>
            </a:r>
            <a:r>
              <a:rPr lang="en-US" sz="2000" dirty="0" smtClean="0"/>
              <a:t> M</a:t>
            </a:r>
            <a:r>
              <a:rPr lang="el-GR" sz="2000" dirty="0" smtClean="0"/>
              <a:t>Ω</a:t>
            </a:r>
            <a:endParaRPr lang="en-US" sz="2000" baseline="-25000" dirty="0"/>
          </a:p>
        </p:txBody>
      </p:sp>
      <p:sp>
        <p:nvSpPr>
          <p:cNvPr id="62" name="TextBox 61"/>
          <p:cNvSpPr txBox="1"/>
          <p:nvPr/>
        </p:nvSpPr>
        <p:spPr>
          <a:xfrm>
            <a:off x="4073030" y="5467290"/>
            <a:ext cx="153599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 smtClean="0"/>
              <a:t>R</a:t>
            </a:r>
            <a:r>
              <a:rPr lang="en-US" sz="2000" baseline="-25000" dirty="0" err="1" smtClean="0"/>
              <a:t>add</a:t>
            </a:r>
            <a:r>
              <a:rPr lang="en-US" sz="2000" dirty="0" smtClean="0"/>
              <a:t> </a:t>
            </a:r>
            <a:r>
              <a:rPr lang="en-US" sz="2000" dirty="0" smtClean="0"/>
              <a:t>= </a:t>
            </a:r>
            <a:r>
              <a:rPr lang="en-US" sz="2000" dirty="0" smtClean="0"/>
              <a:t>10 M</a:t>
            </a:r>
            <a:r>
              <a:rPr lang="el-GR" sz="2000" dirty="0" smtClean="0"/>
              <a:t>Ω</a:t>
            </a:r>
            <a:endParaRPr lang="en-US" sz="2000" baseline="-25000" dirty="0"/>
          </a:p>
        </p:txBody>
      </p:sp>
      <p:sp>
        <p:nvSpPr>
          <p:cNvPr id="63" name="TextBox 62"/>
          <p:cNvSpPr txBox="1"/>
          <p:nvPr/>
        </p:nvSpPr>
        <p:spPr>
          <a:xfrm>
            <a:off x="4080246" y="6248400"/>
            <a:ext cx="140615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 smtClean="0"/>
              <a:t>R</a:t>
            </a:r>
            <a:r>
              <a:rPr lang="en-US" sz="2000" baseline="-25000" dirty="0" err="1" smtClean="0"/>
              <a:t>add</a:t>
            </a:r>
            <a:r>
              <a:rPr lang="en-US" sz="2000" dirty="0" smtClean="0"/>
              <a:t> </a:t>
            </a:r>
            <a:r>
              <a:rPr lang="en-US" sz="2000" dirty="0" smtClean="0"/>
              <a:t>= </a:t>
            </a:r>
            <a:r>
              <a:rPr lang="en-US" sz="2000" dirty="0" smtClean="0"/>
              <a:t>1</a:t>
            </a:r>
            <a:r>
              <a:rPr lang="en-US" sz="2000" dirty="0" smtClean="0"/>
              <a:t> M</a:t>
            </a:r>
            <a:r>
              <a:rPr lang="el-GR" sz="2000" dirty="0" smtClean="0"/>
              <a:t>Ω</a:t>
            </a:r>
            <a:endParaRPr lang="en-US" sz="2000" baseline="-250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43000" y="2133600"/>
            <a:ext cx="7322609" cy="2819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65" name="Straight Connector 64"/>
          <p:cNvCxnSpPr/>
          <p:nvPr/>
        </p:nvCxnSpPr>
        <p:spPr>
          <a:xfrm rot="5400000">
            <a:off x="3749040" y="1203960"/>
            <a:ext cx="27432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Straight Connector 70"/>
          <p:cNvCxnSpPr/>
          <p:nvPr/>
        </p:nvCxnSpPr>
        <p:spPr>
          <a:xfrm rot="5400000">
            <a:off x="3825240" y="1203960"/>
            <a:ext cx="27432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Straight Connector 81"/>
          <p:cNvCxnSpPr/>
          <p:nvPr/>
        </p:nvCxnSpPr>
        <p:spPr>
          <a:xfrm>
            <a:off x="3962400" y="1204686"/>
            <a:ext cx="14478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Elbow Connector 91"/>
          <p:cNvCxnSpPr/>
          <p:nvPr/>
        </p:nvCxnSpPr>
        <p:spPr>
          <a:xfrm rot="10800000" flipV="1">
            <a:off x="2057400" y="1981200"/>
            <a:ext cx="3352800" cy="1600200"/>
          </a:xfrm>
          <a:prstGeom prst="bentConnector3">
            <a:avLst>
              <a:gd name="adj1" fmla="val 125758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0" name="Straight Connector 99"/>
          <p:cNvCxnSpPr/>
          <p:nvPr/>
        </p:nvCxnSpPr>
        <p:spPr>
          <a:xfrm rot="5400000">
            <a:off x="5029200" y="1600200"/>
            <a:ext cx="762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1" name="Rectangle 100"/>
          <p:cNvSpPr/>
          <p:nvPr/>
        </p:nvSpPr>
        <p:spPr>
          <a:xfrm>
            <a:off x="6306456" y="1066800"/>
            <a:ext cx="685800" cy="304800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R</a:t>
            </a:r>
            <a:r>
              <a:rPr lang="en-US" baseline="-25000" dirty="0" err="1" smtClean="0"/>
              <a:t>add</a:t>
            </a:r>
            <a:endParaRPr lang="en-US" baseline="-25000" dirty="0"/>
          </a:p>
        </p:txBody>
      </p:sp>
      <p:cxnSp>
        <p:nvCxnSpPr>
          <p:cNvPr id="102" name="Straight Connector 101"/>
          <p:cNvCxnSpPr/>
          <p:nvPr/>
        </p:nvCxnSpPr>
        <p:spPr>
          <a:xfrm rot="5400000">
            <a:off x="5501640" y="1203960"/>
            <a:ext cx="27432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" name="Straight Connector 102"/>
          <p:cNvCxnSpPr/>
          <p:nvPr/>
        </p:nvCxnSpPr>
        <p:spPr>
          <a:xfrm rot="5400000">
            <a:off x="5577840" y="1203960"/>
            <a:ext cx="27432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" name="Straight Connector 104"/>
          <p:cNvCxnSpPr/>
          <p:nvPr/>
        </p:nvCxnSpPr>
        <p:spPr>
          <a:xfrm>
            <a:off x="5410200" y="1204686"/>
            <a:ext cx="2286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Straight Connector 105"/>
          <p:cNvCxnSpPr/>
          <p:nvPr/>
        </p:nvCxnSpPr>
        <p:spPr>
          <a:xfrm>
            <a:off x="5729514" y="1204686"/>
            <a:ext cx="54864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7" name="TextBox 106"/>
          <p:cNvSpPr txBox="1"/>
          <p:nvPr/>
        </p:nvSpPr>
        <p:spPr>
          <a:xfrm>
            <a:off x="3657600" y="1371600"/>
            <a:ext cx="6992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16 </a:t>
            </a:r>
            <a:r>
              <a:rPr lang="en-US" dirty="0" err="1" smtClean="0"/>
              <a:t>nF</a:t>
            </a:r>
            <a:endParaRPr lang="en-US" dirty="0"/>
          </a:p>
        </p:txBody>
      </p:sp>
      <p:sp>
        <p:nvSpPr>
          <p:cNvPr id="108" name="TextBox 107"/>
          <p:cNvSpPr txBox="1"/>
          <p:nvPr/>
        </p:nvSpPr>
        <p:spPr>
          <a:xfrm>
            <a:off x="5472970" y="1383268"/>
            <a:ext cx="6992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20 </a:t>
            </a:r>
            <a:r>
              <a:rPr lang="en-US" dirty="0" err="1" smtClean="0"/>
              <a:t>nF</a:t>
            </a:r>
            <a:endParaRPr lang="en-US" dirty="0"/>
          </a:p>
        </p:txBody>
      </p:sp>
      <p:cxnSp>
        <p:nvCxnSpPr>
          <p:cNvPr id="114" name="Straight Connector 113"/>
          <p:cNvCxnSpPr/>
          <p:nvPr/>
        </p:nvCxnSpPr>
        <p:spPr>
          <a:xfrm>
            <a:off x="2543628" y="3566886"/>
            <a:ext cx="381000" cy="304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5" name="Straight Connector 114"/>
          <p:cNvCxnSpPr/>
          <p:nvPr/>
        </p:nvCxnSpPr>
        <p:spPr>
          <a:xfrm flipV="1">
            <a:off x="2895600" y="3581400"/>
            <a:ext cx="381000" cy="304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3" name="Right Brace 122"/>
          <p:cNvSpPr/>
          <p:nvPr/>
        </p:nvSpPr>
        <p:spPr>
          <a:xfrm>
            <a:off x="5562600" y="5105400"/>
            <a:ext cx="263030" cy="106680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4" name="TextBox 123"/>
          <p:cNvSpPr txBox="1"/>
          <p:nvPr/>
        </p:nvSpPr>
        <p:spPr>
          <a:xfrm>
            <a:off x="6324600" y="1828800"/>
            <a:ext cx="2203617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 smtClean="0"/>
              <a:t>R</a:t>
            </a:r>
            <a:r>
              <a:rPr lang="en-US" sz="2000" baseline="-25000" dirty="0" err="1" smtClean="0"/>
              <a:t>add</a:t>
            </a:r>
            <a:r>
              <a:rPr lang="en-US" sz="2000" dirty="0" smtClean="0"/>
              <a:t>  -&gt; smaller  </a:t>
            </a:r>
          </a:p>
          <a:p>
            <a:pPr>
              <a:buFont typeface="Arial" pitchFamily="34" charset="0"/>
              <a:buChar char="•"/>
            </a:pPr>
            <a:r>
              <a:rPr lang="en-US" sz="2000" dirty="0" smtClean="0"/>
              <a:t> Smaller  cross talk</a:t>
            </a:r>
          </a:p>
          <a:p>
            <a:pPr>
              <a:buFont typeface="Arial" pitchFamily="34" charset="0"/>
              <a:buChar char="•"/>
            </a:pPr>
            <a:r>
              <a:rPr lang="en-US" sz="2000" dirty="0" smtClean="0"/>
              <a:t> Larger  noise</a:t>
            </a:r>
            <a:endParaRPr lang="en-US" sz="2000" dirty="0"/>
          </a:p>
        </p:txBody>
      </p:sp>
      <p:sp>
        <p:nvSpPr>
          <p:cNvPr id="126" name="TextBox 125"/>
          <p:cNvSpPr txBox="1"/>
          <p:nvPr/>
        </p:nvSpPr>
        <p:spPr>
          <a:xfrm>
            <a:off x="5901830" y="5334000"/>
            <a:ext cx="324217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dirty="0" smtClean="0"/>
              <a:t> </a:t>
            </a:r>
            <a:r>
              <a:rPr lang="en-US" sz="2000" dirty="0" smtClean="0"/>
              <a:t>Negative cross talk reduced.</a:t>
            </a:r>
          </a:p>
          <a:p>
            <a:pPr>
              <a:buFont typeface="Arial" pitchFamily="34" charset="0"/>
              <a:buChar char="•"/>
            </a:pPr>
            <a:r>
              <a:rPr lang="en-US" sz="2000" dirty="0" smtClean="0"/>
              <a:t> </a:t>
            </a:r>
            <a:r>
              <a:rPr lang="en-US" sz="2000" dirty="0" smtClean="0"/>
              <a:t>Noise level is still small.</a:t>
            </a:r>
            <a:endParaRPr lang="en-US" sz="2000" dirty="0"/>
          </a:p>
        </p:txBody>
      </p:sp>
      <p:sp>
        <p:nvSpPr>
          <p:cNvPr id="127" name="TextBox 126"/>
          <p:cNvSpPr txBox="1"/>
          <p:nvPr/>
        </p:nvSpPr>
        <p:spPr>
          <a:xfrm>
            <a:off x="533400" y="5105400"/>
            <a:ext cx="149752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 smtClean="0"/>
              <a:t>R</a:t>
            </a:r>
            <a:r>
              <a:rPr lang="en-US" sz="2000" baseline="-25000" dirty="0" err="1" smtClean="0"/>
              <a:t>add</a:t>
            </a:r>
            <a:r>
              <a:rPr lang="en-US" sz="2000" dirty="0" smtClean="0"/>
              <a:t> </a:t>
            </a:r>
            <a:r>
              <a:rPr lang="en-US" sz="2000" dirty="0" smtClean="0"/>
              <a:t>= </a:t>
            </a:r>
            <a:r>
              <a:rPr lang="en-US" sz="2000" dirty="0" smtClean="0"/>
              <a:t>0.5</a:t>
            </a:r>
            <a:r>
              <a:rPr lang="en-US" sz="2000" dirty="0" smtClean="0"/>
              <a:t> k</a:t>
            </a:r>
            <a:r>
              <a:rPr lang="el-GR" sz="2000" dirty="0" smtClean="0"/>
              <a:t>Ω</a:t>
            </a:r>
            <a:endParaRPr lang="en-US" sz="2000" baseline="-25000" dirty="0"/>
          </a:p>
        </p:txBody>
      </p:sp>
      <p:sp>
        <p:nvSpPr>
          <p:cNvPr id="128" name="TextBox 127"/>
          <p:cNvSpPr txBox="1"/>
          <p:nvPr/>
        </p:nvSpPr>
        <p:spPr>
          <a:xfrm>
            <a:off x="533400" y="5486400"/>
            <a:ext cx="143340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 smtClean="0"/>
              <a:t>R</a:t>
            </a:r>
            <a:r>
              <a:rPr lang="en-US" sz="2000" baseline="-25000" dirty="0" err="1" smtClean="0"/>
              <a:t>add</a:t>
            </a:r>
            <a:r>
              <a:rPr lang="en-US" sz="2000" dirty="0" smtClean="0"/>
              <a:t> </a:t>
            </a:r>
            <a:r>
              <a:rPr lang="en-US" sz="2000" dirty="0" smtClean="0"/>
              <a:t>= </a:t>
            </a:r>
            <a:r>
              <a:rPr lang="en-US" sz="2000" dirty="0" smtClean="0"/>
              <a:t>60</a:t>
            </a:r>
            <a:r>
              <a:rPr lang="en-US" sz="2000" dirty="0" smtClean="0"/>
              <a:t> k</a:t>
            </a:r>
            <a:r>
              <a:rPr lang="el-GR" sz="2000" dirty="0" smtClean="0"/>
              <a:t>Ω</a:t>
            </a:r>
            <a:endParaRPr lang="en-US" sz="2000" baseline="-25000" dirty="0"/>
          </a:p>
        </p:txBody>
      </p:sp>
      <p:sp>
        <p:nvSpPr>
          <p:cNvPr id="130" name="TextBox 129"/>
          <p:cNvSpPr txBox="1"/>
          <p:nvPr/>
        </p:nvSpPr>
        <p:spPr>
          <a:xfrm>
            <a:off x="518292" y="5867400"/>
            <a:ext cx="298690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dirty="0" smtClean="0"/>
              <a:t> </a:t>
            </a:r>
            <a:r>
              <a:rPr lang="en-US" sz="2000" dirty="0" smtClean="0"/>
              <a:t>No mesh signal observed.</a:t>
            </a:r>
            <a:endParaRPr lang="en-US" sz="2000" dirty="0"/>
          </a:p>
        </p:txBody>
      </p:sp>
    </p:spTree>
  </p:cSld>
  <p:clrMapOvr>
    <a:masterClrMapping/>
  </p:clrMapOvr>
  <p:transition advTm="0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7066</TotalTime>
  <Words>112</Words>
  <Application>Microsoft Office PowerPoint</Application>
  <PresentationFormat>On-screen Show (4:3)</PresentationFormat>
  <Paragraphs>31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Update of Prototype AT-TPC</vt:lpstr>
      <vt:lpstr>Negative cross talk</vt:lpstr>
      <vt:lpstr>Result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Status of AT-TPC</dc:title>
  <dc:creator/>
  <cp:lastModifiedBy>suzuki</cp:lastModifiedBy>
  <cp:revision>1284</cp:revision>
  <dcterms:created xsi:type="dcterms:W3CDTF">2006-08-16T00:00:00Z</dcterms:created>
  <dcterms:modified xsi:type="dcterms:W3CDTF">2010-05-13T13:09:08Z</dcterms:modified>
</cp:coreProperties>
</file>