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362" r:id="rId2"/>
    <p:sldId id="442" r:id="rId3"/>
    <p:sldId id="463" r:id="rId4"/>
    <p:sldId id="465" r:id="rId5"/>
    <p:sldId id="466" r:id="rId6"/>
    <p:sldId id="467" r:id="rId7"/>
    <p:sldId id="464" r:id="rId8"/>
    <p:sldId id="462" r:id="rId9"/>
  </p:sldIdLst>
  <p:sldSz cx="9144000" cy="6858000" type="screen4x3"/>
  <p:notesSz cx="7104063" cy="10234613"/>
  <p:custShowLst>
    <p:custShow name="재구성한 쇼 1" id="0">
      <p:sldLst/>
    </p:custShow>
  </p:custShowLst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17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46F890A9-2807-4EBB-B81D-B2AA78EC7F39}" styleName="어두운 스타일 2 - 강조 5/강조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72833802-FEF1-4C79-8D5D-14CF1EAF98D9}" styleName="밝은 스타일 2 - 강조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밝은 스타일 2 - 강조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87" autoAdjust="0"/>
    <p:restoredTop sz="95413" autoAdjust="0"/>
  </p:normalViewPr>
  <p:slideViewPr>
    <p:cSldViewPr>
      <p:cViewPr varScale="1">
        <p:scale>
          <a:sx n="111" d="100"/>
          <a:sy n="111" d="100"/>
        </p:scale>
        <p:origin x="1812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A309F895-CA15-4038-9822-DE8B9DAC3AAC}" type="datetimeFigureOut">
              <a:rPr lang="ko-KR" altLang="en-US" smtClean="0"/>
              <a:pPr/>
              <a:t>2018-09-14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95363" y="768350"/>
            <a:ext cx="5113337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710407" y="4861441"/>
            <a:ext cx="5683250" cy="4605576"/>
          </a:xfrm>
          <a:prstGeom prst="rect">
            <a:avLst/>
          </a:prstGeom>
        </p:spPr>
        <p:txBody>
          <a:bodyPr vert="horz" lIns="99075" tIns="49538" rIns="99075" bIns="49538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4023992" y="9721106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6B5ED245-F614-4F7F-B07A-744F6CC933E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985852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5ED245-F614-4F7F-B07A-744F6CC933EB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055496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5ED245-F614-4F7F-B07A-744F6CC933EB}" type="slidenum">
              <a:rPr lang="ko-KR" altLang="en-US" smtClean="0"/>
              <a:pPr/>
              <a:t>2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138992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5ED245-F614-4F7F-B07A-744F6CC933EB}" type="slidenum">
              <a:rPr lang="ko-KR" altLang="en-US" smtClean="0"/>
              <a:pPr/>
              <a:t>3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5211379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5ED245-F614-4F7F-B07A-744F6CC933EB}" type="slidenum">
              <a:rPr lang="ko-KR" altLang="en-US" smtClean="0"/>
              <a:pPr/>
              <a:t>4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058855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5ED245-F614-4F7F-B07A-744F6CC933EB}" type="slidenum">
              <a:rPr lang="ko-KR" altLang="en-US" smtClean="0"/>
              <a:pPr/>
              <a:t>5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654276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5ED245-F614-4F7F-B07A-744F6CC933EB}" type="slidenum">
              <a:rPr lang="ko-KR" altLang="en-US" smtClean="0"/>
              <a:pPr/>
              <a:t>6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3330522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5ED245-F614-4F7F-B07A-744F6CC933EB}" type="slidenum">
              <a:rPr lang="ko-KR" altLang="en-US" smtClean="0"/>
              <a:pPr/>
              <a:t>7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1946986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5ED245-F614-4F7F-B07A-744F6CC933EB}" type="slidenum">
              <a:rPr lang="ko-KR" altLang="en-US" smtClean="0"/>
              <a:pPr/>
              <a:t>8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52019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8E26B-8283-4648-8F19-7F3E046206AB}" type="datetimeFigureOut">
              <a:rPr lang="ko-KR" altLang="en-US" smtClean="0"/>
              <a:pPr/>
              <a:t>2018-09-14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042B5-CF45-4566-9DF9-0A89D9D6273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8E26B-8283-4648-8F19-7F3E046206AB}" type="datetimeFigureOut">
              <a:rPr lang="ko-KR" altLang="en-US" smtClean="0"/>
              <a:pPr/>
              <a:t>2018-09-14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042B5-CF45-4566-9DF9-0A89D9D6273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8E26B-8283-4648-8F19-7F3E046206AB}" type="datetimeFigureOut">
              <a:rPr lang="ko-KR" altLang="en-US" smtClean="0"/>
              <a:pPr/>
              <a:t>2018-09-14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042B5-CF45-4566-9DF9-0A89D9D6273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8E26B-8283-4648-8F19-7F3E046206AB}" type="datetimeFigureOut">
              <a:rPr lang="ko-KR" altLang="en-US" smtClean="0"/>
              <a:pPr/>
              <a:t>2018-09-14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042B5-CF45-4566-9DF9-0A89D9D6273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8E26B-8283-4648-8F19-7F3E046206AB}" type="datetimeFigureOut">
              <a:rPr lang="ko-KR" altLang="en-US" smtClean="0"/>
              <a:pPr/>
              <a:t>2018-09-14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042B5-CF45-4566-9DF9-0A89D9D6273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8E26B-8283-4648-8F19-7F3E046206AB}" type="datetimeFigureOut">
              <a:rPr lang="ko-KR" altLang="en-US" smtClean="0"/>
              <a:pPr/>
              <a:t>2018-09-14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042B5-CF45-4566-9DF9-0A89D9D6273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8E26B-8283-4648-8F19-7F3E046206AB}" type="datetimeFigureOut">
              <a:rPr lang="ko-KR" altLang="en-US" smtClean="0"/>
              <a:pPr/>
              <a:t>2018-09-14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042B5-CF45-4566-9DF9-0A89D9D6273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8E26B-8283-4648-8F19-7F3E046206AB}" type="datetimeFigureOut">
              <a:rPr lang="ko-KR" altLang="en-US" smtClean="0"/>
              <a:pPr/>
              <a:t>2018-09-14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042B5-CF45-4566-9DF9-0A89D9D6273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8E26B-8283-4648-8F19-7F3E046206AB}" type="datetimeFigureOut">
              <a:rPr lang="ko-KR" altLang="en-US" smtClean="0"/>
              <a:pPr/>
              <a:t>2018-09-14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042B5-CF45-4566-9DF9-0A89D9D6273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8E26B-8283-4648-8F19-7F3E046206AB}" type="datetimeFigureOut">
              <a:rPr lang="ko-KR" altLang="en-US" smtClean="0"/>
              <a:pPr/>
              <a:t>2018-09-14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042B5-CF45-4566-9DF9-0A89D9D6273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8E26B-8283-4648-8F19-7F3E046206AB}" type="datetimeFigureOut">
              <a:rPr lang="ko-KR" altLang="en-US" smtClean="0"/>
              <a:pPr/>
              <a:t>2018-09-14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4042B5-CF45-4566-9DF9-0A89D9D6273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58E26B-8283-4648-8F19-7F3E046206AB}" type="datetimeFigureOut">
              <a:rPr lang="ko-KR" altLang="en-US" smtClean="0"/>
              <a:pPr/>
              <a:t>2018-09-14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4042B5-CF45-4566-9DF9-0A89D9D6273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-27384"/>
            <a:ext cx="9144000" cy="6858000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251520" y="1052736"/>
            <a:ext cx="84969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 smtClean="0">
                <a:solidFill>
                  <a:srgbClr val="001746"/>
                </a:solidFill>
                <a:latin typeface="Calibri" pitchFamily="34" charset="0"/>
              </a:rPr>
              <a:t>JINA-CEE Ion Optics Summer School</a:t>
            </a:r>
            <a:endParaRPr lang="ko-KR" altLang="en-US" sz="3600" b="1" dirty="0">
              <a:solidFill>
                <a:srgbClr val="001746"/>
              </a:solidFill>
              <a:latin typeface="Calibri" pitchFamily="34" charset="0"/>
            </a:endParaRPr>
          </a:p>
        </p:txBody>
      </p:sp>
      <p:grpSp>
        <p:nvGrpSpPr>
          <p:cNvPr id="2" name="그룹 7"/>
          <p:cNvGrpSpPr/>
          <p:nvPr/>
        </p:nvGrpSpPr>
        <p:grpSpPr>
          <a:xfrm>
            <a:off x="228600" y="678950"/>
            <a:ext cx="8615363" cy="106863"/>
            <a:chOff x="285752" y="714345"/>
            <a:chExt cx="6252200" cy="80992"/>
          </a:xfrm>
        </p:grpSpPr>
        <p:sp>
          <p:nvSpPr>
            <p:cNvPr id="9" name="직사각형 8"/>
            <p:cNvSpPr/>
            <p:nvPr/>
          </p:nvSpPr>
          <p:spPr>
            <a:xfrm>
              <a:off x="2571744" y="714345"/>
              <a:ext cx="3966208" cy="80989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0" name="직사각형 9"/>
            <p:cNvSpPr/>
            <p:nvPr/>
          </p:nvSpPr>
          <p:spPr>
            <a:xfrm>
              <a:off x="285752" y="714347"/>
              <a:ext cx="4707295" cy="80990"/>
            </a:xfrm>
            <a:prstGeom prst="rect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직사각형 6"/>
              <p:cNvSpPr/>
              <p:nvPr/>
            </p:nvSpPr>
            <p:spPr>
              <a:xfrm>
                <a:off x="755576" y="3789040"/>
                <a:ext cx="7918078" cy="120032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r"/>
                <a:r>
                  <a:rPr lang="en-US" altLang="ko-KR" sz="2400" b="1" dirty="0" smtClean="0">
                    <a:solidFill>
                      <a:srgbClr val="001746"/>
                    </a:solidFill>
                    <a:latin typeface="Calibri" pitchFamily="34" charset="0"/>
                  </a:rPr>
                  <a:t>Michigan State University</a:t>
                </a:r>
              </a:p>
              <a:p>
                <a:pPr algn="r"/>
                <a:r>
                  <a:rPr lang="en-US" altLang="ko-KR" sz="2400" b="1" dirty="0" smtClean="0">
                    <a:solidFill>
                      <a:srgbClr val="001746"/>
                    </a:solidFill>
                    <a:latin typeface="Calibri" pitchFamily="34" charset="0"/>
                  </a:rPr>
                  <a:t>Group_1_a_</a:t>
                </a:r>
                <a14:m>
                  <m:oMath xmlns:m="http://schemas.openxmlformats.org/officeDocument/2006/math">
                    <m:r>
                      <a:rPr lang="ko-KR" altLang="en-US" sz="2400" b="1" i="1" smtClean="0">
                        <a:solidFill>
                          <a:srgbClr val="001746"/>
                        </a:solidFill>
                        <a:latin typeface="Cambria Math" panose="02040503050406030204" pitchFamily="18" charset="0"/>
                      </a:rPr>
                      <m:t>𝜶</m:t>
                    </m:r>
                  </m:oMath>
                </a14:m>
                <a:r>
                  <a:rPr lang="en-US" altLang="ko-KR" sz="2400" b="1" dirty="0" smtClean="0">
                    <a:solidFill>
                      <a:srgbClr val="001746"/>
                    </a:solidFill>
                    <a:latin typeface="Calibri" pitchFamily="34" charset="0"/>
                  </a:rPr>
                  <a:t>_The First</a:t>
                </a:r>
              </a:p>
              <a:p>
                <a:pPr algn="r"/>
                <a:r>
                  <a:rPr lang="en-US" altLang="ko-KR" sz="2400" dirty="0" smtClean="0"/>
                  <a:t>(Isaac </a:t>
                </a:r>
                <a:r>
                  <a:rPr lang="en-US" altLang="ko-KR" sz="2400" dirty="0" err="1"/>
                  <a:t>Yandow</a:t>
                </a:r>
                <a:r>
                  <a:rPr lang="en-US" altLang="ko-KR" sz="2400" dirty="0"/>
                  <a:t>, </a:t>
                </a:r>
                <a:r>
                  <a:rPr lang="en-US" altLang="ko-KR" sz="2400" dirty="0" err="1"/>
                  <a:t>Eun</a:t>
                </a:r>
                <a:r>
                  <a:rPr lang="en-US" altLang="ko-KR" sz="2400" dirty="0"/>
                  <a:t>-Hun Lim, Thomas </a:t>
                </a:r>
                <a:r>
                  <a:rPr lang="en-US" altLang="ko-KR" sz="2400" dirty="0" err="1" smtClean="0"/>
                  <a:t>Ruland</a:t>
                </a:r>
                <a:r>
                  <a:rPr lang="en-US" altLang="ko-KR" sz="2400" dirty="0" smtClean="0"/>
                  <a:t>)</a:t>
                </a:r>
                <a:r>
                  <a:rPr lang="en-US" altLang="ko-KR" sz="2400" b="1" dirty="0" smtClean="0">
                    <a:solidFill>
                      <a:srgbClr val="001746"/>
                    </a:solidFill>
                    <a:latin typeface="Calibri" pitchFamily="34" charset="0"/>
                  </a:rPr>
                  <a:t> </a:t>
                </a:r>
                <a:endParaRPr lang="en-US" altLang="ko-KR" sz="2400" b="1" dirty="0" smtClean="0">
                  <a:solidFill>
                    <a:srgbClr val="001746"/>
                  </a:solidFill>
                  <a:latin typeface="Calibri" pitchFamily="34" charset="0"/>
                </a:endParaRPr>
              </a:p>
            </p:txBody>
          </p:sp>
        </mc:Choice>
        <mc:Fallback>
          <p:sp>
            <p:nvSpPr>
              <p:cNvPr id="7" name="직사각형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576" y="3789040"/>
                <a:ext cx="7918078" cy="1200329"/>
              </a:xfrm>
              <a:prstGeom prst="rect">
                <a:avLst/>
              </a:prstGeom>
              <a:blipFill rotWithShape="0">
                <a:blip r:embed="rId3"/>
                <a:stretch>
                  <a:fillRect t="-4082" r="-1155" b="-10204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직사각형 11"/>
          <p:cNvSpPr/>
          <p:nvPr/>
        </p:nvSpPr>
        <p:spPr>
          <a:xfrm>
            <a:off x="1115616" y="6444044"/>
            <a:ext cx="7665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1</a:t>
            </a:r>
            <a:r>
              <a:rPr lang="en-US" altLang="ko-KR" b="1" dirty="0" smtClean="0">
                <a:solidFill>
                  <a:schemeClr val="bg1"/>
                </a:solidFill>
              </a:rPr>
              <a:t> /19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-24" y="6503856"/>
            <a:ext cx="1857388" cy="254132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07"/>
    </mc:Choice>
    <mc:Fallback xmlns="">
      <p:transition spd="slow" advTm="1207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3"/>
          <p:cNvGrpSpPr/>
          <p:nvPr/>
        </p:nvGrpSpPr>
        <p:grpSpPr>
          <a:xfrm>
            <a:off x="228600" y="678950"/>
            <a:ext cx="8615363" cy="106863"/>
            <a:chOff x="285752" y="714345"/>
            <a:chExt cx="6252200" cy="80992"/>
          </a:xfrm>
        </p:grpSpPr>
        <p:sp>
          <p:nvSpPr>
            <p:cNvPr id="5" name="직사각형 4"/>
            <p:cNvSpPr/>
            <p:nvPr/>
          </p:nvSpPr>
          <p:spPr>
            <a:xfrm>
              <a:off x="2571744" y="714345"/>
              <a:ext cx="3966208" cy="80989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6" name="직사각형 5"/>
            <p:cNvSpPr/>
            <p:nvPr/>
          </p:nvSpPr>
          <p:spPr>
            <a:xfrm>
              <a:off x="285752" y="714347"/>
              <a:ext cx="4707295" cy="80990"/>
            </a:xfrm>
            <a:prstGeom prst="rect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sp>
        <p:nvSpPr>
          <p:cNvPr id="7" name="직사각형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8" name="직사각형 7"/>
          <p:cNvSpPr/>
          <p:nvPr/>
        </p:nvSpPr>
        <p:spPr>
          <a:xfrm>
            <a:off x="174924" y="179348"/>
            <a:ext cx="886157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000" b="1" dirty="0" smtClean="0">
                <a:solidFill>
                  <a:srgbClr val="001746"/>
                </a:solidFill>
              </a:rPr>
              <a:t>Team Project</a:t>
            </a:r>
            <a:endParaRPr lang="ko-KR" altLang="en-US" sz="2000" dirty="0"/>
          </a:p>
        </p:txBody>
      </p:sp>
      <p:sp>
        <p:nvSpPr>
          <p:cNvPr id="11" name="직사각형 10"/>
          <p:cNvSpPr/>
          <p:nvPr/>
        </p:nvSpPr>
        <p:spPr>
          <a:xfrm>
            <a:off x="-24" y="6503856"/>
            <a:ext cx="1857388" cy="254132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5" name="직사각형 14"/>
          <p:cNvSpPr/>
          <p:nvPr/>
        </p:nvSpPr>
        <p:spPr>
          <a:xfrm>
            <a:off x="-24" y="6503856"/>
            <a:ext cx="1857388" cy="254132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직사각형 3"/>
              <p:cNvSpPr/>
              <p:nvPr/>
            </p:nvSpPr>
            <p:spPr>
              <a:xfrm>
                <a:off x="243583" y="1268760"/>
                <a:ext cx="5624561" cy="95295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ko-KR" altLang="en-US" dirty="0" smtClean="0"/>
                  <a:t>The selected </a:t>
                </a:r>
                <a:r>
                  <a:rPr lang="en-US" altLang="ko-KR" dirty="0" smtClean="0"/>
                  <a:t>Reaction </a:t>
                </a:r>
                <a:r>
                  <a:rPr lang="ko-KR" altLang="en-US" dirty="0" smtClean="0"/>
                  <a:t>model </a:t>
                </a:r>
                <a:r>
                  <a:rPr lang="ko-KR" altLang="en-US" dirty="0"/>
                  <a:t>is </a:t>
                </a:r>
                <a14:m>
                  <m:oMath xmlns:m="http://schemas.openxmlformats.org/officeDocument/2006/math">
                    <m:sPre>
                      <m:sPrePr>
                        <m:ctrlPr>
                          <a:rPr lang="en-US" altLang="ko-KR" i="1" smtClean="0">
                            <a:latin typeface="Cambria Math" panose="02040503050406030204" pitchFamily="18" charset="0"/>
                          </a:rPr>
                        </m:ctrlPr>
                      </m:sPrePr>
                      <m:sub/>
                      <m:sup>
                        <m:r>
                          <a:rPr lang="en-US" altLang="ko-KR" b="0" i="1" smtClean="0">
                            <a:latin typeface="Cambria Math" panose="02040503050406030204" pitchFamily="18" charset="0"/>
                          </a:rPr>
                          <m:t>31</m:t>
                        </m:r>
                      </m:sup>
                      <m:e>
                        <m:r>
                          <a:rPr lang="en-US" altLang="ko-KR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</m:sPre>
                    <m:r>
                      <a:rPr lang="en-US" altLang="ko-KR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altLang="ko-KR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altLang="ko-KR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ko-KR" altLang="en-US" b="0" i="1" smtClean="0">
                        <a:latin typeface="Cambria Math" panose="02040503050406030204" pitchFamily="18" charset="0"/>
                      </a:rPr>
                      <m:t>𝛾</m:t>
                    </m:r>
                    <m:r>
                      <a:rPr lang="en-US" altLang="ko-KR" b="0" i="1" smtClean="0">
                        <a:latin typeface="Cambria Math" panose="02040503050406030204" pitchFamily="18" charset="0"/>
                      </a:rPr>
                      <m:t>)</m:t>
                    </m:r>
                    <m:sPre>
                      <m:sPrePr>
                        <m:ctrlPr>
                          <a:rPr lang="en-US" altLang="ko-KR" b="0" i="1" smtClean="0">
                            <a:latin typeface="Cambria Math" panose="02040503050406030204" pitchFamily="18" charset="0"/>
                          </a:rPr>
                        </m:ctrlPr>
                      </m:sPrePr>
                      <m:sub/>
                      <m:sup>
                        <m:r>
                          <a:rPr lang="en-US" altLang="ko-KR" b="0" i="1" smtClean="0">
                            <a:latin typeface="Cambria Math" panose="02040503050406030204" pitchFamily="18" charset="0"/>
                          </a:rPr>
                          <m:t>32</m:t>
                        </m:r>
                      </m:sup>
                      <m:e>
                        <m:r>
                          <a:rPr lang="en-US" altLang="ko-KR" b="0" i="1" smtClean="0">
                            <a:latin typeface="Cambria Math" panose="02040503050406030204" pitchFamily="18" charset="0"/>
                          </a:rPr>
                          <m:t>𝑆</m:t>
                        </m:r>
                      </m:e>
                    </m:sPre>
                  </m:oMath>
                </a14:m>
                <a:r>
                  <a:rPr lang="ko-KR" altLang="en-US" dirty="0" smtClean="0"/>
                  <a:t>.</a:t>
                </a:r>
                <a:endParaRPr lang="en-US" altLang="ko-KR" dirty="0" smtClean="0"/>
              </a:p>
              <a:p>
                <a:endParaRPr lang="en-US" altLang="ko-KR" dirty="0"/>
              </a:p>
              <a:p>
                <a:r>
                  <a:rPr lang="en-US" altLang="ko-KR" dirty="0"/>
                  <a:t>The Energy of the </a:t>
                </a:r>
                <a:r>
                  <a:rPr lang="en-US" altLang="ko-KR" dirty="0" smtClean="0"/>
                  <a:t>outgoing sulfur </a:t>
                </a:r>
                <a:r>
                  <a:rPr lang="en-US" altLang="ko-KR" dirty="0"/>
                  <a:t>is </a:t>
                </a:r>
                <a:r>
                  <a:rPr lang="en-US" altLang="ko-KR" dirty="0" smtClean="0"/>
                  <a:t>31MeV</a:t>
                </a:r>
                <a:endParaRPr lang="ko-KR" altLang="en-US" dirty="0"/>
              </a:p>
            </p:txBody>
          </p:sp>
        </mc:Choice>
        <mc:Fallback>
          <p:sp>
            <p:nvSpPr>
              <p:cNvPr id="4" name="직사각형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3583" y="1268760"/>
                <a:ext cx="5624561" cy="952953"/>
              </a:xfrm>
              <a:prstGeom prst="rect">
                <a:avLst/>
              </a:prstGeom>
              <a:blipFill rotWithShape="0">
                <a:blip r:embed="rId3"/>
                <a:stretch>
                  <a:fillRect l="-975" t="-1923" b="-9615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9" name="그림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3528" y="2338616"/>
            <a:ext cx="5143500" cy="2428875"/>
          </a:xfrm>
          <a:prstGeom prst="rect">
            <a:avLst/>
          </a:prstGeom>
        </p:spPr>
      </p:pic>
      <p:pic>
        <p:nvPicPr>
          <p:cNvPr id="10" name="그림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52120" y="1196752"/>
            <a:ext cx="3009161" cy="4298801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7076306" y="2780928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>
                <a:solidFill>
                  <a:srgbClr val="FF0000"/>
                </a:solidFill>
              </a:rPr>
              <a:t>Horizontal</a:t>
            </a:r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076306" y="4941168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>
                <a:solidFill>
                  <a:srgbClr val="FF0000"/>
                </a:solidFill>
              </a:rPr>
              <a:t>Vertical</a:t>
            </a:r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323528" y="5622344"/>
            <a:ext cx="819293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dirty="0"/>
              <a:t>Final x and y positions were determined to be </a:t>
            </a:r>
            <a:r>
              <a:rPr lang="en-US" altLang="ko-KR" dirty="0" err="1"/>
              <a:t>x_f</a:t>
            </a:r>
            <a:r>
              <a:rPr lang="en-US" altLang="ko-KR" dirty="0"/>
              <a:t>=.018 </a:t>
            </a:r>
            <a:r>
              <a:rPr lang="en-US" altLang="ko-KR" dirty="0" err="1"/>
              <a:t>y_f</a:t>
            </a:r>
            <a:r>
              <a:rPr lang="en-US" altLang="ko-KR" dirty="0"/>
              <a:t>=.009 at </a:t>
            </a:r>
            <a:r>
              <a:rPr lang="en-US" altLang="ko-KR" dirty="0" err="1"/>
              <a:t>dE</a:t>
            </a:r>
            <a:r>
              <a:rPr lang="en-US" altLang="ko-KR" dirty="0"/>
              <a:t>/E=.05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94391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3"/>
          <p:cNvGrpSpPr/>
          <p:nvPr/>
        </p:nvGrpSpPr>
        <p:grpSpPr>
          <a:xfrm>
            <a:off x="228600" y="678950"/>
            <a:ext cx="8615363" cy="106863"/>
            <a:chOff x="285752" y="714345"/>
            <a:chExt cx="6252200" cy="80992"/>
          </a:xfrm>
        </p:grpSpPr>
        <p:sp>
          <p:nvSpPr>
            <p:cNvPr id="5" name="직사각형 4"/>
            <p:cNvSpPr/>
            <p:nvPr/>
          </p:nvSpPr>
          <p:spPr>
            <a:xfrm>
              <a:off x="2571744" y="714345"/>
              <a:ext cx="3966208" cy="80989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6" name="직사각형 5"/>
            <p:cNvSpPr/>
            <p:nvPr/>
          </p:nvSpPr>
          <p:spPr>
            <a:xfrm>
              <a:off x="285752" y="714347"/>
              <a:ext cx="4707295" cy="80990"/>
            </a:xfrm>
            <a:prstGeom prst="rect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sp>
        <p:nvSpPr>
          <p:cNvPr id="7" name="직사각형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8" name="직사각형 7"/>
          <p:cNvSpPr/>
          <p:nvPr/>
        </p:nvSpPr>
        <p:spPr>
          <a:xfrm>
            <a:off x="174924" y="179348"/>
            <a:ext cx="886157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000" b="1" dirty="0" smtClean="0">
                <a:solidFill>
                  <a:srgbClr val="001746"/>
                </a:solidFill>
              </a:rPr>
              <a:t>Team Project</a:t>
            </a:r>
            <a:endParaRPr lang="ko-KR" altLang="en-US" sz="2000" dirty="0"/>
          </a:p>
        </p:txBody>
      </p:sp>
      <p:sp>
        <p:nvSpPr>
          <p:cNvPr id="11" name="직사각형 10"/>
          <p:cNvSpPr/>
          <p:nvPr/>
        </p:nvSpPr>
        <p:spPr>
          <a:xfrm>
            <a:off x="-24" y="6503856"/>
            <a:ext cx="1857388" cy="254132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5" name="직사각형 14"/>
          <p:cNvSpPr/>
          <p:nvPr/>
        </p:nvSpPr>
        <p:spPr>
          <a:xfrm>
            <a:off x="-24" y="6503856"/>
            <a:ext cx="1857388" cy="254132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9" name="직사각형 8"/>
          <p:cNvSpPr/>
          <p:nvPr/>
        </p:nvSpPr>
        <p:spPr>
          <a:xfrm>
            <a:off x="228600" y="5325312"/>
            <a:ext cx="886157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dirty="0" smtClean="0"/>
              <a:t>energy </a:t>
            </a:r>
            <a:r>
              <a:rPr lang="en-US" altLang="ko-KR" dirty="0"/>
              <a:t>spread is ~3.1%, the same as SECAR's 3.1% limit </a:t>
            </a:r>
          </a:p>
          <a:p>
            <a:pPr algn="ctr"/>
            <a:r>
              <a:rPr lang="en-US" altLang="ko-KR" dirty="0" smtClean="0"/>
              <a:t>opening </a:t>
            </a:r>
            <a:r>
              <a:rPr lang="en-US" altLang="ko-KR" dirty="0"/>
              <a:t>angle is 7.0 </a:t>
            </a:r>
            <a:r>
              <a:rPr lang="en-US" altLang="ko-KR" dirty="0" err="1"/>
              <a:t>mrad</a:t>
            </a:r>
            <a:r>
              <a:rPr lang="en-US" altLang="ko-KR" dirty="0"/>
              <a:t> which is under the 25 </a:t>
            </a:r>
            <a:r>
              <a:rPr lang="en-US" altLang="ko-KR" dirty="0" err="1"/>
              <a:t>mrad</a:t>
            </a:r>
            <a:r>
              <a:rPr lang="en-US" altLang="ko-KR" dirty="0"/>
              <a:t> max of SECAR </a:t>
            </a:r>
            <a:r>
              <a:rPr lang="en-US" altLang="ko-KR" dirty="0" smtClean="0"/>
              <a:t>Our </a:t>
            </a:r>
            <a:r>
              <a:rPr lang="en-US" altLang="ko-KR" dirty="0"/>
              <a:t>reaction has been performed before at much lower energies. (~1MeV total)</a:t>
            </a:r>
            <a:endParaRPr lang="en-US" altLang="ko-KR" dirty="0">
              <a:effectLst/>
            </a:endParaRPr>
          </a:p>
        </p:txBody>
      </p:sp>
      <p:pic>
        <p:nvPicPr>
          <p:cNvPr id="10" name="그림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20092" y="1332291"/>
            <a:ext cx="5278587" cy="3674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7265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3"/>
          <p:cNvGrpSpPr/>
          <p:nvPr/>
        </p:nvGrpSpPr>
        <p:grpSpPr>
          <a:xfrm>
            <a:off x="228600" y="678950"/>
            <a:ext cx="8615363" cy="106863"/>
            <a:chOff x="285752" y="714345"/>
            <a:chExt cx="6252200" cy="80992"/>
          </a:xfrm>
        </p:grpSpPr>
        <p:sp>
          <p:nvSpPr>
            <p:cNvPr id="5" name="직사각형 4"/>
            <p:cNvSpPr/>
            <p:nvPr/>
          </p:nvSpPr>
          <p:spPr>
            <a:xfrm>
              <a:off x="2571744" y="714345"/>
              <a:ext cx="3966208" cy="80989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6" name="직사각형 5"/>
            <p:cNvSpPr/>
            <p:nvPr/>
          </p:nvSpPr>
          <p:spPr>
            <a:xfrm>
              <a:off x="285752" y="714347"/>
              <a:ext cx="4707295" cy="80990"/>
            </a:xfrm>
            <a:prstGeom prst="rect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sp>
        <p:nvSpPr>
          <p:cNvPr id="7" name="직사각형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8" name="직사각형 7"/>
          <p:cNvSpPr/>
          <p:nvPr/>
        </p:nvSpPr>
        <p:spPr>
          <a:xfrm>
            <a:off x="174924" y="179348"/>
            <a:ext cx="886157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000" b="1" dirty="0" smtClean="0">
                <a:solidFill>
                  <a:srgbClr val="001746"/>
                </a:solidFill>
              </a:rPr>
              <a:t>Team Project</a:t>
            </a:r>
            <a:endParaRPr lang="ko-KR" altLang="en-US" sz="2000" dirty="0"/>
          </a:p>
        </p:txBody>
      </p:sp>
      <p:sp>
        <p:nvSpPr>
          <p:cNvPr id="11" name="직사각형 10"/>
          <p:cNvSpPr/>
          <p:nvPr/>
        </p:nvSpPr>
        <p:spPr>
          <a:xfrm>
            <a:off x="-24" y="6503856"/>
            <a:ext cx="1857388" cy="254132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5" name="직사각형 14"/>
          <p:cNvSpPr/>
          <p:nvPr/>
        </p:nvSpPr>
        <p:spPr>
          <a:xfrm>
            <a:off x="-24" y="6503856"/>
            <a:ext cx="1857388" cy="254132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직사각형 9"/>
              <p:cNvSpPr/>
              <p:nvPr/>
            </p:nvSpPr>
            <p:spPr>
              <a:xfrm>
                <a:off x="301223" y="1124744"/>
                <a:ext cx="8663265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ko-KR" dirty="0" smtClean="0"/>
                  <a:t>Changing Quad Magnet, drawing g value-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ko-KR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ko-KR" b="0" i="1" smtClean="0">
                            <a:latin typeface="Cambria Math" panose="02040503050406030204" pitchFamily="18" charset="0"/>
                          </a:rPr>
                          <m:t>𝑉𝑚𝑎𝑥</m:t>
                        </m:r>
                      </m:e>
                      <m:sup>
                        <m:r>
                          <a:rPr lang="en-US" altLang="ko-KR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altLang="ko-KR" dirty="0" smtClean="0">
                    <a:effectLst/>
                  </a:rPr>
                  <a:t> graph for finding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ko-KR" i="1" smtClean="0">
                            <a:effectLst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b="0" i="1" smtClean="0">
                            <a:effectLst/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altLang="ko-KR" b="0" i="1" smtClean="0">
                            <a:effectLst/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altLang="ko-KR" b="0" i="1" smtClean="0">
                        <a:effectLst/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altLang="ko-K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altLang="ko-KR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altLang="ko-KR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altLang="ko-K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altLang="ko-KR" i="1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endParaRPr lang="en-US" altLang="ko-KR" dirty="0">
                  <a:effectLst/>
                </a:endParaRPr>
              </a:p>
            </p:txBody>
          </p:sp>
        </mc:Choice>
        <mc:Fallback>
          <p:sp>
            <p:nvSpPr>
              <p:cNvPr id="10" name="직사각형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1223" y="1124744"/>
                <a:ext cx="8663265" cy="369332"/>
              </a:xfrm>
              <a:prstGeom prst="rect">
                <a:avLst/>
              </a:prstGeom>
              <a:blipFill rotWithShape="0">
                <a:blip r:embed="rId3"/>
                <a:stretch>
                  <a:fillRect l="-563" t="-10000" b="-26667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그림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7544" y="1800181"/>
            <a:ext cx="5332612" cy="4228356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12" name="직사각형 11"/>
              <p:cNvSpPr/>
              <p:nvPr/>
            </p:nvSpPr>
            <p:spPr>
              <a:xfrm>
                <a:off x="5737319" y="2504698"/>
                <a:ext cx="3406681" cy="258532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altLang="ko-KR" dirty="0" smtClean="0"/>
                  <a:t>Graph </a:t>
                </a:r>
                <a14:m>
                  <m:oMath xmlns:m="http://schemas.openxmlformats.org/officeDocument/2006/math">
                    <m:r>
                      <a:rPr lang="en-US" altLang="ko-KR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altLang="ko-KR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altLang="ko-KR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altLang="ko-KR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p>
                      <m:sSupPr>
                        <m:ctrlPr>
                          <a:rPr lang="en-US" altLang="ko-KR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altLang="ko-KR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altLang="ko-KR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altLang="ko-KR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altLang="ko-KR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altLang="ko-KR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altLang="ko-KR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altLang="ko-KR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altLang="ko-KR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altLang="ko-KR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endParaRPr lang="en-US" altLang="ko-KR" dirty="0" smtClean="0">
                  <a:effectLst/>
                </a:endParaRPr>
              </a:p>
              <a:p>
                <a:pPr algn="ctr"/>
                <a:endParaRPr lang="en-US" altLang="ko-KR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ko-KR" i="1" smtClean="0">
                              <a:effectLst/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ko-KR" b="0" i="1" smtClean="0">
                              <a:effectLst/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altLang="ko-KR" b="0" i="1" smtClean="0">
                              <a:effectLst/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altLang="ko-KR" b="0" i="1" smtClean="0">
                          <a:effectLst/>
                          <a:latin typeface="Cambria Math" panose="02040503050406030204" pitchFamily="18" charset="0"/>
                        </a:rPr>
                        <m:t>=6.9103</m:t>
                      </m:r>
                      <m:r>
                        <a:rPr lang="en-US" altLang="ko-KR" b="0" i="1" smtClean="0">
                          <a:effectLst/>
                          <a:latin typeface="Cambria Math" panose="02040503050406030204" pitchFamily="18" charset="0"/>
                        </a:rPr>
                        <m:t>𝑒</m:t>
                      </m:r>
                      <m:r>
                        <a:rPr lang="en-US" altLang="ko-KR" b="0" i="1" smtClean="0">
                          <a:effectLst/>
                          <a:latin typeface="Cambria Math" panose="02040503050406030204" pitchFamily="18" charset="0"/>
                        </a:rPr>
                        <m:t>−05</m:t>
                      </m:r>
                    </m:oMath>
                  </m:oMathPara>
                </a14:m>
                <a:endParaRPr lang="en-US" altLang="ko-KR" dirty="0" smtClean="0">
                  <a:effectLst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ko-K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ko-KR" i="1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altLang="ko-KR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altLang="ko-KR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ko-KR" b="0" i="1" smtClean="0">
                          <a:latin typeface="Cambria Math" panose="02040503050406030204" pitchFamily="18" charset="0"/>
                        </a:rPr>
                        <m:t>1.8340</m:t>
                      </m:r>
                      <m:r>
                        <a:rPr lang="en-US" altLang="ko-KR" i="1">
                          <a:latin typeface="Cambria Math" panose="02040503050406030204" pitchFamily="18" charset="0"/>
                        </a:rPr>
                        <m:t>𝑒</m:t>
                      </m:r>
                      <m:r>
                        <a:rPr lang="en-US" altLang="ko-KR" i="1">
                          <a:latin typeface="Cambria Math" panose="02040503050406030204" pitchFamily="18" charset="0"/>
                        </a:rPr>
                        <m:t>−05</m:t>
                      </m:r>
                    </m:oMath>
                  </m:oMathPara>
                </a14:m>
                <a:endParaRPr lang="en-US" altLang="ko-KR" dirty="0" smtClean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ko-K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ko-KR" i="1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altLang="ko-KR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altLang="ko-KR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altLang="ko-KR" b="0" i="1" smtClean="0">
                          <a:latin typeface="Cambria Math" panose="02040503050406030204" pitchFamily="18" charset="0"/>
                        </a:rPr>
                        <m:t>2.7010</m:t>
                      </m:r>
                      <m:r>
                        <a:rPr lang="en-US" altLang="ko-KR" i="1">
                          <a:latin typeface="Cambria Math" panose="02040503050406030204" pitchFamily="18" charset="0"/>
                        </a:rPr>
                        <m:t>𝑒</m:t>
                      </m:r>
                      <m:r>
                        <a:rPr lang="en-US" altLang="ko-KR" i="1">
                          <a:latin typeface="Cambria Math" panose="02040503050406030204" pitchFamily="18" charset="0"/>
                        </a:rPr>
                        <m:t>−06</m:t>
                      </m:r>
                    </m:oMath>
                  </m:oMathPara>
                </a14:m>
                <a:endParaRPr lang="en-US" altLang="ko-KR" dirty="0"/>
              </a:p>
              <a:p>
                <a:pPr algn="ctr"/>
                <a:endParaRPr lang="en-US" altLang="ko-KR" dirty="0" smtClean="0"/>
              </a:p>
              <a:p>
                <a:pPr algn="ctr"/>
                <a:endParaRPr lang="en-US" altLang="ko-KR" dirty="0"/>
              </a:p>
              <a:p>
                <a:pPr algn="ctr"/>
                <a:endParaRPr lang="en-US" altLang="ko-KR" dirty="0"/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ko-KR" altLang="en-US" i="1" smtClean="0">
                          <a:effectLst/>
                          <a:latin typeface="Cambria Math" panose="02040503050406030204" pitchFamily="18" charset="0"/>
                        </a:rPr>
                        <m:t>𝜖</m:t>
                      </m:r>
                      <m:r>
                        <a:rPr lang="en-US" altLang="ko-KR" b="0" i="1" smtClean="0">
                          <a:effectLst/>
                          <a:latin typeface="Cambria Math" panose="02040503050406030204" pitchFamily="18" charset="0"/>
                        </a:rPr>
                        <m:t>=0.80416 </m:t>
                      </m:r>
                      <m:r>
                        <a:rPr lang="en-US" altLang="ko-KR" b="0" i="1" smtClean="0">
                          <a:effectLst/>
                          <a:latin typeface="Cambria Math" panose="02040503050406030204" pitchFamily="18" charset="0"/>
                        </a:rPr>
                        <m:t>𝑚𝑚</m:t>
                      </m:r>
                      <m:r>
                        <a:rPr lang="en-US" altLang="ko-KR" b="0" i="1" smtClean="0">
                          <a:effectLst/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altLang="ko-KR" b="0" i="1" smtClean="0">
                          <a:effectLst/>
                          <a:latin typeface="Cambria Math" panose="02040503050406030204" pitchFamily="18" charset="0"/>
                        </a:rPr>
                        <m:t>𝑚𝑟𝑎𝑑</m:t>
                      </m:r>
                    </m:oMath>
                  </m:oMathPara>
                </a14:m>
                <a:endParaRPr lang="en-US" altLang="ko-KR" dirty="0">
                  <a:effectLst/>
                </a:endParaRPr>
              </a:p>
            </p:txBody>
          </p:sp>
        </mc:Choice>
        <mc:Fallback>
          <p:sp>
            <p:nvSpPr>
              <p:cNvPr id="12" name="직사각형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37319" y="2504698"/>
                <a:ext cx="3406681" cy="2585323"/>
              </a:xfrm>
              <a:prstGeom prst="rect">
                <a:avLst/>
              </a:prstGeom>
              <a:blipFill rotWithShape="0">
                <a:blip r:embed="rId5"/>
                <a:stretch>
                  <a:fillRect t="-1415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47741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3"/>
          <p:cNvGrpSpPr/>
          <p:nvPr/>
        </p:nvGrpSpPr>
        <p:grpSpPr>
          <a:xfrm>
            <a:off x="228600" y="678950"/>
            <a:ext cx="8615363" cy="106863"/>
            <a:chOff x="285752" y="714345"/>
            <a:chExt cx="6252200" cy="80992"/>
          </a:xfrm>
        </p:grpSpPr>
        <p:sp>
          <p:nvSpPr>
            <p:cNvPr id="5" name="직사각형 4"/>
            <p:cNvSpPr/>
            <p:nvPr/>
          </p:nvSpPr>
          <p:spPr>
            <a:xfrm>
              <a:off x="2571744" y="714345"/>
              <a:ext cx="3966208" cy="80989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6" name="직사각형 5"/>
            <p:cNvSpPr/>
            <p:nvPr/>
          </p:nvSpPr>
          <p:spPr>
            <a:xfrm>
              <a:off x="285752" y="714347"/>
              <a:ext cx="4707295" cy="80990"/>
            </a:xfrm>
            <a:prstGeom prst="rect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sp>
        <p:nvSpPr>
          <p:cNvPr id="7" name="직사각형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8" name="직사각형 7"/>
          <p:cNvSpPr/>
          <p:nvPr/>
        </p:nvSpPr>
        <p:spPr>
          <a:xfrm>
            <a:off x="174924" y="179348"/>
            <a:ext cx="886157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000" b="1" dirty="0" smtClean="0">
                <a:solidFill>
                  <a:srgbClr val="001746"/>
                </a:solidFill>
              </a:rPr>
              <a:t>Team Project</a:t>
            </a:r>
            <a:endParaRPr lang="ko-KR" altLang="en-US" sz="2000" dirty="0"/>
          </a:p>
        </p:txBody>
      </p:sp>
      <p:sp>
        <p:nvSpPr>
          <p:cNvPr id="11" name="직사각형 10"/>
          <p:cNvSpPr/>
          <p:nvPr/>
        </p:nvSpPr>
        <p:spPr>
          <a:xfrm>
            <a:off x="-24" y="6503856"/>
            <a:ext cx="1857388" cy="254132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5" name="직사각형 14"/>
          <p:cNvSpPr/>
          <p:nvPr/>
        </p:nvSpPr>
        <p:spPr>
          <a:xfrm>
            <a:off x="-24" y="6503856"/>
            <a:ext cx="1857388" cy="254132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" name="직사각형 2"/>
          <p:cNvSpPr/>
          <p:nvPr/>
        </p:nvSpPr>
        <p:spPr>
          <a:xfrm>
            <a:off x="539552" y="1124744"/>
            <a:ext cx="787189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dirty="0"/>
              <a:t>Original mass resolving power of SECAR </a:t>
            </a:r>
            <a:r>
              <a:rPr lang="en-US" altLang="ko-KR" dirty="0" smtClean="0"/>
              <a:t>is 742.3138003312769(order 1)</a:t>
            </a:r>
          </a:p>
          <a:p>
            <a:endParaRPr lang="en-US" altLang="ko-KR" dirty="0"/>
          </a:p>
          <a:p>
            <a:r>
              <a:rPr lang="en-US" altLang="ko-KR" dirty="0" smtClean="0"/>
              <a:t>Increase Q3 effective length 3% (0.3499-&gt;0.360397)</a:t>
            </a:r>
          </a:p>
          <a:p>
            <a:r>
              <a:rPr lang="en-US" altLang="ko-KR" dirty="0" smtClean="0"/>
              <a:t>Also change DL7/DL8 (0.2648-&gt;0.2648015/0.34645-&gt;0.346515)</a:t>
            </a:r>
          </a:p>
          <a:p>
            <a:endParaRPr lang="en-US" altLang="ko-KR" dirty="0"/>
          </a:p>
          <a:p>
            <a:r>
              <a:rPr lang="en-US" altLang="ko-KR" dirty="0" smtClean="0"/>
              <a:t>After changing mass resolving power of SECAR is 602.603…</a:t>
            </a:r>
            <a:endParaRPr lang="ko-KR" altLang="en-US" dirty="0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1278516" y="2276922"/>
            <a:ext cx="3357979" cy="5086351"/>
          </a:xfrm>
          <a:prstGeom prst="rect">
            <a:avLst/>
          </a:prstGeom>
        </p:spPr>
      </p:pic>
      <p:sp>
        <p:nvSpPr>
          <p:cNvPr id="12" name="직사각형 11"/>
          <p:cNvSpPr/>
          <p:nvPr/>
        </p:nvSpPr>
        <p:spPr>
          <a:xfrm>
            <a:off x="5652120" y="3573016"/>
            <a:ext cx="338437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dirty="0" smtClean="0"/>
              <a:t>And Recovery mass resolving power for using fitting Q3</a:t>
            </a:r>
          </a:p>
          <a:p>
            <a:endParaRPr lang="en-US" altLang="ko-KR" dirty="0"/>
          </a:p>
          <a:p>
            <a:r>
              <a:rPr lang="en-US" altLang="ko-KR" dirty="0"/>
              <a:t>OBJ:=1/ABS(Mass Resolution) + ABS(ME(1,2)/(XX))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312738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3"/>
          <p:cNvGrpSpPr/>
          <p:nvPr/>
        </p:nvGrpSpPr>
        <p:grpSpPr>
          <a:xfrm>
            <a:off x="228600" y="678950"/>
            <a:ext cx="8615363" cy="106863"/>
            <a:chOff x="285752" y="714345"/>
            <a:chExt cx="6252200" cy="80992"/>
          </a:xfrm>
        </p:grpSpPr>
        <p:sp>
          <p:nvSpPr>
            <p:cNvPr id="5" name="직사각형 4"/>
            <p:cNvSpPr/>
            <p:nvPr/>
          </p:nvSpPr>
          <p:spPr>
            <a:xfrm>
              <a:off x="2571744" y="714345"/>
              <a:ext cx="3966208" cy="80989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6" name="직사각형 5"/>
            <p:cNvSpPr/>
            <p:nvPr/>
          </p:nvSpPr>
          <p:spPr>
            <a:xfrm>
              <a:off x="285752" y="714347"/>
              <a:ext cx="4707295" cy="80990"/>
            </a:xfrm>
            <a:prstGeom prst="rect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sp>
        <p:nvSpPr>
          <p:cNvPr id="7" name="직사각형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8" name="직사각형 7"/>
          <p:cNvSpPr/>
          <p:nvPr/>
        </p:nvSpPr>
        <p:spPr>
          <a:xfrm>
            <a:off x="174924" y="179348"/>
            <a:ext cx="886157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000" b="1" dirty="0" smtClean="0">
                <a:solidFill>
                  <a:srgbClr val="001746"/>
                </a:solidFill>
              </a:rPr>
              <a:t>Team Project</a:t>
            </a:r>
            <a:endParaRPr lang="ko-KR" altLang="en-US" sz="2000" dirty="0"/>
          </a:p>
        </p:txBody>
      </p:sp>
      <p:sp>
        <p:nvSpPr>
          <p:cNvPr id="11" name="직사각형 10"/>
          <p:cNvSpPr/>
          <p:nvPr/>
        </p:nvSpPr>
        <p:spPr>
          <a:xfrm>
            <a:off x="-24" y="6503856"/>
            <a:ext cx="1857388" cy="254132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5" name="직사각형 14"/>
          <p:cNvSpPr/>
          <p:nvPr/>
        </p:nvSpPr>
        <p:spPr>
          <a:xfrm>
            <a:off x="-24" y="6503856"/>
            <a:ext cx="1857388" cy="254132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9" name="직사각형 8"/>
          <p:cNvSpPr/>
          <p:nvPr/>
        </p:nvSpPr>
        <p:spPr>
          <a:xfrm>
            <a:off x="367350" y="1196752"/>
            <a:ext cx="766103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dirty="0"/>
              <a:t>changing a variety of system parameters to see how much things can be changed before our mass resolution is changed by at least 5%. </a:t>
            </a:r>
            <a:endParaRPr lang="ko-KR" altLang="en-US" dirty="0"/>
          </a:p>
        </p:txBody>
      </p:sp>
      <p:sp>
        <p:nvSpPr>
          <p:cNvPr id="10" name="직사각형 9"/>
          <p:cNvSpPr/>
          <p:nvPr/>
        </p:nvSpPr>
        <p:spPr>
          <a:xfrm>
            <a:off x="343101" y="2507493"/>
            <a:ext cx="732656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dirty="0"/>
              <a:t>BEAM SPOT: </a:t>
            </a:r>
            <a:endParaRPr lang="en-US" altLang="ko-KR" dirty="0" smtClean="0"/>
          </a:p>
          <a:p>
            <a:r>
              <a:rPr lang="en-US" altLang="ko-KR" dirty="0" smtClean="0"/>
              <a:t>X </a:t>
            </a:r>
            <a:r>
              <a:rPr lang="en-US" altLang="ko-KR" dirty="0"/>
              <a:t>width: &lt;.714286mm &gt;.789414mm (~.04mm tolerance) </a:t>
            </a:r>
            <a:endParaRPr lang="en-US" altLang="ko-KR" dirty="0" smtClean="0"/>
          </a:p>
          <a:p>
            <a:r>
              <a:rPr lang="en-US" altLang="ko-KR" dirty="0" smtClean="0"/>
              <a:t>Y </a:t>
            </a:r>
            <a:r>
              <a:rPr lang="en-US" altLang="ko-KR" dirty="0"/>
              <a:t>width: &lt;.714286mm &gt;.789414mm (~.04mm tolerance) </a:t>
            </a:r>
          </a:p>
          <a:p>
            <a:r>
              <a:rPr lang="en-US" altLang="ko-KR" dirty="0"/>
              <a:t>BEAM POSITION: </a:t>
            </a:r>
            <a:endParaRPr lang="en-US" altLang="ko-KR" dirty="0" smtClean="0"/>
          </a:p>
          <a:p>
            <a:r>
              <a:rPr lang="en-US" altLang="ko-KR" dirty="0" smtClean="0"/>
              <a:t>X </a:t>
            </a:r>
            <a:r>
              <a:rPr lang="en-US" altLang="ko-KR" dirty="0"/>
              <a:t>tolerance: -2.346mm/+2.148mm </a:t>
            </a:r>
            <a:endParaRPr lang="en-US" altLang="ko-KR" dirty="0" smtClean="0"/>
          </a:p>
          <a:p>
            <a:r>
              <a:rPr lang="en-US" altLang="ko-KR" dirty="0" smtClean="0"/>
              <a:t>Y </a:t>
            </a:r>
            <a:r>
              <a:rPr lang="en-US" altLang="ko-KR" dirty="0"/>
              <a:t>tolerance: -0.01166mmmm/+0.01168mm </a:t>
            </a:r>
          </a:p>
          <a:p>
            <a:r>
              <a:rPr lang="en-US" altLang="ko-KR" dirty="0"/>
              <a:t>QUADRUPOLE ALIGNMENT CHANGES: </a:t>
            </a:r>
            <a:endParaRPr lang="en-US" altLang="ko-KR" dirty="0" smtClean="0"/>
          </a:p>
          <a:p>
            <a:r>
              <a:rPr lang="en-US" altLang="ko-KR" dirty="0" smtClean="0"/>
              <a:t>Q3</a:t>
            </a:r>
            <a:r>
              <a:rPr lang="en-US" altLang="ko-KR" dirty="0"/>
              <a:t>: Z Position change by +/- 1mm (~1mm tolerance) </a:t>
            </a:r>
            <a:endParaRPr lang="en-US" altLang="ko-KR" dirty="0" smtClean="0"/>
          </a:p>
          <a:p>
            <a:r>
              <a:rPr lang="en-US" altLang="ko-KR" dirty="0" smtClean="0"/>
              <a:t>X </a:t>
            </a:r>
            <a:r>
              <a:rPr lang="en-US" altLang="ko-KR" dirty="0"/>
              <a:t>Position change by +/- .75mm Y Position change by +/- </a:t>
            </a:r>
            <a:r>
              <a:rPr lang="en-US" altLang="ko-KR" dirty="0" smtClean="0"/>
              <a:t>8.45mm</a:t>
            </a:r>
          </a:p>
          <a:p>
            <a:r>
              <a:rPr lang="en-US" altLang="ko-KR" dirty="0" smtClean="0">
                <a:effectLst/>
              </a:rPr>
              <a:t>Tilt Y change by +/-.0103 degree </a:t>
            </a:r>
          </a:p>
          <a:p>
            <a:r>
              <a:rPr lang="en-US" altLang="ko-KR" dirty="0" smtClean="0"/>
              <a:t>Tilt X change by -.336 degree ~ +.303 degree</a:t>
            </a:r>
          </a:p>
          <a:p>
            <a:endParaRPr lang="en-US" altLang="ko-KR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039375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3"/>
          <p:cNvGrpSpPr/>
          <p:nvPr/>
        </p:nvGrpSpPr>
        <p:grpSpPr>
          <a:xfrm>
            <a:off x="228600" y="678950"/>
            <a:ext cx="8615363" cy="106863"/>
            <a:chOff x="285752" y="714345"/>
            <a:chExt cx="6252200" cy="80992"/>
          </a:xfrm>
        </p:grpSpPr>
        <p:sp>
          <p:nvSpPr>
            <p:cNvPr id="5" name="직사각형 4"/>
            <p:cNvSpPr/>
            <p:nvPr/>
          </p:nvSpPr>
          <p:spPr>
            <a:xfrm>
              <a:off x="2571744" y="714345"/>
              <a:ext cx="3966208" cy="80989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6" name="직사각형 5"/>
            <p:cNvSpPr/>
            <p:nvPr/>
          </p:nvSpPr>
          <p:spPr>
            <a:xfrm>
              <a:off x="285752" y="714347"/>
              <a:ext cx="4707295" cy="80990"/>
            </a:xfrm>
            <a:prstGeom prst="rect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sp>
        <p:nvSpPr>
          <p:cNvPr id="7" name="직사각형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8" name="직사각형 7"/>
          <p:cNvSpPr/>
          <p:nvPr/>
        </p:nvSpPr>
        <p:spPr>
          <a:xfrm>
            <a:off x="174924" y="179348"/>
            <a:ext cx="886157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000" dirty="0"/>
              <a:t>Stable Proton Capture: </a:t>
            </a:r>
            <a:r>
              <a:rPr lang="en-US" altLang="ko-KR" sz="2000" baseline="30000" dirty="0"/>
              <a:t>31</a:t>
            </a:r>
            <a:r>
              <a:rPr lang="en-US" altLang="ko-KR" sz="2000" dirty="0"/>
              <a:t>P(p,</a:t>
            </a:r>
            <a:r>
              <a:rPr lang="el-GR" altLang="ko-KR" sz="2000" dirty="0">
                <a:latin typeface="Calibri" panose="020F0502020204030204" pitchFamily="34" charset="0"/>
                <a:cs typeface="Calibri" panose="020F0502020204030204" pitchFamily="34" charset="0"/>
              </a:rPr>
              <a:t>γ</a:t>
            </a:r>
            <a:r>
              <a:rPr lang="en-US" altLang="ko-KR" sz="20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en-US" altLang="ko-KR" sz="2000" baseline="30000" dirty="0">
                <a:latin typeface="Calibri" panose="020F0502020204030204" pitchFamily="34" charset="0"/>
                <a:cs typeface="Calibri" panose="020F0502020204030204" pitchFamily="34" charset="0"/>
              </a:rPr>
              <a:t>32</a:t>
            </a:r>
            <a:r>
              <a:rPr lang="en-US" altLang="ko-KR" sz="2000" dirty="0"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endParaRPr lang="ko-KR" altLang="en-US" sz="2000" dirty="0"/>
          </a:p>
        </p:txBody>
      </p:sp>
      <p:sp>
        <p:nvSpPr>
          <p:cNvPr id="11" name="직사각형 10"/>
          <p:cNvSpPr/>
          <p:nvPr/>
        </p:nvSpPr>
        <p:spPr>
          <a:xfrm>
            <a:off x="-24" y="6503856"/>
            <a:ext cx="1857388" cy="254132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5" name="직사각형 14"/>
          <p:cNvSpPr/>
          <p:nvPr/>
        </p:nvSpPr>
        <p:spPr>
          <a:xfrm>
            <a:off x="-24" y="6503856"/>
            <a:ext cx="1857388" cy="254132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="" xmlns:a16="http://schemas.microsoft.com/office/drawing/2014/main" xmlns:lc="http://schemas.openxmlformats.org/drawingml/2006/lockedCanvas" id="{D08E76F6-85D9-4983-A1B7-A8C3BC9D3932}"/>
              </a:ext>
            </a:extLst>
          </p:cNvPr>
          <p:cNvSpPr>
            <a:spLocks noGrp="1"/>
          </p:cNvSpPr>
          <p:nvPr/>
        </p:nvSpPr>
        <p:spPr>
          <a:xfrm>
            <a:off x="98730" y="1331260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r>
              <a:rPr lang="en-US" dirty="0"/>
              <a:t>Chosen randomly</a:t>
            </a:r>
          </a:p>
          <a:p>
            <a:r>
              <a:rPr lang="en-US" dirty="0"/>
              <a:t>Reaction occurs naturally in carbon rich shells of massive stars at the onset of a supernova [1]</a:t>
            </a:r>
          </a:p>
          <a:p>
            <a:r>
              <a:rPr lang="en-US" dirty="0"/>
              <a:t>Abundances of stable elements between</a:t>
            </a:r>
            <a:r>
              <a:rPr lang="en-US" baseline="30000" dirty="0"/>
              <a:t>20</a:t>
            </a:r>
            <a:r>
              <a:rPr lang="en-US" dirty="0"/>
              <a:t>Ne-</a:t>
            </a:r>
            <a:r>
              <a:rPr lang="en-US" baseline="30000" dirty="0"/>
              <a:t>31</a:t>
            </a:r>
            <a:r>
              <a:rPr lang="en-US" dirty="0"/>
              <a:t>P are attributed to this carbon-shell (excluding </a:t>
            </a:r>
            <a:r>
              <a:rPr lang="en-US" baseline="30000" dirty="0"/>
              <a:t>28</a:t>
            </a:r>
            <a:r>
              <a:rPr lang="en-US" dirty="0"/>
              <a:t>Si)</a:t>
            </a:r>
          </a:p>
          <a:p>
            <a:r>
              <a:rPr lang="en-US" dirty="0"/>
              <a:t>In 1975, the only one of these which hadn’t been predicted within a factor of two was P-31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6419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3"/>
          <p:cNvGrpSpPr/>
          <p:nvPr/>
        </p:nvGrpSpPr>
        <p:grpSpPr>
          <a:xfrm>
            <a:off x="228600" y="678950"/>
            <a:ext cx="8615363" cy="106863"/>
            <a:chOff x="285752" y="714345"/>
            <a:chExt cx="6252200" cy="80992"/>
          </a:xfrm>
        </p:grpSpPr>
        <p:sp>
          <p:nvSpPr>
            <p:cNvPr id="5" name="직사각형 4"/>
            <p:cNvSpPr/>
            <p:nvPr/>
          </p:nvSpPr>
          <p:spPr>
            <a:xfrm>
              <a:off x="2571744" y="714345"/>
              <a:ext cx="3966208" cy="80989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6" name="직사각형 5"/>
            <p:cNvSpPr/>
            <p:nvPr/>
          </p:nvSpPr>
          <p:spPr>
            <a:xfrm>
              <a:off x="285752" y="714347"/>
              <a:ext cx="4707295" cy="80990"/>
            </a:xfrm>
            <a:prstGeom prst="rect">
              <a:avLst/>
            </a:prstGeom>
            <a:solidFill>
              <a:srgbClr val="002060"/>
            </a:solidFill>
            <a:ln>
              <a:solidFill>
                <a:srgbClr val="00206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sp>
        <p:nvSpPr>
          <p:cNvPr id="7" name="직사각형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0" name="직사각형 9"/>
          <p:cNvSpPr/>
          <p:nvPr/>
        </p:nvSpPr>
        <p:spPr>
          <a:xfrm>
            <a:off x="1259632" y="6444044"/>
            <a:ext cx="5004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b="1" dirty="0" smtClean="0">
                <a:solidFill>
                  <a:schemeClr val="bg1"/>
                </a:solidFill>
              </a:rPr>
              <a:t>1 /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-24" y="6503856"/>
            <a:ext cx="1857388" cy="254132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4" name="직사각형 13"/>
          <p:cNvSpPr/>
          <p:nvPr/>
        </p:nvSpPr>
        <p:spPr>
          <a:xfrm>
            <a:off x="1115616" y="6444044"/>
            <a:ext cx="7665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3</a:t>
            </a:r>
            <a:r>
              <a:rPr lang="en-US" altLang="ko-KR" b="1" dirty="0" smtClean="0">
                <a:solidFill>
                  <a:schemeClr val="bg1"/>
                </a:solidFill>
              </a:rPr>
              <a:t> /19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-24" y="6503856"/>
            <a:ext cx="1857388" cy="254132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1" name="직사각형 20"/>
          <p:cNvSpPr/>
          <p:nvPr/>
        </p:nvSpPr>
        <p:spPr>
          <a:xfrm>
            <a:off x="251520" y="3105834"/>
            <a:ext cx="849694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 smtClean="0">
                <a:solidFill>
                  <a:srgbClr val="001746"/>
                </a:solidFill>
                <a:latin typeface="Calibri" pitchFamily="34" charset="0"/>
              </a:rPr>
              <a:t>Thank You</a:t>
            </a:r>
            <a:endParaRPr lang="ko-KR" altLang="en-US" sz="3600" b="1" dirty="0">
              <a:solidFill>
                <a:srgbClr val="001746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0483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23462</TotalTime>
  <Words>367</Words>
  <Application>Microsoft Office PowerPoint</Application>
  <PresentationFormat>화면 슬라이드 쇼(4:3)</PresentationFormat>
  <Paragraphs>65</Paragraphs>
  <Slides>8</Slides>
  <Notes>8</Notes>
  <HiddenSlides>0</HiddenSlides>
  <MMClips>0</MMClips>
  <ScaleCrop>false</ScaleCrop>
  <HeadingPairs>
    <vt:vector size="8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  <vt:variant>
        <vt:lpstr>재구성한 쇼</vt:lpstr>
      </vt:variant>
      <vt:variant>
        <vt:i4>1</vt:i4>
      </vt:variant>
    </vt:vector>
  </HeadingPairs>
  <TitlesOfParts>
    <vt:vector size="15" baseType="lpstr">
      <vt:lpstr>맑은 고딕</vt:lpstr>
      <vt:lpstr>Arial</vt:lpstr>
      <vt:lpstr>Calibri</vt:lpstr>
      <vt:lpstr>Cambria Math</vt:lpstr>
      <vt:lpstr>Wingdings 3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재구성한 쇼 1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임정수</dc:creator>
  <cp:lastModifiedBy>usder</cp:lastModifiedBy>
  <cp:revision>1219</cp:revision>
  <cp:lastPrinted>2018-01-25T05:01:48Z</cp:lastPrinted>
  <dcterms:created xsi:type="dcterms:W3CDTF">2012-06-08T04:13:25Z</dcterms:created>
  <dcterms:modified xsi:type="dcterms:W3CDTF">2018-09-14T14:00:27Z</dcterms:modified>
</cp:coreProperties>
</file>