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8" autoAdjust="0"/>
  </p:normalViewPr>
  <p:slideViewPr>
    <p:cSldViewPr snapToGrid="0">
      <p:cViewPr varScale="1">
        <p:scale>
          <a:sx n="78" d="100"/>
          <a:sy n="78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8F92C-9D08-431B-B9FC-D36467050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8393D7-23D3-45D1-8831-62AADE28B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5CEB3E-38A5-49BD-A559-35B80CA0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C874E7-99F6-456F-8215-02253FE8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48BE8E-69E1-4830-8A5E-3C180FA5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81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EB1A4-82E1-4629-B5AE-36DEDFAFA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31ECDB-DC6A-44D7-BD38-4B6E00724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51792C-E1D1-4E7B-8A9B-196D9B7F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20B014-320A-4064-B47C-1B93168E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CED87-1056-4BF3-B2B1-FD87F7E21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21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B4713D-1B0E-4D03-B644-83E2A2138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2FE721-EED5-4A64-830A-894606562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F97ED6-F1C9-468C-9E42-C197A4EA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D27CF-AB1A-4D67-95BD-078DDCDB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175CE7-B3EF-4405-9099-4954DFC4F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7751D-F6E9-412A-A6CA-7A7F7FDF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182BA6-1574-41E9-98F4-E1F63944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4F99BA-EDE4-471B-A444-BC1C400BD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A7BB47-3C47-43C4-9F0B-55842700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AD49BC-AB95-44DB-A6EF-5786979E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BEF2E-DCB4-46F1-A630-DC0B0DF3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465E0D-DC19-48E0-AB1F-B701DEC7D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8F5F23-3487-4A48-9500-42A4AB33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87CA23-6E7C-49DE-B0A0-72BE31BCF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B3A843-6252-4E6A-B6A0-9FA82DE70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7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EAEADC-3124-454E-A278-2265CCE1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D00CB2-E65F-424B-AA41-57B6DBD78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FBFC0D-1833-44DA-962B-ECC07A079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7FA0C0-3607-44A5-BDB2-D8A8AC36E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8530C-9BA3-4FE5-83E2-818AEBD1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8E4A19-EEFF-4BBE-8EEF-0966B709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E47B8C-50ED-4761-A021-C0E9EFF3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8601ED-5C77-43D8-B20A-7B113BFB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061796-1C70-45A1-9768-EBD800116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15BE5F-028F-4E33-A439-CD42E962C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7D25E1-5C2C-4B62-88D4-2DCF358024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DCA57B-5538-464B-A417-97144D97E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49FCA3-2C15-42D8-9719-097720EB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08A04BC-10BA-46B5-804E-E9DB8E7F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98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6E7ED-66CB-452B-8A58-670540F8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33A383-084D-476A-B6D7-1F340BA6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9AC8B72-5EFF-4AFD-BF32-E53515D3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3CC953-2C2E-4363-AC83-9D9DB199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74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9314F1-3783-4EEC-B7DC-C7107FF18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845E52-8170-452F-A8C1-01A54F20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AF2E31-1BA8-4250-B6C2-A1307635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9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18E737-74A7-405E-B45C-DF9C0939F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8D2FFC-B952-40D3-AD1A-C2C4CB887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47DC9C-A728-4399-A9DC-096B73628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A96F22-5B56-4994-A5A5-1D88CDF88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825A3F-2A65-41E1-966D-2962FC6EC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880AA7-6B13-4AB6-8D08-AC70D098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4986D-4372-4980-9E3E-9046ECA37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EBA4C8A-61E3-4CC7-9B7A-E3C528025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D36AED-8B2A-45BC-AAB0-E742A2518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126CA6-F1A8-4842-9AD4-28F82B422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7F8BC7-A0B4-4E54-B94E-E1416DD3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1546A4-45E2-4871-85D7-59089C66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2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B13A1-4F15-4B1F-A6EB-0452AE73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41DE20-9D24-455F-8B22-EE387971B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279B8E-26AE-4D77-96DC-27B6D1EFB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21BC9-1715-4FD0-8E7D-79997B12D437}" type="datetimeFigureOut">
              <a:rPr lang="ru-RU" smtClean="0"/>
              <a:t>14.09.2018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FFC092-C4CF-4341-A7D8-39456BD6A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021CB6-7ABE-48D9-B971-B0CA05DA1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2C2D9-E436-412A-8DD1-74360112D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19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8ED51-3404-4B4B-B6A0-EA48610DE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013" y="165376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9900" b="1" dirty="0"/>
              <a:t>SECAR   .0</a:t>
            </a:r>
            <a:endParaRPr lang="ru-RU" sz="199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B888C7-4E15-42BC-BDDC-46F7203FE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6220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Alex </a:t>
            </a:r>
            <a:r>
              <a:rPr lang="en-US" dirty="0" err="1"/>
              <a:t>Plastun</a:t>
            </a:r>
            <a:endParaRPr lang="en-US" dirty="0"/>
          </a:p>
          <a:p>
            <a:r>
              <a:rPr lang="en-US" dirty="0"/>
              <a:t>Louis Wagner</a:t>
            </a:r>
          </a:p>
          <a:p>
            <a:r>
              <a:rPr lang="en-US" dirty="0" err="1"/>
              <a:t>Nadeesha</a:t>
            </a:r>
            <a:r>
              <a:rPr lang="en-US" dirty="0"/>
              <a:t> Gamage</a:t>
            </a:r>
          </a:p>
          <a:p>
            <a:endParaRPr lang="en-US" dirty="0"/>
          </a:p>
          <a:p>
            <a:r>
              <a:rPr lang="en-US" dirty="0"/>
              <a:t>September 14, 2018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3DDBA1-C826-4A17-AF8D-9841792E9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613" y="1769293"/>
            <a:ext cx="1244286" cy="170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5F74BB4-BF8B-4012-B0CC-C9B37C232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26" y="3761146"/>
            <a:ext cx="4753311" cy="309685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3583AF-766E-40BA-8EFD-D574DC5443D9}"/>
              </a:ext>
            </a:extLst>
          </p:cNvPr>
          <p:cNvSpPr txBox="1"/>
          <p:nvPr/>
        </p:nvSpPr>
        <p:spPr>
          <a:xfrm>
            <a:off x="1490861" y="267527"/>
            <a:ext cx="92102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COSY is not an envelope or Monte-Carlo code. 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8433B0-527F-4CEE-98FA-AC3B8E3565F6}"/>
              </a:ext>
            </a:extLst>
          </p:cNvPr>
          <p:cNvSpPr txBox="1"/>
          <p:nvPr/>
        </p:nvSpPr>
        <p:spPr>
          <a:xfrm>
            <a:off x="30955" y="815813"/>
            <a:ext cx="70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For this reason all studies related with beam size measurements have an error, which depends on how well did you distribute the rays over the beam. In task #8 we observed non-smooth dependence of the resolution vs the target position. </a:t>
            </a:r>
            <a:endParaRPr lang="ru-RU" sz="20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E1EA1A-52D3-40AC-89BF-3F28DF3D1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227" y="791013"/>
            <a:ext cx="4405885" cy="309685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AADBA3-6A5C-43D0-993D-5C36F6F2D262}"/>
              </a:ext>
            </a:extLst>
          </p:cNvPr>
          <p:cNvSpPr txBox="1"/>
          <p:nvPr/>
        </p:nvSpPr>
        <p:spPr>
          <a:xfrm>
            <a:off x="123001" y="3607911"/>
            <a:ext cx="673008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We considered this as not very good distributed ray, so redistributed them over the border of the ellipse in X</a:t>
            </a:r>
            <a:r>
              <a:rPr lang="el-GR" sz="2000" dirty="0"/>
              <a:t>θ</a:t>
            </a:r>
            <a:r>
              <a:rPr lang="en-US" sz="2000" dirty="0"/>
              <a:t>-phase space.</a:t>
            </a:r>
          </a:p>
          <a:p>
            <a:pPr algn="just"/>
            <a:r>
              <a:rPr lang="en-US" sz="2000" dirty="0"/>
              <a:t>But curve remained piece-wise until we reduced the order to the 1</a:t>
            </a:r>
            <a:r>
              <a:rPr lang="en-US" sz="2000" baseline="30000" dirty="0"/>
              <a:t>st</a:t>
            </a:r>
            <a:r>
              <a:rPr lang="en-US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7226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AE77CA2-7BB4-4986-A7EF-756330246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533" y="485676"/>
            <a:ext cx="4992237" cy="33789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853223-4728-4DA1-9903-199A5E310825}"/>
              </a:ext>
            </a:extLst>
          </p:cNvPr>
          <p:cNvSpPr txBox="1"/>
          <p:nvPr/>
        </p:nvSpPr>
        <p:spPr>
          <a:xfrm>
            <a:off x="1967295" y="254844"/>
            <a:ext cx="3340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Emittance Measurement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262D5F-E78C-46C2-87CC-DE6E26E9F50E}"/>
                  </a:ext>
                </a:extLst>
              </p:cNvPr>
              <p:cNvSpPr txBox="1"/>
              <p:nvPr/>
            </p:nvSpPr>
            <p:spPr>
              <a:xfrm>
                <a:off x="405582" y="1196980"/>
                <a:ext cx="11282516" cy="5574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Fit result for parabola </a:t>
                </a:r>
              </a:p>
              <a:p>
                <a:r>
                  <a:rPr lang="en-US" sz="2400" dirty="0"/>
                  <a:t>           X</a:t>
                </a:r>
                <a:r>
                  <a:rPr lang="en-US" sz="2400" baseline="-25000" dirty="0"/>
                  <a:t>max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= σ</a:t>
                </a:r>
                <a:r>
                  <a:rPr lang="en-US" sz="2400" baseline="-25000" dirty="0"/>
                  <a:t>11</a:t>
                </a:r>
                <a:r>
                  <a:rPr lang="en-US" sz="2400" dirty="0"/>
                  <a:t> = a·K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- 2ab·K + ab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 + c is:</a:t>
                </a:r>
                <a:br>
                  <a:rPr lang="en-US" sz="2000" dirty="0"/>
                </a:br>
                <a:endParaRPr lang="en-US" sz="2000" dirty="0"/>
              </a:p>
              <a:p>
                <a:r>
                  <a:rPr lang="en-US" sz="2000" dirty="0"/>
                  <a:t>a = 0.000362572706 </a:t>
                </a:r>
                <a:br>
                  <a:rPr lang="en-US" sz="2000" dirty="0"/>
                </a:br>
                <a:r>
                  <a:rPr lang="en-US" sz="2000" dirty="0"/>
                  <a:t>b = 0.0834414129893 </a:t>
                </a:r>
                <a:br>
                  <a:rPr lang="en-US" sz="2000" dirty="0"/>
                </a:br>
                <a:r>
                  <a:rPr lang="en-US" sz="2000" dirty="0"/>
                  <a:t>c = 3.506973286e-07</a:t>
                </a:r>
              </a:p>
              <a:p>
                <a:endParaRPr lang="en-US" sz="2000" dirty="0"/>
              </a:p>
              <a:p>
                <a:br>
                  <a:rPr lang="en-US" sz="2000" dirty="0"/>
                </a:br>
                <a:r>
                  <a:rPr lang="en-US" sz="2400" dirty="0"/>
                  <a:t>Consistency check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 consistency check for beam size calculation in Q7 shows:</a:t>
                </a:r>
                <a:br>
                  <a:rPr lang="en-US" sz="2000" dirty="0"/>
                </a:br>
                <a:r>
                  <a:rPr lang="en-US" sz="2000" dirty="0" err="1"/>
                  <a:t>X</a:t>
                </a:r>
                <a:r>
                  <a:rPr lang="en-US" sz="2000" baseline="-25000" dirty="0" err="1"/>
                  <a:t>calculated</a:t>
                </a:r>
                <a:r>
                  <a:rPr lang="en-US" sz="2000" baseline="-25000" dirty="0"/>
                  <a:t> </a:t>
                </a:r>
                <a:r>
                  <a:rPr lang="en-US" sz="2000" dirty="0"/>
                  <a:t>= 3.13mm, 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cosy_read_out</a:t>
                </a:r>
                <a:r>
                  <a:rPr lang="en-US" sz="2000" baseline="-25000" dirty="0"/>
                  <a:t> </a:t>
                </a:r>
                <a:r>
                  <a:rPr lang="en-US" sz="2000" dirty="0"/>
                  <a:t>= 3.16mm at the Q7 exit.</a:t>
                </a:r>
                <a:br>
                  <a:rPr lang="en-US" sz="2000" dirty="0"/>
                </a:br>
                <a:r>
                  <a:rPr lang="en-US" sz="2000" dirty="0"/>
                  <a:t>Emittance calculated from fit parameters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𝑎𝑐</m:t>
                        </m:r>
                      </m:e>
                    </m:ra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 = 3.05E-7 π m rad = </a:t>
                </a:r>
                <a:r>
                  <a:rPr lang="en-US" sz="2000" b="1" dirty="0"/>
                  <a:t>0.305 π mm </a:t>
                </a:r>
                <a:r>
                  <a:rPr lang="en-US" sz="2000" b="1" dirty="0" err="1"/>
                  <a:t>mrad</a:t>
                </a:r>
                <a:r>
                  <a:rPr lang="en-US" sz="2000" dirty="0"/>
                  <a:t>.</a:t>
                </a:r>
                <a:br>
                  <a:rPr lang="en-US" sz="2000" dirty="0"/>
                </a:br>
                <a:r>
                  <a:rPr lang="en-US" sz="2000" dirty="0"/>
                  <a:t>Start beam emittance= XX · AX= </a:t>
                </a:r>
                <a:r>
                  <a:rPr lang="en-US" sz="2000" b="1" dirty="0"/>
                  <a:t>0.2 π mm </a:t>
                </a:r>
                <a:r>
                  <a:rPr lang="en-US" sz="2000" b="1" dirty="0" err="1"/>
                  <a:t>mrad</a:t>
                </a:r>
                <a:r>
                  <a:rPr lang="en-US" sz="2000" dirty="0"/>
                  <a:t>, so the emittance grows from the start to the focal point.</a:t>
                </a:r>
                <a:br>
                  <a:rPr lang="en-US" sz="2000" dirty="0"/>
                </a:br>
                <a:r>
                  <a:rPr lang="en-US" sz="2000" dirty="0"/>
                  <a:t>This emittance grow is possibly due to the optics aberrations. That is because the input COSY file does a 4th-order-calculation. Also the measured points don't fit the parabola ideally, i.e. the optics is non-linear.</a:t>
                </a:r>
              </a:p>
              <a:p>
                <a:endParaRPr lang="ru-RU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7262D5F-E78C-46C2-87CC-DE6E26E9F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82" y="1196980"/>
                <a:ext cx="11282516" cy="5574155"/>
              </a:xfrm>
              <a:prstGeom prst="rect">
                <a:avLst/>
              </a:prstGeom>
              <a:blipFill>
                <a:blip r:embed="rId3"/>
                <a:stretch>
                  <a:fillRect l="-865" t="-5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29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189C8F-DE8E-4D45-BF7D-9E7F37BFC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319" y="1135486"/>
            <a:ext cx="8247982" cy="50508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8F6EE2-F460-4074-B187-D8E5A166CE49}"/>
              </a:ext>
            </a:extLst>
          </p:cNvPr>
          <p:cNvSpPr/>
          <p:nvPr/>
        </p:nvSpPr>
        <p:spPr>
          <a:xfrm>
            <a:off x="5175452" y="235663"/>
            <a:ext cx="20714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Recoil tracking</a:t>
            </a:r>
          </a:p>
          <a:p>
            <a:pPr algn="ctr"/>
            <a:r>
              <a:rPr lang="en-US" sz="2400" baseline="30000" dirty="0"/>
              <a:t>45</a:t>
            </a:r>
            <a:r>
              <a:rPr lang="en-US" sz="2400" dirty="0"/>
              <a:t>V+p → </a:t>
            </a:r>
            <a:r>
              <a:rPr lang="el-GR" sz="2400" dirty="0"/>
              <a:t>γ+</a:t>
            </a:r>
            <a:r>
              <a:rPr lang="el-GR" sz="2400" baseline="30000" dirty="0"/>
              <a:t>46</a:t>
            </a:r>
            <a:r>
              <a:rPr lang="en-US" sz="2400" dirty="0"/>
              <a:t>Cr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ED0E68-B439-4B27-A0D9-5ECCCCABF86B}"/>
              </a:ext>
            </a:extLst>
          </p:cNvPr>
          <p:cNvSpPr txBox="1"/>
          <p:nvPr/>
        </p:nvSpPr>
        <p:spPr>
          <a:xfrm>
            <a:off x="3500283" y="2163097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3474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04F805-4CBE-4EA4-A7FD-191C2D84EC60}"/>
              </a:ext>
            </a:extLst>
          </p:cNvPr>
          <p:cNvSpPr txBox="1"/>
          <p:nvPr/>
        </p:nvSpPr>
        <p:spPr>
          <a:xfrm>
            <a:off x="5241437" y="290503"/>
            <a:ext cx="1996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Recoil tracking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DD7456-3944-444E-AE9F-48870FE92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122" y="752168"/>
            <a:ext cx="8119993" cy="581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07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125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SECAR   .0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SECAR   .0</dc:title>
  <dc:creator>Alexander</dc:creator>
  <cp:lastModifiedBy>Alexander</cp:lastModifiedBy>
  <cp:revision>5</cp:revision>
  <dcterms:created xsi:type="dcterms:W3CDTF">2018-09-14T13:09:58Z</dcterms:created>
  <dcterms:modified xsi:type="dcterms:W3CDTF">2018-09-14T13:47:49Z</dcterms:modified>
</cp:coreProperties>
</file>