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4" r:id="rId2"/>
    <p:sldMasterId id="2147483688" r:id="rId3"/>
  </p:sldMasterIdLst>
  <p:sldIdLst>
    <p:sldId id="258" r:id="rId4"/>
    <p:sldId id="256" r:id="rId5"/>
    <p:sldId id="332" r:id="rId6"/>
    <p:sldId id="302" r:id="rId7"/>
    <p:sldId id="340" r:id="rId8"/>
    <p:sldId id="260" r:id="rId9"/>
    <p:sldId id="334" r:id="rId10"/>
    <p:sldId id="333" r:id="rId11"/>
    <p:sldId id="331" r:id="rId12"/>
    <p:sldId id="335" r:id="rId13"/>
    <p:sldId id="336" r:id="rId14"/>
    <p:sldId id="347" r:id="rId15"/>
    <p:sldId id="337" r:id="rId16"/>
    <p:sldId id="338" r:id="rId17"/>
    <p:sldId id="341" r:id="rId18"/>
    <p:sldId id="34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96" y="3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A2C2E-CA62-4374-9890-339A0625A0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68F09F-DE61-4585-B568-B2AEAE60C3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AB7458-727F-41A3-89A7-CC71AE78A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17368-65B0-4B56-9D54-E501C419413F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E9C5C8-8D49-41D1-908D-1929FFD7C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2CBF42-CED8-4402-9028-D90D3B3C6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06EA1-4F88-4860-A558-98548B5AD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990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A67C0-0823-491B-AE04-21EFE80A7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4CADE9-4D74-4A9B-B87E-1C412DCA5D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EB4877-EAC3-4C4A-8248-E23F026B1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17368-65B0-4B56-9D54-E501C419413F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9D2AC3-15D7-4E06-B508-189947A34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5580C7-87EB-401F-B136-32F26E628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06EA1-4F88-4860-A558-98548B5AD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98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E563AC-4F4C-47F4-949E-AC8AEED3F3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C47A57-5994-4C76-A4B6-2B8EC962BE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CD82DF-00B9-4FFA-83B9-47B0E1AE9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17368-65B0-4B56-9D54-E501C419413F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B23B55-469D-41ED-8A8B-F33401BE9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EA707C-F682-4E2B-ADD8-FCD7063D9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06EA1-4F88-4860-A558-98548B5AD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6499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>
            <a:extLst>
              <a:ext uri="{FF2B5EF4-FFF2-40B4-BE49-F238E27FC236}">
                <a16:creationId xmlns:a16="http://schemas.microsoft.com/office/drawing/2014/main" id="{5AFAF1A7-F0E5-48DA-A20A-5043F53D58CB}"/>
              </a:ext>
            </a:extLst>
          </p:cNvPr>
          <p:cNvGrpSpPr>
            <a:grpSpLocks/>
          </p:cNvGrpSpPr>
          <p:nvPr/>
        </p:nvGrpSpPr>
        <p:grpSpPr bwMode="auto">
          <a:xfrm>
            <a:off x="-1380067" y="1552576"/>
            <a:ext cx="13572067" cy="5305425"/>
            <a:chOff x="-652" y="978"/>
            <a:chExt cx="6412" cy="3342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06EEFDB0-5524-4332-ADAD-7EC06785E7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/>
              <a:ahLst/>
              <a:cxnLst>
                <a:cxn ang="0">
                  <a:pos x="1523" y="2611"/>
                </a:cxn>
                <a:cxn ang="0">
                  <a:pos x="3698" y="2612"/>
                </a:cxn>
                <a:cxn ang="0">
                  <a:pos x="3698" y="2228"/>
                </a:cxn>
                <a:cxn ang="0">
                  <a:pos x="0" y="0"/>
                </a:cxn>
                <a:cxn ang="0">
                  <a:pos x="160" y="118"/>
                </a:cxn>
                <a:cxn ang="0">
                  <a:pos x="292" y="219"/>
                </a:cxn>
                <a:cxn ang="0">
                  <a:pos x="441" y="347"/>
                </a:cxn>
                <a:cxn ang="0">
                  <a:pos x="585" y="482"/>
                </a:cxn>
                <a:cxn ang="0">
                  <a:pos x="796" y="711"/>
                </a:cxn>
                <a:cxn ang="0">
                  <a:pos x="983" y="955"/>
                </a:cxn>
                <a:cxn ang="0">
                  <a:pos x="1119" y="1168"/>
                </a:cxn>
                <a:cxn ang="0">
                  <a:pos x="1238" y="1388"/>
                </a:cxn>
                <a:cxn ang="0">
                  <a:pos x="1331" y="1608"/>
                </a:cxn>
                <a:cxn ang="0">
                  <a:pos x="1400" y="1809"/>
                </a:cxn>
                <a:cxn ang="0">
                  <a:pos x="1447" y="1979"/>
                </a:cxn>
                <a:cxn ang="0">
                  <a:pos x="1490" y="2190"/>
                </a:cxn>
                <a:cxn ang="0">
                  <a:pos x="1511" y="2374"/>
                </a:cxn>
                <a:cxn ang="0">
                  <a:pos x="1523" y="2611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" name="Arc 4">
              <a:extLst>
                <a:ext uri="{FF2B5EF4-FFF2-40B4-BE49-F238E27FC236}">
                  <a16:creationId xmlns:a16="http://schemas.microsoft.com/office/drawing/2014/main" id="{C6D82441-2F92-4B95-8DAE-65C70C415044}"/>
                </a:ext>
              </a:extLst>
            </p:cNvPr>
            <p:cNvSpPr>
              <a:spLocks/>
            </p:cNvSpPr>
            <p:nvPr/>
          </p:nvSpPr>
          <p:spPr bwMode="auto">
            <a:xfrm>
              <a:off x="-652" y="978"/>
              <a:ext cx="4237" cy="3342"/>
            </a:xfrm>
            <a:custGeom>
              <a:avLst/>
              <a:gdLst>
                <a:gd name="G0" fmla="+- 0 0 0"/>
                <a:gd name="G1" fmla="+- 21231 0 0"/>
                <a:gd name="G2" fmla="+- 21600 0 0"/>
                <a:gd name="T0" fmla="*/ 3977 w 21600"/>
                <a:gd name="T1" fmla="*/ 0 h 21231"/>
                <a:gd name="T2" fmla="*/ 21600 w 21600"/>
                <a:gd name="T3" fmla="*/ 21231 h 21231"/>
                <a:gd name="T4" fmla="*/ 0 w 21600"/>
                <a:gd name="T5" fmla="*/ 21231 h 21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231" fill="none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</a:path>
                <a:path w="21600" h="21231" stroke="0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  <a:lnTo>
                    <a:pt x="0" y="21231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077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725084" y="762000"/>
            <a:ext cx="103632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14400" y="3429000"/>
            <a:ext cx="8534400" cy="1752600"/>
          </a:xfrm>
        </p:spPr>
        <p:txBody>
          <a:bodyPr lIns="92075" tIns="46038" rIns="92075" bIns="46038"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ABDFA416-4B6E-4CCC-97BA-15987BEE4B11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E9CBAC5D-4DC7-498E-B2A8-845766065E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791436B7-C717-4F0B-BD94-9B9C138F2F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5D39A-4C6E-4127-ACA7-41379D8E1B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28247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E4E67443-4CEB-445B-BAF0-4D61B3C851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7CAE8736-4B09-4E47-A8EE-A42C7B66C52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846A9EEC-F831-436B-9F57-7D6B045784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67983E-9A40-4295-BEC9-FAEE9F6F18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34121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8DDED790-F041-4E6D-99A2-2D7F6B9F10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DB3FE500-BECD-42E4-AB0C-A54F7DCF50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58303E00-5446-4A78-AF51-FB116D7F5C6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224D35-BB3C-4F27-8F98-78FDACD450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70871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A78A1860-4934-41BD-B412-089068EF37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03BC8E03-710F-4C3B-A630-A959702F5B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9EEEC85D-497C-4084-B385-241CA46376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387EEC-9AB7-444A-B6B9-8387453CDE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28623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4265492E-E6F8-469C-80E5-B9643019E7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C1337BF1-43B4-4FC8-A233-85F7C256BF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7FE415E0-D34C-4B03-99C6-43303E0CC8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8A4D61-F0A3-4BB0-9A5A-FC641DFDF3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23829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7E3F7C32-B0BF-4636-9C09-D6B6823D4A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213981E5-F43D-46E1-90C8-CAF7082080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E5B22E5D-4D6B-4037-8C59-E172D2E0EC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F72DF0-2DB2-4A0E-A4B3-19EFAEA02F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64509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45B1D45D-77FF-4937-A326-3FC38FB53B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C40B3E07-6F27-42FC-979F-B7C59D3AF3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13595808-87E0-43A5-8AC2-FEDE3A9D91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4B9D37-D3EC-41CE-886C-A3C2AC71AF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44247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490CD9F1-3924-4812-96E3-98ECAC80AE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6790C85F-B799-49DF-9AED-7463DAEE75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516C4D37-C918-45A1-ADD8-B94EF19BA4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A7F327-2EAB-475E-B9BD-BC877C851A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388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67769-848E-4DE3-B47F-5AF1FCEFF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688402-15D3-4F3D-8FB7-552BBD3619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85F7AA-4F36-4035-990C-33322E090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17368-65B0-4B56-9D54-E501C419413F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6D977F-2775-4FAF-A040-20190C301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7E24FC-4791-454C-AE47-C3AE36AE7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06EA1-4F88-4860-A558-98548B5AD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1852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C4D7D726-D873-4A8E-94E4-1C27E90526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9FA196E2-9D36-422A-8AF7-F0572E68A6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9ADA28F6-A329-45EA-BED6-AB7379A98B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046AA2-4CD9-41B4-8C0B-99831E03C8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28650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9BE38CFC-A41E-47D9-A953-49E31AA0BE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E6EA1944-30D6-4759-ACB4-2A4DC904C1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83E13535-C1AB-42E2-8707-49D5A35122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2CDD81-1D02-466A-BF7B-F0BA14A135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50470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14115708-652C-4A27-96CE-262D7E563C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ADA4C098-9E2B-4F8B-8EAD-462FCD1A7D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AF582F22-F1E7-4704-93E5-C3B29FEF1F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63416-661F-4959-8BCA-FC17788668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9957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14400" y="609600"/>
            <a:ext cx="103632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6A0EAFC0-5D7E-45DD-AE8F-965DD640BB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A3DB57D0-7359-401C-B4F8-44516BC799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2472D2D9-5E19-4A05-8551-AA0EEA87B3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5336A8-4A7B-4372-AC42-C883E9E944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57221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EBD6ECC6-CD0E-4E84-855C-E1DF26CFF7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BE958C74-015B-4051-B0A2-5662FCD55D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B9742824-06DA-48DD-9C84-E7C9797690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C2E8E6-1F4C-4417-A70C-C17A0EC703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75584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>
            <a:extLst>
              <a:ext uri="{FF2B5EF4-FFF2-40B4-BE49-F238E27FC236}">
                <a16:creationId xmlns:a16="http://schemas.microsoft.com/office/drawing/2014/main" id="{6FFDDBA8-9F88-4C3C-A8D7-047275C45119}"/>
              </a:ext>
            </a:extLst>
          </p:cNvPr>
          <p:cNvGrpSpPr>
            <a:grpSpLocks/>
          </p:cNvGrpSpPr>
          <p:nvPr/>
        </p:nvGrpSpPr>
        <p:grpSpPr bwMode="auto">
          <a:xfrm>
            <a:off x="-1380067" y="1552576"/>
            <a:ext cx="13572067" cy="5305425"/>
            <a:chOff x="-652" y="978"/>
            <a:chExt cx="6412" cy="3342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E7768CE7-88B0-477D-A4EE-8FAA56E9381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/>
              <a:ahLst/>
              <a:cxnLst>
                <a:cxn ang="0">
                  <a:pos x="1523" y="2611"/>
                </a:cxn>
                <a:cxn ang="0">
                  <a:pos x="3698" y="2612"/>
                </a:cxn>
                <a:cxn ang="0">
                  <a:pos x="3698" y="2228"/>
                </a:cxn>
                <a:cxn ang="0">
                  <a:pos x="0" y="0"/>
                </a:cxn>
                <a:cxn ang="0">
                  <a:pos x="160" y="118"/>
                </a:cxn>
                <a:cxn ang="0">
                  <a:pos x="292" y="219"/>
                </a:cxn>
                <a:cxn ang="0">
                  <a:pos x="441" y="347"/>
                </a:cxn>
                <a:cxn ang="0">
                  <a:pos x="585" y="482"/>
                </a:cxn>
                <a:cxn ang="0">
                  <a:pos x="796" y="711"/>
                </a:cxn>
                <a:cxn ang="0">
                  <a:pos x="983" y="955"/>
                </a:cxn>
                <a:cxn ang="0">
                  <a:pos x="1119" y="1168"/>
                </a:cxn>
                <a:cxn ang="0">
                  <a:pos x="1238" y="1388"/>
                </a:cxn>
                <a:cxn ang="0">
                  <a:pos x="1331" y="1608"/>
                </a:cxn>
                <a:cxn ang="0">
                  <a:pos x="1400" y="1809"/>
                </a:cxn>
                <a:cxn ang="0">
                  <a:pos x="1447" y="1979"/>
                </a:cxn>
                <a:cxn ang="0">
                  <a:pos x="1490" y="2190"/>
                </a:cxn>
                <a:cxn ang="0">
                  <a:pos x="1511" y="2374"/>
                </a:cxn>
                <a:cxn ang="0">
                  <a:pos x="1523" y="2611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" name="Arc 4">
              <a:extLst>
                <a:ext uri="{FF2B5EF4-FFF2-40B4-BE49-F238E27FC236}">
                  <a16:creationId xmlns:a16="http://schemas.microsoft.com/office/drawing/2014/main" id="{8A35EBA7-8780-44AC-B71A-A84A2D4E6288}"/>
                </a:ext>
              </a:extLst>
            </p:cNvPr>
            <p:cNvSpPr>
              <a:spLocks/>
            </p:cNvSpPr>
            <p:nvPr/>
          </p:nvSpPr>
          <p:spPr bwMode="auto">
            <a:xfrm>
              <a:off x="-652" y="978"/>
              <a:ext cx="4237" cy="3342"/>
            </a:xfrm>
            <a:custGeom>
              <a:avLst/>
              <a:gdLst>
                <a:gd name="G0" fmla="+- 0 0 0"/>
                <a:gd name="G1" fmla="+- 21231 0 0"/>
                <a:gd name="G2" fmla="+- 21600 0 0"/>
                <a:gd name="T0" fmla="*/ 3977 w 21600"/>
                <a:gd name="T1" fmla="*/ 0 h 21231"/>
                <a:gd name="T2" fmla="*/ 21600 w 21600"/>
                <a:gd name="T3" fmla="*/ 21231 h 21231"/>
                <a:gd name="T4" fmla="*/ 0 w 21600"/>
                <a:gd name="T5" fmla="*/ 21231 h 21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231" fill="none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</a:path>
                <a:path w="21600" h="21231" stroke="0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  <a:lnTo>
                    <a:pt x="0" y="21231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077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725084" y="762000"/>
            <a:ext cx="103632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14400" y="3429000"/>
            <a:ext cx="8534400" cy="1752600"/>
          </a:xfrm>
        </p:spPr>
        <p:txBody>
          <a:bodyPr lIns="92075" tIns="46038" rIns="92075" bIns="46038"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42893CB8-C351-4BB0-83FA-D9D8E1ED02CF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0ECCAE53-D3F9-4085-993F-8B26DB8D51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DCE22740-A3E9-469C-9613-E06B921A57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C5942-AF8C-46B2-8347-3CEEC81B7B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90415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E90F1203-4706-4514-BBBC-3DD8E5A350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1CB23831-AB5E-4BC6-A7A0-44AAA4A80D3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426E59AD-29C6-4CE8-A97E-E8ADD00B84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EB2778-A3A9-4D1F-B1AA-F591748E11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4961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FCA05387-9246-4045-BBCE-EE1F737A73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803E5F9D-74D5-4FEB-AD41-CDA4A98FE9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4157C81E-4BE6-48A7-8B15-B67AE2C22C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466365-CC28-41E2-8127-0F78E941BA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33892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76EA07B5-1141-485D-9BFF-CCB38DEAA7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0E8F95E9-4F9F-4C36-876F-16BD9B3ACC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54538B6E-C999-49EA-9271-59919CEB8C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C47F18-BC04-4437-AA2B-702C74B609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99791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E48213E6-BB6F-4E63-8A6F-44C81611A2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A97EEC27-DC79-463B-84DE-D645F50E2DD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19955FE4-4A38-43AB-B0DD-A61810989F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B9E464-DC6E-4A09-B252-716AFD6448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0022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88FAB-03ED-46AF-B3C1-BEA46C81C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3D4968-6427-4B8D-985D-E55D4B892A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F8620C-8F06-4663-8288-CD2047E8F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17368-65B0-4B56-9D54-E501C419413F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C58221-44A8-4790-B661-2DC538AE9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C1480C-A829-4B3B-9393-4AF573EED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06EA1-4F88-4860-A558-98548B5AD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0197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8C9FAF5A-BC0B-4876-A7AE-F90F18C1B3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F687CFE6-E3DA-4E3D-BEA1-166E6A4E38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A0FA34A5-3033-4EDD-A0FC-006D0E65DD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1DA277-BF0A-4097-94ED-A40A1AE0B7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26028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8DA8E7F4-3C37-42BE-9065-5CF7700233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E34AA490-8E60-4D83-AD22-0A02B01178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7290B00D-528F-43E5-960E-DAEA197FD3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D23210-3C62-4E38-A4FD-4521EA85DE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81015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9C3D85A5-DD61-45BE-B5FC-5291A4A756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0A9C97B1-3011-4E61-A21D-A1378EE929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383E0AF3-53D9-4068-A63D-4588685FFB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8F30EC-A0AA-460B-8F5A-D9E6292F70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45555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9BC34B31-28A6-463E-8D22-B532FC0BCF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FECB0C5A-23E3-4694-A12B-892EA4EBEE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BCAFFD8F-33AD-41F2-9C60-E92F671D67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3332B1-AB6A-451B-BAE1-B507282888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84265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70EDC024-F44D-4B66-8874-42CEEE8C6C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D7593165-5255-4726-AC14-B9A82CB80C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077FB5CF-5C9B-4C43-9661-2CF95703C5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19B04C-15A6-4DB7-8701-793ADC9046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38049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EC75ADD4-4244-41D7-B5A5-4301C63447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778A3FEE-0257-471F-873A-48B00BE81B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03229456-07D7-4EDD-A41C-2DAE7644BF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CA95A8-9815-463C-AA3D-A98F9B1D30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87060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14400" y="609600"/>
            <a:ext cx="103632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1DA5DF02-69FF-4274-8E41-4597A905C4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538C0ACF-C1AD-48AB-9F63-11AB531E6A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BE6EEC75-E9AE-4AFE-B57D-9A4DC179C7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A040E5-E4FF-4A2B-9683-7078A50AFC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46755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D1B2B67A-AB4F-4743-9632-EEEB2ADF95A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7074E3B6-BBA0-43C3-B7F1-46EA74BB03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ECB6025E-C95D-4B9C-808C-12B7FBBB32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9754C9-EF49-434D-977E-6CAC8D684F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7058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E2119-8089-479C-9E46-929B219A1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D32726-7D8F-4834-9DB3-6C0CB6BDB8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749AD0-1508-43B4-88D4-E563A30D3E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D9883E-B778-4ABE-9E86-E3EB0A5AC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17368-65B0-4B56-9D54-E501C419413F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DD46BC-46CA-4F0D-BAF7-6EBFC262D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613876-E2E3-4B38-9C7D-BDC6E95FC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06EA1-4F88-4860-A558-98548B5AD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623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8DFD3-03D2-4D27-AD23-7558453B4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3609B5-C676-4504-852F-32F4B595DB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9E0FD9-002D-4826-A029-42041AD8D4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5C2555-1DA1-4F35-B6A4-88CAFBD080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052DD0-F154-4EBB-9E4D-542A3F6D72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5C3ED5-87A0-47E8-B4B1-3E39CAC15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17368-65B0-4B56-9D54-E501C419413F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563A9F2-8CF2-4E46-B49D-7815D93A6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EE2011D-2214-4814-A891-C6A48F4D5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06EA1-4F88-4860-A558-98548B5AD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912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FADD4-1354-4907-804A-AB18DA0F9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C4E6E1-94FA-48A1-8DBE-C55CB75F6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17368-65B0-4B56-9D54-E501C419413F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EC114F-07FA-446F-A2A5-0C162BE13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E99DD2-147B-489D-B60F-2FAC27F50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06EA1-4F88-4860-A558-98548B5AD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507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8E64EC-B138-42F8-828A-96E64C1EC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17368-65B0-4B56-9D54-E501C419413F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B0266C-7E8C-48E7-BBD7-B184CB007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6B8B75-3A79-4991-B692-296DFCF8F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06EA1-4F88-4860-A558-98548B5AD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145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A8CD1-C7DD-4FA7-AD71-9920E30A8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0FA71B-8F62-4178-B1DC-6E1F2F54E6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A1CC1D-1E78-481F-A7C4-1BE25BF844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E47486-663A-4DF6-97D4-1A348CEF2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17368-65B0-4B56-9D54-E501C419413F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ED2264-14B3-42B2-B1B1-5224B9826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03312E-CE65-4502-A4C7-3AC923104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06EA1-4F88-4860-A558-98548B5AD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080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ACC1F-4513-4CC0-991C-DCD37C8AE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556407-D7DC-4DA7-8125-E0E7D50D40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61A465-4F5B-40DE-A1ED-E6FE441EFF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0FBB66-E401-4212-BFCE-E2962A0F9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17368-65B0-4B56-9D54-E501C419413F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97B3C-C974-4E46-B9AD-038CF9940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C0714C-4643-4346-86D0-6971A754C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06EA1-4F88-4860-A558-98548B5AD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528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93A55F-609F-4B1D-AD12-69D02C8CF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AD8888-E8DA-41EC-8E4B-EB3ED4ABD7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58064B-83B6-40D7-B3FF-F03835FE8D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B17368-65B0-4B56-9D54-E501C419413F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624FF1-EB9B-431B-8DFD-B9B60D1139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CAAD9E-EC98-45A0-AA31-2847B7321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606EA1-4F88-4860-A558-98548B5AD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457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0">
            <a:extLst>
              <a:ext uri="{FF2B5EF4-FFF2-40B4-BE49-F238E27FC236}">
                <a16:creationId xmlns:a16="http://schemas.microsoft.com/office/drawing/2014/main" id="{867C46AF-F062-4392-AEDA-7EEB4AE89FB9}"/>
              </a:ext>
            </a:extLst>
          </p:cNvPr>
          <p:cNvGrpSpPr>
            <a:grpSpLocks/>
          </p:cNvGrpSpPr>
          <p:nvPr/>
        </p:nvGrpSpPr>
        <p:grpSpPr bwMode="auto">
          <a:xfrm>
            <a:off x="0" y="1588"/>
            <a:ext cx="12177184" cy="6845300"/>
            <a:chOff x="0" y="1"/>
            <a:chExt cx="5753" cy="4312"/>
          </a:xfrm>
        </p:grpSpPr>
        <p:sp>
          <p:nvSpPr>
            <p:cNvPr id="2051" name="Freeform 3">
              <a:extLst>
                <a:ext uri="{FF2B5EF4-FFF2-40B4-BE49-F238E27FC236}">
                  <a16:creationId xmlns:a16="http://schemas.microsoft.com/office/drawing/2014/main" id="{AB272328-6A8F-430D-9EE8-43CC9FEC6F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/>
              <a:ahLst/>
              <a:cxnLst>
                <a:cxn ang="0">
                  <a:pos x="1905" y="3312"/>
                </a:cxn>
                <a:cxn ang="0">
                  <a:pos x="2358" y="3313"/>
                </a:cxn>
                <a:cxn ang="0">
                  <a:pos x="2358" y="1437"/>
                </a:cxn>
                <a:cxn ang="0">
                  <a:pos x="0" y="0"/>
                </a:cxn>
                <a:cxn ang="0">
                  <a:pos x="201" y="150"/>
                </a:cxn>
                <a:cxn ang="0">
                  <a:pos x="366" y="279"/>
                </a:cxn>
                <a:cxn ang="0">
                  <a:pos x="552" y="441"/>
                </a:cxn>
                <a:cxn ang="0">
                  <a:pos x="732" y="612"/>
                </a:cxn>
                <a:cxn ang="0">
                  <a:pos x="996" y="903"/>
                </a:cxn>
                <a:cxn ang="0">
                  <a:pos x="1230" y="1212"/>
                </a:cxn>
                <a:cxn ang="0">
                  <a:pos x="1400" y="1482"/>
                </a:cxn>
                <a:cxn ang="0">
                  <a:pos x="1548" y="1761"/>
                </a:cxn>
                <a:cxn ang="0">
                  <a:pos x="1665" y="2040"/>
                </a:cxn>
                <a:cxn ang="0">
                  <a:pos x="1751" y="2295"/>
                </a:cxn>
                <a:cxn ang="0">
                  <a:pos x="1809" y="2511"/>
                </a:cxn>
                <a:cxn ang="0">
                  <a:pos x="1863" y="2778"/>
                </a:cxn>
                <a:cxn ang="0">
                  <a:pos x="1890" y="3012"/>
                </a:cxn>
                <a:cxn ang="0">
                  <a:pos x="1905" y="3312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52" name="Arc 4">
              <a:extLst>
                <a:ext uri="{FF2B5EF4-FFF2-40B4-BE49-F238E27FC236}">
                  <a16:creationId xmlns:a16="http://schemas.microsoft.com/office/drawing/2014/main" id="{E9C36038-BBF6-459C-A17D-90FBF99DC32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"/>
              <a:ext cx="5298" cy="431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053" name="Rectangle 5">
            <a:extLst>
              <a:ext uri="{FF2B5EF4-FFF2-40B4-BE49-F238E27FC236}">
                <a16:creationId xmlns:a16="http://schemas.microsoft.com/office/drawing/2014/main" id="{3186E0F6-575A-4599-95ED-48FAE33A9A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D849C420-BBD1-47EC-8C99-CC363F276DD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6" name="Rectangle 8">
            <a:extLst>
              <a:ext uri="{FF2B5EF4-FFF2-40B4-BE49-F238E27FC236}">
                <a16:creationId xmlns:a16="http://schemas.microsoft.com/office/drawing/2014/main" id="{862C764E-1358-4325-AB92-B030A020417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7" name="Rectangle 9">
            <a:extLst>
              <a:ext uri="{FF2B5EF4-FFF2-40B4-BE49-F238E27FC236}">
                <a16:creationId xmlns:a16="http://schemas.microsoft.com/office/drawing/2014/main" id="{2007CD56-A1CD-4725-9CD6-9275A813CF0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050A531-D0B4-433B-A230-894A5E415C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1" name="Rectangle 11">
            <a:extLst>
              <a:ext uri="{FF2B5EF4-FFF2-40B4-BE49-F238E27FC236}">
                <a16:creationId xmlns:a16="http://schemas.microsoft.com/office/drawing/2014/main" id="{490E5573-72F7-4CF5-B3FD-08AC3C0B87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5139420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0">
            <a:extLst>
              <a:ext uri="{FF2B5EF4-FFF2-40B4-BE49-F238E27FC236}">
                <a16:creationId xmlns:a16="http://schemas.microsoft.com/office/drawing/2014/main" id="{40E774CC-417E-4292-A889-AFA02B42AD10}"/>
              </a:ext>
            </a:extLst>
          </p:cNvPr>
          <p:cNvGrpSpPr>
            <a:grpSpLocks/>
          </p:cNvGrpSpPr>
          <p:nvPr/>
        </p:nvGrpSpPr>
        <p:grpSpPr bwMode="auto">
          <a:xfrm>
            <a:off x="0" y="1588"/>
            <a:ext cx="12177184" cy="6845300"/>
            <a:chOff x="0" y="1"/>
            <a:chExt cx="5753" cy="4312"/>
          </a:xfrm>
        </p:grpSpPr>
        <p:sp>
          <p:nvSpPr>
            <p:cNvPr id="2051" name="Freeform 3">
              <a:extLst>
                <a:ext uri="{FF2B5EF4-FFF2-40B4-BE49-F238E27FC236}">
                  <a16:creationId xmlns:a16="http://schemas.microsoft.com/office/drawing/2014/main" id="{AB272328-6A8F-430D-9EE8-43CC9FEC6F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/>
              <a:ahLst/>
              <a:cxnLst>
                <a:cxn ang="0">
                  <a:pos x="1905" y="3312"/>
                </a:cxn>
                <a:cxn ang="0">
                  <a:pos x="2358" y="3313"/>
                </a:cxn>
                <a:cxn ang="0">
                  <a:pos x="2358" y="1437"/>
                </a:cxn>
                <a:cxn ang="0">
                  <a:pos x="0" y="0"/>
                </a:cxn>
                <a:cxn ang="0">
                  <a:pos x="201" y="150"/>
                </a:cxn>
                <a:cxn ang="0">
                  <a:pos x="366" y="279"/>
                </a:cxn>
                <a:cxn ang="0">
                  <a:pos x="552" y="441"/>
                </a:cxn>
                <a:cxn ang="0">
                  <a:pos x="732" y="612"/>
                </a:cxn>
                <a:cxn ang="0">
                  <a:pos x="996" y="903"/>
                </a:cxn>
                <a:cxn ang="0">
                  <a:pos x="1230" y="1212"/>
                </a:cxn>
                <a:cxn ang="0">
                  <a:pos x="1400" y="1482"/>
                </a:cxn>
                <a:cxn ang="0">
                  <a:pos x="1548" y="1761"/>
                </a:cxn>
                <a:cxn ang="0">
                  <a:pos x="1665" y="2040"/>
                </a:cxn>
                <a:cxn ang="0">
                  <a:pos x="1751" y="2295"/>
                </a:cxn>
                <a:cxn ang="0">
                  <a:pos x="1809" y="2511"/>
                </a:cxn>
                <a:cxn ang="0">
                  <a:pos x="1863" y="2778"/>
                </a:cxn>
                <a:cxn ang="0">
                  <a:pos x="1890" y="3012"/>
                </a:cxn>
                <a:cxn ang="0">
                  <a:pos x="1905" y="3312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52" name="Arc 4">
              <a:extLst>
                <a:ext uri="{FF2B5EF4-FFF2-40B4-BE49-F238E27FC236}">
                  <a16:creationId xmlns:a16="http://schemas.microsoft.com/office/drawing/2014/main" id="{E9C36038-BBF6-459C-A17D-90FBF99DC32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"/>
              <a:ext cx="5298" cy="431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053" name="Rectangle 5">
            <a:extLst>
              <a:ext uri="{FF2B5EF4-FFF2-40B4-BE49-F238E27FC236}">
                <a16:creationId xmlns:a16="http://schemas.microsoft.com/office/drawing/2014/main" id="{3186E0F6-575A-4599-95ED-48FAE33A9A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D849C420-BBD1-47EC-8C99-CC363F276DD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6" name="Rectangle 8">
            <a:extLst>
              <a:ext uri="{FF2B5EF4-FFF2-40B4-BE49-F238E27FC236}">
                <a16:creationId xmlns:a16="http://schemas.microsoft.com/office/drawing/2014/main" id="{862C764E-1358-4325-AB92-B030A020417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7" name="Rectangle 9">
            <a:extLst>
              <a:ext uri="{FF2B5EF4-FFF2-40B4-BE49-F238E27FC236}">
                <a16:creationId xmlns:a16="http://schemas.microsoft.com/office/drawing/2014/main" id="{2007CD56-A1CD-4725-9CD6-9275A813CF0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7C32DFD-A07B-45F0-AE25-7F79812B07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1" name="Rectangle 11">
            <a:extLst>
              <a:ext uri="{FF2B5EF4-FFF2-40B4-BE49-F238E27FC236}">
                <a16:creationId xmlns:a16="http://schemas.microsoft.com/office/drawing/2014/main" id="{85CE7F7F-D0E5-43DF-94E9-8586CB4F03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7265927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png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2.png"/><Relationship Id="rId4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4FFEFE6-D544-47D6-B55C-D5FD1C086172}"/>
              </a:ext>
            </a:extLst>
          </p:cNvPr>
          <p:cNvSpPr/>
          <p:nvPr/>
        </p:nvSpPr>
        <p:spPr>
          <a:xfrm>
            <a:off x="386500" y="612743"/>
            <a:ext cx="10331776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Some questions from Lecture 2 (Berg):</a:t>
            </a:r>
          </a:p>
          <a:p>
            <a:endParaRPr lang="en-US" sz="2000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1) Does COSY allow implementation of higher order corrections in dipole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</a:rPr>
              <a:t>s?</a:t>
            </a:r>
            <a:endParaRPr lang="en-US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2) Why dipoles doublets instead of one large dipole?</a:t>
            </a:r>
          </a:p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</a:rPr>
              <a:t>3) </a:t>
            </a: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Definition of K, T, and C in dispersion matching.</a:t>
            </a:r>
          </a:p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</a:rPr>
              <a:t>4) Define fringe field.</a:t>
            </a:r>
            <a:endParaRPr lang="en-US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5) 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</a:rPr>
              <a:t>Define Rogowski profile.</a:t>
            </a:r>
            <a:endParaRPr lang="en-US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</a:rPr>
              <a:t>6) Explain H and K coil in K600 Spectrometer. Why quad inside K600?</a:t>
            </a:r>
          </a:p>
          <a:p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7) Explain HO in K600 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</a:rPr>
              <a:t>Spectrometer.</a:t>
            </a:r>
            <a:endParaRPr lang="en-US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8) 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</a:rPr>
              <a:t>How to use reconstruct the scattering angle at target from focal plane measurement? Setup of </a:t>
            </a:r>
          </a:p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</a:rPr>
              <a:t>    multi-slit for angle calibration, drift between target and multi-slit.</a:t>
            </a:r>
            <a:endParaRPr lang="en-US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9) 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</a:rPr>
              <a:t>Discuss only one spectrometer (e.g. K600, Grand Raiden, Big Karl).</a:t>
            </a:r>
            <a:endParaRPr lang="en-US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10) Explai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</a:rPr>
              <a:t>n magnetization of ferro-magnetic material.</a:t>
            </a:r>
          </a:p>
          <a:p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11) p. 14 Why not 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</a:rPr>
              <a:t>0</a:t>
            </a: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deg with beam (for dispersion matching)?</a:t>
            </a:r>
          </a:p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</a:rPr>
              <a:t>12) Will permanent magnet saturate material. Similar to coil generated fields?</a:t>
            </a:r>
          </a:p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</a:rPr>
              <a:t>13) Why is dispersion matching needed?</a:t>
            </a:r>
          </a:p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</a:rPr>
              <a:t>14) Can EFL be measured?</a:t>
            </a:r>
          </a:p>
          <a:p>
            <a:endParaRPr lang="en-US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8869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66F68-A0F1-4351-9D8F-C03C64EB62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3489" y="436989"/>
            <a:ext cx="6686746" cy="622128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>Question 7)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D841D4-64C7-4A80-9563-B2E757DEE1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16611" y="1543439"/>
            <a:ext cx="8798350" cy="43263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</a:rPr>
              <a:t>Explain HO in K600 Spectrometer.</a:t>
            </a:r>
          </a:p>
          <a:p>
            <a:endParaRPr lang="en-US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endParaRPr lang="en-US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2DF1BE-2711-46D9-A3B1-FD8E71D3F4C8}"/>
              </a:ext>
            </a:extLst>
          </p:cNvPr>
          <p:cNvSpPr txBox="1"/>
          <p:nvPr/>
        </p:nvSpPr>
        <p:spPr>
          <a:xfrm>
            <a:off x="1593130" y="2460396"/>
            <a:ext cx="102223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Answer: These are the first and second higher order aberrations of the spectrometer that can be corrected </a:t>
            </a:r>
          </a:p>
          <a:p>
            <a:r>
              <a:rPr lang="en-US" dirty="0"/>
              <a:t>by the magnet next to the aberrations. See previous slide.</a:t>
            </a:r>
          </a:p>
        </p:txBody>
      </p:sp>
    </p:spTree>
    <p:extLst>
      <p:ext uri="{BB962C8B-B14F-4D97-AF65-F5344CB8AC3E}">
        <p14:creationId xmlns:p14="http://schemas.microsoft.com/office/powerpoint/2010/main" val="22581679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66F68-A0F1-4351-9D8F-C03C64EB62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3396" y="189933"/>
            <a:ext cx="2779169" cy="622128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>Question 8)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D841D4-64C7-4A80-9563-B2E757DEE1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23968" y="383141"/>
            <a:ext cx="8757500" cy="730576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rgbClr val="333333"/>
                </a:solidFill>
                <a:latin typeface="Arial" panose="020B0604020202020204" pitchFamily="34" charset="0"/>
              </a:rPr>
              <a:t>How to use reconstruct the scattering angle at target from focal plane measurement? 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</a:rPr>
              <a:t>Setup of multi-slit for angle calibration, drift between target and multi-slit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2DF1BE-2711-46D9-A3B1-FD8E71D3F4C8}"/>
              </a:ext>
            </a:extLst>
          </p:cNvPr>
          <p:cNvSpPr txBox="1"/>
          <p:nvPr/>
        </p:nvSpPr>
        <p:spPr>
          <a:xfrm>
            <a:off x="213086" y="1113717"/>
            <a:ext cx="5371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Answer: Multi-silt as shown below, see result next page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EEA51A-7B42-4A65-AB3D-9F4A33FB3F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3797" y="1595553"/>
            <a:ext cx="4948397" cy="52624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5806C33-108B-4730-9A0A-21C4ADA59C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18760"/>
            <a:ext cx="6675639" cy="523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6511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5">
            <a:extLst>
              <a:ext uri="{FF2B5EF4-FFF2-40B4-BE49-F238E27FC236}">
                <a16:creationId xmlns:a16="http://schemas.microsoft.com/office/drawing/2014/main" id="{BD10EEB5-3EFE-44F2-98FF-5D1AD83945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fld id="{303BF7D7-6623-411E-BB19-E4AB8C7B115D}" type="slidenum">
              <a:rPr lang="en-US" altLang="en-US" sz="140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t>12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112642" name="Rectangle 2">
            <a:extLst>
              <a:ext uri="{FF2B5EF4-FFF2-40B4-BE49-F238E27FC236}">
                <a16:creationId xmlns:a16="http://schemas.microsoft.com/office/drawing/2014/main" id="{811E4150-1CE5-48E1-8B81-1CB468F776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391400" y="0"/>
            <a:ext cx="32766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/>
              <a:t>Grand Raiden </a:t>
            </a:r>
            <a:br>
              <a:rPr lang="en-US" sz="2800"/>
            </a:br>
            <a:r>
              <a:rPr lang="en-US" sz="2800"/>
              <a:t>Angle Calibration</a:t>
            </a:r>
          </a:p>
        </p:txBody>
      </p:sp>
      <p:pic>
        <p:nvPicPr>
          <p:cNvPr id="24580" name="Picture 10">
            <a:extLst>
              <a:ext uri="{FF2B5EF4-FFF2-40B4-BE49-F238E27FC236}">
                <a16:creationId xmlns:a16="http://schemas.microsoft.com/office/drawing/2014/main" id="{A9685E39-B532-4955-A5A6-161A20A49F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537" y="609600"/>
            <a:ext cx="5807076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4581" name="Object 11">
            <a:extLst>
              <a:ext uri="{FF2B5EF4-FFF2-40B4-BE49-F238E27FC236}">
                <a16:creationId xmlns:a16="http://schemas.microsoft.com/office/drawing/2014/main" id="{DB9B3B46-EB1B-4020-BDAF-D49E3F4FBF0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43800" y="2209800"/>
          <a:ext cx="2971800" cy="294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Image" r:id="rId4" imgW="1999492" imgH="1977821" progId="Photoshop.Image.6">
                  <p:embed/>
                </p:oleObj>
              </mc:Choice>
              <mc:Fallback>
                <p:oleObj name="Image" r:id="rId4" imgW="1999492" imgH="1977821" progId="Photoshop.Image.6">
                  <p:embed/>
                  <p:pic>
                    <p:nvPicPr>
                      <p:cNvPr id="24581" name="Object 11">
                        <a:extLst>
                          <a:ext uri="{FF2B5EF4-FFF2-40B4-BE49-F238E27FC236}">
                            <a16:creationId xmlns:a16="http://schemas.microsoft.com/office/drawing/2014/main" id="{DB9B3B46-EB1B-4020-BDAF-D49E3F4FBF0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2209800"/>
                        <a:ext cx="2971800" cy="294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0" name="Text Box 13">
            <a:extLst>
              <a:ext uri="{FF2B5EF4-FFF2-40B4-BE49-F238E27FC236}">
                <a16:creationId xmlns:a16="http://schemas.microsoft.com/office/drawing/2014/main" id="{A3DE8B1A-3EFB-402C-A562-302EEA1E26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58885" y="1814513"/>
            <a:ext cx="13003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Calibrated!</a:t>
            </a:r>
          </a:p>
        </p:txBody>
      </p:sp>
      <p:sp useBgFill="1">
        <p:nvSpPr>
          <p:cNvPr id="6151" name="Text Box 15">
            <a:extLst>
              <a:ext uri="{FF2B5EF4-FFF2-40B4-BE49-F238E27FC236}">
                <a16:creationId xmlns:a16="http://schemas.microsoft.com/office/drawing/2014/main" id="{27E0C7BA-8B82-4B31-BFF9-13F0671ECF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52401"/>
            <a:ext cx="5715000" cy="366713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Data suggest: Use </a:t>
            </a:r>
            <a:r>
              <a:rPr lang="en-US" dirty="0" err="1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y</a:t>
            </a:r>
            <a:r>
              <a:rPr lang="en-US" sz="2400" baseline="-16000" dirty="0" err="1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fp</a:t>
            </a:r>
            <a:r>
              <a:rPr lang="en-US" dirty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not </a:t>
            </a:r>
            <a:r>
              <a:rPr lang="en-US" dirty="0" err="1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F</a:t>
            </a:r>
            <a:r>
              <a:rPr lang="en-US" sz="2400" baseline="-16000" dirty="0" err="1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fp</a:t>
            </a:r>
            <a:r>
              <a:rPr lang="en-US" dirty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 to calibrate angle!</a:t>
            </a:r>
          </a:p>
        </p:txBody>
      </p:sp>
      <p:sp>
        <p:nvSpPr>
          <p:cNvPr id="6152" name="Text Box 16">
            <a:extLst>
              <a:ext uri="{FF2B5EF4-FFF2-40B4-BE49-F238E27FC236}">
                <a16:creationId xmlns:a16="http://schemas.microsoft.com/office/drawing/2014/main" id="{0EBFE6B5-46CF-4E40-A403-D6E07209DF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7635" y="609600"/>
            <a:ext cx="23006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Over-focus mode (b)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66F68-A0F1-4351-9D8F-C03C64EB62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3489" y="436989"/>
            <a:ext cx="6686746" cy="622128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>Question 9)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D841D4-64C7-4A80-9563-B2E757DEE1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16611" y="1209810"/>
            <a:ext cx="8939752" cy="432634"/>
          </a:xfrm>
        </p:spPr>
        <p:txBody>
          <a:bodyPr>
            <a:normAutofit fontScale="62500" lnSpcReduction="20000"/>
          </a:bodyPr>
          <a:lstStyle/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</a:rPr>
              <a:t> Discuss only one spectrometer (e.g. K600, Grand Raiden, Big Karl) to explain dispersion matching</a:t>
            </a:r>
          </a:p>
          <a:p>
            <a:endParaRPr lang="en-US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endParaRPr lang="en-US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endParaRPr lang="en-US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D283BE-3893-4B93-A384-EA03D3BC641C}"/>
              </a:ext>
            </a:extLst>
          </p:cNvPr>
          <p:cNvSpPr txBox="1"/>
          <p:nvPr/>
        </p:nvSpPr>
        <p:spPr>
          <a:xfrm>
            <a:off x="989814" y="1979629"/>
            <a:ext cx="99702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Answer: The discussion of 3 spectrometers were meant to show specific features of these spectrometers</a:t>
            </a:r>
          </a:p>
          <a:p>
            <a:endParaRPr lang="en-US" dirty="0"/>
          </a:p>
          <a:p>
            <a:r>
              <a:rPr lang="en-US" dirty="0"/>
              <a:t>The dispersion matching applies to all three. I will make that clearer the next time.</a:t>
            </a:r>
          </a:p>
        </p:txBody>
      </p:sp>
    </p:spTree>
    <p:extLst>
      <p:ext uri="{BB962C8B-B14F-4D97-AF65-F5344CB8AC3E}">
        <p14:creationId xmlns:p14="http://schemas.microsoft.com/office/powerpoint/2010/main" val="17790553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66F68-A0F1-4351-9D8F-C03C64EB62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102" y="303724"/>
            <a:ext cx="3123414" cy="622128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>Question 10)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D841D4-64C7-4A80-9563-B2E757DEE1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67580" y="381411"/>
            <a:ext cx="6121137" cy="432634"/>
          </a:xfrm>
        </p:spPr>
        <p:txBody>
          <a:bodyPr>
            <a:normAutofit fontScale="85000" lnSpcReduction="10000"/>
          </a:bodyPr>
          <a:lstStyle/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</a:rPr>
              <a:t>Explain magnetization of ferro-magnetic material.</a:t>
            </a:r>
            <a:endParaRPr lang="en-US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2DF1BE-2711-46D9-A3B1-FD8E71D3F4C8}"/>
              </a:ext>
            </a:extLst>
          </p:cNvPr>
          <p:cNvSpPr txBox="1"/>
          <p:nvPr/>
        </p:nvSpPr>
        <p:spPr>
          <a:xfrm>
            <a:off x="507476" y="1010881"/>
            <a:ext cx="7861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Answer: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7C1AFD-2041-463B-849E-953FC71AFB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3293" y="925852"/>
            <a:ext cx="6772275" cy="1809750"/>
          </a:xfrm>
          <a:prstGeom prst="rect">
            <a:avLst/>
          </a:prstGeom>
        </p:spPr>
      </p:pic>
      <p:graphicFrame>
        <p:nvGraphicFramePr>
          <p:cNvPr id="7" name="Object 2">
            <a:extLst>
              <a:ext uri="{FF2B5EF4-FFF2-40B4-BE49-F238E27FC236}">
                <a16:creationId xmlns:a16="http://schemas.microsoft.com/office/drawing/2014/main" id="{78EEA228-A473-4FA4-BD35-BBC7741F963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4195546"/>
              </p:ext>
            </p:extLst>
          </p:nvPr>
        </p:nvGraphicFramePr>
        <p:xfrm>
          <a:off x="570321" y="2932438"/>
          <a:ext cx="7245360" cy="39418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Image" r:id="rId4" imgW="5765079" imgH="3136508" progId="Photoshop.Image.6">
                  <p:embed/>
                </p:oleObj>
              </mc:Choice>
              <mc:Fallback>
                <p:oleObj name="Image" r:id="rId4" imgW="5765079" imgH="3136508" progId="Photoshop.Image.6">
                  <p:embed/>
                  <p:pic>
                    <p:nvPicPr>
                      <p:cNvPr id="31749" name="Object 2">
                        <a:extLst>
                          <a:ext uri="{FF2B5EF4-FFF2-40B4-BE49-F238E27FC236}">
                            <a16:creationId xmlns:a16="http://schemas.microsoft.com/office/drawing/2014/main" id="{AE0454AE-C43C-4820-9820-7625D83F0E4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321" y="2932438"/>
                        <a:ext cx="7245360" cy="39418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580637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66F68-A0F1-4351-9D8F-C03C64EB62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102" y="303724"/>
            <a:ext cx="3123414" cy="622128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>Question 11)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D841D4-64C7-4A80-9563-B2E757DEE1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67580" y="381411"/>
            <a:ext cx="7751975" cy="432634"/>
          </a:xfrm>
        </p:spPr>
        <p:txBody>
          <a:bodyPr>
            <a:normAutofit fontScale="92500"/>
          </a:bodyPr>
          <a:lstStyle/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</a:rPr>
              <a:t>p. 14 Why not 0 deg with beam (for dispersion matching)?</a:t>
            </a:r>
            <a:endParaRPr lang="en-US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2DF1BE-2711-46D9-A3B1-FD8E71D3F4C8}"/>
              </a:ext>
            </a:extLst>
          </p:cNvPr>
          <p:cNvSpPr txBox="1"/>
          <p:nvPr/>
        </p:nvSpPr>
        <p:spPr>
          <a:xfrm>
            <a:off x="526329" y="925852"/>
            <a:ext cx="10437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Answer: Dispersion matching at 0 deg for k= 0 is possible with faint (attenuated beam), see slide 5, also 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BB936D-5C46-4F0E-81A3-83B2741A1D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41" y="1547980"/>
            <a:ext cx="9436231" cy="20246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776C89F-2965-4BA0-A284-0D5A74F358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329" y="3012521"/>
            <a:ext cx="2670279" cy="4938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EC43833-178A-4DA1-A099-C3319D42DB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57" y="3572587"/>
            <a:ext cx="3505504" cy="1158340"/>
          </a:xfrm>
          <a:prstGeom prst="rect">
            <a:avLst/>
          </a:prstGeom>
        </p:spPr>
      </p:pic>
      <p:sp>
        <p:nvSpPr>
          <p:cNvPr id="13" name="Subtitle 2">
            <a:extLst>
              <a:ext uri="{FF2B5EF4-FFF2-40B4-BE49-F238E27FC236}">
                <a16:creationId xmlns:a16="http://schemas.microsoft.com/office/drawing/2014/main" id="{7C45A437-2C68-45F6-A07B-5D9F9D5CCE3F}"/>
              </a:ext>
            </a:extLst>
          </p:cNvPr>
          <p:cNvSpPr txBox="1">
            <a:spLocks/>
          </p:cNvSpPr>
          <p:nvPr/>
        </p:nvSpPr>
        <p:spPr>
          <a:xfrm>
            <a:off x="3506138" y="3825383"/>
            <a:ext cx="5904321" cy="62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</a:rPr>
              <a:t>Why is dispersion matching needed?</a:t>
            </a:r>
          </a:p>
          <a:p>
            <a:endParaRPr lang="en-US" dirty="0">
              <a:solidFill>
                <a:srgbClr val="333333"/>
              </a:solidFill>
              <a:latin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37E5A43-FECF-431A-931D-A5D6059BCB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875" y="4547216"/>
            <a:ext cx="10486029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7178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66F68-A0F1-4351-9D8F-C03C64EB62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102" y="303724"/>
            <a:ext cx="3123414" cy="622128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>Question 14)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D841D4-64C7-4A80-9563-B2E757DEE1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67580" y="381411"/>
            <a:ext cx="3792717" cy="544441"/>
          </a:xfrm>
        </p:spPr>
        <p:txBody>
          <a:bodyPr>
            <a:normAutofit/>
          </a:bodyPr>
          <a:lstStyle/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rgbClr val="333333"/>
                </a:solidFill>
                <a:latin typeface="Arial" panose="020B0604020202020204" pitchFamily="34" charset="0"/>
              </a:rPr>
              <a:t>Can EFL be measured?</a:t>
            </a:r>
          </a:p>
          <a:p>
            <a:endParaRPr lang="en-US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2DF1BE-2711-46D9-A3B1-FD8E71D3F4C8}"/>
              </a:ext>
            </a:extLst>
          </p:cNvPr>
          <p:cNvSpPr txBox="1"/>
          <p:nvPr/>
        </p:nvSpPr>
        <p:spPr>
          <a:xfrm>
            <a:off x="422634" y="1302924"/>
            <a:ext cx="10437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Answer: The best method is to measure the field distribution along the central ray ( or a ray parallel to the central ray) and use the definition, see below. </a:t>
            </a:r>
          </a:p>
        </p:txBody>
      </p:sp>
      <p:graphicFrame>
        <p:nvGraphicFramePr>
          <p:cNvPr id="5" name="Object 2">
            <a:extLst>
              <a:ext uri="{FF2B5EF4-FFF2-40B4-BE49-F238E27FC236}">
                <a16:creationId xmlns:a16="http://schemas.microsoft.com/office/drawing/2014/main" id="{1A1AF51A-CDC2-4524-94E5-A96E6DDF93D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4592547"/>
              </p:ext>
            </p:extLst>
          </p:nvPr>
        </p:nvGraphicFramePr>
        <p:xfrm>
          <a:off x="223102" y="2492788"/>
          <a:ext cx="4648200" cy="306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Image" r:id="rId3" imgW="2108863" imgH="1389655" progId="Photoshop.Image.6">
                  <p:embed/>
                </p:oleObj>
              </mc:Choice>
              <mc:Fallback>
                <p:oleObj name="Image" r:id="rId3" imgW="2108863" imgH="1389655" progId="Photoshop.Image.6">
                  <p:embed/>
                  <p:pic>
                    <p:nvPicPr>
                      <p:cNvPr id="36867" name="Object 2">
                        <a:extLst>
                          <a:ext uri="{FF2B5EF4-FFF2-40B4-BE49-F238E27FC236}">
                            <a16:creationId xmlns:a16="http://schemas.microsoft.com/office/drawing/2014/main" id="{79DC630C-9558-4C1C-91AE-FCC13A6D74B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102" y="2492788"/>
                        <a:ext cx="4648200" cy="3062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A66B6C6D-2705-4664-9D82-07F3092BB4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4359" y="2867025"/>
            <a:ext cx="2838450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34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66F68-A0F1-4351-9D8F-C03C64EB62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3489" y="436989"/>
            <a:ext cx="6686746" cy="622128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>Question 1)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D841D4-64C7-4A80-9563-B2E757DEE1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3489" y="1537568"/>
            <a:ext cx="8798350" cy="432634"/>
          </a:xfrm>
        </p:spPr>
        <p:txBody>
          <a:bodyPr>
            <a:normAutofit fontScale="85000" lnSpcReduction="10000"/>
          </a:bodyPr>
          <a:lstStyle/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</a:rPr>
              <a:t>Does COSY allow implementation of higher order corrections in dipoles?</a:t>
            </a:r>
          </a:p>
          <a:p>
            <a:endParaRPr lang="en-US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2DF1BE-2711-46D9-A3B1-FD8E71D3F4C8}"/>
              </a:ext>
            </a:extLst>
          </p:cNvPr>
          <p:cNvSpPr txBox="1"/>
          <p:nvPr/>
        </p:nvSpPr>
        <p:spPr>
          <a:xfrm>
            <a:off x="1593130" y="2460396"/>
            <a:ext cx="66642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Answer: Yes!</a:t>
            </a:r>
          </a:p>
          <a:p>
            <a:pPr marL="285750" indent="-285750">
              <a:buFontTx/>
              <a:buChar char="-"/>
            </a:pPr>
            <a:r>
              <a:rPr lang="en-US" dirty="0"/>
              <a:t>For midplane radial field dependence use e.g. </a:t>
            </a:r>
            <a:r>
              <a:rPr lang="en-US"/>
              <a:t>COSY </a:t>
            </a:r>
            <a:r>
              <a:rPr lang="en-US" dirty="0"/>
              <a:t>command MS</a:t>
            </a:r>
          </a:p>
          <a:p>
            <a:pPr marL="285750" indent="-285750">
              <a:buFontTx/>
              <a:buChar char="-"/>
            </a:pPr>
            <a:r>
              <a:rPr lang="en-US" dirty="0"/>
              <a:t>For entrance and exit pole shapes use e.g. MC command</a:t>
            </a:r>
          </a:p>
        </p:txBody>
      </p:sp>
    </p:spTree>
    <p:extLst>
      <p:ext uri="{BB962C8B-B14F-4D97-AF65-F5344CB8AC3E}">
        <p14:creationId xmlns:p14="http://schemas.microsoft.com/office/powerpoint/2010/main" val="1516490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66F68-A0F1-4351-9D8F-C03C64EB62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3489" y="436989"/>
            <a:ext cx="6686746" cy="622128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>Question 2)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D841D4-64C7-4A80-9563-B2E757DEE1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3489" y="1537568"/>
            <a:ext cx="8798350" cy="43263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</a:rPr>
              <a:t>Why dipoles doublets instead of one large dipole?</a:t>
            </a:r>
            <a:endParaRPr lang="en-US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2DF1BE-2711-46D9-A3B1-FD8E71D3F4C8}"/>
              </a:ext>
            </a:extLst>
          </p:cNvPr>
          <p:cNvSpPr txBox="1"/>
          <p:nvPr/>
        </p:nvSpPr>
        <p:spPr>
          <a:xfrm>
            <a:off x="1593130" y="2460396"/>
            <a:ext cx="100984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Answer: Many possible reasons</a:t>
            </a:r>
          </a:p>
          <a:p>
            <a:pPr marL="285750" indent="-285750">
              <a:buFontTx/>
              <a:buChar char="-"/>
            </a:pPr>
            <a:r>
              <a:rPr lang="en-US" dirty="0"/>
              <a:t>Two dipole have more (four) entrance and exit edges allowing higher order corrections (MC command)</a:t>
            </a:r>
          </a:p>
          <a:p>
            <a:pPr marL="285750" indent="-285750">
              <a:buFontTx/>
              <a:buChar char="-"/>
            </a:pPr>
            <a:r>
              <a:rPr lang="en-US" dirty="0"/>
              <a:t>Correction of beam misalignment (dog leg) in dispersive directions, without additional space.</a:t>
            </a:r>
          </a:p>
          <a:p>
            <a:pPr marL="285750" indent="-285750">
              <a:buFontTx/>
              <a:buChar char="-"/>
            </a:pPr>
            <a:r>
              <a:rPr lang="en-US" dirty="0"/>
              <a:t>One magnet design may not be practical, e.g. too heavy, too different, different gaps, etc. </a:t>
            </a:r>
          </a:p>
        </p:txBody>
      </p:sp>
    </p:spTree>
    <p:extLst>
      <p:ext uri="{BB962C8B-B14F-4D97-AF65-F5344CB8AC3E}">
        <p14:creationId xmlns:p14="http://schemas.microsoft.com/office/powerpoint/2010/main" val="2386800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66F68-A0F1-4351-9D8F-C03C64EB62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3489" y="436989"/>
            <a:ext cx="6686746" cy="622128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>Question 3)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D841D4-64C7-4A80-9563-B2E757DEE1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888" y="1373826"/>
            <a:ext cx="6068112" cy="432634"/>
          </a:xfrm>
        </p:spPr>
        <p:txBody>
          <a:bodyPr>
            <a:normAutofit fontScale="92500"/>
          </a:bodyPr>
          <a:lstStyle/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</a:rPr>
              <a:t>Definition of K, T, and C in dispersion matching.</a:t>
            </a:r>
          </a:p>
          <a:p>
            <a:endParaRPr lang="en-US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2DF1BE-2711-46D9-A3B1-FD8E71D3F4C8}"/>
              </a:ext>
            </a:extLst>
          </p:cNvPr>
          <p:cNvSpPr txBox="1"/>
          <p:nvPr/>
        </p:nvSpPr>
        <p:spPr>
          <a:xfrm>
            <a:off x="168291" y="2262433"/>
            <a:ext cx="48722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Answer: See kinematics example at right for K and</a:t>
            </a:r>
          </a:p>
          <a:p>
            <a:r>
              <a:rPr lang="en-US" dirty="0"/>
              <a:t>see next slide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CBEEE9-C9A5-4677-845C-BC3E1A815E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968015"/>
            <a:ext cx="5829300" cy="560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712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>
            <a:extLst>
              <a:ext uri="{FF2B5EF4-FFF2-40B4-BE49-F238E27FC236}">
                <a16:creationId xmlns:a16="http://schemas.microsoft.com/office/drawing/2014/main" id="{6AD7D69D-F556-4B0A-9306-BB4D60D307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fld id="{C9D56A27-E6D2-4DC6-B217-F255430C20BD}" type="slidenum">
              <a:rPr lang="en-US" altLang="en-US" sz="140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t>5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pic>
        <p:nvPicPr>
          <p:cNvPr id="17411" name="Picture 2" descr="Matching_formalism_a">
            <a:extLst>
              <a:ext uri="{FF2B5EF4-FFF2-40B4-BE49-F238E27FC236}">
                <a16:creationId xmlns:a16="http://schemas.microsoft.com/office/drawing/2014/main" id="{A69B4AED-9952-443C-9256-069DB313B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6083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3" name="Rectangle 3">
            <a:extLst>
              <a:ext uri="{FF2B5EF4-FFF2-40B4-BE49-F238E27FC236}">
                <a16:creationId xmlns:a16="http://schemas.microsoft.com/office/drawing/2014/main" id="{673FD7CF-361A-4891-85FF-159408CB7F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48600" y="0"/>
            <a:ext cx="2819400" cy="1524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/>
              <a:t>Dispersion </a:t>
            </a:r>
            <a:br>
              <a:rPr lang="en-US" sz="3200"/>
            </a:br>
            <a:r>
              <a:rPr lang="en-US" sz="3200"/>
              <a:t>Matching</a:t>
            </a:r>
          </a:p>
        </p:txBody>
      </p:sp>
      <p:pic>
        <p:nvPicPr>
          <p:cNvPr id="17413" name="Picture 4">
            <a:extLst>
              <a:ext uri="{FF2B5EF4-FFF2-40B4-BE49-F238E27FC236}">
                <a16:creationId xmlns:a16="http://schemas.microsoft.com/office/drawing/2014/main" id="{4117CBEB-D6A7-4265-A8F2-544548E206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3352801"/>
            <a:ext cx="2971800" cy="277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Text Box 5">
            <a:extLst>
              <a:ext uri="{FF2B5EF4-FFF2-40B4-BE49-F238E27FC236}">
                <a16:creationId xmlns:a16="http://schemas.microsoft.com/office/drawing/2014/main" id="{D896C695-65C2-4407-904D-3420D3CF4C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6640" y="1524001"/>
            <a:ext cx="331693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dirty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High resolution experiments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dirty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Secondary beam (large </a:t>
            </a:r>
            <a:r>
              <a:rPr lang="en-US" dirty="0" err="1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dp</a:t>
            </a:r>
            <a:r>
              <a:rPr lang="en-US" dirty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/p)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66F68-A0F1-4351-9D8F-C03C64EB62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7369" y="220172"/>
            <a:ext cx="3066853" cy="622128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>Question 4)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D1E0027-489D-41F2-86D7-BE23D76551B2}"/>
              </a:ext>
            </a:extLst>
          </p:cNvPr>
          <p:cNvSpPr/>
          <p:nvPr/>
        </p:nvSpPr>
        <p:spPr>
          <a:xfrm>
            <a:off x="857839" y="975790"/>
            <a:ext cx="21210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</a:rPr>
              <a:t>Define fringe field.</a:t>
            </a:r>
          </a:p>
          <a:p>
            <a:endParaRPr lang="en-US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57D53B-A353-4FF7-A5F9-5AD1AAB18D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0"/>
            <a:ext cx="5970309" cy="44777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A02553D-1840-40F9-91C5-525DA00AB2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369" y="4409191"/>
            <a:ext cx="7508794" cy="222863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6FD4826-B5EE-4456-8BBB-7AB3C7F6D667}"/>
              </a:ext>
            </a:extLst>
          </p:cNvPr>
          <p:cNvSpPr txBox="1"/>
          <p:nvPr/>
        </p:nvSpPr>
        <p:spPr>
          <a:xfrm>
            <a:off x="1074656" y="1885361"/>
            <a:ext cx="5017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Answer: See COSY Beam Manual p 20 Chapter 3.3.2</a:t>
            </a:r>
          </a:p>
        </p:txBody>
      </p:sp>
    </p:spTree>
    <p:extLst>
      <p:ext uri="{BB962C8B-B14F-4D97-AF65-F5344CB8AC3E}">
        <p14:creationId xmlns:p14="http://schemas.microsoft.com/office/powerpoint/2010/main" val="1693064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66F68-A0F1-4351-9D8F-C03C64EB62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3489" y="436989"/>
            <a:ext cx="4000107" cy="622128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>Question 5)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D1E0027-489D-41F2-86D7-BE23D76551B2}"/>
              </a:ext>
            </a:extLst>
          </p:cNvPr>
          <p:cNvSpPr/>
          <p:nvPr/>
        </p:nvSpPr>
        <p:spPr>
          <a:xfrm>
            <a:off x="914401" y="1168923"/>
            <a:ext cx="32616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</a:rPr>
              <a:t>Define Rogowski profile.</a:t>
            </a:r>
            <a:endParaRPr lang="en-US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415164-BF70-48F0-A85A-11361C5ECA6D}"/>
              </a:ext>
            </a:extLst>
          </p:cNvPr>
          <p:cNvSpPr txBox="1"/>
          <p:nvPr/>
        </p:nvSpPr>
        <p:spPr>
          <a:xfrm>
            <a:off x="4176075" y="1159496"/>
            <a:ext cx="74204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Answer:  Curve that follows equipotential lines, e.g. in magnet end profiles to</a:t>
            </a:r>
          </a:p>
          <a:p>
            <a:r>
              <a:rPr lang="en-US" dirty="0"/>
              <a:t>minimize saturation effects.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8667E2-12DD-494C-86A5-9B891103EC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430" y="2005760"/>
            <a:ext cx="10117538" cy="4611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9997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66F68-A0F1-4351-9D8F-C03C64EB62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3489" y="436989"/>
            <a:ext cx="6686746" cy="622128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>Question 6)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D1E0027-489D-41F2-86D7-BE23D76551B2}"/>
              </a:ext>
            </a:extLst>
          </p:cNvPr>
          <p:cNvSpPr/>
          <p:nvPr/>
        </p:nvSpPr>
        <p:spPr>
          <a:xfrm>
            <a:off x="524758" y="1436622"/>
            <a:ext cx="79310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</a:rPr>
              <a:t>Explain H and K coil in K600 Spectrometer. Why quad inside K600?</a:t>
            </a:r>
          </a:p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7D2D18-6D4D-4C17-8831-AA388C843197}"/>
              </a:ext>
            </a:extLst>
          </p:cNvPr>
          <p:cNvSpPr txBox="1"/>
          <p:nvPr/>
        </p:nvSpPr>
        <p:spPr>
          <a:xfrm>
            <a:off x="678730" y="2469823"/>
            <a:ext cx="112275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Answer: H and K coil in the K600 Spectrometer are the names for the hexapole and quadrupole coil inside the gaps of </a:t>
            </a:r>
          </a:p>
          <a:p>
            <a:r>
              <a:rPr lang="en-US" dirty="0"/>
              <a:t>Dipole 1 and Dipole 2, respectively. See next slide.</a:t>
            </a:r>
          </a:p>
          <a:p>
            <a:endParaRPr lang="en-US" dirty="0"/>
          </a:p>
          <a:p>
            <a:r>
              <a:rPr lang="en-US" dirty="0"/>
              <a:t>Compact design. </a:t>
            </a:r>
          </a:p>
        </p:txBody>
      </p:sp>
    </p:spTree>
    <p:extLst>
      <p:ext uri="{BB962C8B-B14F-4D97-AF65-F5344CB8AC3E}">
        <p14:creationId xmlns:p14="http://schemas.microsoft.com/office/powerpoint/2010/main" val="3090163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4">
            <a:extLst>
              <a:ext uri="{FF2B5EF4-FFF2-40B4-BE49-F238E27FC236}">
                <a16:creationId xmlns:a16="http://schemas.microsoft.com/office/drawing/2014/main" id="{123B3292-6BAB-4789-98CA-69A4D846AB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fld id="{87A5FEAA-FC6A-4580-9B83-70F959237226}" type="slidenum">
              <a:rPr lang="en-US" altLang="en-US" sz="140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t>9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pic>
        <p:nvPicPr>
          <p:cNvPr id="11267" name="Picture 2" descr="K600-0deg">
            <a:extLst>
              <a:ext uri="{FF2B5EF4-FFF2-40B4-BE49-F238E27FC236}">
                <a16:creationId xmlns:a16="http://schemas.microsoft.com/office/drawing/2014/main" id="{4995E52B-A7F9-4250-B222-3541ADF63B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326" y="273050"/>
            <a:ext cx="6035675" cy="658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215043" name="Rectangle 3">
            <a:extLst>
              <a:ext uri="{FF2B5EF4-FFF2-40B4-BE49-F238E27FC236}">
                <a16:creationId xmlns:a16="http://schemas.microsoft.com/office/drawing/2014/main" id="{2369201A-FD87-4C88-B0FD-D1487C5993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152400"/>
            <a:ext cx="26670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/>
              <a:t>K600 </a:t>
            </a:r>
            <a:br>
              <a:rPr lang="en-US" sz="2800"/>
            </a:br>
            <a:r>
              <a:rPr lang="en-US" sz="2800"/>
              <a:t>Spectrometer</a:t>
            </a:r>
          </a:p>
        </p:txBody>
      </p:sp>
      <p:sp>
        <p:nvSpPr>
          <p:cNvPr id="11269" name="Text Box 4">
            <a:extLst>
              <a:ext uri="{FF2B5EF4-FFF2-40B4-BE49-F238E27FC236}">
                <a16:creationId xmlns:a16="http://schemas.microsoft.com/office/drawing/2014/main" id="{E9D6507F-1EB5-4E1D-8053-BED8E1DDBD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3925" y="2728913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1600">
              <a:solidFill>
                <a:srgbClr val="FFFFFF"/>
              </a:solidFill>
            </a:endParaRPr>
          </a:p>
        </p:txBody>
      </p:sp>
      <p:sp>
        <p:nvSpPr>
          <p:cNvPr id="11270" name="Text Box 5">
            <a:extLst>
              <a:ext uri="{FF2B5EF4-FFF2-40B4-BE49-F238E27FC236}">
                <a16:creationId xmlns:a16="http://schemas.microsoft.com/office/drawing/2014/main" id="{26CC4489-3B09-4D54-A32E-3296135A59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143001"/>
            <a:ext cx="3119438" cy="284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600">
                <a:solidFill>
                  <a:srgbClr val="FFFFFF"/>
                </a:solidFill>
              </a:rPr>
              <a:t>Bending radius </a:t>
            </a:r>
            <a:r>
              <a:rPr lang="en-US" altLang="en-US" sz="1600">
                <a:solidFill>
                  <a:srgbClr val="FFFFFF"/>
                </a:solidFill>
                <a:latin typeface="Symbol" panose="05050102010706020507" pitchFamily="18" charset="2"/>
              </a:rPr>
              <a:t>r</a:t>
            </a:r>
            <a:r>
              <a:rPr lang="en-US" altLang="en-US" sz="1600" baseline="-16000">
                <a:solidFill>
                  <a:srgbClr val="FFFFFF"/>
                </a:solidFill>
              </a:rPr>
              <a:t>0</a:t>
            </a:r>
            <a:r>
              <a:rPr lang="en-US" altLang="en-US" sz="1600">
                <a:solidFill>
                  <a:srgbClr val="FFFFFF"/>
                </a:solidFill>
              </a:rPr>
              <a:t> = 2.0 m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600">
                <a:solidFill>
                  <a:srgbClr val="FFFFFF"/>
                </a:solidFill>
              </a:rPr>
              <a:t>B</a:t>
            </a:r>
            <a:r>
              <a:rPr lang="en-US" altLang="en-US" sz="1600" baseline="-16000">
                <a:solidFill>
                  <a:srgbClr val="FFFFFF"/>
                </a:solidFill>
              </a:rPr>
              <a:t>max</a:t>
            </a:r>
            <a:r>
              <a:rPr lang="en-US" altLang="en-US" sz="1600">
                <a:solidFill>
                  <a:srgbClr val="FFFFFF"/>
                </a:solidFill>
              </a:rPr>
              <a:t> = 1.7 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600">
                <a:solidFill>
                  <a:srgbClr val="FFFFFF"/>
                </a:solidFill>
              </a:rPr>
              <a:t>Gap = 5 cm (D 1),  6cm (D2)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600">
                <a:solidFill>
                  <a:srgbClr val="FFFFFF"/>
                </a:solidFill>
              </a:rPr>
              <a:t>Weight = ~ 30 tons (D1)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600">
                <a:solidFill>
                  <a:srgbClr val="FFFFFF"/>
                </a:solidFill>
              </a:rPr>
              <a:t>                ~ 45 tons (D2)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1600">
              <a:solidFill>
                <a:srgbClr val="FFFFFF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600">
                <a:solidFill>
                  <a:srgbClr val="FFFFFF"/>
                </a:solidFill>
              </a:rPr>
              <a:t>Medium Dispersion: B(D1)= B(D2)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600">
                <a:solidFill>
                  <a:srgbClr val="FFFFFF"/>
                </a:solidFill>
              </a:rPr>
              <a:t>Resolving power: p/</a:t>
            </a:r>
            <a:r>
              <a:rPr lang="en-US" altLang="en-US" sz="1600">
                <a:solidFill>
                  <a:srgbClr val="FFFFFF"/>
                </a:solidFill>
                <a:latin typeface="Symbol" panose="05050102010706020507" pitchFamily="18" charset="2"/>
              </a:rPr>
              <a:t>D</a:t>
            </a:r>
            <a:r>
              <a:rPr lang="en-US" altLang="en-US" sz="1600">
                <a:solidFill>
                  <a:srgbClr val="FFFFFF"/>
                </a:solidFill>
              </a:rPr>
              <a:t>p = 20000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600">
                <a:solidFill>
                  <a:srgbClr val="FFFFFF"/>
                </a:solidFill>
              </a:rPr>
              <a:t>Dispersion = 12 cm/%  ( = 12 m 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600">
                <a:solidFill>
                  <a:srgbClr val="FFFFFF"/>
                </a:solidFill>
              </a:rPr>
              <a:t>Magnification M</a:t>
            </a:r>
            <a:r>
              <a:rPr lang="en-US" altLang="en-US" sz="2000" baseline="-16000">
                <a:solidFill>
                  <a:srgbClr val="FFFFFF"/>
                </a:solidFill>
              </a:rPr>
              <a:t>x</a:t>
            </a:r>
            <a:r>
              <a:rPr lang="en-US" altLang="en-US" sz="2000">
                <a:solidFill>
                  <a:srgbClr val="FFFFFF"/>
                </a:solidFill>
              </a:rPr>
              <a:t> </a:t>
            </a:r>
            <a:r>
              <a:rPr lang="en-US" altLang="en-US" sz="1600">
                <a:solidFill>
                  <a:srgbClr val="FFFFFF"/>
                </a:solidFill>
              </a:rPr>
              <a:t>= 0.41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600">
                <a:solidFill>
                  <a:srgbClr val="FFFFFF"/>
                </a:solidFill>
              </a:rPr>
              <a:t>Large range: E</a:t>
            </a:r>
            <a:r>
              <a:rPr lang="en-US" altLang="en-US" sz="1600" baseline="-16000">
                <a:solidFill>
                  <a:srgbClr val="FFFFFF"/>
                </a:solidFill>
              </a:rPr>
              <a:t>min</a:t>
            </a:r>
            <a:r>
              <a:rPr lang="en-US" altLang="en-US" sz="1600">
                <a:solidFill>
                  <a:srgbClr val="FFFFFF"/>
                </a:solidFill>
              </a:rPr>
              <a:t> /E</a:t>
            </a:r>
            <a:r>
              <a:rPr lang="en-US" altLang="en-US" sz="1600" baseline="-16000">
                <a:solidFill>
                  <a:srgbClr val="FFFFFF"/>
                </a:solidFill>
              </a:rPr>
              <a:t>max</a:t>
            </a:r>
            <a:r>
              <a:rPr lang="en-US" altLang="en-US" sz="1600">
                <a:solidFill>
                  <a:srgbClr val="FFFFFF"/>
                </a:solidFill>
              </a:rPr>
              <a:t> = 1.14</a:t>
            </a:r>
          </a:p>
        </p:txBody>
      </p:sp>
      <p:sp>
        <p:nvSpPr>
          <p:cNvPr id="11271" name="Text Box 6">
            <a:extLst>
              <a:ext uri="{FF2B5EF4-FFF2-40B4-BE49-F238E27FC236}">
                <a16:creationId xmlns:a16="http://schemas.microsoft.com/office/drawing/2014/main" id="{D4D2EBC3-E9F6-430F-B5CF-62763D03A2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4800601"/>
            <a:ext cx="2027238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600">
                <a:solidFill>
                  <a:srgbClr val="FFFFFF"/>
                </a:solidFill>
              </a:rPr>
              <a:t>The K600 is shown in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600">
                <a:solidFill>
                  <a:srgbClr val="FFFFFF"/>
                </a:solidFill>
              </a:rPr>
              <a:t>0</a:t>
            </a:r>
            <a:r>
              <a:rPr lang="en-US" altLang="en-US" sz="2000" baseline="30000">
                <a:solidFill>
                  <a:srgbClr val="FFFFFF"/>
                </a:solidFill>
              </a:rPr>
              <a:t>o</a:t>
            </a:r>
            <a:r>
              <a:rPr lang="en-US" altLang="en-US" sz="1600">
                <a:solidFill>
                  <a:srgbClr val="FFFFFF"/>
                </a:solidFill>
              </a:rPr>
              <a:t> Transmission mode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000">
                <a:solidFill>
                  <a:srgbClr val="FFFFFF"/>
                </a:solidFill>
              </a:rPr>
              <a:t>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600">
                <a:solidFill>
                  <a:srgbClr val="FFFFFF"/>
                </a:solidFill>
              </a:rPr>
              <a:t>High Dispersion Plane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600">
                <a:solidFill>
                  <a:srgbClr val="FFFFFF"/>
                </a:solidFill>
              </a:rPr>
              <a:t>B(D1) &gt; B(D2)</a:t>
            </a:r>
          </a:p>
        </p:txBody>
      </p:sp>
      <p:sp>
        <p:nvSpPr>
          <p:cNvPr id="11272" name="Text Box 7">
            <a:extLst>
              <a:ext uri="{FF2B5EF4-FFF2-40B4-BE49-F238E27FC236}">
                <a16:creationId xmlns:a16="http://schemas.microsoft.com/office/drawing/2014/main" id="{57F70614-ABAC-47C1-89EC-8DCB9BE379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4114801"/>
            <a:ext cx="252253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600">
                <a:solidFill>
                  <a:srgbClr val="FFFFFF"/>
                </a:solidFill>
              </a:rPr>
              <a:t>Kinematic correction: K coil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600">
                <a:solidFill>
                  <a:srgbClr val="FFFFFF"/>
                </a:solidFill>
              </a:rPr>
              <a:t>Hexapole correction:  H coil</a:t>
            </a:r>
          </a:p>
        </p:txBody>
      </p:sp>
      <p:sp>
        <p:nvSpPr>
          <p:cNvPr id="215048" name="Text Box 8">
            <a:extLst>
              <a:ext uri="{FF2B5EF4-FFF2-40B4-BE49-F238E27FC236}">
                <a16:creationId xmlns:a16="http://schemas.microsoft.com/office/drawing/2014/main" id="{DB7869BD-678C-4FAD-8226-C75E6ED6F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6172201"/>
            <a:ext cx="29718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IUCF K600,decommissioned In 1999, now in WS line RCNP</a:t>
            </a:r>
          </a:p>
        </p:txBody>
      </p:sp>
      <p:sp>
        <p:nvSpPr>
          <p:cNvPr id="215049" name="Text Box 9">
            <a:extLst>
              <a:ext uri="{FF2B5EF4-FFF2-40B4-BE49-F238E27FC236}">
                <a16:creationId xmlns:a16="http://schemas.microsoft.com/office/drawing/2014/main" id="{5155CBB1-E3A4-482C-98E7-17005D6E3E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6172201"/>
            <a:ext cx="22098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iThemba Labs K600,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South Africa in use</a:t>
            </a:r>
          </a:p>
        </p:txBody>
      </p:sp>
      <p:sp>
        <p:nvSpPr>
          <p:cNvPr id="215050" name="Text Box 10">
            <a:extLst>
              <a:ext uri="{FF2B5EF4-FFF2-40B4-BE49-F238E27FC236}">
                <a16:creationId xmlns:a16="http://schemas.microsoft.com/office/drawing/2014/main" id="{92F177E4-79D3-4042-AA0C-3B400C279F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5360" y="1295401"/>
            <a:ext cx="543418" cy="277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(x|</a:t>
            </a:r>
            <a:r>
              <a:rPr lang="en-US" sz="12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f</a:t>
            </a:r>
            <a:r>
              <a:rPr lang="en-US" sz="1200" baseline="300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2</a:t>
            </a:r>
            <a:r>
              <a:rPr lang="en-US" sz="12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215051" name="Text Box 11">
            <a:extLst>
              <a:ext uri="{FF2B5EF4-FFF2-40B4-BE49-F238E27FC236}">
                <a16:creationId xmlns:a16="http://schemas.microsoft.com/office/drawing/2014/main" id="{51127B2C-6EE6-498A-8D65-7CC26296AE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3962401"/>
            <a:ext cx="609600" cy="277641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>
                <a:solidFill>
                  <a:srgbClr val="FFCC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(</a:t>
            </a:r>
            <a:r>
              <a:rPr lang="en-US" sz="12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x|</a:t>
            </a:r>
            <a:r>
              <a:rPr lang="en-US" sz="12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Q</a:t>
            </a:r>
            <a:r>
              <a:rPr lang="en-US" sz="1200" baseline="300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2</a:t>
            </a:r>
            <a:r>
              <a:rPr lang="en-US" sz="12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215052" name="Text Box 12">
            <a:extLst>
              <a:ext uri="{FF2B5EF4-FFF2-40B4-BE49-F238E27FC236}">
                <a16:creationId xmlns:a16="http://schemas.microsoft.com/office/drawing/2014/main" id="{B47859A7-9570-46F3-8E74-6CA0CF35C7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3090" y="5486401"/>
            <a:ext cx="519373" cy="277641"/>
          </a:xfrm>
          <a:prstGeom prst="rect">
            <a:avLst/>
          </a:prstGeom>
          <a:solidFill>
            <a:schemeClr val="tx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(x|</a:t>
            </a:r>
            <a:r>
              <a:rPr lang="en-US" sz="12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Q</a:t>
            </a:r>
            <a:r>
              <a:rPr lang="en-US" sz="12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215053" name="Text Box 13">
            <a:extLst>
              <a:ext uri="{FF2B5EF4-FFF2-40B4-BE49-F238E27FC236}">
                <a16:creationId xmlns:a16="http://schemas.microsoft.com/office/drawing/2014/main" id="{0C459DDE-0AAA-4462-B24C-000C16C416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4867" y="4008439"/>
            <a:ext cx="1558119" cy="646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3 dispersion modes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(low,medium,high)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set by D2/D1 ratio</a:t>
            </a:r>
          </a:p>
        </p:txBody>
      </p:sp>
      <p:sp>
        <p:nvSpPr>
          <p:cNvPr id="215054" name="Text Box 14">
            <a:extLst>
              <a:ext uri="{FF2B5EF4-FFF2-40B4-BE49-F238E27FC236}">
                <a16:creationId xmlns:a16="http://schemas.microsoft.com/office/drawing/2014/main" id="{90597C24-9550-42C8-BDF9-3177AA8CCD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5595" y="5138739"/>
            <a:ext cx="186013" cy="277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>
              <a:solidFill>
                <a:srgbClr val="FFCC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215055" name="Text Box 15">
            <a:extLst>
              <a:ext uri="{FF2B5EF4-FFF2-40B4-BE49-F238E27FC236}">
                <a16:creationId xmlns:a16="http://schemas.microsoft.com/office/drawing/2014/main" id="{92A9B3BF-D011-4ACA-8E42-1DCE47201D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0393" y="5029201"/>
            <a:ext cx="415178" cy="277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low</a:t>
            </a:r>
          </a:p>
        </p:txBody>
      </p:sp>
      <p:sp>
        <p:nvSpPr>
          <p:cNvPr id="215056" name="Text Box 16">
            <a:extLst>
              <a:ext uri="{FF2B5EF4-FFF2-40B4-BE49-F238E27FC236}">
                <a16:creationId xmlns:a16="http://schemas.microsoft.com/office/drawing/2014/main" id="{373487BE-2B41-40DB-9C8D-D1534C052C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7467" y="5334001"/>
            <a:ext cx="730969" cy="277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medium</a:t>
            </a:r>
          </a:p>
        </p:txBody>
      </p:sp>
      <p:sp>
        <p:nvSpPr>
          <p:cNvPr id="215057" name="Text Box 17">
            <a:extLst>
              <a:ext uri="{FF2B5EF4-FFF2-40B4-BE49-F238E27FC236}">
                <a16:creationId xmlns:a16="http://schemas.microsoft.com/office/drawing/2014/main" id="{4DF947AC-BF32-4DD5-87D3-D87E1F4B9C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2107" y="5715001"/>
            <a:ext cx="474489" cy="277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high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Soaring">
  <a:themeElements>
    <a:clrScheme name="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3366FF"/>
      </a:accent2>
      <a:accent3>
        <a:srgbClr val="AAAAFF"/>
      </a:accent3>
      <a:accent4>
        <a:srgbClr val="DADADA"/>
      </a:accent4>
      <a:accent5>
        <a:srgbClr val="AAFFFF"/>
      </a:accent5>
      <a:accent6>
        <a:srgbClr val="2D5CE7"/>
      </a:accent6>
      <a:hlink>
        <a:srgbClr val="FF0033"/>
      </a:hlink>
      <a:folHlink>
        <a:srgbClr val="FFFF00"/>
      </a:folHlink>
    </a:clrScheme>
    <a:fontScheme name="Soaring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3366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3366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</a:defRPr>
        </a:defPPr>
      </a:lstStyle>
    </a:lnDef>
  </a:objectDefaults>
  <a:extraClrSchemeLst>
    <a:extraClrScheme>
      <a:clrScheme name="Soaring 1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2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3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4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Soaring">
  <a:themeElements>
    <a:clrScheme name="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3366FF"/>
      </a:accent2>
      <a:accent3>
        <a:srgbClr val="AAAAFF"/>
      </a:accent3>
      <a:accent4>
        <a:srgbClr val="DADADA"/>
      </a:accent4>
      <a:accent5>
        <a:srgbClr val="AAFFFF"/>
      </a:accent5>
      <a:accent6>
        <a:srgbClr val="2D5CE7"/>
      </a:accent6>
      <a:hlink>
        <a:srgbClr val="FF0033"/>
      </a:hlink>
      <a:folHlink>
        <a:srgbClr val="FFFF00"/>
      </a:folHlink>
    </a:clrScheme>
    <a:fontScheme name="Soaring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3366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3366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</a:defRPr>
        </a:defPPr>
      </a:lstStyle>
    </a:lnDef>
  </a:objectDefaults>
  <a:extraClrSchemeLst>
    <a:extraClrScheme>
      <a:clrScheme name="Soaring 1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2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3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4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</TotalTime>
  <Words>870</Words>
  <Application>Microsoft Office PowerPoint</Application>
  <PresentationFormat>Widescreen</PresentationFormat>
  <Paragraphs>110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Arial</vt:lpstr>
      <vt:lpstr>Calibri</vt:lpstr>
      <vt:lpstr>Calibri Light</vt:lpstr>
      <vt:lpstr>Symbol</vt:lpstr>
      <vt:lpstr>Times New Roman</vt:lpstr>
      <vt:lpstr>Wingdings</vt:lpstr>
      <vt:lpstr>Office Theme</vt:lpstr>
      <vt:lpstr>1_Soaring</vt:lpstr>
      <vt:lpstr>Soaring</vt:lpstr>
      <vt:lpstr>Image</vt:lpstr>
      <vt:lpstr>Adobe Photoshop Image</vt:lpstr>
      <vt:lpstr>PowerPoint Presentation</vt:lpstr>
      <vt:lpstr>Question 1)</vt:lpstr>
      <vt:lpstr>Question 2)</vt:lpstr>
      <vt:lpstr>Question 3)</vt:lpstr>
      <vt:lpstr>Dispersion  Matching</vt:lpstr>
      <vt:lpstr>Question 4)</vt:lpstr>
      <vt:lpstr>Question 5)</vt:lpstr>
      <vt:lpstr>Question 6)</vt:lpstr>
      <vt:lpstr>K600  Spectrometer</vt:lpstr>
      <vt:lpstr>Question 7)</vt:lpstr>
      <vt:lpstr>Question 8)</vt:lpstr>
      <vt:lpstr>Grand Raiden  Angle Calibration</vt:lpstr>
      <vt:lpstr>Question 9)</vt:lpstr>
      <vt:lpstr>Question 10)</vt:lpstr>
      <vt:lpstr>Question 11)</vt:lpstr>
      <vt:lpstr>Question 14)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Questions and Answers</dc:title>
  <dc:creator>Georg Berg</dc:creator>
  <cp:lastModifiedBy>Georg Berg</cp:lastModifiedBy>
  <cp:revision>56</cp:revision>
  <dcterms:created xsi:type="dcterms:W3CDTF">2018-09-10T18:34:16Z</dcterms:created>
  <dcterms:modified xsi:type="dcterms:W3CDTF">2018-09-13T02:46:49Z</dcterms:modified>
</cp:coreProperties>
</file>