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  <p:sldId id="256" r:id="rId4"/>
    <p:sldId id="301" r:id="rId5"/>
    <p:sldId id="332" r:id="rId6"/>
    <p:sldId id="302" r:id="rId7"/>
    <p:sldId id="331" r:id="rId8"/>
    <p:sldId id="260" r:id="rId9"/>
    <p:sldId id="334" r:id="rId10"/>
    <p:sldId id="333" r:id="rId11"/>
    <p:sldId id="257" r:id="rId12"/>
    <p:sldId id="259" r:id="rId13"/>
    <p:sldId id="335" r:id="rId14"/>
    <p:sldId id="336" r:id="rId15"/>
    <p:sldId id="337" r:id="rId16"/>
    <p:sldId id="33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6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A2C2E-CA62-4374-9890-339A0625A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68F09F-DE61-4585-B568-B2AEAE60C3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B7458-727F-41A3-89A7-CC71AE78A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368-65B0-4B56-9D54-E501C419413F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9C5C8-8D49-41D1-908D-1929FFD7C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2CBF42-CED8-4402-9028-D90D3B3C6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990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A67C0-0823-491B-AE04-21EFE80A7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4CADE9-4D74-4A9B-B87E-1C412DCA5D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B4877-EAC3-4C4A-8248-E23F026B1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368-65B0-4B56-9D54-E501C419413F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D2AC3-15D7-4E06-B508-189947A34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580C7-87EB-401F-B136-32F26E628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98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E563AC-4F4C-47F4-949E-AC8AEED3F3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C47A57-5994-4C76-A4B6-2B8EC962BE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CD82DF-00B9-4FFA-83B9-47B0E1AE9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368-65B0-4B56-9D54-E501C419413F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23B55-469D-41ED-8A8B-F33401BE9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A707C-F682-4E2B-ADD8-FCD7063D9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649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>
            <a:extLst>
              <a:ext uri="{FF2B5EF4-FFF2-40B4-BE49-F238E27FC236}">
                <a16:creationId xmlns:a16="http://schemas.microsoft.com/office/drawing/2014/main" id="{772CA94B-E720-42F2-9BB4-562763C6084D}"/>
              </a:ext>
            </a:extLst>
          </p:cNvPr>
          <p:cNvGrpSpPr>
            <a:grpSpLocks/>
          </p:cNvGrpSpPr>
          <p:nvPr/>
        </p:nvGrpSpPr>
        <p:grpSpPr bwMode="auto">
          <a:xfrm>
            <a:off x="-1380067" y="1552576"/>
            <a:ext cx="13572067" cy="5305425"/>
            <a:chOff x="-652" y="978"/>
            <a:chExt cx="6412" cy="3342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6C3BAF39-94D4-4F87-BF2E-9C39D34C07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Arc 4">
              <a:extLst>
                <a:ext uri="{FF2B5EF4-FFF2-40B4-BE49-F238E27FC236}">
                  <a16:creationId xmlns:a16="http://schemas.microsoft.com/office/drawing/2014/main" id="{B211F976-42D1-4C02-9572-BDC4CD12EE2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725084" y="762000"/>
            <a:ext cx="103632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14400" y="3429000"/>
            <a:ext cx="85344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9126E2F4-CB65-4D98-8B36-182729B111C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15ADD175-B9C5-4D26-BFC6-141AE8D14A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23271F4B-A5CE-4B5D-A76D-9AAD00CBA3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D6868-D7D4-428C-B33D-C6405F02A0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3203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930E89BD-6167-4208-AA7C-837144D799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3E66F311-EB9C-48BD-8101-E8C11AF4D4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11692555-41A5-44D9-8097-D1390CE554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C4589-9227-43B4-9201-F9B21E9CC8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4400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490328BF-C153-4070-B79A-C05D13E2B3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0900E10E-55F3-432A-B3BC-0D31D7E79E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048E448F-5EED-4554-8981-3B30F6E878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52D0E-E4D3-4884-BBFF-48A7525B5A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37435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ED1C333-B18F-47AB-A61A-073403AA50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79D422BF-FC21-470E-97F3-464A3AC355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7A05AA73-8F4B-4F7E-A499-DD27595303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5D4A6-4342-4B83-816C-13EC78F2DD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66563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10E6A86E-2679-4D43-B252-B6E8422354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9B4ABB1F-89D6-4233-B270-6D4EA90E02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5F941812-F7DD-467B-819C-2BD11F4B76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F5ABF-C1DB-4F9B-A8AD-4EEC4CAC73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43521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803B5596-316F-40B4-84EA-5032C46FAE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08C198FD-793A-4AD1-A064-932FD02F42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F9F2B9C8-E2FC-4CFA-9110-9D6D279992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B3D27-6844-4210-BC33-A5DD92DC3B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27852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BF814CD4-5DF0-4489-8CF9-633301A96B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4BF07466-8DBC-4AF7-BB52-CA29D8CFD1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0EA422FC-FAC6-4622-BA1B-85C2F8C866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09B4E-D947-4A16-BD14-AD8BFE3EA1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58465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F7F7CF6A-B383-41D9-8374-0C6FDA63B4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C77DEE9E-CAE3-4D72-893D-27DE6F7CC9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2C47B56C-E5EB-4450-AB3B-1BC86D2A21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6DFF3-7448-46CC-9750-D6489740F3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624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67769-848E-4DE3-B47F-5AF1FCEFF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88402-15D3-4F3D-8FB7-552BBD361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85F7AA-4F36-4035-990C-33322E090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368-65B0-4B56-9D54-E501C419413F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6D977F-2775-4FAF-A040-20190C301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E24FC-4791-454C-AE47-C3AE36AE7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1852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D9BFA02-0E54-4498-9E48-28CE29577D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BB58669B-8C87-4DBB-B430-9CBB8C7F09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64C88320-BA11-4E38-95BD-FD67375E9F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29773-A39C-4EAE-BE77-15953C9F7F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0066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54A4C305-49D2-4B37-916F-161B80A64C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04C3C289-A15B-4C56-A686-E4083A40B0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EEF7027D-18D0-49BE-9776-2C59E89F70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69301-92BC-4F95-AE38-6F5CDA2232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86615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8D2EF920-DEB9-483B-B29F-260435201D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F8902EE4-9F80-4FA4-B003-1BFD8D0B93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58B1E056-F020-45DE-96E8-98DBB5D32A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FF8B4-7BBE-4EB5-B99A-6ECD6EF0CB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4600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14400" y="609600"/>
            <a:ext cx="103632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021B5134-597C-4F2D-8C00-CB4483C73A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C780B3F3-7518-46C1-A29C-4E5EAAC972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11027CCB-F668-4DB3-99A8-F467B310D2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E71C7-14E0-4B3B-B18E-A637896D39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5157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A04911BF-D9DC-4B4B-ADB6-5F9E49C475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BD476D8D-A326-4071-A2FD-5E275CC699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10FB64C6-B29D-46B0-BB2F-F2DA7725E2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6730A-BE0D-4557-89EA-07E4610A21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1082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88FAB-03ED-46AF-B3C1-BEA46C81C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3D4968-6427-4B8D-985D-E55D4B892A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F8620C-8F06-4663-8288-CD2047E8F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368-65B0-4B56-9D54-E501C419413F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58221-44A8-4790-B661-2DC538AE9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1480C-A829-4B3B-9393-4AF573EED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01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E2119-8089-479C-9E46-929B219A1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32726-7D8F-4834-9DB3-6C0CB6BDB8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49AD0-1508-43B4-88D4-E563A30D3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D9883E-B778-4ABE-9E86-E3EB0A5AC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368-65B0-4B56-9D54-E501C419413F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DD46BC-46CA-4F0D-BAF7-6EBFC262D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613876-E2E3-4B38-9C7D-BDC6E95FC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623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8DFD3-03D2-4D27-AD23-7558453B4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3609B5-C676-4504-852F-32F4B595D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9E0FD9-002D-4826-A029-42041AD8D4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5C2555-1DA1-4F35-B6A4-88CAFBD080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052DD0-F154-4EBB-9E4D-542A3F6D72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5C3ED5-87A0-47E8-B4B1-3E39CAC15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368-65B0-4B56-9D54-E501C419413F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63A9F2-8CF2-4E46-B49D-7815D93A6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E2011D-2214-4814-A891-C6A48F4D5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912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FADD4-1354-4907-804A-AB18DA0F9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C4E6E1-94FA-48A1-8DBE-C55CB75F6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368-65B0-4B56-9D54-E501C419413F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EC114F-07FA-446F-A2A5-0C162BE13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E99DD2-147B-489D-B60F-2FAC27F50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07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8E64EC-B138-42F8-828A-96E64C1EC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368-65B0-4B56-9D54-E501C419413F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B0266C-7E8C-48E7-BBD7-B184CB007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6B8B75-3A79-4991-B692-296DFCF8F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145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A8CD1-C7DD-4FA7-AD71-9920E30A8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FA71B-8F62-4178-B1DC-6E1F2F54E6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A1CC1D-1E78-481F-A7C4-1BE25BF844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E47486-663A-4DF6-97D4-1A348CEF2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368-65B0-4B56-9D54-E501C419413F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ED2264-14B3-42B2-B1B1-5224B9826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03312E-CE65-4502-A4C7-3AC923104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080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ACC1F-4513-4CC0-991C-DCD37C8AE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556407-D7DC-4DA7-8125-E0E7D50D40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61A465-4F5B-40DE-A1ED-E6FE441EFF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0FBB66-E401-4212-BFCE-E2962A0F9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368-65B0-4B56-9D54-E501C419413F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097B3C-C974-4E46-B9AD-038CF9940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C0714C-4643-4346-86D0-6971A754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528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93A55F-609F-4B1D-AD12-69D02C8CF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AD8888-E8DA-41EC-8E4B-EB3ED4ABD7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58064B-83B6-40D7-B3FF-F03835FE8D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17368-65B0-4B56-9D54-E501C419413F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24FF1-EB9B-431B-8DFD-B9B60D1139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CAAD9E-EC98-45A0-AA31-2847B7321A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457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">
            <a:extLst>
              <a:ext uri="{FF2B5EF4-FFF2-40B4-BE49-F238E27FC236}">
                <a16:creationId xmlns:a16="http://schemas.microsoft.com/office/drawing/2014/main" id="{C958A37F-98F9-4A20-BAE1-505DC649EB31}"/>
              </a:ext>
            </a:extLst>
          </p:cNvPr>
          <p:cNvGrpSpPr>
            <a:grpSpLocks/>
          </p:cNvGrpSpPr>
          <p:nvPr/>
        </p:nvGrpSpPr>
        <p:grpSpPr bwMode="auto">
          <a:xfrm>
            <a:off x="0" y="1588"/>
            <a:ext cx="12177184" cy="6845300"/>
            <a:chOff x="0" y="1"/>
            <a:chExt cx="5753" cy="4312"/>
          </a:xfrm>
        </p:grpSpPr>
        <p:sp>
          <p:nvSpPr>
            <p:cNvPr id="2051" name="Freeform 3">
              <a:extLst>
                <a:ext uri="{FF2B5EF4-FFF2-40B4-BE49-F238E27FC236}">
                  <a16:creationId xmlns:a16="http://schemas.microsoft.com/office/drawing/2014/main" id="{AB272328-6A8F-430D-9EE8-43CC9FEC6F9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052" name="Arc 4">
              <a:extLst>
                <a:ext uri="{FF2B5EF4-FFF2-40B4-BE49-F238E27FC236}">
                  <a16:creationId xmlns:a16="http://schemas.microsoft.com/office/drawing/2014/main" id="{E9C36038-BBF6-459C-A17D-90FBF99DC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053" name="Rectangle 5">
            <a:extLst>
              <a:ext uri="{FF2B5EF4-FFF2-40B4-BE49-F238E27FC236}">
                <a16:creationId xmlns:a16="http://schemas.microsoft.com/office/drawing/2014/main" id="{3186E0F6-575A-4599-95ED-48FAE33A9A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D849C420-BBD1-47EC-8C99-CC363F276DD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862C764E-1358-4325-AB92-B030A020417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7" name="Rectangle 9">
            <a:extLst>
              <a:ext uri="{FF2B5EF4-FFF2-40B4-BE49-F238E27FC236}">
                <a16:creationId xmlns:a16="http://schemas.microsoft.com/office/drawing/2014/main" id="{2007CD56-A1CD-4725-9CD6-9275A813CF0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1E6A77C-B295-4B0B-AA8B-9AF69C863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11">
            <a:extLst>
              <a:ext uri="{FF2B5EF4-FFF2-40B4-BE49-F238E27FC236}">
                <a16:creationId xmlns:a16="http://schemas.microsoft.com/office/drawing/2014/main" id="{FB8AAC1A-11F3-403D-93CC-DCC4C49E31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891748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4FFEFE6-D544-47D6-B55C-D5FD1C086172}"/>
              </a:ext>
            </a:extLst>
          </p:cNvPr>
          <p:cNvSpPr/>
          <p:nvPr/>
        </p:nvSpPr>
        <p:spPr>
          <a:xfrm>
            <a:off x="386500" y="612743"/>
            <a:ext cx="1033177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Some questions from Lecture 1 (Berg):</a:t>
            </a:r>
          </a:p>
          <a:p>
            <a:endParaRPr lang="en-US" sz="2000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1) Why are the dots on the “Diagnostics in focal plane of Spectrometer” so evenly spaced?</a:t>
            </a:r>
          </a:p>
          <a:p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2) What is the real world example of measuring emittance?</a:t>
            </a:r>
          </a:p>
          <a:p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3) 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Describe the focal plane diagnostics of the spectrometer in more detail</a:t>
            </a:r>
          </a:p>
          <a:p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4) </a:t>
            </a:r>
            <a:r>
              <a:rPr lang="en-US" dirty="0">
                <a:latin typeface="Arial" panose="020B0604020202020204" pitchFamily="34" charset="0"/>
              </a:rPr>
              <a:t>l doesn't appear to have a dependence on anything. Can you clarify how l(t) transforms? How exactly is l define?</a:t>
            </a:r>
            <a:endParaRPr lang="en-U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5) Can you show a (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x|a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)!=0 case</a:t>
            </a:r>
          </a:p>
          <a:p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6) 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Why is sigma matrix symmetric? What is definition of sigma_21? How do we create the 6×6 ellipse matrix?</a:t>
            </a:r>
          </a:p>
          <a:p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7) How does the x-Theta measurement setup look like (measure orientation of ellipse)</a:t>
            </a:r>
          </a:p>
          <a:p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8) Definition of Louisville Theorem</a:t>
            </a:r>
          </a:p>
          <a:p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9) How do we define the central ray?</a:t>
            </a:r>
          </a:p>
          <a:p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10) R11, R12, R21, R22 - can more than one be zero?</a:t>
            </a:r>
          </a:p>
        </p:txBody>
      </p:sp>
    </p:spTree>
    <p:extLst>
      <p:ext uri="{BB962C8B-B14F-4D97-AF65-F5344CB8AC3E}">
        <p14:creationId xmlns:p14="http://schemas.microsoft.com/office/powerpoint/2010/main" val="2645886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CDFEE-ABEE-4686-B8A8-E228B5BF3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7990" y="271156"/>
            <a:ext cx="4959285" cy="1325563"/>
          </a:xfrm>
        </p:spPr>
        <p:txBody>
          <a:bodyPr>
            <a:normAutofit/>
          </a:bodyPr>
          <a:lstStyle/>
          <a:p>
            <a:r>
              <a:rPr lang="en-US" sz="2000" dirty="0"/>
              <a:t>sigma 21 = sigma 12  represents the tilt of the ellipse and is in the ellipse drawing via r12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954AB5C-47EA-4864-9C77-36A627F389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8835" y="4149515"/>
            <a:ext cx="9229627" cy="21392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52646BB-C948-489F-8179-866B9B48D1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883" y="153531"/>
            <a:ext cx="6590122" cy="3995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083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A2315-BEE0-44C2-BBD0-F8EC40B01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Symmetric sigma of 6 dimensional ellipsoid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9EF2D63-717E-444A-82D8-84A2698DBF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36318"/>
            <a:ext cx="10515600" cy="4329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256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6F68-A0F1-4351-9D8F-C03C64EB6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3489" y="436989"/>
            <a:ext cx="6686746" cy="622128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Question 7)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841D4-64C7-4A80-9563-B2E757DEE1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6611" y="1543439"/>
            <a:ext cx="8798350" cy="432634"/>
          </a:xfrm>
        </p:spPr>
        <p:txBody>
          <a:bodyPr>
            <a:normAutofit fontScale="70000" lnSpcReduction="20000"/>
          </a:bodyPr>
          <a:lstStyle/>
          <a:p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How does the x-Theta measurement setup look like (measure orientation of ellipse)</a:t>
            </a:r>
          </a:p>
          <a:p>
            <a:endParaRPr lang="en-U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2DF1BE-2711-46D9-A3B1-FD8E71D3F4C8}"/>
              </a:ext>
            </a:extLst>
          </p:cNvPr>
          <p:cNvSpPr txBox="1"/>
          <p:nvPr/>
        </p:nvSpPr>
        <p:spPr>
          <a:xfrm>
            <a:off x="1593130" y="2460396"/>
            <a:ext cx="78924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Answer: See slide 6 of K600 with focal plane detector system. The see slide 3</a:t>
            </a:r>
          </a:p>
          <a:p>
            <a:r>
              <a:rPr lang="en-US" dirty="0"/>
              <a:t>with x-Theta plot for detailed explanation. Caveat. Beam intensity may be too high</a:t>
            </a:r>
          </a:p>
          <a:p>
            <a:r>
              <a:rPr lang="en-US" dirty="0"/>
              <a:t>for detector system. Use attenuated (faint) beam. </a:t>
            </a:r>
          </a:p>
        </p:txBody>
      </p:sp>
    </p:spTree>
    <p:extLst>
      <p:ext uri="{BB962C8B-B14F-4D97-AF65-F5344CB8AC3E}">
        <p14:creationId xmlns:p14="http://schemas.microsoft.com/office/powerpoint/2010/main" val="2258167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6F68-A0F1-4351-9D8F-C03C64EB6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3489" y="436989"/>
            <a:ext cx="6686746" cy="622128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Question 8)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841D4-64C7-4A80-9563-B2E757DEE1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6611" y="1543439"/>
            <a:ext cx="4779389" cy="432634"/>
          </a:xfrm>
        </p:spPr>
        <p:txBody>
          <a:bodyPr>
            <a:normAutofit/>
          </a:bodyPr>
          <a:lstStyle/>
          <a:p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Definition of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Louiville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Theorem</a:t>
            </a:r>
          </a:p>
          <a:p>
            <a:endParaRPr lang="en-U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2DF1BE-2711-46D9-A3B1-FD8E71D3F4C8}"/>
              </a:ext>
            </a:extLst>
          </p:cNvPr>
          <p:cNvSpPr txBox="1"/>
          <p:nvPr/>
        </p:nvSpPr>
        <p:spPr>
          <a:xfrm>
            <a:off x="1555423" y="2460395"/>
            <a:ext cx="1003838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Answer: Liouville’s Theorem states that “The density of states in an ensemble of many identical states </a:t>
            </a:r>
          </a:p>
          <a:p>
            <a:r>
              <a:rPr lang="en-US" dirty="0"/>
              <a:t>with different initial conditions is constant along every trajectory in phase space”.</a:t>
            </a:r>
          </a:p>
          <a:p>
            <a:endParaRPr lang="en-US" dirty="0"/>
          </a:p>
          <a:p>
            <a:r>
              <a:rPr lang="en-US" dirty="0"/>
              <a:t>Applied to our case is means that the emittance epsilon (area/volume of the ellipse) does not change</a:t>
            </a:r>
          </a:p>
          <a:p>
            <a:r>
              <a:rPr lang="en-US" dirty="0"/>
              <a:t>Under conservative forces. Conservative forces F are forces where the work (integral F dl) is independent </a:t>
            </a:r>
          </a:p>
          <a:p>
            <a:r>
              <a:rPr lang="en-US" dirty="0"/>
              <a:t>of the path.   </a:t>
            </a:r>
          </a:p>
        </p:txBody>
      </p:sp>
    </p:spTree>
    <p:extLst>
      <p:ext uri="{BB962C8B-B14F-4D97-AF65-F5344CB8AC3E}">
        <p14:creationId xmlns:p14="http://schemas.microsoft.com/office/powerpoint/2010/main" val="445651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6F68-A0F1-4351-9D8F-C03C64EB6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3489" y="436989"/>
            <a:ext cx="6686746" cy="622128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Question 9)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841D4-64C7-4A80-9563-B2E757DEE1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6611" y="1209810"/>
            <a:ext cx="4779389" cy="432634"/>
          </a:xfrm>
        </p:spPr>
        <p:txBody>
          <a:bodyPr>
            <a:normAutofit fontScale="92500"/>
          </a:bodyPr>
          <a:lstStyle/>
          <a:p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How do we define the central ray?</a:t>
            </a:r>
          </a:p>
          <a:p>
            <a:endParaRPr lang="en-U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endParaRPr lang="en-U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2DF1BE-2711-46D9-A3B1-FD8E71D3F4C8}"/>
              </a:ext>
            </a:extLst>
          </p:cNvPr>
          <p:cNvSpPr txBox="1"/>
          <p:nvPr/>
        </p:nvSpPr>
        <p:spPr>
          <a:xfrm>
            <a:off x="1203489" y="1786859"/>
            <a:ext cx="103294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Answer: The Central Ray is a fictitious line through the magnetic center of quadrupoles. For passage through</a:t>
            </a:r>
          </a:p>
          <a:p>
            <a:r>
              <a:rPr lang="en-US" dirty="0"/>
              <a:t>dipoles see drawing below, TRANSPORT manual p. 136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AC5513-AAD2-4277-883D-1186D2EFC9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142" y="2657955"/>
            <a:ext cx="7708793" cy="3794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0553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6F68-A0F1-4351-9D8F-C03C64EB6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3489" y="436989"/>
            <a:ext cx="6686746" cy="622128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Question 10)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841D4-64C7-4A80-9563-B2E757DEE1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6611" y="1543439"/>
            <a:ext cx="4779389" cy="432634"/>
          </a:xfrm>
        </p:spPr>
        <p:txBody>
          <a:bodyPr>
            <a:normAutofit fontScale="62500" lnSpcReduction="20000"/>
          </a:bodyPr>
          <a:lstStyle/>
          <a:p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R11, R12, R21, R22 - can more than one be zero?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2DF1BE-2711-46D9-A3B1-FD8E71D3F4C8}"/>
              </a:ext>
            </a:extLst>
          </p:cNvPr>
          <p:cNvSpPr txBox="1"/>
          <p:nvPr/>
        </p:nvSpPr>
        <p:spPr>
          <a:xfrm>
            <a:off x="1583703" y="2523698"/>
            <a:ext cx="78619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Answer: If R12=0 it follows that R11 = 1/R22. I do not think R21 = 0 has a physical meaning. But I do not have a proof. Note that this is the Transfer matrix, not the  symmetric matrix that defines an ellipse. So R is not necessarily symmetric.</a:t>
            </a:r>
          </a:p>
        </p:txBody>
      </p:sp>
    </p:spTree>
    <p:extLst>
      <p:ext uri="{BB962C8B-B14F-4D97-AF65-F5344CB8AC3E}">
        <p14:creationId xmlns:p14="http://schemas.microsoft.com/office/powerpoint/2010/main" val="558063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6F68-A0F1-4351-9D8F-C03C64EB6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3489" y="436989"/>
            <a:ext cx="6686746" cy="622128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Question 1)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841D4-64C7-4A80-9563-B2E757DEE1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3489" y="1537568"/>
            <a:ext cx="8798350" cy="432634"/>
          </a:xfrm>
        </p:spPr>
        <p:txBody>
          <a:bodyPr>
            <a:normAutofit fontScale="70000" lnSpcReduction="20000"/>
          </a:bodyPr>
          <a:lstStyle/>
          <a:p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Why are the dots on the “Diagnostics in focal plane of Spectrometer” so evenly spaced?</a:t>
            </a:r>
          </a:p>
          <a:p>
            <a:endParaRPr lang="en-US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endParaRPr lang="en-U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2DF1BE-2711-46D9-A3B1-FD8E71D3F4C8}"/>
              </a:ext>
            </a:extLst>
          </p:cNvPr>
          <p:cNvSpPr txBox="1"/>
          <p:nvPr/>
        </p:nvSpPr>
        <p:spPr>
          <a:xfrm>
            <a:off x="1593130" y="2460396"/>
            <a:ext cx="92797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Answer: This is an artifact of poor binning, see next slide upper scatter plot Theta vs. x1 position. </a:t>
            </a:r>
          </a:p>
          <a:p>
            <a:r>
              <a:rPr lang="en-US" dirty="0"/>
              <a:t>This was corrected in the lower scatter plot on the next slide  </a:t>
            </a:r>
          </a:p>
        </p:txBody>
      </p:sp>
    </p:spTree>
    <p:extLst>
      <p:ext uri="{BB962C8B-B14F-4D97-AF65-F5344CB8AC3E}">
        <p14:creationId xmlns:p14="http://schemas.microsoft.com/office/powerpoint/2010/main" val="1516490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BCDB1AB7-D16C-48FF-8569-27F9918293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62800" y="152400"/>
            <a:ext cx="350520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>
                <a:latin typeface="Times New Roman" pitchFamily="18" charset="0"/>
              </a:rPr>
              <a:t>Diagnostics in focal plane </a:t>
            </a:r>
            <a:br>
              <a:rPr lang="en-US" sz="2400">
                <a:latin typeface="Times New Roman" pitchFamily="18" charset="0"/>
              </a:rPr>
            </a:br>
            <a:r>
              <a:rPr lang="en-US" sz="2400">
                <a:latin typeface="Times New Roman" pitchFamily="18" charset="0"/>
              </a:rPr>
              <a:t>of spectrometer</a:t>
            </a:r>
          </a:p>
        </p:txBody>
      </p:sp>
      <p:pic>
        <p:nvPicPr>
          <p:cNvPr id="22531" name="Picture 3" descr="K600_focus">
            <a:extLst>
              <a:ext uri="{FF2B5EF4-FFF2-40B4-BE49-F238E27FC236}">
                <a16:creationId xmlns:a16="http://schemas.microsoft.com/office/drawing/2014/main" id="{06497948-D08C-46DF-BF45-7421400406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53863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Text Box 4">
            <a:extLst>
              <a:ext uri="{FF2B5EF4-FFF2-40B4-BE49-F238E27FC236}">
                <a16:creationId xmlns:a16="http://schemas.microsoft.com/office/drawing/2014/main" id="{EE03B973-AC7A-49FD-8A5C-C7DFF5BEF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1371600"/>
            <a:ext cx="2819400" cy="311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Typical in focal plane of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Modern Spectrometers: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Two position sensitive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Detectors: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Horizontal:  X1,  X2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Vertical:      Y1,  Y2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Fast plastic scintillators: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Particle identification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Time-of-Flight</a:t>
            </a:r>
          </a:p>
        </p:txBody>
      </p:sp>
      <p:sp>
        <p:nvSpPr>
          <p:cNvPr id="22533" name="Text Box 5">
            <a:extLst>
              <a:ext uri="{FF2B5EF4-FFF2-40B4-BE49-F238E27FC236}">
                <a16:creationId xmlns:a16="http://schemas.microsoft.com/office/drawing/2014/main" id="{D35821F4-427E-46FB-B8B7-8F6956672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5105401"/>
            <a:ext cx="32004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Measurement with IUCF K600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Spectrometer illustrates from top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to bottom: focus near, down-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stream and upstream of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X1 detector, respectively</a:t>
            </a:r>
          </a:p>
        </p:txBody>
      </p:sp>
      <p:sp>
        <p:nvSpPr>
          <p:cNvPr id="22534" name="Text Box 6">
            <a:extLst>
              <a:ext uri="{FF2B5EF4-FFF2-40B4-BE49-F238E27FC236}">
                <a16:creationId xmlns:a16="http://schemas.microsoft.com/office/drawing/2014/main" id="{D72A442F-3E77-49B1-BB19-5A7DF2707F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381000"/>
            <a:ext cx="2336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bg1"/>
                </a:solidFill>
              </a:rPr>
              <a:t>IUCF, K600 Spectrometer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6F68-A0F1-4351-9D8F-C03C64EB6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3489" y="436989"/>
            <a:ext cx="6686746" cy="622128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Question 2)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841D4-64C7-4A80-9563-B2E757DEE1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3489" y="1537568"/>
            <a:ext cx="8798350" cy="432634"/>
          </a:xfrm>
        </p:spPr>
        <p:txBody>
          <a:bodyPr>
            <a:normAutofit/>
          </a:bodyPr>
          <a:lstStyle/>
          <a:p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What is the real world example of measuring emittance?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2DF1BE-2711-46D9-A3B1-FD8E71D3F4C8}"/>
              </a:ext>
            </a:extLst>
          </p:cNvPr>
          <p:cNvSpPr txBox="1"/>
          <p:nvPr/>
        </p:nvSpPr>
        <p:spPr>
          <a:xfrm>
            <a:off x="1593130" y="2460396"/>
            <a:ext cx="10220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Answer: A real world measurement would have been done in an existing device. Since we do not have such</a:t>
            </a:r>
          </a:p>
          <a:p>
            <a:r>
              <a:rPr lang="en-US" dirty="0"/>
              <a:t>we use “calculated data” for the exercise. </a:t>
            </a:r>
          </a:p>
        </p:txBody>
      </p:sp>
    </p:spTree>
    <p:extLst>
      <p:ext uri="{BB962C8B-B14F-4D97-AF65-F5344CB8AC3E}">
        <p14:creationId xmlns:p14="http://schemas.microsoft.com/office/powerpoint/2010/main" val="2386800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6F68-A0F1-4351-9D8F-C03C64EB6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3489" y="436989"/>
            <a:ext cx="6686746" cy="622128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Question 3)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841D4-64C7-4A80-9563-B2E757DEE1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3489" y="1537568"/>
            <a:ext cx="8798350" cy="432634"/>
          </a:xfrm>
        </p:spPr>
        <p:txBody>
          <a:bodyPr>
            <a:normAutofit fontScale="85000" lnSpcReduction="10000"/>
          </a:bodyPr>
          <a:lstStyle/>
          <a:p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Describe the focal plane diagnostics of the spectrometer in more detail</a:t>
            </a:r>
            <a:endParaRPr lang="en-US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endParaRPr lang="en-U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2DF1BE-2711-46D9-A3B1-FD8E71D3F4C8}"/>
              </a:ext>
            </a:extLst>
          </p:cNvPr>
          <p:cNvSpPr txBox="1"/>
          <p:nvPr/>
        </p:nvSpPr>
        <p:spPr>
          <a:xfrm>
            <a:off x="1593130" y="2460396"/>
            <a:ext cx="77047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Answer: See next slide of K600 with focal plane detector system. The see slide 3</a:t>
            </a:r>
          </a:p>
          <a:p>
            <a:r>
              <a:rPr lang="en-US" dirty="0"/>
              <a:t>with x-Theta plot for detailed explanation.</a:t>
            </a:r>
          </a:p>
        </p:txBody>
      </p:sp>
    </p:spTree>
    <p:extLst>
      <p:ext uri="{BB962C8B-B14F-4D97-AF65-F5344CB8AC3E}">
        <p14:creationId xmlns:p14="http://schemas.microsoft.com/office/powerpoint/2010/main" val="1038712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>
            <a:extLst>
              <a:ext uri="{FF2B5EF4-FFF2-40B4-BE49-F238E27FC236}">
                <a16:creationId xmlns:a16="http://schemas.microsoft.com/office/drawing/2014/main" id="{5FC8DF3B-C300-4227-B451-F4505DE5F1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A945EE6-FCFD-47EC-8D44-6022550B2110}" type="slidenum">
              <a:rPr lang="en-US" altLang="en-US" sz="140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en-US" altLang="en-US" sz="1400">
              <a:solidFill>
                <a:srgbClr val="FFFFFF"/>
              </a:solidFill>
            </a:endParaRPr>
          </a:p>
        </p:txBody>
      </p:sp>
      <p:pic>
        <p:nvPicPr>
          <p:cNvPr id="11267" name="Picture 2" descr="K600-0deg">
            <a:extLst>
              <a:ext uri="{FF2B5EF4-FFF2-40B4-BE49-F238E27FC236}">
                <a16:creationId xmlns:a16="http://schemas.microsoft.com/office/drawing/2014/main" id="{C8DCA71E-D9C7-40E9-BE8F-A3946415C4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2326" y="273050"/>
            <a:ext cx="6035675" cy="658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 useBgFill="1">
        <p:nvSpPr>
          <p:cNvPr id="215043" name="Rectangle 3">
            <a:extLst>
              <a:ext uri="{FF2B5EF4-FFF2-40B4-BE49-F238E27FC236}">
                <a16:creationId xmlns:a16="http://schemas.microsoft.com/office/drawing/2014/main" id="{2369201A-FD87-4C88-B0FD-D1487C5993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600" y="152400"/>
            <a:ext cx="26670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/>
              <a:t>K600 </a:t>
            </a:r>
            <a:br>
              <a:rPr lang="en-US" sz="2800"/>
            </a:br>
            <a:r>
              <a:rPr lang="en-US" sz="2800"/>
              <a:t>Spectrometer</a:t>
            </a:r>
          </a:p>
        </p:txBody>
      </p:sp>
      <p:sp>
        <p:nvSpPr>
          <p:cNvPr id="11269" name="Text Box 4">
            <a:extLst>
              <a:ext uri="{FF2B5EF4-FFF2-40B4-BE49-F238E27FC236}">
                <a16:creationId xmlns:a16="http://schemas.microsoft.com/office/drawing/2014/main" id="{FFD6D6F8-AC20-4A63-81C3-5FB778C51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3925" y="2728913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1600">
              <a:solidFill>
                <a:srgbClr val="FFFFFF"/>
              </a:solidFill>
            </a:endParaRPr>
          </a:p>
        </p:txBody>
      </p:sp>
      <p:sp>
        <p:nvSpPr>
          <p:cNvPr id="11270" name="Text Box 5">
            <a:extLst>
              <a:ext uri="{FF2B5EF4-FFF2-40B4-BE49-F238E27FC236}">
                <a16:creationId xmlns:a16="http://schemas.microsoft.com/office/drawing/2014/main" id="{ABFE0868-0254-4A64-AC50-BD532663F3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143001"/>
            <a:ext cx="3119438" cy="284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600">
                <a:solidFill>
                  <a:srgbClr val="FFFFFF"/>
                </a:solidFill>
              </a:rPr>
              <a:t>Bending radius </a:t>
            </a:r>
            <a:r>
              <a:rPr lang="en-US" altLang="en-US" sz="1600">
                <a:solidFill>
                  <a:srgbClr val="FFFFFF"/>
                </a:solidFill>
                <a:latin typeface="Symbol" panose="05050102010706020507" pitchFamily="18" charset="2"/>
              </a:rPr>
              <a:t>r</a:t>
            </a:r>
            <a:r>
              <a:rPr lang="en-US" altLang="en-US" sz="1600" baseline="-16000">
                <a:solidFill>
                  <a:srgbClr val="FFFFFF"/>
                </a:solidFill>
              </a:rPr>
              <a:t>0</a:t>
            </a:r>
            <a:r>
              <a:rPr lang="en-US" altLang="en-US" sz="1600">
                <a:solidFill>
                  <a:srgbClr val="FFFFFF"/>
                </a:solidFill>
              </a:rPr>
              <a:t> = 2.0 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600">
                <a:solidFill>
                  <a:srgbClr val="FFFFFF"/>
                </a:solidFill>
              </a:rPr>
              <a:t>B</a:t>
            </a:r>
            <a:r>
              <a:rPr lang="en-US" altLang="en-US" sz="1600" baseline="-16000">
                <a:solidFill>
                  <a:srgbClr val="FFFFFF"/>
                </a:solidFill>
              </a:rPr>
              <a:t>max</a:t>
            </a:r>
            <a:r>
              <a:rPr lang="en-US" altLang="en-US" sz="1600">
                <a:solidFill>
                  <a:srgbClr val="FFFFFF"/>
                </a:solidFill>
              </a:rPr>
              <a:t> = 1.7 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600">
                <a:solidFill>
                  <a:srgbClr val="FFFFFF"/>
                </a:solidFill>
              </a:rPr>
              <a:t>Gap = 5 cm (D 1),  6cm (D2)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600">
                <a:solidFill>
                  <a:srgbClr val="FFFFFF"/>
                </a:solidFill>
              </a:rPr>
              <a:t>Weight = ~ 30 tons (D1)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600">
                <a:solidFill>
                  <a:srgbClr val="FFFFFF"/>
                </a:solidFill>
              </a:rPr>
              <a:t>                ~ 45 tons (D2)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160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600">
                <a:solidFill>
                  <a:srgbClr val="FFFFFF"/>
                </a:solidFill>
              </a:rPr>
              <a:t>Medium Dispersion: B(D1)= B(D2)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600">
                <a:solidFill>
                  <a:srgbClr val="FFFFFF"/>
                </a:solidFill>
              </a:rPr>
              <a:t>Resolving power: p/</a:t>
            </a:r>
            <a:r>
              <a:rPr lang="en-US" altLang="en-US" sz="1600">
                <a:solidFill>
                  <a:srgbClr val="FFFFFF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1600">
                <a:solidFill>
                  <a:srgbClr val="FFFFFF"/>
                </a:solidFill>
              </a:rPr>
              <a:t>p = 20000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600">
                <a:solidFill>
                  <a:srgbClr val="FFFFFF"/>
                </a:solidFill>
              </a:rPr>
              <a:t>Dispersion = 12 cm/%  ( = 12 m 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600">
                <a:solidFill>
                  <a:srgbClr val="FFFFFF"/>
                </a:solidFill>
              </a:rPr>
              <a:t>Magnification M</a:t>
            </a:r>
            <a:r>
              <a:rPr lang="en-US" altLang="en-US" sz="2000" baseline="-16000">
                <a:solidFill>
                  <a:srgbClr val="FFFFFF"/>
                </a:solidFill>
              </a:rPr>
              <a:t>x</a:t>
            </a:r>
            <a:r>
              <a:rPr lang="en-US" altLang="en-US" sz="2000">
                <a:solidFill>
                  <a:srgbClr val="FFFFFF"/>
                </a:solidFill>
              </a:rPr>
              <a:t> </a:t>
            </a:r>
            <a:r>
              <a:rPr lang="en-US" altLang="en-US" sz="1600">
                <a:solidFill>
                  <a:srgbClr val="FFFFFF"/>
                </a:solidFill>
              </a:rPr>
              <a:t>= 0.41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600">
                <a:solidFill>
                  <a:srgbClr val="FFFFFF"/>
                </a:solidFill>
              </a:rPr>
              <a:t>Large range: E</a:t>
            </a:r>
            <a:r>
              <a:rPr lang="en-US" altLang="en-US" sz="1600" baseline="-16000">
                <a:solidFill>
                  <a:srgbClr val="FFFFFF"/>
                </a:solidFill>
              </a:rPr>
              <a:t>min</a:t>
            </a:r>
            <a:r>
              <a:rPr lang="en-US" altLang="en-US" sz="1600">
                <a:solidFill>
                  <a:srgbClr val="FFFFFF"/>
                </a:solidFill>
              </a:rPr>
              <a:t> /E</a:t>
            </a:r>
            <a:r>
              <a:rPr lang="en-US" altLang="en-US" sz="1600" baseline="-16000">
                <a:solidFill>
                  <a:srgbClr val="FFFFFF"/>
                </a:solidFill>
              </a:rPr>
              <a:t>max</a:t>
            </a:r>
            <a:r>
              <a:rPr lang="en-US" altLang="en-US" sz="1600">
                <a:solidFill>
                  <a:srgbClr val="FFFFFF"/>
                </a:solidFill>
              </a:rPr>
              <a:t> = 1.14</a:t>
            </a:r>
          </a:p>
        </p:txBody>
      </p:sp>
      <p:sp>
        <p:nvSpPr>
          <p:cNvPr id="11271" name="Text Box 6">
            <a:extLst>
              <a:ext uri="{FF2B5EF4-FFF2-40B4-BE49-F238E27FC236}">
                <a16:creationId xmlns:a16="http://schemas.microsoft.com/office/drawing/2014/main" id="{58A6F4F8-F509-42EB-81B8-A46009227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800601"/>
            <a:ext cx="2027238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600">
                <a:solidFill>
                  <a:srgbClr val="FFFFFF"/>
                </a:solidFill>
              </a:rPr>
              <a:t>The K600 is shown in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600">
                <a:solidFill>
                  <a:srgbClr val="FFFFFF"/>
                </a:solidFill>
              </a:rPr>
              <a:t>0</a:t>
            </a:r>
            <a:r>
              <a:rPr lang="en-US" altLang="en-US" sz="2000" baseline="30000">
                <a:solidFill>
                  <a:srgbClr val="FFFFFF"/>
                </a:solidFill>
              </a:rPr>
              <a:t>o</a:t>
            </a:r>
            <a:r>
              <a:rPr lang="en-US" altLang="en-US" sz="1600">
                <a:solidFill>
                  <a:srgbClr val="FFFFFF"/>
                </a:solidFill>
              </a:rPr>
              <a:t> Transmission mode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000">
                <a:solidFill>
                  <a:srgbClr val="FFFFFF"/>
                </a:solidFill>
              </a:rPr>
              <a:t>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600">
                <a:solidFill>
                  <a:srgbClr val="FFFFFF"/>
                </a:solidFill>
              </a:rPr>
              <a:t>High Dispersion Plane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600">
                <a:solidFill>
                  <a:srgbClr val="FFFFFF"/>
                </a:solidFill>
              </a:rPr>
              <a:t>B(D1) &gt; B(D2)</a:t>
            </a:r>
          </a:p>
        </p:txBody>
      </p:sp>
      <p:sp>
        <p:nvSpPr>
          <p:cNvPr id="11272" name="Text Box 7">
            <a:extLst>
              <a:ext uri="{FF2B5EF4-FFF2-40B4-BE49-F238E27FC236}">
                <a16:creationId xmlns:a16="http://schemas.microsoft.com/office/drawing/2014/main" id="{4A56B1D5-0B2F-4A29-8614-BCF661A10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114801"/>
            <a:ext cx="25225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600">
                <a:solidFill>
                  <a:srgbClr val="FFFFFF"/>
                </a:solidFill>
              </a:rPr>
              <a:t>Kinematic correction: K coil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600">
                <a:solidFill>
                  <a:srgbClr val="FFFFFF"/>
                </a:solidFill>
              </a:rPr>
              <a:t>Hexapole correction:  H coil</a:t>
            </a:r>
          </a:p>
        </p:txBody>
      </p:sp>
      <p:sp>
        <p:nvSpPr>
          <p:cNvPr id="215048" name="Text Box 8">
            <a:extLst>
              <a:ext uri="{FF2B5EF4-FFF2-40B4-BE49-F238E27FC236}">
                <a16:creationId xmlns:a16="http://schemas.microsoft.com/office/drawing/2014/main" id="{DB7869BD-678C-4FAD-8226-C75E6ED6FC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6172201"/>
            <a:ext cx="2971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IUCF K600,decommissioned In 1999, now in WS line RCNP</a:t>
            </a:r>
          </a:p>
        </p:txBody>
      </p:sp>
      <p:sp>
        <p:nvSpPr>
          <p:cNvPr id="215049" name="Text Box 9">
            <a:extLst>
              <a:ext uri="{FF2B5EF4-FFF2-40B4-BE49-F238E27FC236}">
                <a16:creationId xmlns:a16="http://schemas.microsoft.com/office/drawing/2014/main" id="{5155CBB1-E3A4-482C-98E7-17005D6E3E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6172201"/>
            <a:ext cx="2209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iThemba Labs K600,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South Africa in use</a:t>
            </a:r>
          </a:p>
        </p:txBody>
      </p:sp>
      <p:sp>
        <p:nvSpPr>
          <p:cNvPr id="215050" name="Text Box 10">
            <a:extLst>
              <a:ext uri="{FF2B5EF4-FFF2-40B4-BE49-F238E27FC236}">
                <a16:creationId xmlns:a16="http://schemas.microsoft.com/office/drawing/2014/main" id="{92F177E4-79D3-4042-AA0C-3B400C279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5360" y="1295401"/>
            <a:ext cx="543418" cy="277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(x|</a:t>
            </a:r>
            <a:r>
              <a:rPr lang="en-US" sz="12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f</a:t>
            </a:r>
            <a:r>
              <a:rPr lang="en-US" sz="1200" baseline="300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2</a:t>
            </a:r>
            <a:r>
              <a:rPr lang="en-US" sz="12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215051" name="Text Box 11">
            <a:extLst>
              <a:ext uri="{FF2B5EF4-FFF2-40B4-BE49-F238E27FC236}">
                <a16:creationId xmlns:a16="http://schemas.microsoft.com/office/drawing/2014/main" id="{51127B2C-6EE6-498A-8D65-7CC26296AE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962401"/>
            <a:ext cx="609600" cy="277641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>
                <a:solidFill>
                  <a:srgbClr val="FFCC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(</a:t>
            </a:r>
            <a:r>
              <a:rPr lang="en-US" sz="1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x|</a:t>
            </a:r>
            <a:r>
              <a:rPr lang="en-US" sz="1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rPr>
              <a:t>Q</a:t>
            </a:r>
            <a:r>
              <a:rPr lang="en-US" sz="1200" baseline="30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2</a:t>
            </a:r>
            <a:r>
              <a:rPr lang="en-US" sz="1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215052" name="Text Box 12">
            <a:extLst>
              <a:ext uri="{FF2B5EF4-FFF2-40B4-BE49-F238E27FC236}">
                <a16:creationId xmlns:a16="http://schemas.microsoft.com/office/drawing/2014/main" id="{B47859A7-9570-46F3-8E74-6CA0CF35C7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3090" y="5486401"/>
            <a:ext cx="519373" cy="277641"/>
          </a:xfrm>
          <a:prstGeom prst="rect">
            <a:avLst/>
          </a:prstGeom>
          <a:solidFill>
            <a:schemeClr val="tx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(x|</a:t>
            </a:r>
            <a:r>
              <a:rPr lang="en-US" sz="1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rPr>
              <a:t>Q</a:t>
            </a:r>
            <a:r>
              <a:rPr lang="en-US" sz="1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215053" name="Text Box 13">
            <a:extLst>
              <a:ext uri="{FF2B5EF4-FFF2-40B4-BE49-F238E27FC236}">
                <a16:creationId xmlns:a16="http://schemas.microsoft.com/office/drawing/2014/main" id="{0C459DDE-0AAA-4462-B24C-000C16C416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4867" y="4008439"/>
            <a:ext cx="1558119" cy="646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3 dispersion modes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(low,medium,high)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set by D2/D1 ratio</a:t>
            </a:r>
          </a:p>
        </p:txBody>
      </p:sp>
      <p:sp>
        <p:nvSpPr>
          <p:cNvPr id="215054" name="Text Box 14">
            <a:extLst>
              <a:ext uri="{FF2B5EF4-FFF2-40B4-BE49-F238E27FC236}">
                <a16:creationId xmlns:a16="http://schemas.microsoft.com/office/drawing/2014/main" id="{90597C24-9550-42C8-BDF9-3177AA8CCD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5595" y="5138739"/>
            <a:ext cx="186013" cy="277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>
              <a:solidFill>
                <a:srgbClr val="FFCC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15055" name="Text Box 15">
            <a:extLst>
              <a:ext uri="{FF2B5EF4-FFF2-40B4-BE49-F238E27FC236}">
                <a16:creationId xmlns:a16="http://schemas.microsoft.com/office/drawing/2014/main" id="{92A9B3BF-D011-4ACA-8E42-1DCE47201D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0393" y="5029201"/>
            <a:ext cx="415178" cy="277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low</a:t>
            </a:r>
          </a:p>
        </p:txBody>
      </p:sp>
      <p:sp>
        <p:nvSpPr>
          <p:cNvPr id="215056" name="Text Box 16">
            <a:extLst>
              <a:ext uri="{FF2B5EF4-FFF2-40B4-BE49-F238E27FC236}">
                <a16:creationId xmlns:a16="http://schemas.microsoft.com/office/drawing/2014/main" id="{373487BE-2B41-40DB-9C8D-D1534C052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7467" y="5334001"/>
            <a:ext cx="730969" cy="277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medium</a:t>
            </a:r>
          </a:p>
        </p:txBody>
      </p:sp>
      <p:sp>
        <p:nvSpPr>
          <p:cNvPr id="215057" name="Text Box 17">
            <a:extLst>
              <a:ext uri="{FF2B5EF4-FFF2-40B4-BE49-F238E27FC236}">
                <a16:creationId xmlns:a16="http://schemas.microsoft.com/office/drawing/2014/main" id="{4DF947AC-BF32-4DD5-87D3-D87E1F4B9C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2107" y="5715001"/>
            <a:ext cx="474489" cy="277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high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6F68-A0F1-4351-9D8F-C03C64EB6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3489" y="436989"/>
            <a:ext cx="6686746" cy="622128"/>
          </a:xfrm>
        </p:spPr>
        <p:txBody>
          <a:bodyPr>
            <a:normAutofit fontScale="90000"/>
          </a:bodyPr>
          <a:lstStyle/>
          <a:p>
            <a:r>
              <a:rPr lang="en-US" sz="4800"/>
              <a:t>Question 4)</a:t>
            </a:r>
            <a:endParaRPr lang="en-US" sz="4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1E0027-489D-41F2-86D7-BE23D76551B2}"/>
              </a:ext>
            </a:extLst>
          </p:cNvPr>
          <p:cNvSpPr/>
          <p:nvPr/>
        </p:nvSpPr>
        <p:spPr>
          <a:xfrm>
            <a:off x="857839" y="975790"/>
            <a:ext cx="111424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l doesn't appear to have a dependence </a:t>
            </a:r>
          </a:p>
          <a:p>
            <a:r>
              <a:rPr lang="en-US" dirty="0">
                <a:latin typeface="Arial" panose="020B0604020202020204" pitchFamily="34" charset="0"/>
              </a:rPr>
              <a:t>on anything. Can you clarify how l(t) </a:t>
            </a:r>
          </a:p>
          <a:p>
            <a:r>
              <a:rPr lang="en-US" dirty="0">
                <a:latin typeface="Arial" panose="020B0604020202020204" pitchFamily="34" charset="0"/>
              </a:rPr>
              <a:t>transforms? How exactly is l define?</a:t>
            </a:r>
            <a:endParaRPr lang="en-US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endParaRPr lang="en-U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4D79A3A-6FF1-4BBD-9376-90138816AB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0292" y="1160456"/>
            <a:ext cx="6086475" cy="395287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6C1FF40-4DA6-4288-8D89-3791890016F6}"/>
              </a:ext>
            </a:extLst>
          </p:cNvPr>
          <p:cNvSpPr/>
          <p:nvPr/>
        </p:nvSpPr>
        <p:spPr>
          <a:xfrm>
            <a:off x="1203489" y="5583100"/>
            <a:ext cx="53358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Answer: l(t) = R651*x_0+R52*Theta_0+l_0+R5*delta_0</a:t>
            </a:r>
          </a:p>
        </p:txBody>
      </p:sp>
    </p:spTree>
    <p:extLst>
      <p:ext uri="{BB962C8B-B14F-4D97-AF65-F5344CB8AC3E}">
        <p14:creationId xmlns:p14="http://schemas.microsoft.com/office/powerpoint/2010/main" val="1693064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6F68-A0F1-4351-9D8F-C03C64EB6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3489" y="436989"/>
            <a:ext cx="6686746" cy="622128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Question 5)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1E0027-489D-41F2-86D7-BE23D76551B2}"/>
              </a:ext>
            </a:extLst>
          </p:cNvPr>
          <p:cNvSpPr/>
          <p:nvPr/>
        </p:nvSpPr>
        <p:spPr>
          <a:xfrm>
            <a:off x="867266" y="1324582"/>
            <a:ext cx="111424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Can you show a (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x|a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)!=0 case?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415164-BF70-48F0-A85A-11361C5ECA6D}"/>
              </a:ext>
            </a:extLst>
          </p:cNvPr>
          <p:cNvSpPr txBox="1"/>
          <p:nvPr/>
        </p:nvSpPr>
        <p:spPr>
          <a:xfrm>
            <a:off x="1404594" y="2582944"/>
            <a:ext cx="1994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Answer: See slide 3</a:t>
            </a:r>
          </a:p>
        </p:txBody>
      </p:sp>
    </p:spTree>
    <p:extLst>
      <p:ext uri="{BB962C8B-B14F-4D97-AF65-F5344CB8AC3E}">
        <p14:creationId xmlns:p14="http://schemas.microsoft.com/office/powerpoint/2010/main" val="732999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6F68-A0F1-4351-9D8F-C03C64EB6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3489" y="436989"/>
            <a:ext cx="6686746" cy="622128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Question 6)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841D4-64C7-4A80-9563-B2E757DEE1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3489" y="2094218"/>
            <a:ext cx="4999348" cy="432634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Ellipse in matrix form, see TRANSPORT MANUAL p. 169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1C80A5-D68C-48A5-ADF5-FA484F98BA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75" y="2672172"/>
            <a:ext cx="7099856" cy="220997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886B71D-48CF-4957-AAFB-7643F5845F5B}"/>
              </a:ext>
            </a:extLst>
          </p:cNvPr>
          <p:cNvSpPr txBox="1"/>
          <p:nvPr/>
        </p:nvSpPr>
        <p:spPr>
          <a:xfrm>
            <a:off x="1366887" y="5172786"/>
            <a:ext cx="71565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 make an ellipse the sigma matrix has to fulfill the following conditions</a:t>
            </a:r>
          </a:p>
          <a:p>
            <a:pPr marL="342900" indent="-342900">
              <a:buAutoNum type="alphaLcParenR"/>
            </a:pPr>
            <a:r>
              <a:rPr lang="en-US" dirty="0"/>
              <a:t>Real</a:t>
            </a:r>
          </a:p>
          <a:p>
            <a:pPr marL="342900" indent="-342900">
              <a:buAutoNum type="alphaLcParenR"/>
            </a:pPr>
            <a:r>
              <a:rPr lang="en-US" dirty="0"/>
              <a:t>Positive definite: det(sigma) &gt; 0 (Note: Area of ellipse is A = Pi*epsilon)</a:t>
            </a:r>
          </a:p>
          <a:p>
            <a:pPr marL="342900" indent="-342900">
              <a:buAutoNum type="alphaLcParenR"/>
            </a:pPr>
            <a:r>
              <a:rPr lang="en-US" dirty="0"/>
              <a:t>Symmetric (sigma(n) = sigma(m) for m not equal 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1E0027-489D-41F2-86D7-BE23D76551B2}"/>
              </a:ext>
            </a:extLst>
          </p:cNvPr>
          <p:cNvSpPr/>
          <p:nvPr/>
        </p:nvSpPr>
        <p:spPr>
          <a:xfrm>
            <a:off x="857839" y="975790"/>
            <a:ext cx="111424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Why is sigma matrix symmetric? What is definition of sigma_21? How do we create the 6×6 ellipse matrix?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9B1B37-DA2E-4652-B29C-7A440AC14EF4}"/>
              </a:ext>
            </a:extLst>
          </p:cNvPr>
          <p:cNvSpPr txBox="1"/>
          <p:nvPr/>
        </p:nvSpPr>
        <p:spPr>
          <a:xfrm>
            <a:off x="857839" y="1513256"/>
            <a:ext cx="3435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Answers: See this and next 2 slides</a:t>
            </a:r>
          </a:p>
        </p:txBody>
      </p:sp>
    </p:spTree>
    <p:extLst>
      <p:ext uri="{BB962C8B-B14F-4D97-AF65-F5344CB8AC3E}">
        <p14:creationId xmlns:p14="http://schemas.microsoft.com/office/powerpoint/2010/main" val="3090163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oaring">
  <a:themeElements>
    <a:clrScheme name="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33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33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987</Words>
  <Application>Microsoft Office PowerPoint</Application>
  <PresentationFormat>Widescreen</PresentationFormat>
  <Paragraphs>112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Soaring</vt:lpstr>
      <vt:lpstr>PowerPoint Presentation</vt:lpstr>
      <vt:lpstr>Question 1)</vt:lpstr>
      <vt:lpstr>Diagnostics in focal plane  of spectrometer</vt:lpstr>
      <vt:lpstr>Question 2)</vt:lpstr>
      <vt:lpstr>Question 3)</vt:lpstr>
      <vt:lpstr>K600  Spectrometer</vt:lpstr>
      <vt:lpstr>Question 4)</vt:lpstr>
      <vt:lpstr>Question 5)</vt:lpstr>
      <vt:lpstr>Question 6)</vt:lpstr>
      <vt:lpstr>sigma 21 = sigma 12  represents the tilt of the ellipse and is in the ellipse drawing via r12</vt:lpstr>
      <vt:lpstr>Symmetric sigma of 6 dimensional ellipsoid</vt:lpstr>
      <vt:lpstr>Question 7)</vt:lpstr>
      <vt:lpstr>Question 8)</vt:lpstr>
      <vt:lpstr>Question 9)</vt:lpstr>
      <vt:lpstr>Question 10)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and Answers</dc:title>
  <dc:creator>Georg Berg</dc:creator>
  <cp:lastModifiedBy>Georg Berg</cp:lastModifiedBy>
  <cp:revision>26</cp:revision>
  <dcterms:created xsi:type="dcterms:W3CDTF">2018-09-10T18:34:16Z</dcterms:created>
  <dcterms:modified xsi:type="dcterms:W3CDTF">2018-09-10T23:36:09Z</dcterms:modified>
</cp:coreProperties>
</file>