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332" r:id="rId4"/>
    <p:sldId id="302" r:id="rId5"/>
    <p:sldId id="260" r:id="rId6"/>
    <p:sldId id="334" r:id="rId7"/>
    <p:sldId id="333" r:id="rId8"/>
    <p:sldId id="33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96" y="3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9A2C2E-CA62-4374-9890-339A0625A0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68F09F-DE61-4585-B568-B2AEAE60C3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AB7458-727F-41A3-89A7-CC71AE78A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17368-65B0-4B56-9D54-E501C419413F}" type="datetimeFigureOut">
              <a:rPr lang="en-US" smtClean="0"/>
              <a:t>9/13/2018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E9C5C8-8D49-41D1-908D-1929FFD7C7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2CBF42-CED8-4402-9028-D90D3B3C67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06EA1-4F88-4860-A558-98548B5ADD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990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2A67C0-0823-491B-AE04-21EFE80A7B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4CADE9-4D74-4A9B-B87E-1C412DCA5D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EB4877-EAC3-4C4A-8248-E23F026B19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17368-65B0-4B56-9D54-E501C419413F}" type="datetimeFigureOut">
              <a:rPr lang="en-US" smtClean="0"/>
              <a:t>9/13/2018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9D2AC3-15D7-4E06-B508-189947A34B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5580C7-87EB-401F-B136-32F26E628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06EA1-4F88-4860-A558-98548B5ADD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98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DE563AC-4F4C-47F4-949E-AC8AEED3F3A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C47A57-5994-4C76-A4B6-2B8EC962BE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CD82DF-00B9-4FFA-83B9-47B0E1AE9C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17368-65B0-4B56-9D54-E501C419413F}" type="datetimeFigureOut">
              <a:rPr lang="en-US" smtClean="0"/>
              <a:t>9/13/2018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B23B55-469D-41ED-8A8B-F33401BE90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EA707C-F682-4E2B-ADD8-FCD7063D9D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06EA1-4F88-4860-A558-98548B5ADD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649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467769-848E-4DE3-B47F-5AF1FCEFFF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688402-15D3-4F3D-8FB7-552BBD3619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85F7AA-4F36-4035-990C-33322E0902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17368-65B0-4B56-9D54-E501C419413F}" type="datetimeFigureOut">
              <a:rPr lang="en-US" smtClean="0"/>
              <a:t>9/13/2018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6D977F-2775-4FAF-A040-20190C301D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7E24FC-4791-454C-AE47-C3AE36AE7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06EA1-4F88-4860-A558-98548B5ADD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185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D88FAB-03ED-46AF-B3C1-BEA46C81CB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3D4968-6427-4B8D-985D-E55D4B892A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F8620C-8F06-4663-8288-CD2047E8FF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17368-65B0-4B56-9D54-E501C419413F}" type="datetimeFigureOut">
              <a:rPr lang="en-US" smtClean="0"/>
              <a:t>9/13/2018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C58221-44A8-4790-B661-2DC538AE98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C1480C-A829-4B3B-9393-4AF573EEDA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06EA1-4F88-4860-A558-98548B5ADD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019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7E2119-8089-479C-9E46-929B219A1B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D32726-7D8F-4834-9DB3-6C0CB6BDB8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749AD0-1508-43B4-88D4-E563A30D3E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D9883E-B778-4ABE-9E86-E3EB0A5AC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17368-65B0-4B56-9D54-E501C419413F}" type="datetimeFigureOut">
              <a:rPr lang="en-US" smtClean="0"/>
              <a:t>9/13/2018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DD46BC-46CA-4F0D-BAF7-6EBFC262D5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613876-E2E3-4B38-9C7D-BDC6E95FC4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06EA1-4F88-4860-A558-98548B5ADD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623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8DFD3-03D2-4D27-AD23-7558453B48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3609B5-C676-4504-852F-32F4B595DB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9E0FD9-002D-4826-A029-42041AD8D4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25C2555-1DA1-4F35-B6A4-88CAFBD080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1052DD0-F154-4EBB-9E4D-542A3F6D72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05C3ED5-87A0-47E8-B4B1-3E39CAC157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17368-65B0-4B56-9D54-E501C419413F}" type="datetimeFigureOut">
              <a:rPr lang="en-US" smtClean="0"/>
              <a:t>9/13/2018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563A9F2-8CF2-4E46-B49D-7815D93A6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EE2011D-2214-4814-A891-C6A48F4D5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06EA1-4F88-4860-A558-98548B5ADD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912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FADD4-1354-4907-804A-AB18DA0F9C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DC4E6E1-94FA-48A1-8DBE-C55CB75F6E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17368-65B0-4B56-9D54-E501C419413F}" type="datetimeFigureOut">
              <a:rPr lang="en-US" smtClean="0"/>
              <a:t>9/13/2018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EC114F-07FA-446F-A2A5-0C162BE136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E99DD2-147B-489D-B60F-2FAC27F50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06EA1-4F88-4860-A558-98548B5ADD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507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8E64EC-B138-42F8-828A-96E64C1ECA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17368-65B0-4B56-9D54-E501C419413F}" type="datetimeFigureOut">
              <a:rPr lang="en-US" smtClean="0"/>
              <a:t>9/13/2018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CB0266C-7E8C-48E7-BBD7-B184CB007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6B8B75-3A79-4991-B692-296DFCF8F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06EA1-4F88-4860-A558-98548B5ADD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145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7A8CD1-C7DD-4FA7-AD71-9920E30A80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0FA71B-8F62-4178-B1DC-6E1F2F54E6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A1CC1D-1E78-481F-A7C4-1BE25BF844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E47486-663A-4DF6-97D4-1A348CEF2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17368-65B0-4B56-9D54-E501C419413F}" type="datetimeFigureOut">
              <a:rPr lang="en-US" smtClean="0"/>
              <a:t>9/13/2018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ED2264-14B3-42B2-B1B1-5224B98269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03312E-CE65-4502-A4C7-3AC923104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06EA1-4F88-4860-A558-98548B5ADD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080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AACC1F-4513-4CC0-991C-DCD37C8AEF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556407-D7DC-4DA7-8125-E0E7D50D40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61A465-4F5B-40DE-A1ED-E6FE441EFF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0FBB66-E401-4212-BFCE-E2962A0F95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17368-65B0-4B56-9D54-E501C419413F}" type="datetimeFigureOut">
              <a:rPr lang="en-US" smtClean="0"/>
              <a:t>9/13/2018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097B3C-C974-4E46-B9AD-038CF9940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C0714C-4643-4346-86D0-6971A754C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06EA1-4F88-4860-A558-98548B5ADD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528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C93A55F-609F-4B1D-AD12-69D02C8CF1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AD8888-E8DA-41EC-8E4B-EB3ED4ABD7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58064B-83B6-40D7-B3FF-F03835FE8D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B17368-65B0-4B56-9D54-E501C419413F}" type="datetimeFigureOut">
              <a:rPr lang="en-US" smtClean="0"/>
              <a:t>9/13/2018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624FF1-EB9B-431B-8DFD-B9B60D1139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CAAD9E-EC98-45A0-AA31-2847B7321A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606EA1-4F88-4860-A558-98548B5ADD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457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4FFEFE6-D544-47D6-B55C-D5FD1C086172}"/>
              </a:ext>
            </a:extLst>
          </p:cNvPr>
          <p:cNvSpPr/>
          <p:nvPr/>
        </p:nvSpPr>
        <p:spPr>
          <a:xfrm>
            <a:off x="386500" y="612743"/>
            <a:ext cx="10331776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Some questions from Lecture 3 (Berg):</a:t>
            </a:r>
          </a:p>
          <a:p>
            <a:endParaRPr lang="en-US" sz="2000" b="0" i="0" dirty="0">
              <a:solidFill>
                <a:srgbClr val="333333"/>
              </a:solidFill>
              <a:effectLst/>
              <a:latin typeface="Arial" panose="020B0604020202020204" pitchFamily="34" charset="0"/>
            </a:endParaRPr>
          </a:p>
          <a:p>
            <a:r>
              <a:rPr lang="en-US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1) How does COSY </a:t>
            </a:r>
            <a:r>
              <a:rPr lang="en-US" dirty="0">
                <a:solidFill>
                  <a:srgbClr val="333333"/>
                </a:solidFill>
                <a:latin typeface="Arial" panose="020B0604020202020204" pitchFamily="34" charset="0"/>
              </a:rPr>
              <a:t>calculated the fringe field?</a:t>
            </a:r>
            <a:endParaRPr lang="en-US" b="0" i="0" dirty="0">
              <a:solidFill>
                <a:srgbClr val="333333"/>
              </a:solidFill>
              <a:effectLst/>
              <a:latin typeface="Arial" panose="020B0604020202020204" pitchFamily="34" charset="0"/>
            </a:endParaRPr>
          </a:p>
          <a:p>
            <a:r>
              <a:rPr lang="en-US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2) </a:t>
            </a:r>
            <a:r>
              <a:rPr lang="en-US" dirty="0">
                <a:solidFill>
                  <a:srgbClr val="333333"/>
                </a:solidFill>
                <a:latin typeface="Arial" panose="020B0604020202020204" pitchFamily="34" charset="0"/>
              </a:rPr>
              <a:t>How important are accurate fringe field measurements for SECAR and St. GEORGE</a:t>
            </a:r>
            <a:r>
              <a:rPr lang="en-US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?</a:t>
            </a:r>
          </a:p>
          <a:p>
            <a:r>
              <a:rPr lang="en-US" dirty="0">
                <a:solidFill>
                  <a:srgbClr val="333333"/>
                </a:solidFill>
                <a:latin typeface="Arial" panose="020B0604020202020204" pitchFamily="34" charset="0"/>
              </a:rPr>
              <a:t>3) What is the meaning of the rectangles in  COSY graphics output</a:t>
            </a:r>
            <a:r>
              <a:rPr lang="en-US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?</a:t>
            </a:r>
          </a:p>
          <a:p>
            <a:r>
              <a:rPr lang="en-US" dirty="0">
                <a:solidFill>
                  <a:srgbClr val="333333"/>
                </a:solidFill>
                <a:latin typeface="Arial" panose="020B0604020202020204" pitchFamily="34" charset="0"/>
              </a:rPr>
              <a:t>4) In an achromatic fragment separator, do you need a slit and/or a wedge in the dispersive intermediate plane.</a:t>
            </a:r>
            <a:endParaRPr lang="en-US" b="0" i="0" dirty="0">
              <a:solidFill>
                <a:srgbClr val="333333"/>
              </a:solidFill>
              <a:effectLst/>
              <a:latin typeface="Arial" panose="020B0604020202020204" pitchFamily="34" charset="0"/>
            </a:endParaRPr>
          </a:p>
          <a:p>
            <a:r>
              <a:rPr lang="en-US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5) In a gas filled separator are all charge states collected in one location?</a:t>
            </a:r>
          </a:p>
          <a:p>
            <a:r>
              <a:rPr lang="en-US" dirty="0">
                <a:solidFill>
                  <a:srgbClr val="333333"/>
                </a:solidFill>
                <a:latin typeface="Arial" panose="020B0604020202020204" pitchFamily="34" charset="0"/>
              </a:rPr>
              <a:t>6) How does a wedge restore the </a:t>
            </a:r>
            <a:r>
              <a:rPr lang="en-US" dirty="0" err="1">
                <a:solidFill>
                  <a:srgbClr val="333333"/>
                </a:solidFill>
                <a:latin typeface="Arial" panose="020B0604020202020204" pitchFamily="34" charset="0"/>
              </a:rPr>
              <a:t>achromaticity</a:t>
            </a:r>
            <a:r>
              <a:rPr lang="en-US" dirty="0">
                <a:solidFill>
                  <a:srgbClr val="333333"/>
                </a:solidFill>
                <a:latin typeface="Arial" panose="020B0604020202020204" pitchFamily="34" charset="0"/>
              </a:rPr>
              <a:t> in a fragment separator?</a:t>
            </a:r>
          </a:p>
          <a:p>
            <a:r>
              <a:rPr lang="en-US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7) What is the purpose</a:t>
            </a:r>
            <a:r>
              <a:rPr lang="en-US" dirty="0">
                <a:solidFill>
                  <a:srgbClr val="333333"/>
                </a:solidFill>
                <a:latin typeface="Arial" panose="020B0604020202020204" pitchFamily="34" charset="0"/>
              </a:rPr>
              <a:t> of the DSR (Spin dipole) in front of GRAND RAIDEN focal plan?</a:t>
            </a:r>
            <a:endParaRPr lang="en-US" b="0" i="0" dirty="0">
              <a:solidFill>
                <a:srgbClr val="333333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58869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366F68-A0F1-4351-9D8F-C03C64EB62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260" y="321509"/>
            <a:ext cx="3283670" cy="622128"/>
          </a:xfrm>
        </p:spPr>
        <p:txBody>
          <a:bodyPr>
            <a:normAutofit fontScale="90000"/>
          </a:bodyPr>
          <a:lstStyle/>
          <a:p>
            <a:r>
              <a:rPr lang="en-US" sz="4800" dirty="0"/>
              <a:t>Question 1)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D841D4-64C7-4A80-9563-B2E757DEE1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93823" y="321509"/>
            <a:ext cx="6847002" cy="432634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333333"/>
                </a:solidFill>
                <a:latin typeface="Arial" panose="020B0604020202020204" pitchFamily="34" charset="0"/>
              </a:rPr>
              <a:t>How does COSY calculated the fringe field?</a:t>
            </a:r>
          </a:p>
          <a:p>
            <a:endParaRPr lang="en-US" b="0" i="0" dirty="0">
              <a:solidFill>
                <a:srgbClr val="333333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92DF1BE-2711-46D9-A3B1-FD8E71D3F4C8}"/>
              </a:ext>
            </a:extLst>
          </p:cNvPr>
          <p:cNvSpPr txBox="1"/>
          <p:nvPr/>
        </p:nvSpPr>
        <p:spPr>
          <a:xfrm>
            <a:off x="317369" y="1025882"/>
            <a:ext cx="9551461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Answer: For COSY the fringe field is an input parameter. By default COSY has a sharp cutoff field the </a:t>
            </a:r>
          </a:p>
          <a:p>
            <a:r>
              <a:rPr lang="en-US" dirty="0"/>
              <a:t>entrance and  exit of magnetic elements. To make more realistic calculations COSY offers via the </a:t>
            </a:r>
          </a:p>
          <a:p>
            <a:r>
              <a:rPr lang="en-US" dirty="0"/>
              <a:t>FR command several options of typical fringe fields. See Beam Manual chapter 3.3.2. </a:t>
            </a:r>
          </a:p>
          <a:p>
            <a:endParaRPr lang="en-US" dirty="0"/>
          </a:p>
          <a:p>
            <a:r>
              <a:rPr lang="en-US" dirty="0"/>
              <a:t>The fringe field is defined by the </a:t>
            </a:r>
            <a:r>
              <a:rPr lang="en-US" dirty="0" err="1"/>
              <a:t>Enge</a:t>
            </a:r>
            <a:r>
              <a:rPr lang="en-US" dirty="0"/>
              <a:t> function. The data have to come from either field calculations</a:t>
            </a:r>
          </a:p>
          <a:p>
            <a:r>
              <a:rPr lang="en-US" dirty="0"/>
              <a:t>Or field measurements of a existing magnet.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955B3F4-6692-49CC-96F2-E311E6ED7B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260" y="4354791"/>
            <a:ext cx="6479357" cy="222863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D48F49A-619F-4E58-9529-46BB1F855E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29634" y="2503209"/>
            <a:ext cx="5649274" cy="4236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64906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366F68-A0F1-4351-9D8F-C03C64EB62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03489" y="436989"/>
            <a:ext cx="6686746" cy="622128"/>
          </a:xfrm>
        </p:spPr>
        <p:txBody>
          <a:bodyPr>
            <a:normAutofit fontScale="90000"/>
          </a:bodyPr>
          <a:lstStyle/>
          <a:p>
            <a:r>
              <a:rPr lang="en-US" sz="4800" dirty="0"/>
              <a:t>Question 2)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D841D4-64C7-4A80-9563-B2E757DEE1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03488" y="1537568"/>
            <a:ext cx="9891859" cy="432634"/>
          </a:xfrm>
        </p:spPr>
        <p:txBody>
          <a:bodyPr>
            <a:normAutofit fontScale="85000" lnSpcReduction="10000"/>
          </a:bodyPr>
          <a:lstStyle/>
          <a:p>
            <a:r>
              <a:rPr lang="en-US" dirty="0">
                <a:solidFill>
                  <a:srgbClr val="333333"/>
                </a:solidFill>
                <a:latin typeface="Arial" panose="020B0604020202020204" pitchFamily="34" charset="0"/>
              </a:rPr>
              <a:t>How important are accurate fringe field measurements for SECAR and St. GEORGE?</a:t>
            </a:r>
            <a:endParaRPr lang="en-US" b="0" i="0" dirty="0">
              <a:solidFill>
                <a:srgbClr val="333333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92DF1BE-2711-46D9-A3B1-FD8E71D3F4C8}"/>
              </a:ext>
            </a:extLst>
          </p:cNvPr>
          <p:cNvSpPr txBox="1"/>
          <p:nvPr/>
        </p:nvSpPr>
        <p:spPr>
          <a:xfrm>
            <a:off x="1593130" y="2460396"/>
            <a:ext cx="94774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Answer: </a:t>
            </a:r>
            <a:r>
              <a:rPr lang="en-US" dirty="0" err="1"/>
              <a:t>Enge</a:t>
            </a:r>
            <a:r>
              <a:rPr lang="en-US" dirty="0"/>
              <a:t> functions based on field measurements should be included in SECAR and ST. GEORGE</a:t>
            </a:r>
          </a:p>
          <a:p>
            <a:r>
              <a:rPr lang="en-US" dirty="0"/>
              <a:t>to have an as realistic as possible model of the recoil separator.</a:t>
            </a:r>
          </a:p>
        </p:txBody>
      </p:sp>
    </p:spTree>
    <p:extLst>
      <p:ext uri="{BB962C8B-B14F-4D97-AF65-F5344CB8AC3E}">
        <p14:creationId xmlns:p14="http://schemas.microsoft.com/office/powerpoint/2010/main" val="23868002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366F68-A0F1-4351-9D8F-C03C64EB62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03489" y="436989"/>
            <a:ext cx="6686746" cy="622128"/>
          </a:xfrm>
        </p:spPr>
        <p:txBody>
          <a:bodyPr>
            <a:normAutofit fontScale="90000"/>
          </a:bodyPr>
          <a:lstStyle/>
          <a:p>
            <a:r>
              <a:rPr lang="en-US" sz="4800" dirty="0"/>
              <a:t>Question 3)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D841D4-64C7-4A80-9563-B2E757DEE1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888" y="1373826"/>
            <a:ext cx="9653440" cy="432634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333333"/>
                </a:solidFill>
                <a:latin typeface="Arial" panose="020B0604020202020204" pitchFamily="34" charset="0"/>
              </a:rPr>
              <a:t>What is the meaning of the rectangles in  COSY graphics output?</a:t>
            </a:r>
            <a:endParaRPr lang="en-US" b="0" i="0" dirty="0">
              <a:solidFill>
                <a:srgbClr val="333333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92DF1BE-2711-46D9-A3B1-FD8E71D3F4C8}"/>
              </a:ext>
            </a:extLst>
          </p:cNvPr>
          <p:cNvSpPr txBox="1"/>
          <p:nvPr/>
        </p:nvSpPr>
        <p:spPr>
          <a:xfrm>
            <a:off x="168291" y="2262433"/>
            <a:ext cx="1101410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Answer: Standard COSY plots show the length of the magnets and drifts in z directions. Quadrupole are rectangles </a:t>
            </a:r>
          </a:p>
          <a:p>
            <a:r>
              <a:rPr lang="en-US" dirty="0"/>
              <a:t>that show the radius in x or y direction. Dipoles show the gap, even in x directions which is not useful to see of the </a:t>
            </a:r>
          </a:p>
          <a:p>
            <a:r>
              <a:rPr lang="en-US" dirty="0"/>
              <a:t>envelop of all rays fits into the system. In drawings that we show in publications we usually show the horizontal GFR</a:t>
            </a:r>
          </a:p>
          <a:p>
            <a:r>
              <a:rPr lang="en-US" dirty="0"/>
              <a:t>Dipoles and the radius, the GFR and the inner walls of the vacuum vessel.</a:t>
            </a:r>
          </a:p>
        </p:txBody>
      </p:sp>
    </p:spTree>
    <p:extLst>
      <p:ext uri="{BB962C8B-B14F-4D97-AF65-F5344CB8AC3E}">
        <p14:creationId xmlns:p14="http://schemas.microsoft.com/office/powerpoint/2010/main" val="10387121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366F68-A0F1-4351-9D8F-C03C64EB62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7369" y="220172"/>
            <a:ext cx="3066853" cy="622128"/>
          </a:xfrm>
        </p:spPr>
        <p:txBody>
          <a:bodyPr>
            <a:normAutofit fontScale="90000"/>
          </a:bodyPr>
          <a:lstStyle/>
          <a:p>
            <a:r>
              <a:rPr lang="en-US" sz="4800" dirty="0"/>
              <a:t>Question 4)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D1E0027-489D-41F2-86D7-BE23D76551B2}"/>
              </a:ext>
            </a:extLst>
          </p:cNvPr>
          <p:cNvSpPr/>
          <p:nvPr/>
        </p:nvSpPr>
        <p:spPr>
          <a:xfrm>
            <a:off x="515187" y="842300"/>
            <a:ext cx="613685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333333"/>
                </a:solidFill>
                <a:latin typeface="Arial" panose="020B0604020202020204" pitchFamily="34" charset="0"/>
              </a:rPr>
              <a:t>In an achromatic fragment separator, do you need a slit and/or a wedge in the dispersive intermediate plane.</a:t>
            </a:r>
          </a:p>
          <a:p>
            <a:endParaRPr lang="en-US" b="0" i="0" dirty="0">
              <a:solidFill>
                <a:srgbClr val="333333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6FD4826-B5EE-4456-8BBB-7AB3C7F6D667}"/>
              </a:ext>
            </a:extLst>
          </p:cNvPr>
          <p:cNvSpPr txBox="1"/>
          <p:nvPr/>
        </p:nvSpPr>
        <p:spPr>
          <a:xfrm>
            <a:off x="1074656" y="1885361"/>
            <a:ext cx="106685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Answer: Yes, you need both the slit stops the unwanted fragments with different rigidity and charge, while the </a:t>
            </a:r>
          </a:p>
          <a:p>
            <a:r>
              <a:rPr lang="en-US" dirty="0"/>
              <a:t>wedge provides the further mass separation.</a:t>
            </a:r>
          </a:p>
        </p:txBody>
      </p:sp>
    </p:spTree>
    <p:extLst>
      <p:ext uri="{BB962C8B-B14F-4D97-AF65-F5344CB8AC3E}">
        <p14:creationId xmlns:p14="http://schemas.microsoft.com/office/powerpoint/2010/main" val="16930643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366F68-A0F1-4351-9D8F-C03C64EB62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03489" y="436989"/>
            <a:ext cx="4000107" cy="622128"/>
          </a:xfrm>
        </p:spPr>
        <p:txBody>
          <a:bodyPr>
            <a:normAutofit fontScale="90000"/>
          </a:bodyPr>
          <a:lstStyle/>
          <a:p>
            <a:r>
              <a:rPr lang="en-US" sz="4800" dirty="0"/>
              <a:t>Question 5)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D1E0027-489D-41F2-86D7-BE23D76551B2}"/>
              </a:ext>
            </a:extLst>
          </p:cNvPr>
          <p:cNvSpPr/>
          <p:nvPr/>
        </p:nvSpPr>
        <p:spPr>
          <a:xfrm>
            <a:off x="914400" y="1168923"/>
            <a:ext cx="848412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333333"/>
                </a:solidFill>
                <a:latin typeface="Arial" panose="020B0604020202020204" pitchFamily="34" charset="0"/>
              </a:rPr>
              <a:t>In a gas filled separator are all charge states collected in one location?</a:t>
            </a:r>
            <a:endParaRPr lang="en-US" b="0" i="0" dirty="0">
              <a:solidFill>
                <a:srgbClr val="333333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8415164-BF70-48F0-A85A-11361C5ECA6D}"/>
              </a:ext>
            </a:extLst>
          </p:cNvPr>
          <p:cNvSpPr txBox="1"/>
          <p:nvPr/>
        </p:nvSpPr>
        <p:spPr>
          <a:xfrm>
            <a:off x="801279" y="1979628"/>
            <a:ext cx="1108470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Answer:  Yes, if pressure is high enough, the gas inside the dipole field changes the charge state along the pass</a:t>
            </a:r>
          </a:p>
          <a:p>
            <a:r>
              <a:rPr lang="en-US" dirty="0"/>
              <a:t>so the path of all initial state states follow the path of an average charge state with the effect that they are collected </a:t>
            </a:r>
          </a:p>
          <a:p>
            <a:r>
              <a:rPr lang="en-US" dirty="0"/>
              <a:t>at roughly the same location in the focal plane of the spectrometer.</a:t>
            </a:r>
          </a:p>
        </p:txBody>
      </p:sp>
      <p:pic>
        <p:nvPicPr>
          <p:cNvPr id="7" name="Picture 4" descr="TR_gasfilled_a">
            <a:extLst>
              <a:ext uri="{FF2B5EF4-FFF2-40B4-BE49-F238E27FC236}">
                <a16:creationId xmlns:a16="http://schemas.microsoft.com/office/drawing/2014/main" id="{3D2FB6C2-09E8-4D71-840D-3A0BB66D50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4635" y="3344331"/>
            <a:ext cx="5474557" cy="29856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329997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366F68-A0F1-4351-9D8F-C03C64EB62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03489" y="436989"/>
            <a:ext cx="6686746" cy="622128"/>
          </a:xfrm>
        </p:spPr>
        <p:txBody>
          <a:bodyPr>
            <a:normAutofit fontScale="90000"/>
          </a:bodyPr>
          <a:lstStyle/>
          <a:p>
            <a:r>
              <a:rPr lang="en-US" sz="4800" dirty="0"/>
              <a:t>Question 6)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D1E0027-489D-41F2-86D7-BE23D76551B2}"/>
              </a:ext>
            </a:extLst>
          </p:cNvPr>
          <p:cNvSpPr/>
          <p:nvPr/>
        </p:nvSpPr>
        <p:spPr>
          <a:xfrm>
            <a:off x="524758" y="1436622"/>
            <a:ext cx="793108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333333"/>
                </a:solidFill>
                <a:latin typeface="Arial" panose="020B0604020202020204" pitchFamily="34" charset="0"/>
              </a:rPr>
              <a:t>How does a wedge restore the </a:t>
            </a:r>
            <a:r>
              <a:rPr lang="en-US" dirty="0" err="1">
                <a:solidFill>
                  <a:srgbClr val="333333"/>
                </a:solidFill>
                <a:latin typeface="Arial" panose="020B0604020202020204" pitchFamily="34" charset="0"/>
              </a:rPr>
              <a:t>achromaticity</a:t>
            </a:r>
            <a:r>
              <a:rPr lang="en-US" dirty="0">
                <a:solidFill>
                  <a:srgbClr val="333333"/>
                </a:solidFill>
                <a:latin typeface="Arial" panose="020B0604020202020204" pitchFamily="34" charset="0"/>
              </a:rPr>
              <a:t> in a fragment separator?</a:t>
            </a:r>
          </a:p>
          <a:p>
            <a:r>
              <a:rPr lang="en-US" dirty="0">
                <a:solidFill>
                  <a:srgbClr val="333333"/>
                </a:solidFill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7D2D18-6D4D-4C17-8831-AA388C843197}"/>
              </a:ext>
            </a:extLst>
          </p:cNvPr>
          <p:cNvSpPr txBox="1"/>
          <p:nvPr/>
        </p:nvSpPr>
        <p:spPr>
          <a:xfrm>
            <a:off x="678730" y="2469823"/>
            <a:ext cx="10476779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Answer: Without wedge the dispersed beam with a momentum spread +/- </a:t>
            </a:r>
            <a:r>
              <a:rPr lang="en-US" dirty="0" err="1"/>
              <a:t>dp</a:t>
            </a:r>
            <a:r>
              <a:rPr lang="en-US" dirty="0"/>
              <a:t> at the intermediate focal plane </a:t>
            </a:r>
          </a:p>
          <a:p>
            <a:r>
              <a:rPr lang="en-US" dirty="0"/>
              <a:t>continues  to the final focal plane to an achromatic focus. With a degrader of constant thickness, the energy </a:t>
            </a:r>
          </a:p>
          <a:p>
            <a:r>
              <a:rPr lang="en-US" dirty="0"/>
              <a:t>Loss of +</a:t>
            </a:r>
            <a:r>
              <a:rPr lang="en-US" dirty="0" err="1"/>
              <a:t>dp</a:t>
            </a:r>
            <a:r>
              <a:rPr lang="en-US" dirty="0"/>
              <a:t> and – </a:t>
            </a:r>
            <a:r>
              <a:rPr lang="en-US" dirty="0" err="1"/>
              <a:t>dp</a:t>
            </a:r>
            <a:r>
              <a:rPr lang="en-US" dirty="0"/>
              <a:t> is slightly different, so that the </a:t>
            </a:r>
            <a:r>
              <a:rPr lang="en-US" dirty="0" err="1"/>
              <a:t>achromaticity</a:t>
            </a:r>
            <a:r>
              <a:rPr lang="en-US" dirty="0"/>
              <a:t> is slightly disturbed. By properly changing </a:t>
            </a:r>
          </a:p>
          <a:p>
            <a:r>
              <a:rPr lang="en-US" dirty="0"/>
              <a:t>the thickness of the degrader ( Wedge) this can make the energy loss for all rays in the wedge so that </a:t>
            </a:r>
          </a:p>
          <a:p>
            <a:r>
              <a:rPr lang="en-US" dirty="0" err="1"/>
              <a:t>achromaticity</a:t>
            </a:r>
            <a:r>
              <a:rPr lang="en-US" dirty="0"/>
              <a:t> is restored.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01630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366F68-A0F1-4351-9D8F-C03C64EB62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03489" y="436989"/>
            <a:ext cx="6686746" cy="622128"/>
          </a:xfrm>
        </p:spPr>
        <p:txBody>
          <a:bodyPr>
            <a:normAutofit fontScale="90000"/>
          </a:bodyPr>
          <a:lstStyle/>
          <a:p>
            <a:r>
              <a:rPr lang="en-US" sz="4800" dirty="0"/>
              <a:t>Question 7)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D841D4-64C7-4A80-9563-B2E757DEE1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9856" y="1327122"/>
            <a:ext cx="8798350" cy="432634"/>
          </a:xfrm>
        </p:spPr>
        <p:txBody>
          <a:bodyPr>
            <a:normAutofit fontScale="70000" lnSpcReduction="20000"/>
          </a:bodyPr>
          <a:lstStyle/>
          <a:p>
            <a:r>
              <a:rPr lang="en-US" dirty="0">
                <a:solidFill>
                  <a:srgbClr val="333333"/>
                </a:solidFill>
                <a:latin typeface="Arial" panose="020B0604020202020204" pitchFamily="34" charset="0"/>
              </a:rPr>
              <a:t>What is the purpose of the DSR (Spin dipole) in front of GRAND RAIDEN focal plan?</a:t>
            </a:r>
            <a:endParaRPr lang="en-US" b="0" i="0" dirty="0">
              <a:solidFill>
                <a:srgbClr val="333333"/>
              </a:solidFill>
              <a:effectLst/>
              <a:latin typeface="Arial" panose="020B0604020202020204" pitchFamily="34" charset="0"/>
            </a:endParaRPr>
          </a:p>
          <a:p>
            <a:endParaRPr lang="en-US" b="0" i="0" dirty="0">
              <a:solidFill>
                <a:srgbClr val="333333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92DF1BE-2711-46D9-A3B1-FD8E71D3F4C8}"/>
              </a:ext>
            </a:extLst>
          </p:cNvPr>
          <p:cNvSpPr txBox="1"/>
          <p:nvPr/>
        </p:nvSpPr>
        <p:spPr>
          <a:xfrm>
            <a:off x="409287" y="1781454"/>
            <a:ext cx="743742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Answer: A Spin Analyzer (not shown in the figure) downstream of the </a:t>
            </a:r>
          </a:p>
          <a:p>
            <a:r>
              <a:rPr lang="en-US" dirty="0"/>
              <a:t>GRAND RAIDEN focal plane and measure one component of the spin direction</a:t>
            </a:r>
          </a:p>
          <a:p>
            <a:r>
              <a:rPr lang="en-US" dirty="0"/>
              <a:t>In the horizontal plane. The DSR = Dipole Spin Rotator allows to measure </a:t>
            </a:r>
          </a:p>
          <a:p>
            <a:r>
              <a:rPr lang="en-US" dirty="0"/>
              <a:t>both components of the spin direction.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4981653-D7EC-45D7-998E-D434C990BE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07303" y="1781455"/>
            <a:ext cx="3735905" cy="4781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81679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693</TotalTime>
  <Words>661</Words>
  <Application>Microsoft Office PowerPoint</Application>
  <PresentationFormat>Widescreen</PresentationFormat>
  <Paragraphs>50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Question 1)</vt:lpstr>
      <vt:lpstr>Question 2)</vt:lpstr>
      <vt:lpstr>Question 3)</vt:lpstr>
      <vt:lpstr>Question 4)</vt:lpstr>
      <vt:lpstr>Question 5)</vt:lpstr>
      <vt:lpstr>Question 6)</vt:lpstr>
      <vt:lpstr>Question 7)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Questions and Answers</dc:title>
  <dc:creator>Georg Berg</dc:creator>
  <cp:lastModifiedBy>Georg Berg</cp:lastModifiedBy>
  <cp:revision>71</cp:revision>
  <dcterms:created xsi:type="dcterms:W3CDTF">2018-09-10T18:34:16Z</dcterms:created>
  <dcterms:modified xsi:type="dcterms:W3CDTF">2018-09-13T22:48:42Z</dcterms:modified>
</cp:coreProperties>
</file>