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Users/gasti1p/Projects/COSY_10_School/GroupProject/TripleG_Emi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localhost/Users/gasti1p/Projects/COSY_10_School/GroupProject/TripleG_Emi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0.230294896707787"/>
                  <c:y val="-0.28815160630065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Sheet1!$D$5:$D$17</c:f>
              <c:numCache>
                <c:formatCode>0.00E+00</c:formatCode>
                <c:ptCount val="13"/>
                <c:pt idx="0">
                  <c:v>-0.923076923076923</c:v>
                </c:pt>
                <c:pt idx="1">
                  <c:v>-0.769230769230769</c:v>
                </c:pt>
                <c:pt idx="2">
                  <c:v>-0.615384615384615</c:v>
                </c:pt>
                <c:pt idx="3">
                  <c:v>-0.384615384615385</c:v>
                </c:pt>
                <c:pt idx="4">
                  <c:v>-0.230769230769231</c:v>
                </c:pt>
                <c:pt idx="5">
                  <c:v>-0.0769230769230769</c:v>
                </c:pt>
                <c:pt idx="6">
                  <c:v>-0.0384615384615385</c:v>
                </c:pt>
                <c:pt idx="7">
                  <c:v>-0.00769230769230769</c:v>
                </c:pt>
                <c:pt idx="8">
                  <c:v>0.0384615384615385</c:v>
                </c:pt>
                <c:pt idx="9">
                  <c:v>0.0769230769230769</c:v>
                </c:pt>
                <c:pt idx="10">
                  <c:v>0.153846153846154</c:v>
                </c:pt>
                <c:pt idx="11">
                  <c:v>0.230769230769231</c:v>
                </c:pt>
                <c:pt idx="12">
                  <c:v>0.307692307692308</c:v>
                </c:pt>
              </c:numCache>
            </c:numRef>
          </c:xVal>
          <c:yVal>
            <c:numRef>
              <c:f>Sheet1!$E$5:$E$17</c:f>
              <c:numCache>
                <c:formatCode>General</c:formatCode>
                <c:ptCount val="13"/>
                <c:pt idx="0">
                  <c:v>3.9175081E-5</c:v>
                </c:pt>
                <c:pt idx="1">
                  <c:v>2.4117921E-5</c:v>
                </c:pt>
                <c:pt idx="2">
                  <c:v>1.279993729E-5</c:v>
                </c:pt>
                <c:pt idx="3">
                  <c:v>2.572816E-6</c:v>
                </c:pt>
                <c:pt idx="4">
                  <c:v>3.877179289E-7</c:v>
                </c:pt>
                <c:pt idx="5">
                  <c:v>1.4382245476E-6</c:v>
                </c:pt>
                <c:pt idx="6">
                  <c:v>1.81413961E-6</c:v>
                </c:pt>
                <c:pt idx="7">
                  <c:v>2.42020249E-6</c:v>
                </c:pt>
                <c:pt idx="8">
                  <c:v>3.7798747561E-6</c:v>
                </c:pt>
                <c:pt idx="9">
                  <c:v>5.13883561E-6</c:v>
                </c:pt>
                <c:pt idx="10">
                  <c:v>8.462281E-6</c:v>
                </c:pt>
                <c:pt idx="11">
                  <c:v>1.259469121E-5</c:v>
                </c:pt>
                <c:pt idx="12">
                  <c:v>1.75111282369E-5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00F-429A-9591-15CD84669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1707200"/>
        <c:axId val="-2111858656"/>
      </c:scatterChart>
      <c:valAx>
        <c:axId val="-2111707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Gradient [T/m]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1858656"/>
        <c:crosses val="autoZero"/>
        <c:crossBetween val="midCat"/>
      </c:valAx>
      <c:valAx>
        <c:axId val="-211185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Xmax^2 </a:t>
                </a:r>
                <a:r>
                  <a:rPr lang="en-US" sz="1400" baseline="0" dirty="0" smtClean="0"/>
                  <a:t>[m</a:t>
                </a:r>
                <a:r>
                  <a:rPr lang="en-US" sz="1400" baseline="0" dirty="0"/>
                  <a:t>]</a:t>
                </a:r>
                <a:endParaRPr lang="en-US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1707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79557214439104"/>
          <c:y val="0.159348792761891"/>
          <c:w val="0.139569113778133"/>
          <c:h val="0.1916327506398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1"/>
            <c:trendlineLbl>
              <c:layout>
                <c:manualLayout>
                  <c:x val="0.211650712960905"/>
                  <c:y val="-0.24156283715880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Sheet1!$C$5:$C$17</c:f>
              <c:numCache>
                <c:formatCode>0.00E+00</c:formatCode>
                <c:ptCount val="13"/>
                <c:pt idx="0">
                  <c:v>-0.392423076923077</c:v>
                </c:pt>
                <c:pt idx="1">
                  <c:v>-0.327019230769231</c:v>
                </c:pt>
                <c:pt idx="2">
                  <c:v>-0.261615384615385</c:v>
                </c:pt>
                <c:pt idx="3">
                  <c:v>-0.163509615384615</c:v>
                </c:pt>
                <c:pt idx="4">
                  <c:v>-0.0981057692307692</c:v>
                </c:pt>
                <c:pt idx="5">
                  <c:v>-0.0327019230769231</c:v>
                </c:pt>
                <c:pt idx="6">
                  <c:v>-0.0163509615384615</c:v>
                </c:pt>
                <c:pt idx="7">
                  <c:v>-0.00327019230769231</c:v>
                </c:pt>
                <c:pt idx="8">
                  <c:v>0.0163509615384615</c:v>
                </c:pt>
                <c:pt idx="9">
                  <c:v>0.0327019230769231</c:v>
                </c:pt>
                <c:pt idx="10">
                  <c:v>0.0654038461538461</c:v>
                </c:pt>
                <c:pt idx="11">
                  <c:v>0.0981057692307692</c:v>
                </c:pt>
                <c:pt idx="12">
                  <c:v>0.130807692307692</c:v>
                </c:pt>
              </c:numCache>
            </c:numRef>
          </c:xVal>
          <c:yVal>
            <c:numRef>
              <c:f>Sheet1!$E$5:$E$17</c:f>
              <c:numCache>
                <c:formatCode>General</c:formatCode>
                <c:ptCount val="13"/>
                <c:pt idx="0">
                  <c:v>3.9175081E-5</c:v>
                </c:pt>
                <c:pt idx="1">
                  <c:v>2.4117921E-5</c:v>
                </c:pt>
                <c:pt idx="2">
                  <c:v>1.279993729E-5</c:v>
                </c:pt>
                <c:pt idx="3">
                  <c:v>2.572816E-6</c:v>
                </c:pt>
                <c:pt idx="4">
                  <c:v>3.877179289E-7</c:v>
                </c:pt>
                <c:pt idx="5">
                  <c:v>1.4382245476E-6</c:v>
                </c:pt>
                <c:pt idx="6">
                  <c:v>1.81413961E-6</c:v>
                </c:pt>
                <c:pt idx="7">
                  <c:v>2.42020249E-6</c:v>
                </c:pt>
                <c:pt idx="8">
                  <c:v>3.7798747561E-6</c:v>
                </c:pt>
                <c:pt idx="9">
                  <c:v>5.13883561E-6</c:v>
                </c:pt>
                <c:pt idx="10">
                  <c:v>8.462281E-6</c:v>
                </c:pt>
                <c:pt idx="11">
                  <c:v>1.259469121E-5</c:v>
                </c:pt>
                <c:pt idx="12">
                  <c:v>1.75111282369E-5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00F-429A-9591-15CD84669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7166752"/>
        <c:axId val="-2125163120"/>
      </c:scatterChart>
      <c:valAx>
        <c:axId val="-2107166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5163120"/>
        <c:crosses val="autoZero"/>
        <c:crossBetween val="midCat"/>
      </c:valAx>
      <c:valAx>
        <c:axId val="-212516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Xmax^2</a:t>
                </a:r>
                <a:r>
                  <a:rPr lang="en-US" sz="1400" baseline="0" dirty="0" smtClean="0"/>
                  <a:t> </a:t>
                </a:r>
                <a:r>
                  <a:rPr lang="en-US" sz="1400" baseline="0" dirty="0"/>
                  <a:t>[m]</a:t>
                </a:r>
                <a:endParaRPr lang="en-US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71667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79557214439104"/>
          <c:y val="0.159348792761891"/>
          <c:w val="0.139569113778133"/>
          <c:h val="0.1916327506398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326-EB30-4748-9ACB-A212B641DC7A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2228-5D3C-1F41-9C33-B279DF69B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326-EB30-4748-9ACB-A212B641DC7A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2228-5D3C-1F41-9C33-B279DF69B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6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326-EB30-4748-9ACB-A212B641DC7A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2228-5D3C-1F41-9C33-B279DF69B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4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326-EB30-4748-9ACB-A212B641DC7A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2228-5D3C-1F41-9C33-B279DF69B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326-EB30-4748-9ACB-A212B641DC7A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2228-5D3C-1F41-9C33-B279DF69B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9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326-EB30-4748-9ACB-A212B641DC7A}" type="datetimeFigureOut">
              <a:rPr lang="en-US" smtClean="0"/>
              <a:t>9/14/18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2228-5D3C-1F41-9C33-B279DF69B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5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326-EB30-4748-9ACB-A212B641DC7A}" type="datetimeFigureOut">
              <a:rPr lang="en-US" smtClean="0"/>
              <a:t>9/14/18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2228-5D3C-1F41-9C33-B279DF69B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326-EB30-4748-9ACB-A212B641DC7A}" type="datetimeFigureOut">
              <a:rPr lang="en-US" smtClean="0"/>
              <a:t>9/14/18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2228-5D3C-1F41-9C33-B279DF69B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326-EB30-4748-9ACB-A212B641DC7A}" type="datetimeFigureOut">
              <a:rPr lang="en-US" smtClean="0"/>
              <a:t>9/14/18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2228-5D3C-1F41-9C33-B279DF69B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4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326-EB30-4748-9ACB-A212B641DC7A}" type="datetimeFigureOut">
              <a:rPr lang="en-US" smtClean="0"/>
              <a:t>9/14/18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2228-5D3C-1F41-9C33-B279DF69B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326-EB30-4748-9ACB-A212B641DC7A}" type="datetimeFigureOut">
              <a:rPr lang="en-US" smtClean="0"/>
              <a:t>9/14/18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2228-5D3C-1F41-9C33-B279DF69B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4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64326-EB30-4748-9ACB-A212B641DC7A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2228-5D3C-1F41-9C33-B279DF69B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0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935" y="135255"/>
            <a:ext cx="9904095" cy="970915"/>
          </a:xfrm>
        </p:spPr>
        <p:txBody>
          <a:bodyPr>
            <a:normAutofit fontScale="90000"/>
          </a:bodyPr>
          <a:lstStyle/>
          <a:p>
            <a:r>
              <a:rPr lang="en-US"/>
              <a:t>Our first run of a simple cosy script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89305" y="1270000"/>
            <a:ext cx="5654040" cy="707390"/>
          </a:xfrm>
        </p:spPr>
        <p:txBody>
          <a:bodyPr>
            <a:normAutofit/>
          </a:bodyPr>
          <a:lstStyle/>
          <a:p>
            <a:pPr algn="l"/>
            <a:r>
              <a:rPr lang="en-US"/>
              <a:t>Input: Drift + Dipole + Drift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35" y="2192655"/>
            <a:ext cx="9380855" cy="2278380"/>
          </a:xfrm>
          <a:prstGeom prst="rect">
            <a:avLst/>
          </a:prstGeom>
        </p:spPr>
      </p:pic>
      <p:sp>
        <p:nvSpPr>
          <p:cNvPr id="7" name="Subtitle 4"/>
          <p:cNvSpPr>
            <a:spLocks noGrp="1"/>
          </p:cNvSpPr>
          <p:nvPr/>
        </p:nvSpPr>
        <p:spPr>
          <a:xfrm>
            <a:off x="926465" y="1804670"/>
            <a:ext cx="5741035" cy="70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Output:</a:t>
            </a:r>
          </a:p>
        </p:txBody>
      </p:sp>
      <p:sp>
        <p:nvSpPr>
          <p:cNvPr id="8" name="Subtitle 4"/>
          <p:cNvSpPr>
            <a:spLocks noGrp="1"/>
          </p:cNvSpPr>
          <p:nvPr/>
        </p:nvSpPr>
        <p:spPr>
          <a:xfrm>
            <a:off x="749935" y="4605020"/>
            <a:ext cx="11014075" cy="2072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What we learned:</a:t>
            </a:r>
          </a:p>
          <a:p>
            <a:pPr algn="l"/>
            <a:r>
              <a:rPr lang="en-US"/>
              <a:t>    The meanings of each matrix elements, especially the first column (position in horizontal plane)</a:t>
            </a:r>
          </a:p>
          <a:p>
            <a:pPr algn="l"/>
            <a:r>
              <a:rPr lang="en-US"/>
              <a:t>    How to use these matrix elements to calculate something (e.g. positions in finial coordinates, resolving power etc.)</a:t>
            </a:r>
          </a:p>
        </p:txBody>
      </p:sp>
    </p:spTree>
    <p:extLst>
      <p:ext uri="{BB962C8B-B14F-4D97-AF65-F5344CB8AC3E}">
        <p14:creationId xmlns:p14="http://schemas.microsoft.com/office/powerpoint/2010/main" val="132237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" r="4820"/>
          <a:stretch/>
        </p:blipFill>
        <p:spPr>
          <a:xfrm>
            <a:off x="216841" y="397042"/>
            <a:ext cx="5002306" cy="3854195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A2849B9F-291D-4CC0-9C56-C00E9EDE55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004742"/>
              </p:ext>
            </p:extLst>
          </p:nvPr>
        </p:nvGraphicFramePr>
        <p:xfrm>
          <a:off x="228601" y="4060313"/>
          <a:ext cx="5780262" cy="2767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A2849B9F-291D-4CC0-9C56-C00E9EDE55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21770"/>
              </p:ext>
            </p:extLst>
          </p:nvPr>
        </p:nvGraphicFramePr>
        <p:xfrm>
          <a:off x="6545178" y="747647"/>
          <a:ext cx="6359343" cy="286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2198733" y="2029944"/>
            <a:ext cx="3215477" cy="604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0024" y="4770879"/>
            <a:ext cx="239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en-US" baseline="-25000" dirty="0" smtClean="0"/>
              <a:t>found</a:t>
            </a:r>
            <a:r>
              <a:rPr lang="en-US" dirty="0" smtClean="0"/>
              <a:t>= 0.219 mm*</a:t>
            </a:r>
            <a:r>
              <a:rPr lang="en-US" dirty="0" err="1" smtClean="0"/>
              <a:t>mrad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85847" y="5243942"/>
            <a:ext cx="24141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2000" dirty="0" smtClean="0"/>
              <a:t>σ</a:t>
            </a:r>
            <a:r>
              <a:rPr lang="en-US" sz="2000" baseline="-25000" dirty="0" err="1" smtClean="0"/>
              <a:t>intitial</a:t>
            </a:r>
            <a:r>
              <a:rPr lang="en-US" sz="2000" dirty="0" smtClean="0"/>
              <a:t>= 0.2 mm*</a:t>
            </a:r>
            <a:r>
              <a:rPr lang="en-US" sz="2000" dirty="0" err="1" smtClean="0"/>
              <a:t>mrad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537990" y="3484863"/>
            <a:ext cx="239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en-US" baseline="-25000" dirty="0" smtClean="0"/>
              <a:t>found</a:t>
            </a:r>
            <a:r>
              <a:rPr lang="en-US" dirty="0" smtClean="0"/>
              <a:t>= 0.467 mm*</a:t>
            </a:r>
            <a:r>
              <a:rPr lang="en-US" dirty="0" err="1" smtClean="0"/>
              <a:t>mrad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8926" y="3484863"/>
            <a:ext cx="174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= FG*</a:t>
            </a:r>
            <a:r>
              <a:rPr lang="en-US" dirty="0" err="1" smtClean="0"/>
              <a:t>L</a:t>
            </a:r>
            <a:r>
              <a:rPr lang="en-US" baseline="-25000" dirty="0" err="1" smtClean="0"/>
              <a:t>eff</a:t>
            </a:r>
            <a:r>
              <a:rPr lang="en-US" dirty="0" smtClean="0"/>
              <a:t> / B</a:t>
            </a:r>
            <a:r>
              <a:rPr lang="el-GR" dirty="0" smtClean="0"/>
              <a:t>ρ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47372" y="529389"/>
            <a:ext cx="40607" cy="6328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81854" y="3854195"/>
            <a:ext cx="6110146" cy="92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08469" y="52454"/>
            <a:ext cx="8283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Determining </a:t>
            </a:r>
            <a:r>
              <a:rPr lang="en-US" sz="2000" dirty="0" err="1" smtClean="0"/>
              <a:t>emittance</a:t>
            </a:r>
            <a:r>
              <a:rPr lang="en-US" sz="2000" dirty="0" smtClean="0"/>
              <a:t> by changing the magnetic field of a quadruple magnet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720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7" y="1782009"/>
            <a:ext cx="6711616" cy="4474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8959" y="264694"/>
            <a:ext cx="9560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Optimization of mass resolution </a:t>
            </a:r>
            <a:r>
              <a:rPr lang="en-US" sz="2400" smtClean="0"/>
              <a:t>after modifying </a:t>
            </a:r>
            <a:r>
              <a:rPr lang="en-US" sz="2400" dirty="0" smtClean="0"/>
              <a:t>the length of a </a:t>
            </a:r>
            <a:r>
              <a:rPr lang="en-US" sz="2400" dirty="0" err="1" smtClean="0"/>
              <a:t>quadrupole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21687" y="278000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Q2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82235" y="332142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FP2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22971" y="4098953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</a:t>
            </a:r>
            <a:r>
              <a:rPr lang="en-US" sz="2400" baseline="-25000" dirty="0" err="1" smtClean="0"/>
              <a:t>nominal</a:t>
            </a:r>
            <a:r>
              <a:rPr lang="en-US" sz="2400" dirty="0" smtClean="0"/>
              <a:t> + 3%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395881" y="3324032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</a:t>
            </a:r>
            <a:r>
              <a:rPr lang="en-US" sz="2400" baseline="-25000" dirty="0" err="1" smtClean="0"/>
              <a:t>nominal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038943" y="5194372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MassRP</a:t>
            </a:r>
            <a:r>
              <a:rPr lang="en-US" dirty="0" smtClean="0"/>
              <a:t> = 751.7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21924" y="4191286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MassRP</a:t>
            </a:r>
            <a:r>
              <a:rPr lang="en-US" dirty="0" smtClean="0"/>
              <a:t> = 640.25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8900" y="5073970"/>
            <a:ext cx="26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nominal</a:t>
            </a:r>
            <a:r>
              <a:rPr lang="en-US" sz="2400" dirty="0" smtClean="0"/>
              <a:t> + 3%)</a:t>
            </a:r>
            <a:r>
              <a:rPr lang="en-US" sz="2400" baseline="-25000" dirty="0" smtClean="0"/>
              <a:t>optimized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21924" y="3457576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MassRP</a:t>
            </a:r>
            <a:r>
              <a:rPr lang="en-US" dirty="0" smtClean="0"/>
              <a:t> = 742.5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808221" y="3642242"/>
            <a:ext cx="6939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122153" y="4379626"/>
            <a:ext cx="6939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345002" y="5387231"/>
            <a:ext cx="6939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264209" y="506795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 – 3%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086116" y="2711310"/>
            <a:ext cx="21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smtClean="0"/>
              <a:t>order calculations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234796" y="392917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Q2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522368" y="1333933"/>
                <a:ext cx="2493952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MassRP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2∗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∗(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368" y="1333933"/>
                <a:ext cx="2493952" cy="680699"/>
              </a:xfrm>
              <a:prstGeom prst="rect">
                <a:avLst/>
              </a:prstGeom>
              <a:blipFill rotWithShape="0">
                <a:blip r:embed="rId3"/>
                <a:stretch>
                  <a:fillRect l="-3912"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503948" y="5837389"/>
            <a:ext cx="364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NOTICE!  Beam is not focused at FP2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28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157</Words>
  <Application>Microsoft Macintosh PowerPoint</Application>
  <PresentationFormat>Widescreen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Calibri Light</vt:lpstr>
      <vt:lpstr>Cambria Math</vt:lpstr>
      <vt:lpstr>Arial</vt:lpstr>
      <vt:lpstr>Office Theme</vt:lpstr>
      <vt:lpstr>Our first run of a simple cosy script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Gastis, Panagiotis</dc:creator>
  <cp:lastModifiedBy>Gastis, Panagiotis</cp:lastModifiedBy>
  <cp:revision>5</cp:revision>
  <dcterms:created xsi:type="dcterms:W3CDTF">2018-09-14T13:18:31Z</dcterms:created>
  <dcterms:modified xsi:type="dcterms:W3CDTF">2018-09-14T13:57:37Z</dcterms:modified>
</cp:coreProperties>
</file>