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66B61-FE71-4ED7-8B4E-90EB7500B2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912F6A-6645-4A87-A12B-EFFD594844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92B6A3-4A39-41D8-A298-773065C37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4478-D14F-43BA-965E-5E21227A7DA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EE7EF-3131-4551-AB96-834F43609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D135E-FA9D-4E17-B8EB-6C9695390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ADCE-EDBE-4AED-AA75-ECCA2627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207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544C8-C9E8-45B7-A96F-47094F61F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8D2FB4-F31A-4153-961D-6B18529B2B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85A03-A0FA-4E13-9D92-B6143FBEC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4478-D14F-43BA-965E-5E21227A7DA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CFA2F-9B80-42AB-BE8C-8CF4C65DD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EFB8A-7524-41D2-9982-E4172E2B2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ADCE-EDBE-4AED-AA75-ECCA2627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9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F06D2E-5622-4042-89D2-2B4FEB6425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4F0F67-BB85-4E47-BC9C-6D79D36B1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F4ADF-C124-48C0-A8B0-E6E174BB7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4478-D14F-43BA-965E-5E21227A7DA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5D454-0816-4BC4-B85B-DF6FD8E1A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E2228-CAF1-40D4-A878-396CEEA11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ADCE-EDBE-4AED-AA75-ECCA2627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710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22B15-0048-4E64-8421-246DA2201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1B2FF-F41F-441D-A411-93B4725D6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BF98F-62B9-4C83-B78B-8BE6DC3BB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4478-D14F-43BA-965E-5E21227A7DA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9599F-E546-4E71-A0C2-BC70796E2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CA6CF-110E-4FB5-AC26-D71AAC2C3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ADCE-EDBE-4AED-AA75-ECCA2627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52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2EB5A-75CF-4713-8CBE-3B0D55045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ED41E0-43F7-4EB6-96CE-3E25039E23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15188-0C2F-472D-A1D5-4523E6B1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4478-D14F-43BA-965E-5E21227A7DA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5B1E6-90D0-4FD8-8E06-ACEDEE850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B0230-BD6E-4BB4-8B8D-B46ED6B04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ADCE-EDBE-4AED-AA75-ECCA2627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709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BF1B8-66FC-4780-84A6-85AA210B9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A1AEC-6EDA-45F8-85ED-6C470B28AC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0D1BCA-F2B3-470C-B09C-DCEF7E7851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AD50C8-5038-4E83-854E-97E39DFF1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4478-D14F-43BA-965E-5E21227A7DA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0DF9E8-5088-461E-B310-173429708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CD165B-FAA5-46BA-8458-615B23FB3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ADCE-EDBE-4AED-AA75-ECCA2627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2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C5A8A-26B4-4177-AC18-B61C62B9D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77013C-5EEA-4AE5-A7AA-36C7AE1F07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A80EA3-CE5C-4AF2-B510-FEE3C891FD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288B7E-2DAD-42F9-9B87-FBFFB77FEA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9B98A0-0565-416A-8158-9A2552BDC0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C5DAFB-9B1E-4EB2-8CB7-6FB9BB32A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4478-D14F-43BA-965E-5E21227A7DA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29E98E-C156-4BB5-A76C-012D47948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54C36B-2FF4-414F-8F8B-56744E802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ADCE-EDBE-4AED-AA75-ECCA2627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07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CEC63-0B2F-41CB-990E-FA7B9F371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F291C3-4367-461B-9FDE-F745E9645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4478-D14F-43BA-965E-5E21227A7DA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4EFC2C-F3AA-4CE9-8817-1E1EB84C7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C9E923-8545-4968-BB94-5F5715E11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ADCE-EDBE-4AED-AA75-ECCA2627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115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C2A5B4-ADBF-440C-80A1-4BC60F714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4478-D14F-43BA-965E-5E21227A7DA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C3AB3E-D914-4584-A396-50286D411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9DF75E-C455-4798-9150-EAEABAA53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ADCE-EDBE-4AED-AA75-ECCA2627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145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8F33A-2274-49DA-AB04-FD9C92B2F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BDE55-5EFF-48AF-A1A1-2E6C34801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26981C-8B2A-43E2-89CD-0E7D013D9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F712EA-76A0-436E-908C-CA6E74C33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4478-D14F-43BA-965E-5E21227A7DA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95AFC6-4D99-46F1-B733-92AD71E6B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D9812A-F455-4502-B7F3-3D4EAF76E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ADCE-EDBE-4AED-AA75-ECCA2627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935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3A7C3-6964-4C15-A301-C96AC7C51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02732E-84CD-415F-8A2B-E0591C42C3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2C992-EB41-47F1-8612-1E22B064AA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7A916F-49C3-4820-A344-40907FECD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4478-D14F-43BA-965E-5E21227A7DA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B8A778-DC98-4D1B-9E66-B62828972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67D173-DBCC-49A8-9B8B-C557D5C99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ADCE-EDBE-4AED-AA75-ECCA2627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29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627D1F-6D41-4004-9478-DC61774C8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49F396-163A-4DD1-98A6-773440F07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F10A6-0594-47FF-BF49-C09A16607F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A4478-D14F-43BA-965E-5E21227A7DA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63BC0F-FDFC-4113-A3D9-5B80F6F0BF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77B8C-6FA2-4C02-9612-BF0A4EFEF2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BADCE-EDBE-4AED-AA75-ECCA2627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920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D602D-DA19-4B18-AE26-9F36086394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COSY Infinity Summer School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7AC206-56DA-4AB4-8EE1-32AD564A13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BAM Group</a:t>
            </a:r>
          </a:p>
        </p:txBody>
      </p:sp>
    </p:spTree>
    <p:extLst>
      <p:ext uri="{BB962C8B-B14F-4D97-AF65-F5344CB8AC3E}">
        <p14:creationId xmlns:p14="http://schemas.microsoft.com/office/powerpoint/2010/main" val="440941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4892B-1323-41F4-A878-545E7BE8B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St. George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498CCF9-F20E-4020-814C-95C7F514FC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377" y="1461768"/>
            <a:ext cx="8546396" cy="496566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6C6A20-DCE3-4258-A049-B92493F79D05}"/>
              </a:ext>
            </a:extLst>
          </p:cNvPr>
          <p:cNvSpPr txBox="1"/>
          <p:nvPr/>
        </p:nvSpPr>
        <p:spPr>
          <a:xfrm>
            <a:off x="5060272" y="6470913"/>
            <a:ext cx="2894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From G. Berg lecture 3</a:t>
            </a:r>
          </a:p>
        </p:txBody>
      </p:sp>
    </p:spTree>
    <p:extLst>
      <p:ext uri="{BB962C8B-B14F-4D97-AF65-F5344CB8AC3E}">
        <p14:creationId xmlns:p14="http://schemas.microsoft.com/office/powerpoint/2010/main" val="3098840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C6D59-C772-4468-BD0C-46133E091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30000" dirty="0"/>
              <a:t>22</a:t>
            </a:r>
            <a:r>
              <a:rPr lang="en-US" dirty="0"/>
              <a:t>Ne(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,n</a:t>
            </a:r>
            <a:r>
              <a:rPr lang="en-US" dirty="0"/>
              <a:t>)</a:t>
            </a:r>
            <a:r>
              <a:rPr lang="en-US" baseline="30000" dirty="0"/>
              <a:t>25</a:t>
            </a:r>
            <a:r>
              <a:rPr lang="en-US" dirty="0"/>
              <a:t>Mg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C293CCB-1CEF-4232-A04E-78B9B031D3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994" y="1481896"/>
            <a:ext cx="7634796" cy="5010979"/>
          </a:xfr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3D2730E-05DD-4554-AAC0-060D0083F081}"/>
              </a:ext>
            </a:extLst>
          </p:cNvPr>
          <p:cNvSpPr txBox="1">
            <a:spLocks/>
          </p:cNvSpPr>
          <p:nvPr/>
        </p:nvSpPr>
        <p:spPr>
          <a:xfrm>
            <a:off x="225642" y="1550418"/>
            <a:ext cx="400013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Key neutron source in astrophysical s-process</a:t>
            </a:r>
          </a:p>
          <a:p>
            <a:r>
              <a:rPr lang="en-US" dirty="0"/>
              <a:t>Low energy resonances are difficult to measure due to low cross sections</a:t>
            </a:r>
          </a:p>
        </p:txBody>
      </p:sp>
    </p:spTree>
    <p:extLst>
      <p:ext uri="{BB962C8B-B14F-4D97-AF65-F5344CB8AC3E}">
        <p14:creationId xmlns:p14="http://schemas.microsoft.com/office/powerpoint/2010/main" val="4194706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F4351-BC59-4D59-A101-8DC73DCBC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Kinematics Calculations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F5B6C4E-CAA8-48BC-8598-1F953EA05D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370" y="1494073"/>
            <a:ext cx="6363787" cy="4303046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5FE1AC-1568-4941-86DF-652DB6208F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34" y="1622903"/>
            <a:ext cx="5235394" cy="4054191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82A1778-AC99-454B-A6C9-00C0DBC25048}"/>
              </a:ext>
            </a:extLst>
          </p:cNvPr>
          <p:cNvSpPr/>
          <p:nvPr/>
        </p:nvSpPr>
        <p:spPr>
          <a:xfrm>
            <a:off x="6010183" y="4740676"/>
            <a:ext cx="5530789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400105-131B-4BC8-A621-1658BB740A50}"/>
              </a:ext>
            </a:extLst>
          </p:cNvPr>
          <p:cNvSpPr/>
          <p:nvPr/>
        </p:nvSpPr>
        <p:spPr>
          <a:xfrm>
            <a:off x="6010182" y="2796776"/>
            <a:ext cx="5530789" cy="4571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316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ABA02-EE3F-4FB2-96E1-D1A37FD9E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Emittance Calculation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633120C-C5A7-4D71-B288-A2D0B890A9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04008"/>
            <a:ext cx="7177585" cy="425625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72E83C3-121A-44D8-8562-3BFDCDC91720}"/>
              </a:ext>
            </a:extLst>
          </p:cNvPr>
          <p:cNvSpPr txBox="1"/>
          <p:nvPr/>
        </p:nvSpPr>
        <p:spPr>
          <a:xfrm>
            <a:off x="8015785" y="2539013"/>
            <a:ext cx="34090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Model: P1*x^2 + P2*x + P3 </a:t>
            </a:r>
          </a:p>
          <a:p>
            <a:r>
              <a:rPr lang="en-US" dirty="0"/>
              <a:t>P1 = 3.82e-04+/-2.03e-06 m^2 </a:t>
            </a:r>
          </a:p>
          <a:p>
            <a:r>
              <a:rPr lang="en-US" dirty="0"/>
              <a:t>P2 = 6.05e-05+/-4.22e-07 m^3 </a:t>
            </a:r>
          </a:p>
          <a:p>
            <a:r>
              <a:rPr lang="en-US" dirty="0"/>
              <a:t>P3 = 2.59e-06+/-5.20e-08 m^2 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FF76B5-728B-43A0-8870-78035C543AFC}"/>
              </a:ext>
            </a:extLst>
          </p:cNvPr>
          <p:cNvSpPr txBox="1"/>
          <p:nvPr/>
        </p:nvSpPr>
        <p:spPr>
          <a:xfrm>
            <a:off x="8015785" y="4016341"/>
            <a:ext cx="3214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0.2 mm*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789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B517C-77F0-44D8-94CC-314188E06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8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DA607CC-7B63-4DE5-9F63-5C3D33362F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3875345"/>
              </p:ext>
            </p:extLst>
          </p:nvPr>
        </p:nvGraphicFramePr>
        <p:xfrm>
          <a:off x="838200" y="1811045"/>
          <a:ext cx="10307320" cy="3491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1163">
                  <a:extLst>
                    <a:ext uri="{9D8B030D-6E8A-4147-A177-3AD203B41FA5}">
                      <a16:colId xmlns:a16="http://schemas.microsoft.com/office/drawing/2014/main" val="599413584"/>
                    </a:ext>
                  </a:extLst>
                </a:gridCol>
                <a:gridCol w="5366157">
                  <a:extLst>
                    <a:ext uri="{9D8B030D-6E8A-4147-A177-3AD203B41FA5}">
                      <a16:colId xmlns:a16="http://schemas.microsoft.com/office/drawing/2014/main" val="1767605947"/>
                    </a:ext>
                  </a:extLst>
                </a:gridCol>
              </a:tblGrid>
              <a:tr h="637107">
                <a:tc>
                  <a:txBody>
                    <a:bodyPr/>
                    <a:lstStyle/>
                    <a:p>
                      <a:r>
                        <a:rPr lang="en-US" dirty="0"/>
                        <a:t>Value Changed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Amount of change to decrease mass resolution by 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144778"/>
                  </a:ext>
                </a:extLst>
              </a:tr>
              <a:tr h="369118">
                <a:tc>
                  <a:txBody>
                    <a:bodyPr/>
                    <a:lstStyle/>
                    <a:p>
                      <a:r>
                        <a:rPr lang="en-US" dirty="0"/>
                        <a:t>Beam 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Change x-position by 0.5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119382"/>
                  </a:ext>
                </a:extLst>
              </a:tr>
              <a:tr h="369118">
                <a:tc>
                  <a:txBody>
                    <a:bodyPr/>
                    <a:lstStyle/>
                    <a:p>
                      <a:r>
                        <a:rPr lang="en-US" dirty="0"/>
                        <a:t>Beam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Increase X variable by .1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67164"/>
                  </a:ext>
                </a:extLst>
              </a:tr>
              <a:tr h="369118">
                <a:tc>
                  <a:txBody>
                    <a:bodyPr/>
                    <a:lstStyle/>
                    <a:p>
                      <a:r>
                        <a:rPr lang="en-US" dirty="0"/>
                        <a:t>Q3 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Increase length by 2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869044"/>
                  </a:ext>
                </a:extLst>
              </a:tr>
              <a:tr h="637107">
                <a:tc>
                  <a:txBody>
                    <a:bodyPr/>
                    <a:lstStyle/>
                    <a:p>
                      <a:r>
                        <a:rPr lang="en-US" dirty="0"/>
                        <a:t>Shift in Q3 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Shift by .5 mm in x</a:t>
                      </a:r>
                    </a:p>
                    <a:p>
                      <a:r>
                        <a:rPr lang="en-US" dirty="0"/>
                        <a:t>Shift by 5 mm in 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755205"/>
                  </a:ext>
                </a:extLst>
              </a:tr>
              <a:tr h="369118">
                <a:tc>
                  <a:txBody>
                    <a:bodyPr/>
                    <a:lstStyle/>
                    <a:p>
                      <a:r>
                        <a:rPr lang="en-US" dirty="0"/>
                        <a:t>Shift in Q3 pitch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.05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˚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251915"/>
                  </a:ext>
                </a:extLst>
              </a:tr>
              <a:tr h="369118">
                <a:tc>
                  <a:txBody>
                    <a:bodyPr/>
                    <a:lstStyle/>
                    <a:p>
                      <a:r>
                        <a:rPr lang="en-US" dirty="0"/>
                        <a:t>Shift in Q3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.15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˚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161382"/>
                  </a:ext>
                </a:extLst>
              </a:tr>
              <a:tr h="369118">
                <a:tc>
                  <a:txBody>
                    <a:bodyPr/>
                    <a:lstStyle/>
                    <a:p>
                      <a:r>
                        <a:rPr lang="en-US" dirty="0"/>
                        <a:t>Shift in Q3 yaw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2.3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˚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076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2498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DEF79B6-2299-4BD3-9356-25D5FC0DC2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984" y="169706"/>
            <a:ext cx="9367468" cy="33965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7FF7A27-EC32-48B3-B7C2-C98D1F0DB404}"/>
              </a:ext>
            </a:extLst>
          </p:cNvPr>
          <p:cNvSpPr txBox="1"/>
          <p:nvPr/>
        </p:nvSpPr>
        <p:spPr>
          <a:xfrm>
            <a:off x="676893" y="4655128"/>
            <a:ext cx="10617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You can use the one remaining variable to parameterize the ‘knob’ you want to turn</a:t>
            </a: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2A68260D-34A1-4B88-A4E5-96E6DE66D10A}"/>
              </a:ext>
            </a:extLst>
          </p:cNvPr>
          <p:cNvSpPr/>
          <p:nvPr/>
        </p:nvSpPr>
        <p:spPr>
          <a:xfrm rot="10800000">
            <a:off x="2291937" y="3429000"/>
            <a:ext cx="555884" cy="6191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CFA2B7-22B2-438F-AD24-A09FA14077DA}"/>
              </a:ext>
            </a:extLst>
          </p:cNvPr>
          <p:cNvSpPr txBox="1"/>
          <p:nvPr/>
        </p:nvSpPr>
        <p:spPr>
          <a:xfrm>
            <a:off x="1060861" y="5645282"/>
            <a:ext cx="92504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COSY beam manual SECTION 5.2 – MAPS WITH KNOBS</a:t>
            </a:r>
          </a:p>
        </p:txBody>
      </p:sp>
    </p:spTree>
    <p:extLst>
      <p:ext uri="{BB962C8B-B14F-4D97-AF65-F5344CB8AC3E}">
        <p14:creationId xmlns:p14="http://schemas.microsoft.com/office/powerpoint/2010/main" val="3579942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B73412E-F48B-4F04-A0B4-DDCB953375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14" y="1661972"/>
            <a:ext cx="10254029" cy="307766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1300A9B-BEAF-4780-A107-2E57D45CE09B}"/>
              </a:ext>
            </a:extLst>
          </p:cNvPr>
          <p:cNvSpPr txBox="1"/>
          <p:nvPr/>
        </p:nvSpPr>
        <p:spPr>
          <a:xfrm>
            <a:off x="949569" y="306119"/>
            <a:ext cx="90059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  <a:r>
              <a:rPr lang="en-US" sz="3200" baseline="30000" dirty="0"/>
              <a:t>ST</a:t>
            </a:r>
            <a:r>
              <a:rPr lang="en-US" sz="3200" dirty="0"/>
              <a:t> ORDER TERMS OF MAP – WITH NEW PARAMETER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DE2C89A3-229E-42EC-AF47-61D511313BCC}"/>
              </a:ext>
            </a:extLst>
          </p:cNvPr>
          <p:cNvSpPr/>
          <p:nvPr/>
        </p:nvSpPr>
        <p:spPr>
          <a:xfrm>
            <a:off x="10285615" y="1426820"/>
            <a:ext cx="718083" cy="7932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5E9AB9-FC93-49F1-941C-045912B5B24E}"/>
              </a:ext>
            </a:extLst>
          </p:cNvPr>
          <p:cNvSpPr txBox="1"/>
          <p:nvPr/>
        </p:nvSpPr>
        <p:spPr>
          <a:xfrm>
            <a:off x="583414" y="5196028"/>
            <a:ext cx="5313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IS THE FIRST ‘ROW’ OF THE MAP, IE. X|X, X|A, ETC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0F4F63-29DF-4D69-8E19-B7E562182184}"/>
              </a:ext>
            </a:extLst>
          </p:cNvPr>
          <p:cNvSpPr txBox="1"/>
          <p:nvPr/>
        </p:nvSpPr>
        <p:spPr>
          <a:xfrm>
            <a:off x="8019849" y="5510718"/>
            <a:ext cx="31645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Command: ME(1,7) – first order</a:t>
            </a:r>
          </a:p>
          <a:p>
            <a:endParaRPr lang="en-US" dirty="0"/>
          </a:p>
          <a:p>
            <a:r>
              <a:rPr lang="en-US" dirty="0"/>
              <a:t>MEP(1,7) – full expansion</a:t>
            </a:r>
          </a:p>
        </p:txBody>
      </p:sp>
    </p:spTree>
    <p:extLst>
      <p:ext uri="{BB962C8B-B14F-4D97-AF65-F5344CB8AC3E}">
        <p14:creationId xmlns:p14="http://schemas.microsoft.com/office/powerpoint/2010/main" val="2874818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4504403-6E6D-4B8D-8961-F07F2CA78A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78" y="166155"/>
            <a:ext cx="3016318" cy="652568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510A59A-D842-455C-8276-A278D2AFD5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0310" y="273231"/>
            <a:ext cx="3134147" cy="64186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3D4C8E-73E6-439A-80C3-F60ABE98DE4D}"/>
              </a:ext>
            </a:extLst>
          </p:cNvPr>
          <p:cNvSpPr txBox="1"/>
          <p:nvPr/>
        </p:nvSpPr>
        <p:spPr>
          <a:xfrm>
            <a:off x="4701691" y="2588821"/>
            <a:ext cx="8226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/>
              <a:t>…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A13A80-E531-44C1-B6DE-6A18BB59D2E9}"/>
              </a:ext>
            </a:extLst>
          </p:cNvPr>
          <p:cNvSpPr txBox="1"/>
          <p:nvPr/>
        </p:nvSpPr>
        <p:spPr>
          <a:xfrm>
            <a:off x="3470809" y="1116280"/>
            <a:ext cx="41070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700+ TERMS IN FIRST ROW</a:t>
            </a:r>
          </a:p>
          <a:p>
            <a:r>
              <a:rPr lang="en-US" sz="2800" dirty="0"/>
              <a:t>ONLY TO 5</a:t>
            </a:r>
            <a:r>
              <a:rPr lang="en-US" sz="2800" baseline="30000" dirty="0"/>
              <a:t>TH</a:t>
            </a:r>
            <a:r>
              <a:rPr lang="en-US" sz="2800" dirty="0"/>
              <a:t> ORDER!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39A3DE-8D57-48E3-838E-503A07CE26FA}"/>
              </a:ext>
            </a:extLst>
          </p:cNvPr>
          <p:cNvSpPr txBox="1"/>
          <p:nvPr/>
        </p:nvSpPr>
        <p:spPr>
          <a:xfrm>
            <a:off x="3534961" y="4801347"/>
            <a:ext cx="39787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BEAM AXIS OFFSET PARAMETER IS </a:t>
            </a:r>
            <a:br>
              <a:rPr lang="en-US" dirty="0"/>
            </a:br>
            <a:r>
              <a:rPr lang="en-US" dirty="0"/>
              <a:t>THE 9</a:t>
            </a:r>
            <a:r>
              <a:rPr lang="en-US" baseline="30000" dirty="0"/>
              <a:t>TH</a:t>
            </a:r>
            <a:r>
              <a:rPr lang="en-US" dirty="0"/>
              <a:t> VARIABLE – MAP CONTAINS </a:t>
            </a:r>
          </a:p>
          <a:p>
            <a:r>
              <a:rPr lang="en-US" dirty="0"/>
              <a:t>EXACT BEHAVIOR OF THIS PARAMETER </a:t>
            </a:r>
          </a:p>
          <a:p>
            <a:r>
              <a:rPr lang="en-US" dirty="0"/>
              <a:t>TO 5</a:t>
            </a:r>
            <a:r>
              <a:rPr lang="en-US" baseline="30000" dirty="0"/>
              <a:t>TH</a:t>
            </a:r>
            <a:r>
              <a:rPr lang="en-US" dirty="0"/>
              <a:t> ORDER</a:t>
            </a:r>
          </a:p>
        </p:txBody>
      </p:sp>
    </p:spTree>
    <p:extLst>
      <p:ext uri="{BB962C8B-B14F-4D97-AF65-F5344CB8AC3E}">
        <p14:creationId xmlns:p14="http://schemas.microsoft.com/office/powerpoint/2010/main" val="2327511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251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COSY Infinity Summer School</vt:lpstr>
      <vt:lpstr>St. George</vt:lpstr>
      <vt:lpstr>22Ne(α,n)25Mg</vt:lpstr>
      <vt:lpstr>Kinematics Calculations</vt:lpstr>
      <vt:lpstr>Emittance Calculation</vt:lpstr>
      <vt:lpstr>Problem 8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COSY Infinity Summer School</dc:title>
  <dc:creator>Alec Hamaker</dc:creator>
  <cp:lastModifiedBy>Loseth, Benjamin Thomas</cp:lastModifiedBy>
  <cp:revision>11</cp:revision>
  <dcterms:created xsi:type="dcterms:W3CDTF">2018-09-14T13:04:36Z</dcterms:created>
  <dcterms:modified xsi:type="dcterms:W3CDTF">2018-09-14T14:08:58Z</dcterms:modified>
</cp:coreProperties>
</file>